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5"/>
  </p:notesMasterIdLst>
  <p:handoutMasterIdLst>
    <p:handoutMasterId r:id="rId76"/>
  </p:handoutMasterIdLst>
  <p:sldIdLst>
    <p:sldId id="258" r:id="rId2"/>
    <p:sldId id="259" r:id="rId3"/>
    <p:sldId id="261" r:id="rId4"/>
    <p:sldId id="262" r:id="rId5"/>
    <p:sldId id="263" r:id="rId6"/>
    <p:sldId id="266" r:id="rId7"/>
    <p:sldId id="340" r:id="rId8"/>
    <p:sldId id="341" r:id="rId9"/>
    <p:sldId id="268" r:id="rId10"/>
    <p:sldId id="272" r:id="rId11"/>
    <p:sldId id="342" r:id="rId12"/>
    <p:sldId id="343" r:id="rId13"/>
    <p:sldId id="344" r:id="rId14"/>
    <p:sldId id="345" r:id="rId15"/>
    <p:sldId id="346" r:id="rId16"/>
    <p:sldId id="349" r:id="rId17"/>
    <p:sldId id="299" r:id="rId18"/>
    <p:sldId id="350" r:id="rId19"/>
    <p:sldId id="274" r:id="rId20"/>
    <p:sldId id="354" r:id="rId21"/>
    <p:sldId id="353" r:id="rId22"/>
    <p:sldId id="279" r:id="rId23"/>
    <p:sldId id="280" r:id="rId24"/>
    <p:sldId id="281" r:id="rId25"/>
    <p:sldId id="282" r:id="rId26"/>
    <p:sldId id="283" r:id="rId27"/>
    <p:sldId id="284" r:id="rId28"/>
    <p:sldId id="285" r:id="rId29"/>
    <p:sldId id="286" r:id="rId30"/>
    <p:sldId id="300" r:id="rId31"/>
    <p:sldId id="301" r:id="rId32"/>
    <p:sldId id="355" r:id="rId33"/>
    <p:sldId id="356" r:id="rId34"/>
    <p:sldId id="302" r:id="rId35"/>
    <p:sldId id="358" r:id="rId36"/>
    <p:sldId id="359" r:id="rId37"/>
    <p:sldId id="360" r:id="rId38"/>
    <p:sldId id="361" r:id="rId39"/>
    <p:sldId id="362" r:id="rId40"/>
    <p:sldId id="363" r:id="rId41"/>
    <p:sldId id="304" r:id="rId42"/>
    <p:sldId id="364" r:id="rId43"/>
    <p:sldId id="365" r:id="rId44"/>
    <p:sldId id="366" r:id="rId45"/>
    <p:sldId id="367" r:id="rId46"/>
    <p:sldId id="314" r:id="rId47"/>
    <p:sldId id="315" r:id="rId48"/>
    <p:sldId id="316" r:id="rId49"/>
    <p:sldId id="317" r:id="rId50"/>
    <p:sldId id="318" r:id="rId51"/>
    <p:sldId id="319" r:id="rId52"/>
    <p:sldId id="287" r:id="rId53"/>
    <p:sldId id="320" r:id="rId54"/>
    <p:sldId id="321" r:id="rId55"/>
    <p:sldId id="368" r:id="rId56"/>
    <p:sldId id="369" r:id="rId57"/>
    <p:sldId id="370" r:id="rId58"/>
    <p:sldId id="371" r:id="rId59"/>
    <p:sldId id="372" r:id="rId60"/>
    <p:sldId id="373" r:id="rId61"/>
    <p:sldId id="374" r:id="rId62"/>
    <p:sldId id="375" r:id="rId63"/>
    <p:sldId id="376" r:id="rId64"/>
    <p:sldId id="322" r:id="rId65"/>
    <p:sldId id="377" r:id="rId66"/>
    <p:sldId id="334" r:id="rId67"/>
    <p:sldId id="335" r:id="rId68"/>
    <p:sldId id="336" r:id="rId69"/>
    <p:sldId id="337" r:id="rId70"/>
    <p:sldId id="338" r:id="rId71"/>
    <p:sldId id="339" r:id="rId72"/>
    <p:sldId id="289" r:id="rId73"/>
    <p:sldId id="298"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7" clrIdx="0"/>
  <p:cmAuthor id="1" name="Olwen Palm" initials="" lastIdx="21" clrIdx="1"/>
  <p:cmAuthor id="2" name="Lindsay Latimore (Wes Rataushk &amp; Assc Inc)"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5464"/>
    <a:srgbClr val="000000"/>
    <a:srgbClr val="FF0000"/>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719" autoAdjust="0"/>
  </p:normalViewPr>
  <p:slideViewPr>
    <p:cSldViewPr snapToGrid="0">
      <p:cViewPr>
        <p:scale>
          <a:sx n="65" d="100"/>
          <a:sy n="65" d="100"/>
        </p:scale>
        <p:origin x="-1230" y="-216"/>
      </p:cViewPr>
      <p:guideLst>
        <p:guide orient="horz" pos="592"/>
        <p:guide pos="222"/>
      </p:guideLst>
    </p:cSldViewPr>
  </p:slideViewPr>
  <p:notesTextViewPr>
    <p:cViewPr>
      <p:scale>
        <a:sx n="100" d="100"/>
        <a:sy n="100" d="100"/>
      </p:scale>
      <p:origin x="0" y="0"/>
    </p:cViewPr>
  </p:notesTextViewPr>
  <p:notesViewPr>
    <p:cSldViewPr snapToGrid="0">
      <p:cViewPr>
        <p:scale>
          <a:sx n="100" d="100"/>
          <a:sy n="100" d="100"/>
        </p:scale>
        <p:origin x="-1548" y="227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5875"/>
  <ax:ocxPr ax:name="_cy" ax:value="8132"/>
  <ax:ocxPr ax:name="FlashVars" ax:value=""/>
  <ax:ocxPr ax:name="Movie" ax:value="C:\wd12Speed1_2_ZA10153014.swf"/>
  <ax:ocxPr ax:name="Src" ax:value="C:\wd12Speed1_2_ZA10153014.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5875"/>
  <ax:ocxPr ax:name="_cy" ax:value="8132"/>
  <ax:ocxPr ax:name="FlashVars" ax:value=""/>
  <ax:ocxPr ax:name="Movie" ax:value="C:\ofSpeed1_7_ZA10108130.swf"/>
  <ax:ocxPr ax:name="Src" ax:value="C:\ofSpeed1_7_ZA10108130.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8.emf"/><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2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2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2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28CF52-7397-4A9E-96F7-2F588A99624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8A921A-C9B2-41D5-BBD5-3D7C1D14BA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90718-ABE3-4DC4-BBCB-8B6C5A7797BC}" type="slidenum">
              <a:rPr lang="en-US"/>
              <a:pPr/>
              <a:t>1</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a:t>
            </a:r>
            <a:r>
              <a:rPr lang="en-US" b="1"/>
              <a:t>Notes to trainer</a:t>
            </a:r>
            <a:r>
              <a:rPr lang="en-US"/>
              <a:t>: </a:t>
            </a:r>
          </a:p>
          <a:p>
            <a:pPr>
              <a:buFontTx/>
              <a:buChar char="•"/>
            </a:pPr>
            <a:r>
              <a:rPr lang="en-US"/>
              <a:t>For detailed help in customizing this template, see the very last slide. Also, look for additional lesson text in the notes pane of some slides.</a:t>
            </a:r>
          </a:p>
          <a:p>
            <a:pPr>
              <a:buFontTx/>
              <a:buChar char="•"/>
            </a:pPr>
            <a:r>
              <a:rPr lang="en-US"/>
              <a:t>Because this presentation contains Macromedia Flash animations, saving the template may cause a warning message to appear regarding personal information. Unless you add information to the properties of the Flash files themselves, this warning does not apply to this presentation. Click </a:t>
            </a:r>
            <a:r>
              <a:rPr lang="en-US" b="1"/>
              <a:t>OK</a:t>
            </a:r>
            <a:r>
              <a:rPr lang="en-US"/>
              <a:t> on the message.]</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3F93E-7781-472A-8956-0D7239065212}" type="slidenum">
              <a:rPr lang="en-US"/>
              <a:pPr/>
              <a:t>10</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Speaking of previous versions, if you’re wondering whether you can get the same look and feel of a previous version of Word, the simple answer is, you can’t. But once you start playing around with the Ribbon a little, you’ll get used to where things are and will like how easy the new design makes getting your work done.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6CD90-3DB3-4321-9CCD-5A1A6B41C011}" type="slidenum">
              <a:rPr lang="en-US"/>
              <a:pPr/>
              <a:t>11</a:t>
            </a:fld>
            <a:endParaRPr 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B9078-F5D7-43EF-91AF-C1FBE5B2FD0D}" type="slidenum">
              <a:rPr lang="en-US"/>
              <a:pPr/>
              <a:t>12</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When you click away from the picture, the </a:t>
            </a:r>
            <a:r>
              <a:rPr lang="en-US" b="1"/>
              <a:t>Picture Tools</a:t>
            </a:r>
            <a:r>
              <a:rPr lang="en-US"/>
              <a:t> disappear, and the other groups come back. </a:t>
            </a:r>
          </a:p>
          <a:p>
            <a:r>
              <a:rPr lang="en-US" b="1"/>
              <a:t>Note</a:t>
            </a:r>
            <a:r>
              <a:rPr lang="en-US"/>
              <a:t>: On-demand tools appear for other activity areas too, like tables, drawings, diagrams, and charts.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81D72-F3F4-4B9F-99D0-85E237134A04}" type="slidenum">
              <a:rPr lang="en-US"/>
              <a:pPr/>
              <a:t>13</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4BB25-57D9-420A-891C-5B9E481C0BD9}" type="slidenum">
              <a:rPr lang="en-US"/>
              <a:pPr/>
              <a:t>14</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The Mini toolbar is great for formatting options, but what if you want other types of commands to </a:t>
            </a:r>
            <a:r>
              <a:rPr lang="en-US" i="1"/>
              <a:t>always</a:t>
            </a:r>
            <a:r>
              <a:rPr lang="en-US"/>
              <a:t> be available? Use the </a:t>
            </a:r>
            <a:r>
              <a:rPr lang="en-US" b="1"/>
              <a:t>Quick Access Toolbar</a:t>
            </a:r>
            <a:r>
              <a:rPr lang="en-US"/>
              <a:t>. The next slide will explain what it 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DF352-C3C0-43EE-A28C-8746CFA8A279}" type="slidenum">
              <a:rPr lang="en-US"/>
              <a:pPr/>
              <a:t>15</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Play the animation to see how to add a button to, and then remove a button from, the Quick Access Toolbar.</a:t>
            </a:r>
          </a:p>
          <a:p>
            <a:r>
              <a:rPr lang="en-US"/>
              <a:t>[</a:t>
            </a:r>
            <a:r>
              <a:rPr lang="en-US" b="1"/>
              <a:t>Note to trainer:  </a:t>
            </a:r>
            <a:r>
              <a:rPr lang="en-US"/>
              <a:t>To play the animation when viewing the slide show, right-click the animation, and then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and nothing’s happening, click away from the animation. Sometimes you have to click twice. If you have problems viewing the animation, see the notes for the last slide in this presentation about playing a Macromedia Flash animation. If you still have problems viewing the animation, the slide that follows this one is a duplicate slide with static art. Delete either the current slide or the next slide before showing the presentation.]</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60F5C-53C6-49C9-9B3A-BC1D4D709D73}" type="slidenum">
              <a:rPr lang="en-US"/>
              <a:pPr/>
              <a:t>16</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32D7C-5FD5-462C-96EE-FB610D1E692E}" type="slidenum">
              <a:rPr lang="en-US"/>
              <a:pPr/>
              <a:t>17</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36ADC-CD13-4927-9C6D-1ABD6AF7F787}" type="slidenum">
              <a:rPr lang="en-US"/>
              <a:pPr/>
              <a:t>18</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2B268-E0D1-49B0-AC3A-DBB63A8F0AEF}" type="slidenum">
              <a:rPr lang="en-US"/>
              <a:pPr/>
              <a:t>19</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76AB-2CCE-42C7-9866-ED15E70D238C}" type="slidenum">
              <a:rPr lang="en-US"/>
              <a:pPr/>
              <a:t>2</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65B03-7EE8-4FEB-A226-64471ADF05F5}" type="slidenum">
              <a:rPr lang="en-US"/>
              <a:pPr/>
              <a:t>20</a:t>
            </a:fld>
            <a:endParaRPr 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pPr>
              <a:spcBef>
                <a:spcPct val="20000"/>
              </a:spcBef>
              <a:spcAft>
                <a:spcPct val="45000"/>
              </a:spcAft>
            </a:pPr>
            <a:r>
              <a:rPr lang="en-US"/>
              <a:t>Pressing ALT makes the Key Tip </a:t>
            </a:r>
            <a:r>
              <a:rPr lang="en-US" b="1"/>
              <a:t>badges</a:t>
            </a:r>
            <a:r>
              <a:rPr lang="en-US"/>
              <a:t> appear for all Ribbon tabs, the Quick Access Toolbar commands, and the Microsoft Office Button.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D8FBF-FCBB-4D53-9616-1FFF4659D906}" type="slidenum">
              <a:rPr lang="en-US"/>
              <a:pPr/>
              <a:t>21</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71173-71EB-4C91-8DBB-19F0A16FA9DD}" type="slidenum">
              <a:rPr lang="en-US"/>
              <a:pPr/>
              <a:t>22</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a:t>
            </a:r>
            <a:r>
              <a:rPr lang="en-US" b="1"/>
              <a:t>Note to trainer</a:t>
            </a:r>
            <a:r>
              <a:rPr lang="en-US"/>
              <a:t>: With Word 2007 installed on your computer, you can click the link in the slide to go to an online practice. In the practice, you can work through each of these tasks in Word, with instructions to guide you. </a:t>
            </a:r>
            <a:r>
              <a:rPr lang="en-US" b="1"/>
              <a:t>Important</a:t>
            </a:r>
            <a:r>
              <a:rPr lang="en-US"/>
              <a:t>: If you don’t have Word 2007, you won’t be able to access the practice instructions.]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A87C3-CA8C-4D68-922D-59279C9D5C76}" type="slidenum">
              <a:rPr lang="en-US"/>
              <a:pPr/>
              <a:t>23</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6F634-0987-40E1-9EA1-56A6F8249CF8}" type="slidenum">
              <a:rPr lang="en-US"/>
              <a:pPr/>
              <a:t>24</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074FB-3263-4714-9BE0-73FBF4DC703C}" type="slidenum">
              <a:rPr lang="en-US"/>
              <a:pPr/>
              <a:t>25</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FD56A-E5D2-4BA1-96D8-8601A39F1504}" type="slidenum">
              <a:rPr lang="en-US"/>
              <a:pPr/>
              <a:t>26</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3C65-9B73-435B-8F34-F45D0FE39908}" type="slidenum">
              <a:rPr lang="en-US"/>
              <a:pPr/>
              <a:t>27</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81780-7921-4201-8C31-31B34709FBD8}" type="slidenum">
              <a:rPr lang="en-US"/>
              <a:pPr/>
              <a:t>28</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97776-FE1D-4E8B-BDFD-B14BB053D132}" type="slidenum">
              <a:rPr lang="en-US"/>
              <a:pPr/>
              <a:t>29</a:t>
            </a:fld>
            <a:endParaRPr lang="en-US"/>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3C393-ADD2-4C93-87A2-01EF45BC8C03}" type="slidenum">
              <a:rPr lang="en-US"/>
              <a:pPr/>
              <a:t>3</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07492-D721-4071-A515-D411EB6320BC}" type="slidenum">
              <a:rPr lang="en-US"/>
              <a:pPr/>
              <a:t>30</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7BCCC-E6AC-453D-9E3E-B175731071A6}" type="slidenum">
              <a:rPr lang="en-US"/>
              <a:pPr/>
              <a:t>31</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You may notice that this menu, shown here, looks a bit like the </a:t>
            </a:r>
            <a:r>
              <a:rPr lang="en-US" b="1"/>
              <a:t>File</a:t>
            </a:r>
            <a:r>
              <a:rPr lang="en-US"/>
              <a:t> menu in previous versions of Word. On the left of the menu, you see all the commands to work with a file. Here’s where to create a new document or open an existing one. You’ve got your </a:t>
            </a:r>
            <a:r>
              <a:rPr lang="en-US" b="1"/>
              <a:t>Save</a:t>
            </a:r>
            <a:r>
              <a:rPr lang="en-US"/>
              <a:t> and </a:t>
            </a:r>
            <a:r>
              <a:rPr lang="en-US" b="1"/>
              <a:t>Save as</a:t>
            </a:r>
            <a:r>
              <a:rPr lang="en-US"/>
              <a:t> commands here, too. </a:t>
            </a:r>
          </a:p>
          <a:p>
            <a:r>
              <a:rPr lang="en-US"/>
              <a:t>The right side of the menu lists your recently opened documents. These are always conveniently visible so that you don’t have to search your computer for a document you frequently work 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51C24-C80F-44BC-A5AE-4D1C6D15FC2F}" type="slidenum">
              <a:rPr lang="en-US"/>
              <a:pPr/>
              <a:t>32</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D6FF0-C2C2-4F09-A021-79A4B6D9027B}" type="slidenum">
              <a:rPr lang="en-US"/>
              <a:pPr/>
              <a:t>33</a:t>
            </a:fld>
            <a:endParaRPr 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Remember to click that small diagonal arrow in the lower-right corner of the group, the Dialog Box Launcher, if you don’t see options that you are accustomed to using in Word. For example, clicking the arrow in the </a:t>
            </a:r>
            <a:r>
              <a:rPr lang="en-US" b="1"/>
              <a:t>Paragraph</a:t>
            </a:r>
            <a:r>
              <a:rPr lang="en-US"/>
              <a:t> group opens a familiar dialog box in which you can work with indentation, widow and orphan control, and much more.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65EB8-4201-4994-8ABF-BA91CF756171}" type="slidenum">
              <a:rPr lang="en-US"/>
              <a:pPr/>
              <a:t>34</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pPr>
              <a:spcBef>
                <a:spcPct val="20000"/>
              </a:spcBef>
              <a:spcAft>
                <a:spcPct val="45000"/>
              </a:spcAft>
            </a:pPr>
            <a:r>
              <a:rPr lang="en-US"/>
              <a:t>The most frequently used Quick Styles will appear directly on the Ribbon.</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D77D8-E7AC-4C5D-9908-89E03431C5DB}" type="slidenum">
              <a:rPr lang="en-US"/>
              <a:pPr/>
              <a:t>35</a:t>
            </a:fld>
            <a:endParaRPr 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pPr>
              <a:spcBef>
                <a:spcPct val="20000"/>
              </a:spcBef>
              <a:spcAft>
                <a:spcPct val="45000"/>
              </a:spcAft>
            </a:pPr>
            <a:r>
              <a:rPr lang="en-US"/>
              <a:t>Quick Styles are more than convenient, good-looking outfits for your document. Using these styles throughout your document gives you a great advantage: one-touch makeovers. The most frequently used Quick Styles will appear directly on the Ribbon</a:t>
            </a:r>
            <a:r>
              <a:rPr lang="en-US">
                <a:solidFill>
                  <a:srgbClr val="FFCC00"/>
                </a:solidFill>
              </a:rPr>
              <a:t>.</a:t>
            </a:r>
          </a:p>
          <a:p>
            <a:pPr>
              <a:spcBef>
                <a:spcPct val="20000"/>
              </a:spcBef>
              <a:spcAft>
                <a:spcPct val="45000"/>
              </a:spcAft>
            </a:pPr>
            <a:r>
              <a:rPr lang="en-US"/>
              <a:t>The </a:t>
            </a:r>
            <a:r>
              <a:rPr lang="en-US" b="1"/>
              <a:t>Styles</a:t>
            </a:r>
            <a:r>
              <a:rPr lang="en-US"/>
              <a:t> pane holds custom-made styles you might have made yourself in a previous version of Word, and it’s where you go to create new or amend existing styles. </a:t>
            </a:r>
            <a:endParaRPr lang="en-US">
              <a:solidFill>
                <a:srgbClr val="FFCC00"/>
              </a:solidFill>
            </a:endParaRP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C5EAD-E4F2-4A5E-AEDF-36F6A02FD198}" type="slidenum">
              <a:rPr lang="en-US"/>
              <a:pPr/>
              <a:t>36</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If you have more than one place to paint your formatting, make sure you </a:t>
            </a:r>
            <a:r>
              <a:rPr lang="en-US" i="1"/>
              <a:t>double-click</a:t>
            </a:r>
            <a:r>
              <a:rPr lang="en-US"/>
              <a:t> the </a:t>
            </a:r>
            <a:r>
              <a:rPr lang="en-US" b="1"/>
              <a:t>Format Painter</a:t>
            </a:r>
            <a:r>
              <a:rPr lang="en-US"/>
              <a:t> to get it to stay on. Then select the text that you want to paint on the new format. </a:t>
            </a:r>
          </a:p>
          <a:p>
            <a:r>
              <a:rPr lang="en-US"/>
              <a:t>To turn off the </a:t>
            </a:r>
            <a:r>
              <a:rPr lang="en-US" b="1"/>
              <a:t>Format Painter</a:t>
            </a:r>
            <a:r>
              <a:rPr lang="en-US"/>
              <a:t>, click the button again, or press ESC.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ADCB7-E643-479D-84D9-B2D859B75580}" type="slidenum">
              <a:rPr lang="en-US"/>
              <a:pPr/>
              <a:t>37</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E958D-6D38-41AC-BA4F-A6C68B2E83F8}" type="slidenum">
              <a:rPr lang="en-US"/>
              <a:pPr/>
              <a:t>38</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b="1"/>
              <a:t>Tips</a:t>
            </a:r>
            <a:r>
              <a:rPr lang="en-US"/>
              <a:t>    </a:t>
            </a:r>
          </a:p>
          <a:p>
            <a:pPr>
              <a:buFontTx/>
              <a:buChar char="•"/>
            </a:pPr>
            <a:r>
              <a:rPr lang="en-US"/>
              <a:t>Clicking the percent number to the left of the slider will open the </a:t>
            </a:r>
            <a:r>
              <a:rPr lang="en-US" b="1"/>
              <a:t>Zoom</a:t>
            </a:r>
            <a:r>
              <a:rPr lang="en-US"/>
              <a:t> dialog box, where you can specify a zoom percentage. </a:t>
            </a:r>
          </a:p>
          <a:p>
            <a:pPr>
              <a:buFontTx/>
              <a:buChar char="•"/>
            </a:pPr>
            <a:r>
              <a:rPr lang="en-US"/>
              <a:t>If your mouse has a wheel, you can hold down the CTRL key and turn the wheel forward to zoom in, or backward to zoom out. </a:t>
            </a:r>
          </a:p>
          <a:p>
            <a:pPr>
              <a:buFontTx/>
              <a:buChar char="•"/>
            </a:pPr>
            <a:r>
              <a:rPr lang="en-US"/>
              <a:t>You can also find </a:t>
            </a:r>
            <a:r>
              <a:rPr lang="en-US" b="1"/>
              <a:t>Zoom</a:t>
            </a:r>
            <a:r>
              <a:rPr lang="en-US"/>
              <a:t> commands on the </a:t>
            </a:r>
            <a:r>
              <a:rPr lang="en-US" b="1"/>
              <a:t>View</a:t>
            </a:r>
            <a:r>
              <a:rPr lang="en-US"/>
              <a:t> tab. </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076B9-45CD-4718-B0FC-8F8BFBEE0441}" type="slidenum">
              <a:rPr lang="en-US"/>
              <a:pPr/>
              <a:t>39</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CE6BD-1EC9-4AB7-BF93-FD293D3D8DC6}" type="slidenum">
              <a:rPr lang="en-US"/>
              <a:pPr/>
              <a:t>4</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45289-EA38-484B-90C5-F51483EC178C}" type="slidenum">
              <a:rPr lang="en-US"/>
              <a:pPr/>
              <a:t>40</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That’s right: Margin settings are easily accessible, on the same level as other commands in this group. Remember how in earlier versions you had to dig deep, going to the </a:t>
            </a:r>
            <a:r>
              <a:rPr lang="en-US" b="1"/>
              <a:t>File</a:t>
            </a:r>
            <a:r>
              <a:rPr lang="en-US"/>
              <a:t> menu, </a:t>
            </a:r>
            <a:r>
              <a:rPr lang="en-US" b="1"/>
              <a:t>Page setup</a:t>
            </a:r>
            <a:r>
              <a:rPr lang="en-US"/>
              <a:t>, and so on? Not anymore.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B41F6-F4A4-4E52-966F-6766A64424F6}" type="slidenum">
              <a:rPr lang="en-US"/>
              <a:pPr/>
              <a:t>41</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These additional commands are described on the next slide.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C4B98-F760-4683-8F97-740EF86BC046}" type="slidenum">
              <a:rPr lang="en-US"/>
              <a:pPr/>
              <a:t>42</a:t>
            </a:fld>
            <a:endParaRPr 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pPr>
              <a:buFontTx/>
              <a:buChar char="•"/>
            </a:pPr>
            <a:r>
              <a:rPr lang="en-US" b="1"/>
              <a:t>Print</a:t>
            </a:r>
            <a:r>
              <a:rPr lang="en-US"/>
              <a:t> opens the old familiar </a:t>
            </a:r>
            <a:r>
              <a:rPr lang="en-US" b="1"/>
              <a:t>Print</a:t>
            </a:r>
            <a:r>
              <a:rPr lang="en-US"/>
              <a:t> dialog box.</a:t>
            </a:r>
          </a:p>
          <a:p>
            <a:pPr>
              <a:buFontTx/>
              <a:buChar char="•"/>
            </a:pPr>
            <a:r>
              <a:rPr lang="en-US" b="1"/>
              <a:t>Quick Print</a:t>
            </a:r>
            <a:r>
              <a:rPr lang="en-US"/>
              <a:t> sends your document immediately to the printer.</a:t>
            </a:r>
          </a:p>
          <a:p>
            <a:pPr>
              <a:buFontTx/>
              <a:buChar char="•"/>
            </a:pPr>
            <a:r>
              <a:rPr lang="en-US" b="1"/>
              <a:t>Print Preview</a:t>
            </a:r>
            <a:r>
              <a:rPr lang="en-US"/>
              <a:t> shows you how the printed document will look. If you use this command a lot you might like to add it to the Quick Access Toolbar.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293F0-3989-4293-B226-EE7C27C933D4}" type="slidenum">
              <a:rPr lang="en-US"/>
              <a:pPr/>
              <a:t>43</a:t>
            </a:fld>
            <a:endParaRPr 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These include settings like security and user information, spelling dictionaries, and AutoCorrection.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28ABA-C515-4359-9553-9CB04B243D66}" type="slidenum">
              <a:rPr lang="en-US"/>
              <a:pPr/>
              <a:t>44</a:t>
            </a:fld>
            <a:endParaRPr 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592AA-5C40-4D33-BE8C-F890BA43A7BC}" type="slidenum">
              <a:rPr lang="en-US"/>
              <a:pPr/>
              <a:t>45</a:t>
            </a:fld>
            <a:endParaRPr 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a:t>
            </a:r>
            <a:r>
              <a:rPr lang="en-US" b="1"/>
              <a:t>Note to trainer</a:t>
            </a:r>
            <a:r>
              <a:rPr lang="en-US"/>
              <a:t>: With Word 2007 installed on your computer, you can click the link in the slide to go to an online practice. In the practice, you can work through each of these tasks in Word, with instructions to guide you. </a:t>
            </a:r>
            <a:r>
              <a:rPr lang="en-US" b="1"/>
              <a:t>Important</a:t>
            </a:r>
            <a:r>
              <a:rPr lang="en-US"/>
              <a:t>: If you don’t have Word 2007, you won’t be able to access the practice instructions.]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D2C8B-9D5F-4C88-967C-855C162DC547}" type="slidenum">
              <a:rPr lang="en-US"/>
              <a:pPr/>
              <a:t>46</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0D561-D524-4FE3-B73C-473197B71D55}" type="slidenum">
              <a:rPr lang="en-US"/>
              <a:pPr/>
              <a:t>47</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282C1-7552-4ABD-939B-0C2F6E2C62F8}" type="slidenum">
              <a:rPr lang="en-US"/>
              <a:pPr/>
              <a:t>48</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63BEA-ED77-403D-B0BD-29E3491A3DB4}" type="slidenum">
              <a:rPr lang="en-US"/>
              <a:pPr/>
              <a:t>49</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B5842-70BC-4910-83D2-20D50BC573B0}" type="slidenum">
              <a:rPr lang="en-US"/>
              <a:pPr/>
              <a:t>5</a:t>
            </a:fld>
            <a:endParaRPr lang="en-US"/>
          </a:p>
        </p:txBody>
      </p:sp>
      <p:sp>
        <p:nvSpPr>
          <p:cNvPr id="254978" name="Rectangle 2"/>
          <p:cNvSpPr>
            <a:spLocks noRo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C616B-83FF-419F-BD81-29B945ECCFBF}" type="slidenum">
              <a:rPr lang="en-US"/>
              <a:pPr/>
              <a:t>50</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2180B-25BA-4220-8ECF-C94FB64728DE}" type="slidenum">
              <a:rPr lang="en-US"/>
              <a:pPr/>
              <a:t>51</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E44B1-756D-434C-AC0C-B223706773BC}" type="slidenum">
              <a:rPr lang="en-US"/>
              <a:pPr/>
              <a:t>52</a:t>
            </a:fld>
            <a:endParaRPr lang="en-US"/>
          </a:p>
        </p:txBody>
      </p:sp>
      <p:sp>
        <p:nvSpPr>
          <p:cNvPr id="257026" name="Rectangle 2"/>
          <p:cNvSpPr>
            <a:spLocks noRo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EE0A-88F7-4641-A716-3F1258C16359}" type="slidenum">
              <a:rPr lang="en-US"/>
              <a:pPr/>
              <a:t>53</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In this lesson you’ll also learn what happens when you open files that don’t have the new format.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9BC26-F805-4859-BC47-C3133A73A9AF}" type="slidenum">
              <a:rPr lang="en-US"/>
              <a:pPr/>
              <a:t>54</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XML is short for Extensible Markup Language. Don’t worry, you don’t have to understand XML to understand its benefits; it’s all behind the scenes.</a:t>
            </a:r>
          </a:p>
          <a:p>
            <a:r>
              <a:rPr lang="en-US" b="1"/>
              <a:t>More on increased document safety:</a:t>
            </a:r>
            <a:r>
              <a:rPr lang="en-US"/>
              <a:t> The XML-based format identifies files that contain scripts or macros, making it easier to find and block unwanted code or macros.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3D0D1-BFFB-49AD-9979-32B897B2ABF5}" type="slidenum">
              <a:rPr lang="en-US"/>
              <a:pPr/>
              <a:t>55</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The new file format supports plenty of other new features, such as math equations, themes, and content controls.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19CED-79C0-42CF-9496-A02D00A9DA08}" type="slidenum">
              <a:rPr lang="en-US"/>
              <a:pPr/>
              <a:t>56</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5D0AD-F73C-49B3-844C-299E4483F848}" type="slidenum">
              <a:rPr lang="en-US"/>
              <a:pPr/>
              <a:t>57</a:t>
            </a:fld>
            <a:endParaRPr lang="en-U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Basic documents and templates (.docx and .dotx) can no longer contain macros or code, which is how they are made safer for everyday use — no one can slip hidden code into a document. But because macros are useful things to have, there are two additional file types to support documents and templates which contain code: .docm and .dotm.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3C8F8-323C-4018-AFCB-9A938A58955A}" type="slidenum">
              <a:rPr lang="en-US"/>
              <a:pPr/>
              <a:t>58</a:t>
            </a:fld>
            <a:endParaRPr lang="en-US"/>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EFB34-1974-46B3-9C87-A6A93C46E42E}" type="slidenum">
              <a:rPr lang="en-US"/>
              <a:pPr/>
              <a:t>59</a:t>
            </a:fld>
            <a:endParaRPr lang="en-US"/>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In the example shown here, an older Word 2003 document was opened in the new version of Word. As you can see, the </a:t>
            </a:r>
            <a:r>
              <a:rPr lang="en-US" b="1"/>
              <a:t>Choose a SmartArt Graphic</a:t>
            </a:r>
            <a:r>
              <a:rPr lang="en-US"/>
              <a:t> dialog box doesn’t appear at all — the </a:t>
            </a:r>
            <a:r>
              <a:rPr lang="en-US" b="1"/>
              <a:t>Diagram Gallery</a:t>
            </a:r>
            <a:r>
              <a:rPr lang="en-US"/>
              <a:t> appears instead. In fact, this </a:t>
            </a:r>
            <a:r>
              <a:rPr lang="en-US" b="1"/>
              <a:t>Diagram Gallery</a:t>
            </a:r>
            <a:r>
              <a:rPr lang="en-US"/>
              <a:t> is just like the one in Word 2003 and has the same range of functions.</a:t>
            </a:r>
          </a:p>
          <a:p>
            <a:r>
              <a:rPr lang="en-US"/>
              <a:t>It’s a good idea to stay in compatibility mode if you know you’ll be sharing your documents with a lot of people who are using older versions of Word. That way, what you see is what they see. And you will be able to anticipate what they can and can’t do in their version of Word.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E9D88-6A6F-4925-8742-93557FD0DCA1}" type="slidenum">
              <a:rPr lang="en-US"/>
              <a:pPr/>
              <a:t>6</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The Ribbon was thoroughly researched and designed from users’ experiences so that commands are in the optimal position. </a:t>
            </a:r>
          </a:p>
          <a:p>
            <a:r>
              <a:rPr lang="en-US"/>
              <a:t>This lesson will tell you more about the Ribbon and how to work with it.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9CDB6-9AA5-4828-89B3-A4EC5C309E5E}" type="slidenum">
              <a:rPr lang="en-US"/>
              <a:pPr/>
              <a:t>60</a:t>
            </a:fld>
            <a:endParaRPr lang="en-US"/>
          </a:p>
        </p:txBody>
      </p:sp>
      <p:sp>
        <p:nvSpPr>
          <p:cNvPr id="247810" name="Rectangle 2"/>
          <p:cNvSpPr>
            <a:spLocks noRo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An example of fully available new features: You will have all of those choices that you saw in the </a:t>
            </a:r>
            <a:r>
              <a:rPr lang="en-US" b="1"/>
              <a:t>Choose a SmartArt Graphic</a:t>
            </a:r>
            <a:r>
              <a:rPr lang="en-US"/>
              <a:t> box, not the smaller set.</a:t>
            </a:r>
            <a:endParaRPr lang="en-US" b="1"/>
          </a:p>
          <a:p>
            <a:r>
              <a:rPr lang="en-US" b="1"/>
              <a:t>Note</a:t>
            </a:r>
            <a:r>
              <a:rPr lang="en-US"/>
              <a:t>: If you have Microsoft Windows</a:t>
            </a:r>
            <a:r>
              <a:rPr lang="en-US" sz="800" baseline="30000">
                <a:cs typeface="Arial" charset="0"/>
              </a:rPr>
              <a:t>®</a:t>
            </a:r>
            <a:r>
              <a:rPr lang="en-US"/>
              <a:t> configured to show file extensions, you’ll see that the file name changes from My Document.doc to My Document.docx. The “x” stands for XML.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EEF0D-1B51-441A-9007-ABCE1E13C7EC}" type="slidenum">
              <a:rPr lang="en-US"/>
              <a:pPr/>
              <a:t>61</a:t>
            </a:fld>
            <a:endParaRPr lang="en-US"/>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15062-FEDD-4B77-A6B4-643A1F11FEE3}" type="slidenum">
              <a:rPr lang="en-US"/>
              <a:pPr/>
              <a:t>62</a:t>
            </a:fld>
            <a:endParaRPr lang="en-US"/>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Note that this scenario assumes John’s Office installation is updated with the latest patches and service packs.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3E9BC-1BCE-4F60-A222-A9DDE755E92B}" type="slidenum">
              <a:rPr lang="en-US"/>
              <a:pPr/>
              <a:t>63</a:t>
            </a:fld>
            <a:endParaRPr lang="en-US"/>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b="1"/>
              <a:t>Note</a:t>
            </a:r>
            <a:r>
              <a:rPr lang="en-US"/>
              <a:t>: The converter works only with Microsoft Office 2000 SP3, Office XP SP3, and Office 2003 SP1. It works only on the following operating systems: Windows 2000 SP4, Windows XP SP1, and Windows Server</a:t>
            </a:r>
            <a:r>
              <a:rPr lang="en-US" sz="800" baseline="30000">
                <a:cs typeface="Arial" charset="0"/>
              </a:rPr>
              <a:t>®</a:t>
            </a:r>
            <a:r>
              <a:rPr lang="en-US"/>
              <a:t> 2003.</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81601-539E-4FFD-A885-B3CD144E159C}" type="slidenum">
              <a:rPr lang="en-US"/>
              <a:pPr/>
              <a:t>64</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5677E-7CD0-4526-A9D5-1E63310E78AA}" type="slidenum">
              <a:rPr lang="en-US"/>
              <a:pPr/>
              <a:t>65</a:t>
            </a:fld>
            <a:endParaRPr lang="en-US"/>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5BF7D-A58B-425A-8C94-C3B5617C7056}" type="slidenum">
              <a:rPr lang="en-US"/>
              <a:pPr/>
              <a:t>66</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5181-6DB6-4C77-AD56-8EFB327B9547}" type="slidenum">
              <a:rPr lang="en-US"/>
              <a:pPr/>
              <a:t>67</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21F19-BED5-44B2-B3B0-C11CA9800817}" type="slidenum">
              <a:rPr lang="en-US"/>
              <a:pPr/>
              <a:t>68</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04C89-30F4-4B9A-BE17-8D67C23E99CD}" type="slidenum">
              <a:rPr lang="en-US"/>
              <a:pPr/>
              <a:t>69</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1C972-3E9A-455D-AD40-17B6B04A620E}" type="slidenum">
              <a:rPr lang="en-US"/>
              <a:pPr/>
              <a:t>7</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Specifically, the animation shows how:</a:t>
            </a:r>
          </a:p>
          <a:p>
            <a:pPr>
              <a:buFontTx/>
              <a:buChar char="•"/>
            </a:pPr>
            <a:r>
              <a:rPr lang="en-US"/>
              <a:t>Commands on the </a:t>
            </a:r>
            <a:r>
              <a:rPr lang="en-US" b="1"/>
              <a:t>Home</a:t>
            </a:r>
            <a:r>
              <a:rPr lang="en-US"/>
              <a:t> tab are used to cut text from one position and paste it into another.</a:t>
            </a:r>
          </a:p>
          <a:p>
            <a:pPr>
              <a:buFontTx/>
              <a:buChar char="•"/>
            </a:pPr>
            <a:r>
              <a:rPr lang="en-US"/>
              <a:t>The text format is changed by using a </a:t>
            </a:r>
            <a:r>
              <a:rPr lang="en-US" b="1"/>
              <a:t>style</a:t>
            </a:r>
            <a:r>
              <a:rPr lang="en-US"/>
              <a:t>.</a:t>
            </a:r>
          </a:p>
          <a:p>
            <a:pPr>
              <a:buFontTx/>
              <a:buChar char="•"/>
            </a:pPr>
            <a:r>
              <a:rPr lang="en-US"/>
              <a:t>The page background color is altered on the </a:t>
            </a:r>
            <a:r>
              <a:rPr lang="en-US" b="1"/>
              <a:t>Page Layout</a:t>
            </a:r>
            <a:r>
              <a:rPr lang="en-US"/>
              <a:t> tab. </a:t>
            </a:r>
          </a:p>
          <a:p>
            <a:r>
              <a:rPr lang="en-US"/>
              <a:t>[</a:t>
            </a:r>
            <a:r>
              <a:rPr lang="en-US" b="1"/>
              <a:t>Note to trainer:  </a:t>
            </a:r>
            <a:r>
              <a:rPr lang="en-US"/>
              <a:t>To play the animation when viewing the slide show, right-click the animation, and then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and nothing’s happening, click away from the animation. Sometimes you have to click twice. If you have problems viewing the animation, see the notes for the last slide in this presentation about playing a Macromedia Flash animation. If you still have problems viewing the animation, the slide that follows this one is a duplicate slide with static art. Delete either the current slide or the next slide before showing the presentation.]</a:t>
            </a:r>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F4525-5D3C-48C1-8D8C-554546162B4A}" type="slidenum">
              <a:rPr lang="en-US"/>
              <a:pPr/>
              <a:t>70</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D5AD7-C019-481D-95AF-D80854920DA4}" type="slidenum">
              <a:rPr lang="en-US"/>
              <a:pPr/>
              <a:t>71</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9E96A-AC94-40B5-9652-627EE08286DD}" type="slidenum">
              <a:rPr lang="en-US"/>
              <a:pPr/>
              <a:t>72</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3B1EA21-29EB-4FEA-8FC4-0534D01F18B3}" type="slidenum">
              <a:rPr lang="en-US"/>
              <a:pPr/>
              <a:t>73</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en-US" b="1"/>
              <a:t>Using This Template</a:t>
            </a:r>
          </a:p>
          <a:p>
            <a:r>
              <a:rPr lang="en-US"/>
              <a:t>This Microsoft Office PowerPoint</a:t>
            </a:r>
            <a:r>
              <a:rPr lang="en-US" sz="800" baseline="30000">
                <a:cs typeface="Arial" charset="0"/>
              </a:rPr>
              <a:t>®</a:t>
            </a:r>
            <a:r>
              <a:rPr lang="en-US"/>
              <a:t> template has training content about the new features and benefits of Word 2007. It’s geared for you to present to a group and customize as necessary. </a:t>
            </a:r>
          </a:p>
          <a:p>
            <a:r>
              <a:rPr lang="en-US"/>
              <a:t>This template’s content is adapted from the Microsoft Office Online Training course called “Up to speed with Word 2007.”</a:t>
            </a:r>
            <a:endParaRPr lang="en-US" b="1"/>
          </a:p>
          <a:p>
            <a:r>
              <a:rPr lang="en-US" b="1"/>
              <a:t>Features of the template</a:t>
            </a:r>
          </a:p>
          <a:p>
            <a:r>
              <a:rPr lang="en-US" b="1"/>
              <a:t>Title slide:</a:t>
            </a:r>
            <a:r>
              <a:rPr lang="en-US"/>
              <a:t> On the very first slide, there is placeholder text over which you should type the name of your company. Or you can delete the text box altogether if you don’t want this text.</a:t>
            </a:r>
            <a:endParaRPr lang="en-US" b="1"/>
          </a:p>
          <a:p>
            <a:r>
              <a:rPr lang="en-US" b="1"/>
              <a:t>Animations:</a:t>
            </a:r>
            <a:r>
              <a:rPr lang="en-US"/>
              <a:t> Custom animation effects are applied throughout the presentation. These effects include </a:t>
            </a:r>
            <a:r>
              <a:rPr lang="en-US" b="1"/>
              <a:t>Peek</a:t>
            </a:r>
            <a:r>
              <a:rPr lang="en-US"/>
              <a:t>, </a:t>
            </a:r>
            <a:r>
              <a:rPr lang="en-US" b="1"/>
              <a:t>Stretch</a:t>
            </a:r>
            <a:r>
              <a:rPr lang="en-US"/>
              <a:t>, </a:t>
            </a:r>
            <a:r>
              <a:rPr lang="en-US" b="1"/>
              <a:t>Dissolve, </a:t>
            </a:r>
            <a:r>
              <a:rPr lang="en-US"/>
              <a:t>and</a:t>
            </a:r>
            <a:r>
              <a:rPr lang="en-US" b="1"/>
              <a:t> Checkerboard</a:t>
            </a:r>
            <a:r>
              <a:rPr lang="en-US"/>
              <a:t>. All effects play in previous versions back to Microsoft PowerPoint 2000. To alter animation effects, go to the </a:t>
            </a:r>
            <a:r>
              <a:rPr lang="en-US" b="1"/>
              <a:t>Slide Show</a:t>
            </a:r>
            <a:r>
              <a:rPr lang="en-US"/>
              <a:t> menu, click </a:t>
            </a:r>
            <a:r>
              <a:rPr lang="en-US" b="1"/>
              <a:t>Custom Animation</a:t>
            </a:r>
            <a:r>
              <a:rPr lang="en-US"/>
              <a:t>, and work with the options that appear.</a:t>
            </a:r>
          </a:p>
          <a:p>
            <a:r>
              <a:rPr lang="en-US" b="1"/>
              <a:t>If this presentation contains a</a:t>
            </a:r>
            <a:r>
              <a:rPr lang="en-US"/>
              <a:t> </a:t>
            </a:r>
            <a:r>
              <a:rPr lang="en-US" b="1"/>
              <a:t>Macromedia Flash animation:</a:t>
            </a:r>
            <a:r>
              <a:rPr lang="en-US"/>
              <a:t> To play the Flash file, you must register a Microsoft ActiveX</a:t>
            </a:r>
            <a:r>
              <a:rPr lang="en-US" sz="800" baseline="30000">
                <a:cs typeface="Arial" charset="0"/>
              </a:rPr>
              <a:t>®</a:t>
            </a:r>
            <a:r>
              <a:rPr lang="en-US"/>
              <a:t> control, called Shockwave Flash Object, on your computer. To do this, download the latest version of the Macromedia Flash Player from the Macromedia Web site.</a:t>
            </a:r>
          </a:p>
          <a:p>
            <a:r>
              <a:rPr lang="en-US" b="1"/>
              <a:t>Slide transitions:</a:t>
            </a:r>
            <a:r>
              <a:rPr lang="en-US"/>
              <a:t> The </a:t>
            </a:r>
            <a:r>
              <a:rPr lang="en-US" b="1"/>
              <a:t>Wipe Down</a:t>
            </a:r>
            <a:r>
              <a:rPr lang="en-US"/>
              <a:t> transition is applied throughout the show. If you want a different one, go to the </a:t>
            </a:r>
            <a:r>
              <a:rPr lang="en-US" b="1"/>
              <a:t>Slide Show</a:t>
            </a:r>
            <a:r>
              <a:rPr lang="en-US"/>
              <a:t> menu, click </a:t>
            </a:r>
            <a:r>
              <a:rPr lang="en-US" b="1"/>
              <a:t>Slide Transition</a:t>
            </a:r>
            <a:r>
              <a:rPr lang="en-US"/>
              <a:t>, and work with the options that appear. </a:t>
            </a:r>
          </a:p>
          <a:p>
            <a:r>
              <a:rPr lang="en-US" b="1"/>
              <a:t>Hyperlinks to online course:</a:t>
            </a:r>
            <a:r>
              <a:rPr lang="en-US"/>
              <a:t> The template contains links to the online version of this training course. The links take you to the hands-on practice session for each lesson and to the Quick Reference Card that is published for this course. </a:t>
            </a:r>
            <a:r>
              <a:rPr lang="en-US" b="1"/>
              <a:t>Please take note:</a:t>
            </a:r>
            <a:r>
              <a:rPr lang="en-US"/>
              <a:t> You must have Word 2007 installed to view the hands-on practice sessions. </a:t>
            </a:r>
          </a:p>
          <a:p>
            <a:r>
              <a:rPr lang="en-US"/>
              <a:t>If you don’t have Word 2007, you won’t be able to access the practice instructions. </a:t>
            </a:r>
          </a:p>
          <a:p>
            <a:r>
              <a:rPr lang="en-US" b="1"/>
              <a:t>Headers and footers:</a:t>
            </a:r>
            <a:r>
              <a:rPr lang="en-US"/>
              <a:t> The template contains a footer that has the course title. You can change or remove the footers in the </a:t>
            </a:r>
            <a:r>
              <a:rPr lang="en-US" b="1"/>
              <a:t>Header and Footer</a:t>
            </a:r>
            <a:r>
              <a:rPr lang="en-US"/>
              <a:t> dialog box (which opens from the </a:t>
            </a:r>
            <a:r>
              <a:rPr lang="en-US" b="1"/>
              <a:t>View</a:t>
            </a:r>
            <a:r>
              <a:rPr lang="en-US"/>
              <a:t> menu).</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EF09F-7482-4DD8-B5D3-B3FCB680C6A8}" type="slidenum">
              <a:rPr lang="en-US"/>
              <a:pPr/>
              <a:t>8</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a:t>
            </a:r>
            <a:r>
              <a:rPr lang="en-US" b="1"/>
              <a:t>Note to trainer: </a:t>
            </a:r>
            <a:r>
              <a:rPr lang="en-US"/>
              <a:t>This slide is nearly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B5BC8-C6C2-47C9-9EEC-8911614254FD}" type="slidenum">
              <a:rPr lang="en-US"/>
              <a:pPr/>
              <a:t>9</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Everything on a tab has been carefully selected according to user activities. For example, the </a:t>
            </a:r>
            <a:r>
              <a:rPr lang="en-US" b="1"/>
              <a:t>Home</a:t>
            </a:r>
            <a:r>
              <a:rPr lang="en-US"/>
              <a:t> tab contains all the things you use most often, such as the commands in the </a:t>
            </a:r>
            <a:r>
              <a:rPr lang="en-US" b="1"/>
              <a:t>Font</a:t>
            </a:r>
            <a:r>
              <a:rPr lang="en-US"/>
              <a:t> group for changing text font: </a:t>
            </a:r>
            <a:r>
              <a:rPr lang="en-US" b="1"/>
              <a:t>Font</a:t>
            </a:r>
            <a:r>
              <a:rPr lang="en-US"/>
              <a:t>, </a:t>
            </a:r>
            <a:r>
              <a:rPr lang="en-US" b="1"/>
              <a:t>Font Size</a:t>
            </a:r>
            <a:r>
              <a:rPr lang="en-US"/>
              <a:t>, </a:t>
            </a:r>
            <a:r>
              <a:rPr lang="en-US" b="1"/>
              <a:t>Bold</a:t>
            </a:r>
            <a:r>
              <a:rPr lang="en-US"/>
              <a:t>, </a:t>
            </a:r>
            <a:r>
              <a:rPr lang="en-US" b="1"/>
              <a:t>Italic</a:t>
            </a:r>
            <a:r>
              <a:rPr lang="en-US"/>
              <a:t>, and so 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fld id="{6F95DE53-11A9-4C24-B976-933C488DD04D}" type="datetime3">
              <a:rPr lang="en-US" smtClean="0"/>
              <a:t>26 October 2007</a:t>
            </a:fld>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4A3D30BD-6FDF-4D17-8BC2-451F459AC198}"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18AB9C-CA09-4E04-AC59-90DD71D9BF6C}" type="datetime3">
              <a:rPr lang="en-US" smtClean="0"/>
              <a:t>26 October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33BAA0FD-FB5D-49E8-820D-7A0ADE390721}"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279D19-F7AC-4E68-9912-76BB36971A80}" type="datetime3">
              <a:rPr lang="en-US" smtClean="0"/>
              <a:t>26 October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2F5D3EBF-4363-4456-8C2E-057FCA2FB59A}"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A5F43309-293D-4599-B988-73F40785E8D8}" type="datetime3">
              <a:rPr lang="en-US" smtClean="0"/>
              <a:t>26 October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1891372E-8A74-4D58-9027-0E122D15EE56}"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790B8AF4-74A6-4DA1-B6FD-9207A5B19CAF}" type="datetime3">
              <a:rPr lang="en-US" smtClean="0"/>
              <a:t>26 October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0FDF49BB-66B9-4F7D-AFDD-3046BF95AFE6}"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C7F52B-3B89-401D-BA8A-8F4E8548A76F}" type="datetime3">
              <a:rPr lang="en-US" smtClean="0"/>
              <a:t>26 October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8917263E-6A16-49F7-9E71-2F79BF41835D}"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16A5595-BB0D-4EDD-B69B-B0B0896E821A}" type="datetime3">
              <a:rPr lang="en-US" smtClean="0"/>
              <a:t>26 October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63ACDD12-67DF-42FA-9D27-5F467D412CC5}"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C4C0F0A-D514-4249-9A0E-A5BEEAB2B041}" type="datetime3">
              <a:rPr lang="en-US" smtClean="0"/>
              <a:t>26 October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B4208B61-FD94-4145-8DEB-EDE32CBDAD31}"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0CB214-338E-4407-9818-6F758534F5A7}" type="datetime3">
              <a:rPr lang="en-US" smtClean="0"/>
              <a:t>26 October 2007</a:t>
            </a:fld>
            <a:endParaRPr lang="en-US"/>
          </a:p>
        </p:txBody>
      </p:sp>
      <p:sp>
        <p:nvSpPr>
          <p:cNvPr id="8" name="Footer Placeholder 7"/>
          <p:cNvSpPr>
            <a:spLocks noGrp="1"/>
          </p:cNvSpPr>
          <p:nvPr>
            <p:ph type="ftr" sz="quarter" idx="11"/>
          </p:nvPr>
        </p:nvSpPr>
        <p:spPr/>
        <p:txBody>
          <a:bodyPr/>
          <a:lstStyle>
            <a:lvl1pPr>
              <a:defRPr/>
            </a:lvl1pPr>
          </a:lstStyle>
          <a:p>
            <a:r>
              <a:rPr lang="en-US"/>
              <a:t>Get up to speed</a:t>
            </a:r>
          </a:p>
        </p:txBody>
      </p:sp>
      <p:sp>
        <p:nvSpPr>
          <p:cNvPr id="9" name="Slide Number Placeholder 8"/>
          <p:cNvSpPr>
            <a:spLocks noGrp="1"/>
          </p:cNvSpPr>
          <p:nvPr>
            <p:ph type="sldNum" sz="quarter" idx="12"/>
          </p:nvPr>
        </p:nvSpPr>
        <p:spPr/>
        <p:txBody>
          <a:bodyPr/>
          <a:lstStyle>
            <a:lvl1pPr>
              <a:defRPr/>
            </a:lvl1pPr>
          </a:lstStyle>
          <a:p>
            <a:fld id="{1836FE4E-C78F-4B0C-8071-CA55C60C7C1E}"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AA88F1D-FB2B-47E4-8DD0-94D1BA34DC6B}" type="datetime3">
              <a:rPr lang="en-US" smtClean="0"/>
              <a:t>26 October 2007</a:t>
            </a:fld>
            <a:endParaRPr lang="en-US"/>
          </a:p>
        </p:txBody>
      </p:sp>
      <p:sp>
        <p:nvSpPr>
          <p:cNvPr id="4" name="Footer Placeholder 3"/>
          <p:cNvSpPr>
            <a:spLocks noGrp="1"/>
          </p:cNvSpPr>
          <p:nvPr>
            <p:ph type="ftr" sz="quarter" idx="11"/>
          </p:nvPr>
        </p:nvSpPr>
        <p:spPr/>
        <p:txBody>
          <a:bodyPr/>
          <a:lstStyle>
            <a:lvl1pPr>
              <a:defRPr/>
            </a:lvl1pPr>
          </a:lstStyle>
          <a:p>
            <a:r>
              <a:rPr lang="en-US"/>
              <a:t>Get up to speed</a:t>
            </a:r>
          </a:p>
        </p:txBody>
      </p:sp>
      <p:sp>
        <p:nvSpPr>
          <p:cNvPr id="5" name="Slide Number Placeholder 4"/>
          <p:cNvSpPr>
            <a:spLocks noGrp="1"/>
          </p:cNvSpPr>
          <p:nvPr>
            <p:ph type="sldNum" sz="quarter" idx="12"/>
          </p:nvPr>
        </p:nvSpPr>
        <p:spPr/>
        <p:txBody>
          <a:bodyPr/>
          <a:lstStyle>
            <a:lvl1pPr>
              <a:defRPr/>
            </a:lvl1pPr>
          </a:lstStyle>
          <a:p>
            <a:fld id="{52EE2C68-ED2F-400F-A52B-A5FEA666390C}"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BB046E-48E8-4A1A-BCD5-68211A36CD3E}" type="datetime3">
              <a:rPr lang="en-US" smtClean="0"/>
              <a:t>26 October 2007</a:t>
            </a:fld>
            <a:endParaRPr lang="en-US"/>
          </a:p>
        </p:txBody>
      </p:sp>
      <p:sp>
        <p:nvSpPr>
          <p:cNvPr id="3" name="Footer Placeholder 2"/>
          <p:cNvSpPr>
            <a:spLocks noGrp="1"/>
          </p:cNvSpPr>
          <p:nvPr>
            <p:ph type="ftr" sz="quarter" idx="11"/>
          </p:nvPr>
        </p:nvSpPr>
        <p:spPr/>
        <p:txBody>
          <a:bodyPr/>
          <a:lstStyle>
            <a:lvl1pPr>
              <a:defRPr/>
            </a:lvl1pPr>
          </a:lstStyle>
          <a:p>
            <a:r>
              <a:rPr lang="en-US"/>
              <a:t>Get up to speed</a:t>
            </a:r>
          </a:p>
        </p:txBody>
      </p:sp>
      <p:sp>
        <p:nvSpPr>
          <p:cNvPr id="4" name="Slide Number Placeholder 3"/>
          <p:cNvSpPr>
            <a:spLocks noGrp="1"/>
          </p:cNvSpPr>
          <p:nvPr>
            <p:ph type="sldNum" sz="quarter" idx="12"/>
          </p:nvPr>
        </p:nvSpPr>
        <p:spPr/>
        <p:txBody>
          <a:bodyPr/>
          <a:lstStyle>
            <a:lvl1pPr>
              <a:defRPr/>
            </a:lvl1pPr>
          </a:lstStyle>
          <a:p>
            <a:fld id="{BE14E136-9553-47F0-9E49-DC2FCC5FE59F}"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E4E83AE-2EEF-4EB1-ACED-CED55507A5E1}" type="datetime3">
              <a:rPr lang="en-US" smtClean="0"/>
              <a:t>26 October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12E03D6F-9742-4D25-BAE5-832B8B653337}"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E258BB-9C15-4013-AF77-87DA58D9020D}" type="datetime3">
              <a:rPr lang="en-US" smtClean="0"/>
              <a:t>26 October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D36D1259-BFFD-4E05-A854-260A8F7119DB}"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fld id="{367CC0C4-7011-481C-8073-1640D22A6F38}" type="datetime3">
              <a:rPr lang="en-US" smtClean="0"/>
              <a:t>26 October 2007</a:t>
            </a:fld>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B3058F42-2332-42CA-A374-4456BFE2445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hdr="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5.v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office.microsoft.com/training/Training.aspx?AssetID=RP100664441033&amp;CTT=6&amp;Origin=RC10066443103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2.png"/><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8.png"/><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office.microsoft.com/training/Training.aspx?AssetID=RP100664451033&amp;CTT=6&amp;Origin=RC100664431033"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office.microsoft.com/training/Training.aspx?AssetID=RP100664491033&amp;CTT=6&amp;Origin=RC100664431033"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a:t>Microsoft</a:t>
            </a:r>
            <a:r>
              <a:rPr lang="en-US" sz="2800" baseline="70000">
                <a:cs typeface="Tahoma" pitchFamily="34" charset="0"/>
              </a:rPr>
              <a:t>®</a:t>
            </a:r>
            <a:r>
              <a:rPr lang="en-US"/>
              <a:t> Office </a:t>
            </a:r>
            <a:br>
              <a:rPr lang="en-US"/>
            </a:br>
            <a:r>
              <a:rPr lang="en-US"/>
              <a:t>Word </a:t>
            </a:r>
            <a:r>
              <a:rPr lang="en-US">
                <a:cs typeface="Tahoma" pitchFamily="34" charset="0"/>
              </a:rPr>
              <a:t>2007 Training</a:t>
            </a:r>
          </a:p>
        </p:txBody>
      </p:sp>
      <p:sp>
        <p:nvSpPr>
          <p:cNvPr id="8195" name="Rectangle 3"/>
          <p:cNvSpPr>
            <a:spLocks noGrp="1" noChangeArrowheads="1"/>
          </p:cNvSpPr>
          <p:nvPr>
            <p:ph type="subTitle" idx="1"/>
          </p:nvPr>
        </p:nvSpPr>
        <p:spPr>
          <a:xfrm>
            <a:off x="1371600" y="4291013"/>
            <a:ext cx="6400800" cy="1030287"/>
          </a:xfrm>
        </p:spPr>
        <p:txBody>
          <a:bodyPr/>
          <a:lstStyle/>
          <a:p>
            <a:r>
              <a:rPr lang="en-US" b="1"/>
              <a:t>Get up to speed</a:t>
            </a:r>
          </a:p>
        </p:txBody>
      </p:sp>
      <p:sp>
        <p:nvSpPr>
          <p:cNvPr id="8196" name="Text Box 4"/>
          <p:cNvSpPr txBox="1">
            <a:spLocks noChangeArrowheads="1"/>
          </p:cNvSpPr>
          <p:nvPr/>
        </p:nvSpPr>
        <p:spPr bwMode="gray">
          <a:xfrm>
            <a:off x="2019300" y="1201738"/>
            <a:ext cx="5105400" cy="400110"/>
          </a:xfrm>
          <a:prstGeom prst="rect">
            <a:avLst/>
          </a:prstGeom>
          <a:noFill/>
          <a:ln w="9525">
            <a:noFill/>
            <a:miter lim="800000"/>
            <a:headEnd/>
            <a:tailEnd/>
          </a:ln>
          <a:effectLst/>
        </p:spPr>
        <p:txBody>
          <a:bodyPr>
            <a:spAutoFit/>
          </a:bodyPr>
          <a:lstStyle/>
          <a:p>
            <a:pPr algn="ctr">
              <a:spcBef>
                <a:spcPct val="50000"/>
              </a:spcBef>
            </a:pPr>
            <a:r>
              <a:rPr lang="en-US" sz="2000" dirty="0" smtClean="0">
                <a:latin typeface="Tahoma" pitchFamily="34" charset="0"/>
              </a:rPr>
              <a:t>INLS261 Tools for Information Literacy</a:t>
            </a:r>
            <a:endParaRPr lang="en-US" sz="2000" dirty="0">
              <a:latin typeface="Tahoma"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35842" name="Rectangle 2"/>
          <p:cNvSpPr>
            <a:spLocks noGrp="1" noChangeArrowheads="1"/>
          </p:cNvSpPr>
          <p:nvPr>
            <p:ph type="title"/>
          </p:nvPr>
        </p:nvSpPr>
        <p:spPr>
          <a:xfrm>
            <a:off x="254000" y="63500"/>
            <a:ext cx="8904288" cy="614363"/>
          </a:xfrm>
        </p:spPr>
        <p:txBody>
          <a:bodyPr/>
          <a:lstStyle/>
          <a:p>
            <a:r>
              <a:rPr lang="en-US"/>
              <a:t>Dialog Box Launchers in groups</a:t>
            </a:r>
          </a:p>
        </p:txBody>
      </p:sp>
      <p:sp>
        <p:nvSpPr>
          <p:cNvPr id="3584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At first glance, you may not see a certain command from a previous version.</a:t>
            </a:r>
          </a:p>
          <a:p>
            <a:pPr>
              <a:spcBef>
                <a:spcPct val="20000"/>
              </a:spcBef>
              <a:spcAft>
                <a:spcPct val="75000"/>
              </a:spcAft>
            </a:pPr>
            <a:r>
              <a:rPr lang="en-US" sz="2000"/>
              <a:t>Fret not. </a:t>
            </a:r>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5847" name="Rectangle 7"/>
          <p:cNvSpPr>
            <a:spLocks noChangeArrowheads="1"/>
          </p:cNvSpPr>
          <p:nvPr/>
        </p:nvSpPr>
        <p:spPr bwMode="auto">
          <a:xfrm>
            <a:off x="254000" y="4019550"/>
            <a:ext cx="5934075" cy="700088"/>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Some groups have a small diagonal arrow in the lower-right corner called the </a:t>
            </a:r>
            <a:r>
              <a:rPr lang="en-US" b="1">
                <a:solidFill>
                  <a:srgbClr val="FFCC00"/>
                </a:solidFill>
              </a:rPr>
              <a:t>Dialog Box Launcher     </a:t>
            </a:r>
            <a:r>
              <a:rPr lang="en-US">
                <a:solidFill>
                  <a:srgbClr val="FFCC00"/>
                </a:solidFill>
              </a:rPr>
              <a:t>.</a:t>
            </a:r>
          </a:p>
        </p:txBody>
      </p:sp>
      <p:pic>
        <p:nvPicPr>
          <p:cNvPr id="35848" name="Picture 8" descr="The Home tab and the Font dialog box on the Ribbon"/>
          <p:cNvPicPr>
            <a:picLocks noChangeAspect="1" noChangeArrowheads="1"/>
          </p:cNvPicPr>
          <p:nvPr>
            <p:ph sz="half" idx="1"/>
          </p:nvPr>
        </p:nvPicPr>
        <p:blipFill>
          <a:blip r:embed="rId3"/>
          <a:srcRect/>
          <a:stretch>
            <a:fillRect/>
          </a:stretch>
        </p:blipFill>
        <p:spPr>
          <a:xfrm>
            <a:off x="350838" y="949325"/>
            <a:ext cx="5651500" cy="2849563"/>
          </a:xfrm>
          <a:noFill/>
          <a:ln/>
        </p:spPr>
      </p:pic>
      <p:pic>
        <p:nvPicPr>
          <p:cNvPr id="35849" name="Picture 9" descr="Dialog Box Launcher"/>
          <p:cNvPicPr>
            <a:picLocks noChangeAspect="1" noChangeArrowheads="1"/>
          </p:cNvPicPr>
          <p:nvPr/>
        </p:nvPicPr>
        <p:blipFill>
          <a:blip r:embed="rId4"/>
          <a:srcRect/>
          <a:stretch>
            <a:fillRect/>
          </a:stretch>
        </p:blipFill>
        <p:spPr bwMode="auto">
          <a:xfrm>
            <a:off x="4943475" y="4357688"/>
            <a:ext cx="238125" cy="220662"/>
          </a:xfrm>
          <a:prstGeom prst="rect">
            <a:avLst/>
          </a:prstGeom>
          <a:noFill/>
        </p:spPr>
      </p:pic>
      <p:sp>
        <p:nvSpPr>
          <p:cNvPr id="35850" name="Rectangle 10"/>
          <p:cNvSpPr>
            <a:spLocks noChangeArrowheads="1"/>
          </p:cNvSpPr>
          <p:nvPr/>
        </p:nvSpPr>
        <p:spPr bwMode="auto">
          <a:xfrm>
            <a:off x="254000" y="4800600"/>
            <a:ext cx="5934075" cy="958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Click it to see more options related to that group. They’ll appear in a familiar-looking dialog box or task pane that you recognize from a previous version of Word.       </a:t>
            </a:r>
          </a:p>
        </p:txBody>
      </p:sp>
      <p:sp>
        <p:nvSpPr>
          <p:cNvPr id="11" name="Date Placeholder 10"/>
          <p:cNvSpPr>
            <a:spLocks noGrp="1"/>
          </p:cNvSpPr>
          <p:nvPr>
            <p:ph type="dt" sz="half" idx="10"/>
          </p:nvPr>
        </p:nvSpPr>
        <p:spPr/>
        <p:txBody>
          <a:bodyPr/>
          <a:lstStyle/>
          <a:p>
            <a:fld id="{A51B5D2C-7061-49FF-B5EC-1F6C53F6048A}" type="datetime3">
              <a:rPr lang="en-US" smtClean="0"/>
              <a:t>26 October 2007</a:t>
            </a:fld>
            <a:endParaRPr lang="en-US"/>
          </a:p>
        </p:txBody>
      </p:sp>
      <p:sp>
        <p:nvSpPr>
          <p:cNvPr id="12" name="Slide Number Placeholder 11"/>
          <p:cNvSpPr>
            <a:spLocks noGrp="1"/>
          </p:cNvSpPr>
          <p:nvPr>
            <p:ph type="sldNum" sz="quarter" idx="12"/>
          </p:nvPr>
        </p:nvSpPr>
        <p:spPr/>
        <p:txBody>
          <a:bodyPr/>
          <a:lstStyle/>
          <a:p>
            <a:fld id="{1891372E-8A74-4D58-9027-0E122D15EE56}" type="slidenum">
              <a:rPr lang="en-US" smtClean="0"/>
              <a:pPr/>
              <a:t>10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slide(fromTop)">
                                      <p:cBhvr>
                                        <p:cTn id="7" dur="5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slide(fromTop)">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slide(fromTop)">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5847">
                                            <p:txEl>
                                              <p:pRg st="0" end="0"/>
                                            </p:txEl>
                                          </p:spTgt>
                                        </p:tgtEl>
                                        <p:attrNameLst>
                                          <p:attrName>style.visibility</p:attrName>
                                        </p:attrNameLst>
                                      </p:cBhvr>
                                      <p:to>
                                        <p:strVal val="visible"/>
                                      </p:to>
                                    </p:set>
                                    <p:animEffect transition="in" filter="slide(fromLeft)">
                                      <p:cBhvr>
                                        <p:cTn id="22" dur="500"/>
                                        <p:tgtEl>
                                          <p:spTgt spid="35847">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dissolve">
                                      <p:cBhvr>
                                        <p:cTn id="26" dur="500"/>
                                        <p:tgtEl>
                                          <p:spTgt spid="3584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5850">
                                            <p:txEl>
                                              <p:pRg st="0" end="0"/>
                                            </p:txEl>
                                          </p:spTgt>
                                        </p:tgtEl>
                                        <p:attrNameLst>
                                          <p:attrName>style.visibility</p:attrName>
                                        </p:attrNameLst>
                                      </p:cBhvr>
                                      <p:to>
                                        <p:strVal val="visible"/>
                                      </p:to>
                                    </p:set>
                                    <p:animEffect transition="in" filter="slide(fromLeft)">
                                      <p:cBhvr>
                                        <p:cTn id="31" dur="500"/>
                                        <p:tgtEl>
                                          <p:spTgt spid="35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7" grpId="0" build="p" autoUpdateAnimBg="0"/>
      <p:bldP spid="3585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78178" name="Rectangle 2"/>
          <p:cNvSpPr>
            <a:spLocks noGrp="1" noChangeArrowheads="1"/>
          </p:cNvSpPr>
          <p:nvPr>
            <p:ph type="title"/>
          </p:nvPr>
        </p:nvSpPr>
        <p:spPr>
          <a:xfrm>
            <a:off x="268288" y="63500"/>
            <a:ext cx="8904287" cy="614363"/>
          </a:xfrm>
        </p:spPr>
        <p:txBody>
          <a:bodyPr/>
          <a:lstStyle/>
          <a:p>
            <a:r>
              <a:rPr lang="en-US"/>
              <a:t>Additional tabs appear</a:t>
            </a:r>
          </a:p>
        </p:txBody>
      </p:sp>
      <p:sp>
        <p:nvSpPr>
          <p:cNvPr id="17817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In the new version of Word, certain tabs appear only when you need them. </a:t>
            </a:r>
          </a:p>
          <a:p>
            <a:pPr>
              <a:spcBef>
                <a:spcPct val="20000"/>
              </a:spcBef>
              <a:spcAft>
                <a:spcPct val="75000"/>
              </a:spcAft>
            </a:pPr>
            <a:endParaRPr lang="en-US" sz="2000"/>
          </a:p>
        </p:txBody>
      </p:sp>
      <p:sp>
        <p:nvSpPr>
          <p:cNvPr id="1781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8186" name="Rectangle 10"/>
          <p:cNvSpPr>
            <a:spLocks noChangeArrowheads="1"/>
          </p:cNvSpPr>
          <p:nvPr/>
        </p:nvSpPr>
        <p:spPr bwMode="auto">
          <a:xfrm>
            <a:off x="268288" y="3994150"/>
            <a:ext cx="5926137" cy="14049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Say you insert a picture and want to do more with it, like crop it or change how text wraps around it. </a:t>
            </a:r>
          </a:p>
          <a:p>
            <a:pPr>
              <a:spcBef>
                <a:spcPct val="20000"/>
              </a:spcBef>
              <a:spcAft>
                <a:spcPct val="75000"/>
              </a:spcAft>
            </a:pPr>
            <a:r>
              <a:rPr lang="en-US">
                <a:solidFill>
                  <a:srgbClr val="FFCC00"/>
                </a:solidFill>
              </a:rPr>
              <a:t>Where are those commands found?  </a:t>
            </a:r>
          </a:p>
        </p:txBody>
      </p:sp>
      <p:pic>
        <p:nvPicPr>
          <p:cNvPr id="178187" name="Picture 11" descr="The Picture Tools and the Format tab on the Ribb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CD8103B8-97F4-4D9D-AAB7-1B4BFA344BAA}"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11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slide(fromTop)">
                                      <p:cBhvr>
                                        <p:cTn id="7" dur="500"/>
                                        <p:tgtEl>
                                          <p:spTgt spid="1781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8179"/>
                                        </p:tgtEl>
                                        <p:attrNameLst>
                                          <p:attrName>style.visibility</p:attrName>
                                        </p:attrNameLst>
                                      </p:cBhvr>
                                      <p:to>
                                        <p:strVal val="visible"/>
                                      </p:to>
                                    </p:set>
                                    <p:animEffect transition="in" filter="slide(fromTop)">
                                      <p:cBhvr>
                                        <p:cTn id="12" dur="500"/>
                                        <p:tgtEl>
                                          <p:spTgt spid="1781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8186">
                                            <p:txEl>
                                              <p:pRg st="0" end="0"/>
                                            </p:txEl>
                                          </p:spTgt>
                                        </p:tgtEl>
                                        <p:attrNameLst>
                                          <p:attrName>style.visibility</p:attrName>
                                        </p:attrNameLst>
                                      </p:cBhvr>
                                      <p:to>
                                        <p:strVal val="visible"/>
                                      </p:to>
                                    </p:set>
                                    <p:animEffect transition="in" filter="slide(fromLeft)">
                                      <p:cBhvr>
                                        <p:cTn id="17" dur="500"/>
                                        <p:tgtEl>
                                          <p:spTgt spid="1781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8186">
                                            <p:txEl>
                                              <p:pRg st="1" end="1"/>
                                            </p:txEl>
                                          </p:spTgt>
                                        </p:tgtEl>
                                        <p:attrNameLst>
                                          <p:attrName>style.visibility</p:attrName>
                                        </p:attrNameLst>
                                      </p:cBhvr>
                                      <p:to>
                                        <p:strVal val="visible"/>
                                      </p:to>
                                    </p:set>
                                    <p:animEffect transition="in" filter="slide(fromLeft)">
                                      <p:cBhvr>
                                        <p:cTn id="22" dur="500"/>
                                        <p:tgtEl>
                                          <p:spTgt spid="178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Get up to speed</a:t>
            </a:r>
          </a:p>
        </p:txBody>
      </p:sp>
      <p:sp>
        <p:nvSpPr>
          <p:cNvPr id="180226" name="Rectangle 2"/>
          <p:cNvSpPr>
            <a:spLocks noGrp="1" noChangeArrowheads="1"/>
          </p:cNvSpPr>
          <p:nvPr>
            <p:ph type="title"/>
          </p:nvPr>
        </p:nvSpPr>
        <p:spPr>
          <a:xfrm>
            <a:off x="268288" y="63500"/>
            <a:ext cx="8904287" cy="614363"/>
          </a:xfrm>
        </p:spPr>
        <p:txBody>
          <a:bodyPr/>
          <a:lstStyle/>
          <a:p>
            <a:r>
              <a:rPr lang="en-US"/>
              <a:t>Additional tabs appear</a:t>
            </a:r>
          </a:p>
        </p:txBody>
      </p:sp>
      <p:sp>
        <p:nvSpPr>
          <p:cNvPr id="18022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In the new version of Word, certain tabs appear only when you need them. </a:t>
            </a:r>
          </a:p>
          <a:p>
            <a:pPr>
              <a:spcBef>
                <a:spcPct val="20000"/>
              </a:spcBef>
              <a:spcAft>
                <a:spcPct val="75000"/>
              </a:spcAft>
            </a:pPr>
            <a:endParaRPr lang="en-US" sz="2000"/>
          </a:p>
        </p:txBody>
      </p:sp>
      <p:graphicFrame>
        <p:nvGraphicFramePr>
          <p:cNvPr id="180228" name="Object 4"/>
          <p:cNvGraphicFramePr>
            <a:graphicFrameLocks noChangeAspect="1"/>
          </p:cNvGraphicFramePr>
          <p:nvPr/>
        </p:nvGraphicFramePr>
        <p:xfrm>
          <a:off x="339725" y="4497388"/>
          <a:ext cx="269875" cy="303212"/>
        </p:xfrm>
        <a:graphic>
          <a:graphicData uri="http://schemas.openxmlformats.org/presentationml/2006/ole">
            <p:oleObj spid="_x0000_s180228" name="Visio" r:id="rId4" imgW="270231" imgH="303063" progId="Visio.Drawing.11">
              <p:embed/>
            </p:oleObj>
          </a:graphicData>
        </a:graphic>
      </p:graphicFrame>
      <p:graphicFrame>
        <p:nvGraphicFramePr>
          <p:cNvPr id="180229" name="Object 5"/>
          <p:cNvGraphicFramePr>
            <a:graphicFrameLocks noChangeAspect="1"/>
          </p:cNvGraphicFramePr>
          <p:nvPr/>
        </p:nvGraphicFramePr>
        <p:xfrm>
          <a:off x="339725" y="4943475"/>
          <a:ext cx="269875" cy="303213"/>
        </p:xfrm>
        <a:graphic>
          <a:graphicData uri="http://schemas.openxmlformats.org/presentationml/2006/ole">
            <p:oleObj spid="_x0000_s180229" name="Visio" r:id="rId5" imgW="270231" imgH="303063" progId="Visio.Drawing.11">
              <p:embed/>
            </p:oleObj>
          </a:graphicData>
        </a:graphic>
      </p:graphicFrame>
      <p:graphicFrame>
        <p:nvGraphicFramePr>
          <p:cNvPr id="180230" name="Object 6"/>
          <p:cNvGraphicFramePr>
            <a:graphicFrameLocks noChangeAspect="1"/>
          </p:cNvGraphicFramePr>
          <p:nvPr/>
        </p:nvGraphicFramePr>
        <p:xfrm>
          <a:off x="339725" y="5405438"/>
          <a:ext cx="269875" cy="303212"/>
        </p:xfrm>
        <a:graphic>
          <a:graphicData uri="http://schemas.openxmlformats.org/presentationml/2006/ole">
            <p:oleObj spid="_x0000_s180230" name="Visio" r:id="rId6" imgW="270231" imgH="303063" progId="Visio.Drawing.11">
              <p:embed/>
            </p:oleObj>
          </a:graphicData>
        </a:graphic>
      </p:graphicFrame>
      <p:sp>
        <p:nvSpPr>
          <p:cNvPr id="1802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0232" name="Rectangle 8"/>
          <p:cNvSpPr>
            <a:spLocks noChangeArrowheads="1"/>
          </p:cNvSpPr>
          <p:nvPr/>
        </p:nvSpPr>
        <p:spPr bwMode="auto">
          <a:xfrm>
            <a:off x="676275" y="446405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Select the picture.</a:t>
            </a:r>
          </a:p>
          <a:p>
            <a:pPr>
              <a:spcBef>
                <a:spcPct val="20000"/>
              </a:spcBef>
              <a:spcAft>
                <a:spcPct val="45000"/>
              </a:spcAft>
            </a:pPr>
            <a:r>
              <a:rPr lang="en-US">
                <a:solidFill>
                  <a:srgbClr val="FFCC00"/>
                </a:solidFill>
              </a:rPr>
              <a:t>The </a:t>
            </a:r>
            <a:r>
              <a:rPr lang="en-US" b="1">
                <a:solidFill>
                  <a:srgbClr val="FFCC00"/>
                </a:solidFill>
              </a:rPr>
              <a:t>Picture Tools</a:t>
            </a:r>
            <a:r>
              <a:rPr lang="en-US">
                <a:solidFill>
                  <a:srgbClr val="FFCC00"/>
                </a:solidFill>
              </a:rPr>
              <a:t> appear. Click the </a:t>
            </a:r>
            <a:r>
              <a:rPr lang="en-US" b="1">
                <a:solidFill>
                  <a:srgbClr val="FFCC00"/>
                </a:solidFill>
              </a:rPr>
              <a:t>Format</a:t>
            </a:r>
            <a:r>
              <a:rPr lang="en-US">
                <a:solidFill>
                  <a:srgbClr val="FFCC00"/>
                </a:solidFill>
              </a:rPr>
              <a:t> tab.</a:t>
            </a:r>
          </a:p>
          <a:p>
            <a:pPr>
              <a:spcBef>
                <a:spcPct val="20000"/>
              </a:spcBef>
              <a:spcAft>
                <a:spcPct val="45000"/>
              </a:spcAft>
            </a:pPr>
            <a:r>
              <a:rPr lang="en-US">
                <a:solidFill>
                  <a:srgbClr val="FFCC00"/>
                </a:solidFill>
              </a:rPr>
              <a:t>Additional groups and commands appear for working with pictures, like the </a:t>
            </a:r>
            <a:r>
              <a:rPr lang="en-US" b="1">
                <a:solidFill>
                  <a:srgbClr val="FFCC00"/>
                </a:solidFill>
              </a:rPr>
              <a:t>Picture Styles</a:t>
            </a:r>
            <a:r>
              <a:rPr lang="en-US">
                <a:solidFill>
                  <a:srgbClr val="FFCC00"/>
                </a:solidFill>
              </a:rPr>
              <a:t> group.</a:t>
            </a:r>
          </a:p>
        </p:txBody>
      </p:sp>
      <p:sp>
        <p:nvSpPr>
          <p:cNvPr id="180233" name="Rectangle 9"/>
          <p:cNvSpPr>
            <a:spLocks noChangeArrowheads="1"/>
          </p:cNvSpPr>
          <p:nvPr/>
        </p:nvSpPr>
        <p:spPr bwMode="auto">
          <a:xfrm>
            <a:off x="268288"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don’t need to hunt for them. Instead:</a:t>
            </a:r>
          </a:p>
        </p:txBody>
      </p:sp>
      <p:pic>
        <p:nvPicPr>
          <p:cNvPr id="180234" name="Picture 10" descr="The Picture Tools and the Format tab on the Ribbon"/>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3" name="Date Placeholder 12"/>
          <p:cNvSpPr>
            <a:spLocks noGrp="1"/>
          </p:cNvSpPr>
          <p:nvPr>
            <p:ph type="dt" sz="half" idx="10"/>
          </p:nvPr>
        </p:nvSpPr>
        <p:spPr/>
        <p:txBody>
          <a:bodyPr/>
          <a:lstStyle/>
          <a:p>
            <a:fld id="{EE3CA205-6352-4D73-B126-6812F110C087}" type="datetime3">
              <a:rPr lang="en-US" smtClean="0"/>
              <a:t>26 October 2007</a:t>
            </a:fld>
            <a:endParaRPr lang="en-US"/>
          </a:p>
        </p:txBody>
      </p:sp>
      <p:sp>
        <p:nvSpPr>
          <p:cNvPr id="14" name="Slide Number Placeholder 13"/>
          <p:cNvSpPr>
            <a:spLocks noGrp="1"/>
          </p:cNvSpPr>
          <p:nvPr>
            <p:ph type="sldNum" sz="quarter" idx="12"/>
          </p:nvPr>
        </p:nvSpPr>
        <p:spPr/>
        <p:txBody>
          <a:bodyPr/>
          <a:lstStyle/>
          <a:p>
            <a:fld id="{1891372E-8A74-4D58-9027-0E122D15EE56}" type="slidenum">
              <a:rPr lang="en-US" smtClean="0"/>
              <a:pPr/>
              <a:t>12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0233">
                                            <p:txEl>
                                              <p:pRg st="0" end="0"/>
                                            </p:txEl>
                                          </p:spTgt>
                                        </p:tgtEl>
                                        <p:attrNameLst>
                                          <p:attrName>style.visibility</p:attrName>
                                        </p:attrNameLst>
                                      </p:cBhvr>
                                      <p:to>
                                        <p:strVal val="visible"/>
                                      </p:to>
                                    </p:set>
                                    <p:animEffect transition="in" filter="slide(fromLeft)">
                                      <p:cBhvr>
                                        <p:cTn id="7" dur="500"/>
                                        <p:tgtEl>
                                          <p:spTgt spid="180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0228"/>
                                        </p:tgtEl>
                                        <p:attrNameLst>
                                          <p:attrName>style.visibility</p:attrName>
                                        </p:attrNameLst>
                                      </p:cBhvr>
                                      <p:to>
                                        <p:strVal val="visible"/>
                                      </p:to>
                                    </p:set>
                                    <p:animEffect transition="in" filter="dissolve">
                                      <p:cBhvr>
                                        <p:cTn id="12" dur="500"/>
                                        <p:tgtEl>
                                          <p:spTgt spid="18022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0229"/>
                                        </p:tgtEl>
                                        <p:attrNameLst>
                                          <p:attrName>style.visibility</p:attrName>
                                        </p:attrNameLst>
                                      </p:cBhvr>
                                      <p:to>
                                        <p:strVal val="visible"/>
                                      </p:to>
                                    </p:set>
                                    <p:animEffect transition="in" filter="dissolve">
                                      <p:cBhvr>
                                        <p:cTn id="16" dur="500"/>
                                        <p:tgtEl>
                                          <p:spTgt spid="180229"/>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80230"/>
                                        </p:tgtEl>
                                        <p:attrNameLst>
                                          <p:attrName>style.visibility</p:attrName>
                                        </p:attrNameLst>
                                      </p:cBhvr>
                                      <p:to>
                                        <p:strVal val="visible"/>
                                      </p:to>
                                    </p:set>
                                    <p:animEffect transition="in" filter="dissolve">
                                      <p:cBhvr>
                                        <p:cTn id="20" dur="500"/>
                                        <p:tgtEl>
                                          <p:spTgt spid="18023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0232">
                                            <p:txEl>
                                              <p:pRg st="0" end="0"/>
                                            </p:txEl>
                                          </p:spTgt>
                                        </p:tgtEl>
                                        <p:attrNameLst>
                                          <p:attrName>style.visibility</p:attrName>
                                        </p:attrNameLst>
                                      </p:cBhvr>
                                      <p:to>
                                        <p:strVal val="visible"/>
                                      </p:to>
                                    </p:set>
                                    <p:animEffect transition="in" filter="checkerboard(across)">
                                      <p:cBhvr>
                                        <p:cTn id="25" dur="500"/>
                                        <p:tgtEl>
                                          <p:spTgt spid="18023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0232">
                                            <p:txEl>
                                              <p:pRg st="1" end="1"/>
                                            </p:txEl>
                                          </p:spTgt>
                                        </p:tgtEl>
                                        <p:attrNameLst>
                                          <p:attrName>style.visibility</p:attrName>
                                        </p:attrNameLst>
                                      </p:cBhvr>
                                      <p:to>
                                        <p:strVal val="visible"/>
                                      </p:to>
                                    </p:set>
                                    <p:animEffect transition="in" filter="checkerboard(across)">
                                      <p:cBhvr>
                                        <p:cTn id="30" dur="500"/>
                                        <p:tgtEl>
                                          <p:spTgt spid="18023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0232">
                                            <p:txEl>
                                              <p:pRg st="2" end="2"/>
                                            </p:txEl>
                                          </p:spTgt>
                                        </p:tgtEl>
                                        <p:attrNameLst>
                                          <p:attrName>style.visibility</p:attrName>
                                        </p:attrNameLst>
                                      </p:cBhvr>
                                      <p:to>
                                        <p:strVal val="visible"/>
                                      </p:to>
                                    </p:set>
                                    <p:animEffect transition="in" filter="checkerboard(across)">
                                      <p:cBhvr>
                                        <p:cTn id="35" dur="500"/>
                                        <p:tgtEl>
                                          <p:spTgt spid="1802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build="p" autoUpdateAnimBg="0"/>
      <p:bldP spid="180233"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82274" name="Rectangle 2"/>
          <p:cNvSpPr>
            <a:spLocks noGrp="1" noChangeArrowheads="1"/>
          </p:cNvSpPr>
          <p:nvPr>
            <p:ph type="title"/>
          </p:nvPr>
        </p:nvSpPr>
        <p:spPr>
          <a:xfrm>
            <a:off x="268288" y="63500"/>
            <a:ext cx="8904287" cy="614363"/>
          </a:xfrm>
        </p:spPr>
        <p:txBody>
          <a:bodyPr/>
          <a:lstStyle/>
          <a:p>
            <a:r>
              <a:rPr lang="en-US"/>
              <a:t>The Mini toolbar</a:t>
            </a:r>
          </a:p>
        </p:txBody>
      </p:sp>
      <p:sp>
        <p:nvSpPr>
          <p:cNvPr id="18227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Some formatting commands are so useful that you want them available no matter what you’re doing.</a:t>
            </a:r>
          </a:p>
          <a:p>
            <a:pPr>
              <a:spcBef>
                <a:spcPct val="20000"/>
              </a:spcBef>
              <a:spcAft>
                <a:spcPct val="75000"/>
              </a:spcAft>
            </a:pPr>
            <a:endParaRPr lang="en-US" sz="2000"/>
          </a:p>
        </p:txBody>
      </p:sp>
      <p:sp>
        <p:nvSpPr>
          <p:cNvPr id="1822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2282" name="Rectangle 10"/>
          <p:cNvSpPr>
            <a:spLocks noChangeArrowheads="1"/>
          </p:cNvSpPr>
          <p:nvPr/>
        </p:nvSpPr>
        <p:spPr bwMode="auto">
          <a:xfrm>
            <a:off x="268288" y="3994150"/>
            <a:ext cx="5926137" cy="14652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Let’s say you want to quickly format some text, but you’re working on the </a:t>
            </a:r>
            <a:r>
              <a:rPr lang="en-US" b="1">
                <a:solidFill>
                  <a:srgbClr val="FFCC00"/>
                </a:solidFill>
              </a:rPr>
              <a:t>Page Layout</a:t>
            </a:r>
            <a:r>
              <a:rPr lang="en-US">
                <a:solidFill>
                  <a:srgbClr val="FFCC00"/>
                </a:solidFill>
              </a:rPr>
              <a:t> tab. </a:t>
            </a:r>
          </a:p>
          <a:p>
            <a:pPr>
              <a:spcBef>
                <a:spcPct val="20000"/>
              </a:spcBef>
              <a:spcAft>
                <a:spcPct val="75000"/>
              </a:spcAft>
            </a:pPr>
            <a:r>
              <a:rPr lang="en-US">
                <a:solidFill>
                  <a:srgbClr val="FFCC00"/>
                </a:solidFill>
              </a:rPr>
              <a:t>You could click the </a:t>
            </a:r>
            <a:r>
              <a:rPr lang="en-US" b="1">
                <a:solidFill>
                  <a:srgbClr val="FFCC00"/>
                </a:solidFill>
              </a:rPr>
              <a:t>Home</a:t>
            </a:r>
            <a:r>
              <a:rPr lang="en-US">
                <a:solidFill>
                  <a:srgbClr val="FFCC00"/>
                </a:solidFill>
              </a:rPr>
              <a:t> tab to see the formatting options, but there’s a faster way. </a:t>
            </a:r>
          </a:p>
        </p:txBody>
      </p:sp>
      <p:pic>
        <p:nvPicPr>
          <p:cNvPr id="182283" name="Picture 11" descr="The Mini toolbar"/>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653D921-F9C3-4F5C-8F08-D852ADC54282}"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13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2283"/>
                                        </p:tgtEl>
                                        <p:attrNameLst>
                                          <p:attrName>style.visibility</p:attrName>
                                        </p:attrNameLst>
                                      </p:cBhvr>
                                      <p:to>
                                        <p:strVal val="visible"/>
                                      </p:to>
                                    </p:set>
                                    <p:animEffect transition="in" filter="slide(fromTop)">
                                      <p:cBhvr>
                                        <p:cTn id="7" dur="500"/>
                                        <p:tgtEl>
                                          <p:spTgt spid="1822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Effect transition="in" filter="slide(fromTop)">
                                      <p:cBhvr>
                                        <p:cTn id="12" dur="500"/>
                                        <p:tgtEl>
                                          <p:spTgt spid="18227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2282">
                                            <p:txEl>
                                              <p:pRg st="0" end="0"/>
                                            </p:txEl>
                                          </p:spTgt>
                                        </p:tgtEl>
                                        <p:attrNameLst>
                                          <p:attrName>style.visibility</p:attrName>
                                        </p:attrNameLst>
                                      </p:cBhvr>
                                      <p:to>
                                        <p:strVal val="visible"/>
                                      </p:to>
                                    </p:set>
                                    <p:animEffect transition="in" filter="slide(fromLeft)">
                                      <p:cBhvr>
                                        <p:cTn id="17" dur="500"/>
                                        <p:tgtEl>
                                          <p:spTgt spid="1822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2282">
                                            <p:txEl>
                                              <p:pRg st="1" end="1"/>
                                            </p:txEl>
                                          </p:spTgt>
                                        </p:tgtEl>
                                        <p:attrNameLst>
                                          <p:attrName>style.visibility</p:attrName>
                                        </p:attrNameLst>
                                      </p:cBhvr>
                                      <p:to>
                                        <p:strVal val="visible"/>
                                      </p:to>
                                    </p:set>
                                    <p:animEffect transition="in" filter="slide(fromLeft)">
                                      <p:cBhvr>
                                        <p:cTn id="22" dur="500"/>
                                        <p:tgtEl>
                                          <p:spTgt spid="182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8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84322" name="Rectangle 2"/>
          <p:cNvSpPr>
            <a:spLocks noGrp="1" noChangeArrowheads="1"/>
          </p:cNvSpPr>
          <p:nvPr>
            <p:ph type="title"/>
          </p:nvPr>
        </p:nvSpPr>
        <p:spPr>
          <a:xfrm>
            <a:off x="268288" y="63500"/>
            <a:ext cx="8904287" cy="614363"/>
          </a:xfrm>
        </p:spPr>
        <p:txBody>
          <a:bodyPr/>
          <a:lstStyle/>
          <a:p>
            <a:r>
              <a:rPr lang="en-US"/>
              <a:t>The Mini toolbar</a:t>
            </a:r>
          </a:p>
        </p:txBody>
      </p:sp>
      <p:sp>
        <p:nvSpPr>
          <p:cNvPr id="18432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Some formatting commands are so useful that you want them available no matter what you’re doing.</a:t>
            </a:r>
          </a:p>
          <a:p>
            <a:pPr>
              <a:spcBef>
                <a:spcPct val="20000"/>
              </a:spcBef>
              <a:spcAft>
                <a:spcPct val="75000"/>
              </a:spcAft>
            </a:pPr>
            <a:endParaRPr lang="en-US" sz="2000"/>
          </a:p>
        </p:txBody>
      </p:sp>
      <p:graphicFrame>
        <p:nvGraphicFramePr>
          <p:cNvPr id="184324" name="Object 4"/>
          <p:cNvGraphicFramePr>
            <a:graphicFrameLocks noChangeAspect="1"/>
          </p:cNvGraphicFramePr>
          <p:nvPr/>
        </p:nvGraphicFramePr>
        <p:xfrm>
          <a:off x="339725" y="4102100"/>
          <a:ext cx="269875" cy="303213"/>
        </p:xfrm>
        <a:graphic>
          <a:graphicData uri="http://schemas.openxmlformats.org/presentationml/2006/ole">
            <p:oleObj spid="_x0000_s184324" name="Visio" r:id="rId4" imgW="270231" imgH="303063" progId="Visio.Drawing.11">
              <p:embed/>
            </p:oleObj>
          </a:graphicData>
        </a:graphic>
      </p:graphicFrame>
      <p:graphicFrame>
        <p:nvGraphicFramePr>
          <p:cNvPr id="184325" name="Object 5"/>
          <p:cNvGraphicFramePr>
            <a:graphicFrameLocks noChangeAspect="1"/>
          </p:cNvGraphicFramePr>
          <p:nvPr/>
        </p:nvGraphicFramePr>
        <p:xfrm>
          <a:off x="339725" y="4818063"/>
          <a:ext cx="269875" cy="303212"/>
        </p:xfrm>
        <a:graphic>
          <a:graphicData uri="http://schemas.openxmlformats.org/presentationml/2006/ole">
            <p:oleObj spid="_x0000_s184325" name="Visio" r:id="rId5" imgW="270231" imgH="303063" progId="Visio.Drawing.11">
              <p:embed/>
            </p:oleObj>
          </a:graphicData>
        </a:graphic>
      </p:graphicFrame>
      <p:sp>
        <p:nvSpPr>
          <p:cNvPr id="1843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4328" name="Rectangle 8"/>
          <p:cNvSpPr>
            <a:spLocks noChangeArrowheads="1"/>
          </p:cNvSpPr>
          <p:nvPr/>
        </p:nvSpPr>
        <p:spPr bwMode="auto">
          <a:xfrm>
            <a:off x="676275" y="4068763"/>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Select your text by dragging with your mouse, and then point at the selection.</a:t>
            </a:r>
          </a:p>
        </p:txBody>
      </p:sp>
      <p:pic>
        <p:nvPicPr>
          <p:cNvPr id="184330" name="Picture 10" descr="The Mini toolbar"/>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84331" name="Rectangle 11"/>
          <p:cNvSpPr>
            <a:spLocks noChangeArrowheads="1"/>
          </p:cNvSpPr>
          <p:nvPr/>
        </p:nvSpPr>
        <p:spPr bwMode="auto">
          <a:xfrm>
            <a:off x="684213" y="4778375"/>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The Mini toolbar will appear in a faded fashion. If you point to the Mini toolbar, it will become solid, and you can click a formatting option on it. </a:t>
            </a:r>
          </a:p>
        </p:txBody>
      </p:sp>
      <p:sp>
        <p:nvSpPr>
          <p:cNvPr id="12" name="Date Placeholder 11"/>
          <p:cNvSpPr>
            <a:spLocks noGrp="1"/>
          </p:cNvSpPr>
          <p:nvPr>
            <p:ph type="dt" sz="half" idx="10"/>
          </p:nvPr>
        </p:nvSpPr>
        <p:spPr/>
        <p:txBody>
          <a:bodyPr/>
          <a:lstStyle/>
          <a:p>
            <a:fld id="{25FFB69A-D386-44D6-94F3-E389E72ED8FC}" type="datetime3">
              <a:rPr lang="en-US" smtClean="0"/>
              <a:t>26 October 2007</a:t>
            </a:fld>
            <a:endParaRPr lang="en-US"/>
          </a:p>
        </p:txBody>
      </p:sp>
      <p:sp>
        <p:nvSpPr>
          <p:cNvPr id="13" name="Slide Number Placeholder 12"/>
          <p:cNvSpPr>
            <a:spLocks noGrp="1"/>
          </p:cNvSpPr>
          <p:nvPr>
            <p:ph type="sldNum" sz="quarter" idx="12"/>
          </p:nvPr>
        </p:nvSpPr>
        <p:spPr/>
        <p:txBody>
          <a:bodyPr/>
          <a:lstStyle/>
          <a:p>
            <a:fld id="{1891372E-8A74-4D58-9027-0E122D15EE56}" type="slidenum">
              <a:rPr lang="en-US" smtClean="0"/>
              <a:pPr/>
              <a:t>14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4325"/>
                                        </p:tgtEl>
                                        <p:attrNameLst>
                                          <p:attrName>style.visibility</p:attrName>
                                        </p:attrNameLst>
                                      </p:cBhvr>
                                      <p:to>
                                        <p:strVal val="visible"/>
                                      </p:to>
                                    </p:set>
                                    <p:animEffect transition="in" filter="dissolve">
                                      <p:cBhvr>
                                        <p:cTn id="11" dur="500"/>
                                        <p:tgtEl>
                                          <p:spTgt spid="18432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4328">
                                            <p:txEl>
                                              <p:pRg st="0" end="0"/>
                                            </p:txEl>
                                          </p:spTgt>
                                        </p:tgtEl>
                                        <p:attrNameLst>
                                          <p:attrName>style.visibility</p:attrName>
                                        </p:attrNameLst>
                                      </p:cBhvr>
                                      <p:to>
                                        <p:strVal val="visible"/>
                                      </p:to>
                                    </p:set>
                                    <p:animEffect transition="in" filter="checkerboard(across)">
                                      <p:cBhvr>
                                        <p:cTn id="16" dur="500"/>
                                        <p:tgtEl>
                                          <p:spTgt spid="1843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4331">
                                            <p:txEl>
                                              <p:pRg st="0" end="0"/>
                                            </p:txEl>
                                          </p:spTgt>
                                        </p:tgtEl>
                                        <p:attrNameLst>
                                          <p:attrName>style.visibility</p:attrName>
                                        </p:attrNameLst>
                                      </p:cBhvr>
                                      <p:to>
                                        <p:strVal val="visible"/>
                                      </p:to>
                                    </p:set>
                                    <p:animEffect transition="in" filter="checkerboard(across)">
                                      <p:cBhvr>
                                        <p:cTn id="21" dur="500"/>
                                        <p:tgtEl>
                                          <p:spTgt spid="184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build="p" autoUpdateAnimBg="0"/>
      <p:bldP spid="1843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86370" name="Rectangle 2"/>
          <p:cNvSpPr>
            <a:spLocks noGrp="1" noChangeArrowheads="1"/>
          </p:cNvSpPr>
          <p:nvPr>
            <p:ph type="title"/>
          </p:nvPr>
        </p:nvSpPr>
        <p:spPr>
          <a:xfrm>
            <a:off x="271463" y="73025"/>
            <a:ext cx="8229600" cy="609600"/>
          </a:xfrm>
        </p:spPr>
        <p:txBody>
          <a:bodyPr/>
          <a:lstStyle/>
          <a:p>
            <a:r>
              <a:rPr lang="en-US"/>
              <a:t>The Quick Access Toolbar</a:t>
            </a:r>
            <a:endParaRPr lang="en-US">
              <a:solidFill>
                <a:srgbClr val="FF0000"/>
              </a:solidFill>
            </a:endParaRPr>
          </a:p>
        </p:txBody>
      </p:sp>
      <p:sp>
        <p:nvSpPr>
          <p:cNvPr id="186371"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The Quick Access Toolbar is the small area to the upper left of the Ribbon.</a:t>
            </a:r>
          </a:p>
          <a:p>
            <a:pPr>
              <a:spcBef>
                <a:spcPct val="20000"/>
              </a:spcBef>
              <a:spcAft>
                <a:spcPct val="75000"/>
              </a:spcAft>
            </a:pPr>
            <a:r>
              <a:rPr lang="en-US" sz="2000"/>
              <a:t>It contains the things that you use over and over every day: </a:t>
            </a:r>
            <a:r>
              <a:rPr lang="en-US" sz="2000" b="1"/>
              <a:t>Save</a:t>
            </a:r>
            <a:r>
              <a:rPr lang="en-US" sz="2000"/>
              <a:t>, </a:t>
            </a:r>
            <a:r>
              <a:rPr lang="en-US" sz="2000" b="1"/>
              <a:t>Undo</a:t>
            </a:r>
            <a:r>
              <a:rPr lang="en-US" sz="2000"/>
              <a:t>, and </a:t>
            </a:r>
            <a:r>
              <a:rPr lang="en-US" sz="2000" b="1"/>
              <a:t>Repeat</a:t>
            </a:r>
            <a:r>
              <a:rPr lang="en-US" sz="2000"/>
              <a:t>.</a:t>
            </a:r>
          </a:p>
        </p:txBody>
      </p:sp>
      <p:sp>
        <p:nvSpPr>
          <p:cNvPr id="186372" name="Rectangle 4"/>
          <p:cNvSpPr>
            <a:spLocks noChangeArrowheads="1"/>
          </p:cNvSpPr>
          <p:nvPr/>
        </p:nvSpPr>
        <p:spPr bwMode="auto">
          <a:xfrm>
            <a:off x="271463" y="4652963"/>
            <a:ext cx="5864225" cy="1420812"/>
          </a:xfrm>
          <a:prstGeom prst="rect">
            <a:avLst/>
          </a:prstGeom>
          <a:noFill/>
          <a:ln w="9525">
            <a:noFill/>
            <a:miter lim="800000"/>
            <a:headEnd/>
            <a:tailEnd/>
          </a:ln>
          <a:effectLst/>
        </p:spPr>
        <p:txBody>
          <a:bodyPr/>
          <a:lstStyle/>
          <a:p>
            <a:pPr>
              <a:spcBef>
                <a:spcPct val="20000"/>
              </a:spcBef>
              <a:spcAft>
                <a:spcPct val="35000"/>
              </a:spcAft>
            </a:pPr>
            <a:r>
              <a:rPr lang="en-US">
                <a:solidFill>
                  <a:srgbClr val="FFCC00"/>
                </a:solidFill>
              </a:rPr>
              <a:t>You can also add your favorite commands to the Quick Access Toolbar so that they’re available no matter which tab you’re on. </a:t>
            </a:r>
          </a:p>
        </p:txBody>
      </p:sp>
      <p:sp>
        <p:nvSpPr>
          <p:cNvPr id="1863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6374" name="Rectangle 6"/>
          <p:cNvSpPr>
            <a:spLocks noChangeArrowheads="1"/>
          </p:cNvSpPr>
          <p:nvPr/>
        </p:nvSpPr>
        <p:spPr bwMode="auto">
          <a:xfrm>
            <a:off x="271463" y="4035425"/>
            <a:ext cx="5864225" cy="304800"/>
          </a:xfrm>
          <a:prstGeom prst="rect">
            <a:avLst/>
          </a:prstGeom>
          <a:noFill/>
          <a:ln w="9525" algn="ctr">
            <a:noFill/>
            <a:miter lim="800000"/>
            <a:headEnd/>
            <a:tailEnd/>
          </a:ln>
          <a:effec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9" name="Date Placeholder 8"/>
          <p:cNvSpPr>
            <a:spLocks noGrp="1"/>
          </p:cNvSpPr>
          <p:nvPr>
            <p:ph type="dt" sz="half" idx="10"/>
          </p:nvPr>
        </p:nvSpPr>
        <p:spPr/>
        <p:txBody>
          <a:bodyPr/>
          <a:lstStyle/>
          <a:p>
            <a:fld id="{FB59FA79-2650-4B6A-B75D-51A4DE3C5D78}"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8917263E-6A16-49F7-9E71-2F79BF41835D}" type="slidenum">
              <a:rPr lang="en-US" smtClean="0"/>
              <a:pPr/>
              <a:t>15</a:t>
            </a:fld>
            <a:endParaRPr lang="en-US"/>
          </a:p>
        </p:txBody>
      </p:sp>
    </p:spTree>
    <p:controls>
      <p:control spid="186376" name="ShockwaveFlash1" r:id="rId2" imgW="5714286" imgH="2927682"/>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slide(fromTop)">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slide(fromTop)">
                                      <p:cBhvr>
                                        <p:cTn id="12" dur="500"/>
                                        <p:tgtEl>
                                          <p:spTgt spid="186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6372">
                                            <p:txEl>
                                              <p:pRg st="0" end="0"/>
                                            </p:txEl>
                                          </p:spTgt>
                                        </p:tgtEl>
                                        <p:attrNameLst>
                                          <p:attrName>style.visibility</p:attrName>
                                        </p:attrNameLst>
                                      </p:cBhvr>
                                      <p:to>
                                        <p:strVal val="visible"/>
                                      </p:to>
                                    </p:set>
                                    <p:animEffect transition="in" filter="slide(fromLeft)">
                                      <p:cBhvr>
                                        <p:cTn id="17" dur="500"/>
                                        <p:tgtEl>
                                          <p:spTgt spid="186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P spid="18637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Get up to speed</a:t>
            </a:r>
          </a:p>
        </p:txBody>
      </p:sp>
      <p:sp>
        <p:nvSpPr>
          <p:cNvPr id="192514" name="Rectangle 2"/>
          <p:cNvSpPr>
            <a:spLocks noGrp="1" noChangeArrowheads="1"/>
          </p:cNvSpPr>
          <p:nvPr>
            <p:ph type="title"/>
          </p:nvPr>
        </p:nvSpPr>
        <p:spPr>
          <a:xfrm>
            <a:off x="271463" y="73025"/>
            <a:ext cx="8229600" cy="609600"/>
          </a:xfrm>
        </p:spPr>
        <p:txBody>
          <a:bodyPr/>
          <a:lstStyle/>
          <a:p>
            <a:r>
              <a:rPr lang="en-US"/>
              <a:t>The Quick Access Toolbar</a:t>
            </a:r>
          </a:p>
        </p:txBody>
      </p:sp>
      <p:sp>
        <p:nvSpPr>
          <p:cNvPr id="192515" name="Rectangle 3"/>
          <p:cNvSpPr>
            <a:spLocks noChangeArrowheads="1"/>
          </p:cNvSpPr>
          <p:nvPr/>
        </p:nvSpPr>
        <p:spPr bwMode="auto">
          <a:xfrm>
            <a:off x="6119813" y="854075"/>
            <a:ext cx="2744787" cy="1384300"/>
          </a:xfrm>
          <a:prstGeom prst="rect">
            <a:avLst/>
          </a:prstGeom>
          <a:noFill/>
          <a:ln w="9525">
            <a:noFill/>
            <a:miter lim="800000"/>
            <a:headEnd/>
            <a:tailEnd/>
          </a:ln>
          <a:effectLst/>
        </p:spPr>
        <p:txBody>
          <a:bodyPr/>
          <a:lstStyle/>
          <a:p>
            <a:pPr>
              <a:spcBef>
                <a:spcPct val="20000"/>
              </a:spcBef>
              <a:spcAft>
                <a:spcPct val="75000"/>
              </a:spcAft>
            </a:pPr>
            <a:r>
              <a:rPr lang="en-US" sz="2000"/>
              <a:t>The Quick Access Toolbar is the small area to the upper left of the Ribbon.</a:t>
            </a:r>
          </a:p>
        </p:txBody>
      </p:sp>
      <p:sp>
        <p:nvSpPr>
          <p:cNvPr id="1925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2518" name="Rectangle 6"/>
          <p:cNvSpPr>
            <a:spLocks noChangeArrowheads="1"/>
          </p:cNvSpPr>
          <p:nvPr/>
        </p:nvSpPr>
        <p:spPr bwMode="auto">
          <a:xfrm>
            <a:off x="271463" y="3994150"/>
            <a:ext cx="5864225" cy="177800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picture show how you can add your favorite other commands to the Quick Access Toolbar so that they’re available no matter which tab you’re on.</a:t>
            </a:r>
          </a:p>
          <a:p>
            <a:pPr>
              <a:spcBef>
                <a:spcPct val="20000"/>
              </a:spcBef>
              <a:spcAft>
                <a:spcPct val="75000"/>
              </a:spcAft>
            </a:pPr>
            <a:r>
              <a:rPr lang="en-US">
                <a:solidFill>
                  <a:srgbClr val="FFCC00"/>
                </a:solidFill>
              </a:rPr>
              <a:t>You can also remove buttons from the Quick Access Toolbar.</a:t>
            </a:r>
          </a:p>
        </p:txBody>
      </p:sp>
      <p:pic>
        <p:nvPicPr>
          <p:cNvPr id="192519" name="Picture 7" descr="Adding a button to the Quick Access Toolbar by using the Add to Quick Access Toolbar command"/>
          <p:cNvPicPr>
            <a:picLocks noChangeAspect="1" noChangeArrowheads="1"/>
          </p:cNvPicPr>
          <p:nvPr>
            <p:ph idx="1"/>
          </p:nvPr>
        </p:nvPicPr>
        <p:blipFill>
          <a:blip r:embed="rId3"/>
          <a:srcRect/>
          <a:stretch>
            <a:fillRect/>
          </a:stretch>
        </p:blipFill>
        <p:spPr>
          <a:xfrm>
            <a:off x="350838" y="939800"/>
            <a:ext cx="5651500" cy="2849563"/>
          </a:xfrm>
          <a:noFill/>
          <a:ln/>
        </p:spPr>
      </p:pic>
      <p:sp>
        <p:nvSpPr>
          <p:cNvPr id="192520" name="Rectangle 8"/>
          <p:cNvSpPr>
            <a:spLocks noChangeArrowheads="1"/>
          </p:cNvSpPr>
          <p:nvPr/>
        </p:nvSpPr>
        <p:spPr bwMode="auto">
          <a:xfrm>
            <a:off x="695325" y="914400"/>
            <a:ext cx="1209675" cy="338138"/>
          </a:xfrm>
          <a:prstGeom prst="rect">
            <a:avLst/>
          </a:prstGeom>
          <a:noFill/>
          <a:ln w="28575">
            <a:solidFill>
              <a:srgbClr val="FF0000"/>
            </a:solidFill>
            <a:miter lim="800000"/>
            <a:headEnd/>
            <a:tailEnd/>
          </a:ln>
          <a:effectLst/>
        </p:spPr>
        <p:txBody>
          <a:bodyPr wrap="none" anchor="ctr"/>
          <a:lstStyle/>
          <a:p>
            <a:endParaRPr lang="en-US"/>
          </a:p>
        </p:txBody>
      </p:sp>
      <p:sp>
        <p:nvSpPr>
          <p:cNvPr id="192521" name="Rectangle 9"/>
          <p:cNvSpPr>
            <a:spLocks noChangeArrowheads="1"/>
          </p:cNvSpPr>
          <p:nvPr/>
        </p:nvSpPr>
        <p:spPr bwMode="auto">
          <a:xfrm>
            <a:off x="6107113" y="2333625"/>
            <a:ext cx="2744787" cy="1397000"/>
          </a:xfrm>
          <a:prstGeom prst="rect">
            <a:avLst/>
          </a:prstGeom>
          <a:noFill/>
          <a:ln w="9525">
            <a:noFill/>
            <a:miter lim="800000"/>
            <a:headEnd/>
            <a:tailEnd/>
          </a:ln>
          <a:effectLst/>
        </p:spPr>
        <p:txBody>
          <a:bodyPr/>
          <a:lstStyle/>
          <a:p>
            <a:pPr>
              <a:spcBef>
                <a:spcPct val="20000"/>
              </a:spcBef>
              <a:spcAft>
                <a:spcPct val="75000"/>
              </a:spcAft>
            </a:pPr>
            <a:r>
              <a:rPr lang="en-US" sz="2000"/>
              <a:t>It contains the things that you use over and over every day: </a:t>
            </a:r>
            <a:r>
              <a:rPr lang="en-US" sz="2000" b="1"/>
              <a:t>Save</a:t>
            </a:r>
            <a:r>
              <a:rPr lang="en-US" sz="2000"/>
              <a:t>, </a:t>
            </a:r>
            <a:r>
              <a:rPr lang="en-US" sz="2000" b="1"/>
              <a:t>Undo</a:t>
            </a:r>
            <a:r>
              <a:rPr lang="en-US" sz="2000"/>
              <a:t>, and </a:t>
            </a:r>
            <a:r>
              <a:rPr lang="en-US" sz="2000" b="1"/>
              <a:t>Repeat</a:t>
            </a:r>
            <a:r>
              <a:rPr lang="en-US" sz="2000"/>
              <a:t>.</a:t>
            </a:r>
          </a:p>
        </p:txBody>
      </p:sp>
      <p:sp>
        <p:nvSpPr>
          <p:cNvPr id="11" name="Date Placeholder 10"/>
          <p:cNvSpPr>
            <a:spLocks noGrp="1"/>
          </p:cNvSpPr>
          <p:nvPr>
            <p:ph type="dt" sz="half" idx="10"/>
          </p:nvPr>
        </p:nvSpPr>
        <p:spPr/>
        <p:txBody>
          <a:bodyPr/>
          <a:lstStyle/>
          <a:p>
            <a:fld id="{36E6D94F-80C8-4B88-9DD0-29EE1D6C93DC}" type="datetime3">
              <a:rPr lang="en-US" smtClean="0"/>
              <a:t>26 October 2007</a:t>
            </a:fld>
            <a:endParaRPr lang="en-US"/>
          </a:p>
        </p:txBody>
      </p:sp>
      <p:sp>
        <p:nvSpPr>
          <p:cNvPr id="12" name="Slide Number Placeholder 11"/>
          <p:cNvSpPr>
            <a:spLocks noGrp="1"/>
          </p:cNvSpPr>
          <p:nvPr>
            <p:ph type="sldNum" sz="quarter" idx="12"/>
          </p:nvPr>
        </p:nvSpPr>
        <p:spPr/>
        <p:txBody>
          <a:bodyPr/>
          <a:lstStyle/>
          <a:p>
            <a:fld id="{8917263E-6A16-49F7-9E71-2F79BF41835D}" type="slidenum">
              <a:rPr lang="en-US" smtClean="0"/>
              <a:pPr/>
              <a:t>16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slide(fromTop)">
                                      <p:cBhvr>
                                        <p:cTn id="7" dur="500"/>
                                        <p:tgtEl>
                                          <p:spTgt spid="1925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2515">
                                            <p:txEl>
                                              <p:pRg st="0" end="0"/>
                                            </p:txEl>
                                          </p:spTgt>
                                        </p:tgtEl>
                                        <p:attrNameLst>
                                          <p:attrName>style.visibility</p:attrName>
                                        </p:attrNameLst>
                                      </p:cBhvr>
                                      <p:to>
                                        <p:strVal val="visible"/>
                                      </p:to>
                                    </p:set>
                                    <p:animEffect transition="in" filter="slide(fromTop)">
                                      <p:cBhvr>
                                        <p:cTn id="12" dur="500"/>
                                        <p:tgtEl>
                                          <p:spTgt spid="192515">
                                            <p:txEl>
                                              <p:pRg st="0" end="0"/>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92520"/>
                                        </p:tgtEl>
                                        <p:attrNameLst>
                                          <p:attrName>style.visibility</p:attrName>
                                        </p:attrNameLst>
                                      </p:cBhvr>
                                      <p:to>
                                        <p:strVal val="visible"/>
                                      </p:to>
                                    </p:set>
                                    <p:animEffect transition="in" filter="dissolve">
                                      <p:cBhvr>
                                        <p:cTn id="16" dur="500"/>
                                        <p:tgtEl>
                                          <p:spTgt spid="19252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92521">
                                            <p:txEl>
                                              <p:pRg st="0" end="0"/>
                                            </p:txEl>
                                          </p:spTgt>
                                        </p:tgtEl>
                                        <p:attrNameLst>
                                          <p:attrName>style.visibility</p:attrName>
                                        </p:attrNameLst>
                                      </p:cBhvr>
                                      <p:to>
                                        <p:strVal val="visible"/>
                                      </p:to>
                                    </p:set>
                                    <p:animEffect transition="in" filter="slide(fromTop)">
                                      <p:cBhvr>
                                        <p:cTn id="21" dur="500"/>
                                        <p:tgtEl>
                                          <p:spTgt spid="1925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92518">
                                            <p:txEl>
                                              <p:pRg st="0" end="0"/>
                                            </p:txEl>
                                          </p:spTgt>
                                        </p:tgtEl>
                                        <p:attrNameLst>
                                          <p:attrName>style.visibility</p:attrName>
                                        </p:attrNameLst>
                                      </p:cBhvr>
                                      <p:to>
                                        <p:strVal val="visible"/>
                                      </p:to>
                                    </p:set>
                                    <p:animEffect transition="in" filter="slide(fromLeft)">
                                      <p:cBhvr>
                                        <p:cTn id="26" dur="500"/>
                                        <p:tgtEl>
                                          <p:spTgt spid="1925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92518">
                                            <p:txEl>
                                              <p:pRg st="1" end="1"/>
                                            </p:txEl>
                                          </p:spTgt>
                                        </p:tgtEl>
                                        <p:attrNameLst>
                                          <p:attrName>style.visibility</p:attrName>
                                        </p:attrNameLst>
                                      </p:cBhvr>
                                      <p:to>
                                        <p:strVal val="visible"/>
                                      </p:to>
                                    </p:set>
                                    <p:animEffect transition="in" filter="slide(fromLeft)">
                                      <p:cBhvr>
                                        <p:cTn id="31" dur="500"/>
                                        <p:tgtEl>
                                          <p:spTgt spid="1925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P spid="192518" grpId="0" build="p" autoUpdateAnimBg="0"/>
      <p:bldP spid="192520" grpId="0" animBg="1"/>
      <p:bldP spid="19252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88066" name="Rectangle 2"/>
          <p:cNvSpPr>
            <a:spLocks noGrp="1" noChangeArrowheads="1"/>
          </p:cNvSpPr>
          <p:nvPr>
            <p:ph type="title"/>
          </p:nvPr>
        </p:nvSpPr>
        <p:spPr>
          <a:xfrm>
            <a:off x="268288" y="63500"/>
            <a:ext cx="8904287" cy="614363"/>
          </a:xfrm>
        </p:spPr>
        <p:txBody>
          <a:bodyPr/>
          <a:lstStyle/>
          <a:p>
            <a:r>
              <a:rPr lang="en-US"/>
              <a:t>Temporarily hide the Ribbon</a:t>
            </a:r>
          </a:p>
        </p:txBody>
      </p:sp>
      <p:sp>
        <p:nvSpPr>
          <p:cNvPr id="8806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The Ribbon makes everything nicely centralized and easy to find.</a:t>
            </a:r>
          </a:p>
        </p:txBody>
      </p:sp>
      <p:sp>
        <p:nvSpPr>
          <p:cNvPr id="880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88071" name="Rectangle 7"/>
          <p:cNvSpPr>
            <a:spLocks noChangeArrowheads="1"/>
          </p:cNvSpPr>
          <p:nvPr/>
        </p:nvSpPr>
        <p:spPr bwMode="auto">
          <a:xfrm>
            <a:off x="268288" y="4019550"/>
            <a:ext cx="5934075" cy="1593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But sometimes you don’t need to find things. You just want to work on your document, and you’d like more room to do that. </a:t>
            </a:r>
          </a:p>
          <a:p>
            <a:pPr>
              <a:spcBef>
                <a:spcPct val="20000"/>
              </a:spcBef>
              <a:spcAft>
                <a:spcPct val="75000"/>
              </a:spcAft>
            </a:pPr>
            <a:r>
              <a:rPr lang="en-US">
                <a:solidFill>
                  <a:srgbClr val="FFCC00"/>
                </a:solidFill>
              </a:rPr>
              <a:t>In that case, it’s just as easy to hide the Ribbon temporarily as it is to use it. </a:t>
            </a:r>
          </a:p>
        </p:txBody>
      </p:sp>
      <p:pic>
        <p:nvPicPr>
          <p:cNvPr id="88072" name="Picture 8" descr="The Ribbon in its normal and hidden state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63583EE2-D5D6-40D8-9DA9-1FFD3454FC1D}"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17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slide(fromTop)">
                                      <p:cBhvr>
                                        <p:cTn id="7" dur="500"/>
                                        <p:tgtEl>
                                          <p:spTgt spid="880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slide(fromTop)">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8071">
                                            <p:txEl>
                                              <p:pRg st="0" end="0"/>
                                            </p:txEl>
                                          </p:spTgt>
                                        </p:tgtEl>
                                        <p:attrNameLst>
                                          <p:attrName>style.visibility</p:attrName>
                                        </p:attrNameLst>
                                      </p:cBhvr>
                                      <p:to>
                                        <p:strVal val="visible"/>
                                      </p:to>
                                    </p:set>
                                    <p:animEffect transition="in" filter="slide(fromLeft)">
                                      <p:cBhvr>
                                        <p:cTn id="17" dur="500"/>
                                        <p:tgtEl>
                                          <p:spTgt spid="880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88071">
                                            <p:txEl>
                                              <p:pRg st="1" end="1"/>
                                            </p:txEl>
                                          </p:spTgt>
                                        </p:tgtEl>
                                        <p:attrNameLst>
                                          <p:attrName>style.visibility</p:attrName>
                                        </p:attrNameLst>
                                      </p:cBhvr>
                                      <p:to>
                                        <p:strVal val="visible"/>
                                      </p:to>
                                    </p:set>
                                    <p:animEffect transition="in" filter="slide(fromLeft)">
                                      <p:cBhvr>
                                        <p:cTn id="22" dur="500"/>
                                        <p:tgtEl>
                                          <p:spTgt spid="880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P spid="880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198658" name="Rectangle 2"/>
          <p:cNvSpPr>
            <a:spLocks noGrp="1" noChangeArrowheads="1"/>
          </p:cNvSpPr>
          <p:nvPr>
            <p:ph type="title"/>
          </p:nvPr>
        </p:nvSpPr>
        <p:spPr>
          <a:xfrm>
            <a:off x="268288" y="63500"/>
            <a:ext cx="8904287" cy="614363"/>
          </a:xfrm>
        </p:spPr>
        <p:txBody>
          <a:bodyPr/>
          <a:lstStyle/>
          <a:p>
            <a:r>
              <a:rPr lang="en-US"/>
              <a:t>Temporarily hide the Ribbon</a:t>
            </a:r>
          </a:p>
        </p:txBody>
      </p:sp>
      <p:sp>
        <p:nvSpPr>
          <p:cNvPr id="19865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The Ribbon makes everything nicely centralized and easy to find.</a:t>
            </a:r>
          </a:p>
        </p:txBody>
      </p:sp>
      <p:sp>
        <p:nvSpPr>
          <p:cNvPr id="1986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8661" name="Rectangle 5"/>
          <p:cNvSpPr>
            <a:spLocks noChangeArrowheads="1"/>
          </p:cNvSpPr>
          <p:nvPr/>
        </p:nvSpPr>
        <p:spPr bwMode="auto">
          <a:xfrm>
            <a:off x="254000" y="4502150"/>
            <a:ext cx="5961063" cy="1343025"/>
          </a:xfrm>
          <a:prstGeom prst="rect">
            <a:avLst/>
          </a:prstGeom>
          <a:noFill/>
          <a:ln w="9525" algn="ctr">
            <a:noFill/>
            <a:miter lim="800000"/>
            <a:headEnd/>
            <a:tailEnd/>
          </a:ln>
          <a:effectLst/>
        </p:spPr>
        <p:txBody>
          <a:bodyPr>
            <a:spAutoFit/>
          </a:bodyPr>
          <a:lstStyle/>
          <a:p>
            <a:pPr marL="288925" indent="-288925">
              <a:spcBef>
                <a:spcPct val="20000"/>
              </a:spcBef>
              <a:spcAft>
                <a:spcPct val="35000"/>
              </a:spcAft>
              <a:buFontTx/>
              <a:buAutoNum type="arabicPeriod"/>
            </a:pPr>
            <a:r>
              <a:rPr lang="en-US">
                <a:solidFill>
                  <a:srgbClr val="FFCC00"/>
                </a:solidFill>
              </a:rPr>
              <a:t>Double-click the active tab. The groups disappear so that you have more room.</a:t>
            </a:r>
          </a:p>
          <a:p>
            <a:pPr marL="288925" indent="-288925">
              <a:spcBef>
                <a:spcPct val="20000"/>
              </a:spcBef>
              <a:spcAft>
                <a:spcPct val="35000"/>
              </a:spcAft>
              <a:buFontTx/>
              <a:buAutoNum type="arabicPeriod"/>
            </a:pPr>
            <a:r>
              <a:rPr lang="en-US">
                <a:solidFill>
                  <a:srgbClr val="FFCC00"/>
                </a:solidFill>
              </a:rPr>
              <a:t>To see all the commands again, double-click the active tab again to bring back the groups.</a:t>
            </a:r>
          </a:p>
        </p:txBody>
      </p:sp>
      <p:sp>
        <p:nvSpPr>
          <p:cNvPr id="198662" name="Rectangle 6"/>
          <p:cNvSpPr>
            <a:spLocks noChangeArrowheads="1"/>
          </p:cNvSpPr>
          <p:nvPr/>
        </p:nvSpPr>
        <p:spPr bwMode="auto">
          <a:xfrm>
            <a:off x="254000" y="4019550"/>
            <a:ext cx="5934075" cy="4000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Here’s how:</a:t>
            </a:r>
          </a:p>
        </p:txBody>
      </p:sp>
      <p:pic>
        <p:nvPicPr>
          <p:cNvPr id="198663" name="Picture 7" descr="The Ribbon in its normal and hidden state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10" name="Date Placeholder 9"/>
          <p:cNvSpPr>
            <a:spLocks noGrp="1"/>
          </p:cNvSpPr>
          <p:nvPr>
            <p:ph type="dt" sz="half" idx="10"/>
          </p:nvPr>
        </p:nvSpPr>
        <p:spPr/>
        <p:txBody>
          <a:bodyPr/>
          <a:lstStyle/>
          <a:p>
            <a:fld id="{C9A28D8A-119A-43F2-BFA6-8C7E25A86F68}"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18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8662">
                                            <p:txEl>
                                              <p:pRg st="0" end="0"/>
                                            </p:txEl>
                                          </p:spTgt>
                                        </p:tgtEl>
                                        <p:attrNameLst>
                                          <p:attrName>style.visibility</p:attrName>
                                        </p:attrNameLst>
                                      </p:cBhvr>
                                      <p:to>
                                        <p:strVal val="visible"/>
                                      </p:to>
                                    </p:set>
                                    <p:animEffect transition="in" filter="slide(fromLeft)">
                                      <p:cBhvr>
                                        <p:cTn id="7" dur="500"/>
                                        <p:tgtEl>
                                          <p:spTgt spid="198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8661">
                                            <p:txEl>
                                              <p:pRg st="0" end="0"/>
                                            </p:txEl>
                                          </p:spTgt>
                                        </p:tgtEl>
                                        <p:attrNameLst>
                                          <p:attrName>style.visibility</p:attrName>
                                        </p:attrNameLst>
                                      </p:cBhvr>
                                      <p:to>
                                        <p:strVal val="visible"/>
                                      </p:to>
                                    </p:set>
                                    <p:animEffect transition="in" filter="checkerboard(across)">
                                      <p:cBhvr>
                                        <p:cTn id="12" dur="500"/>
                                        <p:tgtEl>
                                          <p:spTgt spid="1986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8661">
                                            <p:txEl>
                                              <p:pRg st="1" end="1"/>
                                            </p:txEl>
                                          </p:spTgt>
                                        </p:tgtEl>
                                        <p:attrNameLst>
                                          <p:attrName>style.visibility</p:attrName>
                                        </p:attrNameLst>
                                      </p:cBhvr>
                                      <p:to>
                                        <p:strVal val="visible"/>
                                      </p:to>
                                    </p:set>
                                    <p:animEffect transition="in" filter="checkerboard(across)">
                                      <p:cBhvr>
                                        <p:cTn id="17" dur="500"/>
                                        <p:tgtEl>
                                          <p:spTgt spid="198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build="p" autoUpdateAnimBg="0"/>
      <p:bldP spid="198662"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39938" name="Rectangle 2"/>
          <p:cNvSpPr>
            <a:spLocks noGrp="1" noChangeArrowheads="1"/>
          </p:cNvSpPr>
          <p:nvPr>
            <p:ph type="title"/>
          </p:nvPr>
        </p:nvSpPr>
        <p:spPr>
          <a:xfrm>
            <a:off x="254000" y="63500"/>
            <a:ext cx="8904288" cy="614363"/>
          </a:xfrm>
        </p:spPr>
        <p:txBody>
          <a:bodyPr/>
          <a:lstStyle/>
          <a:p>
            <a:r>
              <a:rPr lang="en-US"/>
              <a:t>Use the keyboard</a:t>
            </a:r>
          </a:p>
        </p:txBody>
      </p:sp>
      <p:sp>
        <p:nvSpPr>
          <p:cNvPr id="3993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Okay, keyboard people, these slides are for you. </a:t>
            </a:r>
          </a:p>
          <a:p>
            <a:pPr>
              <a:spcBef>
                <a:spcPct val="20000"/>
              </a:spcBef>
              <a:spcAft>
                <a:spcPct val="75000"/>
              </a:spcAft>
            </a:pPr>
            <a:r>
              <a:rPr lang="en-US" sz="2000"/>
              <a:t>The Ribbon design comes with new shortcuts. </a:t>
            </a:r>
          </a:p>
          <a:p>
            <a:pPr>
              <a:spcBef>
                <a:spcPct val="20000"/>
              </a:spcBef>
              <a:spcAft>
                <a:spcPct val="75000"/>
              </a:spcAft>
            </a:pPr>
            <a:endParaRPr lang="en-US" sz="2000"/>
          </a:p>
        </p:txBody>
      </p:sp>
      <p:sp>
        <p:nvSpPr>
          <p:cNvPr id="399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39944" name="Picture 8" descr="The Ribbon with Key Tip badges showing"/>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39945" name="Rectangle 9"/>
          <p:cNvSpPr>
            <a:spLocks noChangeArrowheads="1"/>
          </p:cNvSpPr>
          <p:nvPr/>
        </p:nvSpPr>
        <p:spPr bwMode="auto">
          <a:xfrm>
            <a:off x="268288" y="4773613"/>
            <a:ext cx="5940425" cy="1095375"/>
          </a:xfrm>
          <a:prstGeom prst="rect">
            <a:avLst/>
          </a:prstGeom>
          <a:noFill/>
          <a:ln w="9525" algn="ctr">
            <a:noFill/>
            <a:miter lim="800000"/>
            <a:headEnd/>
            <a:tailEnd/>
          </a:ln>
          <a:effectLst/>
        </p:spPr>
        <p:txBody>
          <a:bodyPr>
            <a:spAutoFit/>
          </a:bodyPr>
          <a:lstStyle/>
          <a:p>
            <a:pPr marL="223838" indent="-223838">
              <a:spcBef>
                <a:spcPct val="20000"/>
              </a:spcBef>
              <a:spcAft>
                <a:spcPct val="45000"/>
              </a:spcAft>
              <a:buFontTx/>
              <a:buChar char="•"/>
            </a:pPr>
            <a:r>
              <a:rPr lang="en-US">
                <a:solidFill>
                  <a:srgbClr val="FFCC00"/>
                </a:solidFill>
              </a:rPr>
              <a:t>There are shortcuts for every single button on the Ribbon.</a:t>
            </a:r>
          </a:p>
          <a:p>
            <a:pPr marL="223838" indent="-223838">
              <a:spcBef>
                <a:spcPct val="20000"/>
              </a:spcBef>
              <a:spcAft>
                <a:spcPct val="45000"/>
              </a:spcAft>
              <a:buFontTx/>
              <a:buChar char="•"/>
            </a:pPr>
            <a:r>
              <a:rPr lang="en-US">
                <a:solidFill>
                  <a:srgbClr val="FFCC00"/>
                </a:solidFill>
              </a:rPr>
              <a:t>Shortcuts often require fewer keys. </a:t>
            </a:r>
          </a:p>
        </p:txBody>
      </p:sp>
      <p:sp>
        <p:nvSpPr>
          <p:cNvPr id="39946" name="Rectangle 10"/>
          <p:cNvSpPr>
            <a:spLocks noChangeArrowheads="1"/>
          </p:cNvSpPr>
          <p:nvPr/>
        </p:nvSpPr>
        <p:spPr bwMode="auto">
          <a:xfrm>
            <a:off x="268288" y="4019550"/>
            <a:ext cx="5934075" cy="4016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This change brings two big advantages over previous versions of Office programs:</a:t>
            </a:r>
          </a:p>
        </p:txBody>
      </p:sp>
      <p:sp>
        <p:nvSpPr>
          <p:cNvPr id="10" name="Date Placeholder 9"/>
          <p:cNvSpPr>
            <a:spLocks noGrp="1"/>
          </p:cNvSpPr>
          <p:nvPr>
            <p:ph type="dt" sz="half" idx="10"/>
          </p:nvPr>
        </p:nvSpPr>
        <p:spPr/>
        <p:txBody>
          <a:bodyPr/>
          <a:lstStyle/>
          <a:p>
            <a:fld id="{C1878D28-919A-4B6F-A795-74F7C4853217}"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19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slide(fromTop)">
                                      <p:cBhvr>
                                        <p:cTn id="7" dur="500"/>
                                        <p:tgtEl>
                                          <p:spTgt spid="399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slide(fromTop)">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slide(fromTop)">
                                      <p:cBhvr>
                                        <p:cTn id="17" dur="5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9946">
                                            <p:txEl>
                                              <p:pRg st="0" end="0"/>
                                            </p:txEl>
                                          </p:spTgt>
                                        </p:tgtEl>
                                        <p:attrNameLst>
                                          <p:attrName>style.visibility</p:attrName>
                                        </p:attrNameLst>
                                      </p:cBhvr>
                                      <p:to>
                                        <p:strVal val="visible"/>
                                      </p:to>
                                    </p:set>
                                    <p:animEffect transition="in" filter="slide(fromLeft)">
                                      <p:cBhvr>
                                        <p:cTn id="22" dur="500"/>
                                        <p:tgtEl>
                                          <p:spTgt spid="399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45">
                                            <p:txEl>
                                              <p:pRg st="0" end="0"/>
                                            </p:txEl>
                                          </p:spTgt>
                                        </p:tgtEl>
                                        <p:attrNameLst>
                                          <p:attrName>style.visibility</p:attrName>
                                        </p:attrNameLst>
                                      </p:cBhvr>
                                      <p:to>
                                        <p:strVal val="visible"/>
                                      </p:to>
                                    </p:set>
                                    <p:animEffect transition="in" filter="checkerboard(across)">
                                      <p:cBhvr>
                                        <p:cTn id="27" dur="500"/>
                                        <p:tgtEl>
                                          <p:spTgt spid="3994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9945">
                                            <p:txEl>
                                              <p:pRg st="1" end="1"/>
                                            </p:txEl>
                                          </p:spTgt>
                                        </p:tgtEl>
                                        <p:attrNameLst>
                                          <p:attrName>style.visibility</p:attrName>
                                        </p:attrNameLst>
                                      </p:cBhvr>
                                      <p:to>
                                        <p:strVal val="visible"/>
                                      </p:to>
                                    </p:set>
                                    <p:animEffect transition="in" filter="checkerboard(across)">
                                      <p:cBhvr>
                                        <p:cTn id="32" dur="500"/>
                                        <p:tgtEl>
                                          <p:spTgt spid="39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5" grpId="0" build="p" autoUpdateAnimBg="0"/>
      <p:bldP spid="3994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10242" name="Rectangle 2"/>
          <p:cNvSpPr>
            <a:spLocks noGrp="1" noChangeArrowheads="1"/>
          </p:cNvSpPr>
          <p:nvPr>
            <p:ph type="title"/>
          </p:nvPr>
        </p:nvSpPr>
        <p:spPr>
          <a:xfrm>
            <a:off x="242888" y="73025"/>
            <a:ext cx="8229600" cy="609600"/>
          </a:xfrm>
        </p:spPr>
        <p:txBody>
          <a:bodyPr/>
          <a:lstStyle/>
          <a:p>
            <a:r>
              <a:rPr lang="en-US"/>
              <a:t>Course contents</a:t>
            </a:r>
          </a:p>
        </p:txBody>
      </p:sp>
      <p:sp>
        <p:nvSpPr>
          <p:cNvPr id="10243" name="Rectangle 3"/>
          <p:cNvSpPr>
            <a:spLocks noGrp="1" noChangeArrowheads="1"/>
          </p:cNvSpPr>
          <p:nvPr>
            <p:ph type="body" idx="1"/>
          </p:nvPr>
        </p:nvSpPr>
        <p:spPr>
          <a:xfrm>
            <a:off x="242888" y="828675"/>
            <a:ext cx="8431212" cy="3443288"/>
          </a:xfrm>
          <a:noFill/>
        </p:spPr>
        <p:txBody>
          <a:bodyPr/>
          <a:lstStyle/>
          <a:p>
            <a:pPr marL="276225" indent="-276225">
              <a:spcAft>
                <a:spcPct val="75000"/>
              </a:spcAft>
              <a:buClr>
                <a:srgbClr val="FF9900"/>
              </a:buClr>
              <a:buFontTx/>
              <a:buChar char="•"/>
            </a:pPr>
            <a:r>
              <a:rPr lang="en-US" sz="2800"/>
              <a:t>Overview: Have you heard the word?</a:t>
            </a:r>
          </a:p>
          <a:p>
            <a:pPr marL="276225" indent="-276225">
              <a:spcAft>
                <a:spcPct val="75000"/>
              </a:spcAft>
              <a:buClr>
                <a:srgbClr val="FF9900"/>
              </a:buClr>
              <a:buFontTx/>
              <a:buChar char="•"/>
            </a:pPr>
            <a:r>
              <a:rPr lang="en-US" sz="2800"/>
              <a:t>Lesson 1: Get to know the Ribbon</a:t>
            </a:r>
          </a:p>
          <a:p>
            <a:pPr marL="276225" indent="-276225">
              <a:spcAft>
                <a:spcPct val="75000"/>
              </a:spcAft>
              <a:buClr>
                <a:srgbClr val="FF9900"/>
              </a:buClr>
              <a:buFontTx/>
              <a:buChar char="•"/>
            </a:pPr>
            <a:r>
              <a:rPr lang="en-US" sz="2800"/>
              <a:t>Lesson 2: Find everyday commands</a:t>
            </a:r>
          </a:p>
          <a:p>
            <a:pPr marL="276225" indent="-276225">
              <a:spcAft>
                <a:spcPct val="75000"/>
              </a:spcAft>
              <a:buClr>
                <a:srgbClr val="FF9900"/>
              </a:buClr>
              <a:buFontTx/>
              <a:buChar char="•"/>
            </a:pPr>
            <a:r>
              <a:rPr lang="en-US" sz="2800"/>
              <a:t>Lesson 3: A new file format</a:t>
            </a:r>
          </a:p>
        </p:txBody>
      </p:sp>
      <p:sp>
        <p:nvSpPr>
          <p:cNvPr id="10244" name="Rectangle 4"/>
          <p:cNvSpPr>
            <a:spLocks noChangeArrowheads="1"/>
          </p:cNvSpPr>
          <p:nvPr/>
        </p:nvSpPr>
        <p:spPr bwMode="auto">
          <a:xfrm>
            <a:off x="171450" y="4610100"/>
            <a:ext cx="8229600" cy="873125"/>
          </a:xfrm>
          <a:prstGeom prst="rect">
            <a:avLst/>
          </a:prstGeom>
          <a:noFill/>
          <a:ln w="9525">
            <a:noFill/>
            <a:miter lim="800000"/>
            <a:headEnd/>
            <a:tailEnd/>
          </a:ln>
          <a:effectLst/>
        </p:spPr>
        <p:txBody>
          <a:bodyPr anchorCtr="1"/>
          <a:lstStyle/>
          <a:p>
            <a:pPr>
              <a:spcBef>
                <a:spcPct val="20000"/>
              </a:spcBef>
            </a:pPr>
            <a:r>
              <a:rPr lang="en-US" sz="2400"/>
              <a:t>The first two lessons include a list of suggested tasks, and all include a set of test questions.</a:t>
            </a:r>
          </a:p>
        </p:txBody>
      </p:sp>
      <p:sp>
        <p:nvSpPr>
          <p:cNvPr id="7" name="Date Placeholder 6"/>
          <p:cNvSpPr>
            <a:spLocks noGrp="1"/>
          </p:cNvSpPr>
          <p:nvPr>
            <p:ph type="dt" sz="half" idx="10"/>
          </p:nvPr>
        </p:nvSpPr>
        <p:spPr/>
        <p:txBody>
          <a:bodyPr/>
          <a:lstStyle/>
          <a:p>
            <a:fld id="{2F532EA4-48C6-44FA-9F53-8C4D3B54B5F4}"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8917263E-6A16-49F7-9E71-2F79BF41835D}" type="slidenum">
              <a:rPr lang="en-US" smtClean="0"/>
              <a:pPr/>
              <a:t>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06850" name="Rectangle 2"/>
          <p:cNvSpPr>
            <a:spLocks noGrp="1" noChangeArrowheads="1"/>
          </p:cNvSpPr>
          <p:nvPr>
            <p:ph type="title"/>
          </p:nvPr>
        </p:nvSpPr>
        <p:spPr>
          <a:xfrm>
            <a:off x="254000" y="63500"/>
            <a:ext cx="8904288" cy="614363"/>
          </a:xfrm>
        </p:spPr>
        <p:txBody>
          <a:bodyPr/>
          <a:lstStyle/>
          <a:p>
            <a:r>
              <a:rPr lang="en-US"/>
              <a:t>Use the keyboard</a:t>
            </a:r>
          </a:p>
        </p:txBody>
      </p:sp>
      <p:sp>
        <p:nvSpPr>
          <p:cNvPr id="206851" name="Rectangle 3"/>
          <p:cNvSpPr>
            <a:spLocks noChangeArrowheads="1"/>
          </p:cNvSpPr>
          <p:nvPr/>
        </p:nvSpPr>
        <p:spPr bwMode="auto">
          <a:xfrm>
            <a:off x="6119813" y="839788"/>
            <a:ext cx="2744787" cy="1009650"/>
          </a:xfrm>
          <a:prstGeom prst="rect">
            <a:avLst/>
          </a:prstGeom>
          <a:noFill/>
          <a:ln w="9525">
            <a:noFill/>
            <a:miter lim="800000"/>
            <a:headEnd/>
            <a:tailEnd/>
          </a:ln>
          <a:effectLst/>
        </p:spPr>
        <p:txBody>
          <a:bodyPr/>
          <a:lstStyle/>
          <a:p>
            <a:pPr>
              <a:spcBef>
                <a:spcPct val="20000"/>
              </a:spcBef>
              <a:spcAft>
                <a:spcPct val="75000"/>
              </a:spcAft>
            </a:pPr>
            <a:r>
              <a:rPr lang="en-US" sz="2000"/>
              <a:t>The new shortcuts also have a new name: </a:t>
            </a:r>
            <a:r>
              <a:rPr lang="en-US" sz="2000" b="1"/>
              <a:t>Key Tips</a:t>
            </a:r>
            <a:r>
              <a:rPr lang="en-US" sz="2000"/>
              <a:t>.</a:t>
            </a:r>
          </a:p>
        </p:txBody>
      </p:sp>
      <p:sp>
        <p:nvSpPr>
          <p:cNvPr id="2068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06853" name="Picture 5" descr="The Ribbon with Key Tip badges showing"/>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06854" name="Rectangle 6"/>
          <p:cNvSpPr>
            <a:spLocks noChangeArrowheads="1"/>
          </p:cNvSpPr>
          <p:nvPr/>
        </p:nvSpPr>
        <p:spPr bwMode="auto">
          <a:xfrm>
            <a:off x="254000" y="4505325"/>
            <a:ext cx="5940425" cy="1370013"/>
          </a:xfrm>
          <a:prstGeom prst="rect">
            <a:avLst/>
          </a:prstGeom>
          <a:noFill/>
          <a:ln w="9525" algn="ctr">
            <a:noFill/>
            <a:miter lim="800000"/>
            <a:headEnd/>
            <a:tailEnd/>
          </a:ln>
          <a:effectLst/>
        </p:spPr>
        <p:txBody>
          <a:bodyPr>
            <a:spAutoFit/>
          </a:bodyPr>
          <a:lstStyle/>
          <a:p>
            <a:pPr marL="342900" indent="-342900">
              <a:spcBef>
                <a:spcPct val="20000"/>
              </a:spcBef>
              <a:spcAft>
                <a:spcPct val="45000"/>
              </a:spcAft>
              <a:buFontTx/>
              <a:buAutoNum type="arabicPeriod"/>
            </a:pPr>
            <a:r>
              <a:rPr lang="en-US">
                <a:solidFill>
                  <a:srgbClr val="FFCC00"/>
                </a:solidFill>
              </a:rPr>
              <a:t>Press the Key Tip for the tab you want to display. For example, press H for the </a:t>
            </a:r>
            <a:r>
              <a:rPr lang="en-US" b="1">
                <a:solidFill>
                  <a:srgbClr val="FFCC00"/>
                </a:solidFill>
              </a:rPr>
              <a:t>Home</a:t>
            </a:r>
            <a:r>
              <a:rPr lang="en-US">
                <a:solidFill>
                  <a:srgbClr val="FFCC00"/>
                </a:solidFill>
              </a:rPr>
              <a:t> tab. This makes all the Key Tips for that tab’s commands appear.</a:t>
            </a:r>
          </a:p>
          <a:p>
            <a:pPr marL="342900" indent="-342900">
              <a:spcBef>
                <a:spcPct val="20000"/>
              </a:spcBef>
              <a:spcAft>
                <a:spcPct val="45000"/>
              </a:spcAft>
              <a:buFontTx/>
              <a:buAutoNum type="arabicPeriod"/>
            </a:pPr>
            <a:r>
              <a:rPr lang="en-US">
                <a:solidFill>
                  <a:srgbClr val="FFCC00"/>
                </a:solidFill>
              </a:rPr>
              <a:t>Press the Key Tip for the command you want. </a:t>
            </a:r>
          </a:p>
        </p:txBody>
      </p:sp>
      <p:sp>
        <p:nvSpPr>
          <p:cNvPr id="206855" name="Rectangle 7"/>
          <p:cNvSpPr>
            <a:spLocks noChangeArrowheads="1"/>
          </p:cNvSpPr>
          <p:nvPr/>
        </p:nvSpPr>
        <p:spPr bwMode="auto">
          <a:xfrm>
            <a:off x="254000" y="4019550"/>
            <a:ext cx="5934075" cy="4016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Next:</a:t>
            </a:r>
          </a:p>
        </p:txBody>
      </p:sp>
      <p:sp>
        <p:nvSpPr>
          <p:cNvPr id="206856" name="Rectangle 8"/>
          <p:cNvSpPr>
            <a:spLocks noChangeArrowheads="1"/>
          </p:cNvSpPr>
          <p:nvPr/>
        </p:nvSpPr>
        <p:spPr bwMode="auto">
          <a:xfrm>
            <a:off x="6107113" y="2044700"/>
            <a:ext cx="2744787" cy="1068388"/>
          </a:xfrm>
          <a:prstGeom prst="rect">
            <a:avLst/>
          </a:prstGeom>
          <a:noFill/>
          <a:ln w="9525">
            <a:noFill/>
            <a:miter lim="800000"/>
            <a:headEnd/>
            <a:tailEnd/>
          </a:ln>
          <a:effectLst/>
        </p:spPr>
        <p:txBody>
          <a:bodyPr/>
          <a:lstStyle/>
          <a:p>
            <a:pPr>
              <a:spcBef>
                <a:spcPct val="20000"/>
              </a:spcBef>
              <a:spcAft>
                <a:spcPct val="75000"/>
              </a:spcAft>
            </a:pPr>
            <a:r>
              <a:rPr lang="en-US" sz="2000"/>
              <a:t>To use Key Tips, start by pressing ALT. </a:t>
            </a:r>
          </a:p>
        </p:txBody>
      </p:sp>
      <p:sp>
        <p:nvSpPr>
          <p:cNvPr id="11" name="Date Placeholder 10"/>
          <p:cNvSpPr>
            <a:spLocks noGrp="1"/>
          </p:cNvSpPr>
          <p:nvPr>
            <p:ph type="dt" sz="half" idx="10"/>
          </p:nvPr>
        </p:nvSpPr>
        <p:spPr/>
        <p:txBody>
          <a:bodyPr/>
          <a:lstStyle/>
          <a:p>
            <a:fld id="{B3CC01B7-117E-435E-800D-64EDE0A89DF0}" type="datetime3">
              <a:rPr lang="en-US" smtClean="0"/>
              <a:t>26 October 2007</a:t>
            </a:fld>
            <a:endParaRPr lang="en-US"/>
          </a:p>
        </p:txBody>
      </p:sp>
      <p:sp>
        <p:nvSpPr>
          <p:cNvPr id="12" name="Slide Number Placeholder 11"/>
          <p:cNvSpPr>
            <a:spLocks noGrp="1"/>
          </p:cNvSpPr>
          <p:nvPr>
            <p:ph type="sldNum" sz="quarter" idx="12"/>
          </p:nvPr>
        </p:nvSpPr>
        <p:spPr/>
        <p:txBody>
          <a:bodyPr/>
          <a:lstStyle/>
          <a:p>
            <a:fld id="{1891372E-8A74-4D58-9027-0E122D15EE56}" type="slidenum">
              <a:rPr lang="en-US" smtClean="0"/>
              <a:pPr/>
              <a:t>20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slide(fromTop)">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6856"/>
                                        </p:tgtEl>
                                        <p:attrNameLst>
                                          <p:attrName>style.visibility</p:attrName>
                                        </p:attrNameLst>
                                      </p:cBhvr>
                                      <p:to>
                                        <p:strVal val="visible"/>
                                      </p:to>
                                    </p:set>
                                    <p:animEffect transition="in" filter="slide(fromTop)">
                                      <p:cBhvr>
                                        <p:cTn id="12" dur="500"/>
                                        <p:tgtEl>
                                          <p:spTgt spid="20685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6855">
                                            <p:txEl>
                                              <p:pRg st="0" end="0"/>
                                            </p:txEl>
                                          </p:spTgt>
                                        </p:tgtEl>
                                        <p:attrNameLst>
                                          <p:attrName>style.visibility</p:attrName>
                                        </p:attrNameLst>
                                      </p:cBhvr>
                                      <p:to>
                                        <p:strVal val="visible"/>
                                      </p:to>
                                    </p:set>
                                    <p:animEffect transition="in" filter="slide(fromLeft)">
                                      <p:cBhvr>
                                        <p:cTn id="17" dur="500"/>
                                        <p:tgtEl>
                                          <p:spTgt spid="2068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6854">
                                            <p:txEl>
                                              <p:pRg st="0" end="0"/>
                                            </p:txEl>
                                          </p:spTgt>
                                        </p:tgtEl>
                                        <p:attrNameLst>
                                          <p:attrName>style.visibility</p:attrName>
                                        </p:attrNameLst>
                                      </p:cBhvr>
                                      <p:to>
                                        <p:strVal val="visible"/>
                                      </p:to>
                                    </p:set>
                                    <p:animEffect transition="in" filter="checkerboard(across)">
                                      <p:cBhvr>
                                        <p:cTn id="22" dur="500"/>
                                        <p:tgtEl>
                                          <p:spTgt spid="2068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6854">
                                            <p:txEl>
                                              <p:pRg st="1" end="1"/>
                                            </p:txEl>
                                          </p:spTgt>
                                        </p:tgtEl>
                                        <p:attrNameLst>
                                          <p:attrName>style.visibility</p:attrName>
                                        </p:attrNameLst>
                                      </p:cBhvr>
                                      <p:to>
                                        <p:strVal val="visible"/>
                                      </p:to>
                                    </p:set>
                                    <p:animEffect transition="in" filter="checkerboard(across)">
                                      <p:cBhvr>
                                        <p:cTn id="27" dur="500"/>
                                        <p:tgtEl>
                                          <p:spTgt spid="2068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P spid="206854" grpId="0" build="p" autoUpdateAnimBg="0"/>
      <p:bldP spid="206855" grpId="0" build="p" autoUpdateAnimBg="0"/>
      <p:bldP spid="20685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Get up to speed</a:t>
            </a:r>
          </a:p>
        </p:txBody>
      </p:sp>
      <p:sp>
        <p:nvSpPr>
          <p:cNvPr id="204802" name="Rectangle 2"/>
          <p:cNvSpPr>
            <a:spLocks noGrp="1" noChangeArrowheads="1"/>
          </p:cNvSpPr>
          <p:nvPr>
            <p:ph type="body" sz="half" idx="2"/>
          </p:nvPr>
        </p:nvSpPr>
        <p:spPr>
          <a:xfrm>
            <a:off x="257175" y="1387475"/>
            <a:ext cx="8037513" cy="3725863"/>
          </a:xfrm>
        </p:spPr>
        <p:txBody>
          <a:bodyPr/>
          <a:lstStyle/>
          <a:p>
            <a:pPr marL="238125" indent="-238125">
              <a:spcAft>
                <a:spcPct val="45000"/>
              </a:spcAft>
              <a:buFontTx/>
              <a:buChar char="•"/>
            </a:pPr>
            <a:r>
              <a:rPr lang="en-US"/>
              <a:t>Shortcuts that start with the CTRL key remain the same as in previous versions of Word. </a:t>
            </a:r>
          </a:p>
          <a:p>
            <a:pPr marL="744538" lvl="1" indent="-287338">
              <a:spcAft>
                <a:spcPct val="45000"/>
              </a:spcAft>
              <a:buFontTx/>
              <a:buChar char="–"/>
            </a:pPr>
            <a:r>
              <a:rPr lang="en-US"/>
              <a:t>Examples include CTRL+C for copy and CTRL+ALT+1 for Heading 1.</a:t>
            </a:r>
          </a:p>
          <a:p>
            <a:pPr marL="238125" indent="-238125">
              <a:spcAft>
                <a:spcPct val="45000"/>
              </a:spcAft>
              <a:buFontTx/>
              <a:buChar char="•"/>
            </a:pPr>
            <a:r>
              <a:rPr lang="en-US"/>
              <a:t>You can still use the old ALT+ shortcuts that accessed menus and commands in previous versions of Word.</a:t>
            </a:r>
          </a:p>
          <a:p>
            <a:pPr marL="744538" lvl="1" indent="-287338">
              <a:spcAft>
                <a:spcPct val="45000"/>
              </a:spcAft>
              <a:buFontTx/>
              <a:buChar char="–"/>
            </a:pPr>
            <a:r>
              <a:rPr lang="en-US"/>
              <a:t>However, because the old menus are not available, you’ll have no screen reminders of what letters to press. So you’ll need to know the key sequence by heart in order to use a shortcut.</a:t>
            </a:r>
          </a:p>
          <a:p>
            <a:pPr marL="238125" indent="-238125">
              <a:spcAft>
                <a:spcPct val="45000"/>
              </a:spcAft>
            </a:pPr>
            <a:endParaRPr lang="en-US"/>
          </a:p>
        </p:txBody>
      </p:sp>
      <p:sp>
        <p:nvSpPr>
          <p:cNvPr id="204803" name="Rectangle 3"/>
          <p:cNvSpPr>
            <a:spLocks noGrp="1" noChangeArrowheads="1"/>
          </p:cNvSpPr>
          <p:nvPr>
            <p:ph type="title"/>
          </p:nvPr>
        </p:nvSpPr>
        <p:spPr>
          <a:xfrm>
            <a:off x="257175" y="73025"/>
            <a:ext cx="8901113" cy="609600"/>
          </a:xfrm>
        </p:spPr>
        <p:txBody>
          <a:bodyPr/>
          <a:lstStyle/>
          <a:p>
            <a:r>
              <a:rPr lang="en-US"/>
              <a:t>Use the keyboard </a:t>
            </a:r>
          </a:p>
        </p:txBody>
      </p:sp>
      <p:sp>
        <p:nvSpPr>
          <p:cNvPr id="204804"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a:p>
        </p:txBody>
      </p:sp>
      <p:sp>
        <p:nvSpPr>
          <p:cNvPr id="204805" name="Rectangle 5"/>
          <p:cNvSpPr>
            <a:spLocks noChangeArrowheads="1"/>
          </p:cNvSpPr>
          <p:nvPr/>
        </p:nvSpPr>
        <p:spPr bwMode="auto">
          <a:xfrm>
            <a:off x="257175"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b="1"/>
              <a:t>What about the old keyboard shortcuts?</a:t>
            </a:r>
          </a:p>
        </p:txBody>
      </p:sp>
      <p:sp>
        <p:nvSpPr>
          <p:cNvPr id="8" name="Date Placeholder 7"/>
          <p:cNvSpPr>
            <a:spLocks noGrp="1"/>
          </p:cNvSpPr>
          <p:nvPr>
            <p:ph type="dt" sz="half" idx="10"/>
          </p:nvPr>
        </p:nvSpPr>
        <p:spPr/>
        <p:txBody>
          <a:bodyPr/>
          <a:lstStyle/>
          <a:p>
            <a:fld id="{3B937C48-AE50-4FAE-A81E-93188083906E}" type="datetime3">
              <a:rPr lang="en-US" smtClean="0"/>
              <a:t>26 October 2007</a:t>
            </a:fld>
            <a:endParaRPr lang="en-US"/>
          </a:p>
        </p:txBody>
      </p:sp>
      <p:sp>
        <p:nvSpPr>
          <p:cNvPr id="9" name="Slide Number Placeholder 8"/>
          <p:cNvSpPr>
            <a:spLocks noGrp="1"/>
          </p:cNvSpPr>
          <p:nvPr>
            <p:ph type="sldNum" sz="quarter" idx="12"/>
          </p:nvPr>
        </p:nvSpPr>
        <p:spPr/>
        <p:txBody>
          <a:bodyPr/>
          <a:lstStyle/>
          <a:p>
            <a:fld id="{1891372E-8A74-4D58-9027-0E122D15EE56}" type="slidenum">
              <a:rPr lang="en-US" smtClean="0"/>
              <a:pPr/>
              <a:t>21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slide(from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4802">
                                            <p:txEl>
                                              <p:pRg st="0" end="0"/>
                                            </p:txEl>
                                          </p:spTgt>
                                        </p:tgtEl>
                                        <p:attrNameLst>
                                          <p:attrName>style.visibility</p:attrName>
                                        </p:attrNameLst>
                                      </p:cBhvr>
                                      <p:to>
                                        <p:strVal val="visible"/>
                                      </p:to>
                                    </p:set>
                                    <p:animEffect transition="in" filter="slide(fromLeft)">
                                      <p:cBhvr>
                                        <p:cTn id="12" dur="500"/>
                                        <p:tgtEl>
                                          <p:spTgt spid="2048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4802">
                                            <p:txEl>
                                              <p:pRg st="1" end="1"/>
                                            </p:txEl>
                                          </p:spTgt>
                                        </p:tgtEl>
                                        <p:attrNameLst>
                                          <p:attrName>style.visibility</p:attrName>
                                        </p:attrNameLst>
                                      </p:cBhvr>
                                      <p:to>
                                        <p:strVal val="visible"/>
                                      </p:to>
                                    </p:set>
                                    <p:animEffect transition="in" filter="slide(fromLeft)">
                                      <p:cBhvr>
                                        <p:cTn id="17" dur="500"/>
                                        <p:tgtEl>
                                          <p:spTgt spid="2048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4802">
                                            <p:txEl>
                                              <p:pRg st="2" end="2"/>
                                            </p:txEl>
                                          </p:spTgt>
                                        </p:tgtEl>
                                        <p:attrNameLst>
                                          <p:attrName>style.visibility</p:attrName>
                                        </p:attrNameLst>
                                      </p:cBhvr>
                                      <p:to>
                                        <p:strVal val="visible"/>
                                      </p:to>
                                    </p:set>
                                    <p:animEffect transition="in" filter="slide(fromLeft)">
                                      <p:cBhvr>
                                        <p:cTn id="22" dur="500"/>
                                        <p:tgtEl>
                                          <p:spTgt spid="2048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4802">
                                            <p:txEl>
                                              <p:pRg st="3" end="3"/>
                                            </p:txEl>
                                          </p:spTgt>
                                        </p:tgtEl>
                                        <p:attrNameLst>
                                          <p:attrName>style.visibility</p:attrName>
                                        </p:attrNameLst>
                                      </p:cBhvr>
                                      <p:to>
                                        <p:strVal val="visible"/>
                                      </p:to>
                                    </p:set>
                                    <p:animEffect transition="in" filter="slide(fromLeft)">
                                      <p:cBhvr>
                                        <p:cTn id="27" dur="500"/>
                                        <p:tgtEl>
                                          <p:spTgt spid="204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bldLvl="2" autoUpdateAnimBg="0"/>
      <p:bldP spid="204805"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50178" name="Rectangle 2"/>
          <p:cNvSpPr>
            <a:spLocks noGrp="1" noChangeArrowheads="1"/>
          </p:cNvSpPr>
          <p:nvPr>
            <p:ph type="title"/>
          </p:nvPr>
        </p:nvSpPr>
        <p:spPr>
          <a:xfrm>
            <a:off x="257175" y="73025"/>
            <a:ext cx="8229600" cy="609600"/>
          </a:xfrm>
        </p:spPr>
        <p:txBody>
          <a:bodyPr/>
          <a:lstStyle/>
          <a:p>
            <a:r>
              <a:rPr lang="en-US"/>
              <a:t>Suggestions for practice</a:t>
            </a:r>
          </a:p>
        </p:txBody>
      </p:sp>
      <p:sp>
        <p:nvSpPr>
          <p:cNvPr id="50179" name="Rectangle 3"/>
          <p:cNvSpPr>
            <a:spLocks noGrp="1" noChangeArrowheads="1"/>
          </p:cNvSpPr>
          <p:nvPr>
            <p:ph type="body" idx="1"/>
          </p:nvPr>
        </p:nvSpPr>
        <p:spPr>
          <a:xfrm>
            <a:off x="257175" y="828675"/>
            <a:ext cx="8905875" cy="3282950"/>
          </a:xfrm>
        </p:spPr>
        <p:txBody>
          <a:bodyPr/>
          <a:lstStyle/>
          <a:p>
            <a:pPr marL="288925" indent="-288925">
              <a:spcAft>
                <a:spcPct val="75000"/>
              </a:spcAft>
              <a:buClr>
                <a:srgbClr val="FF9900"/>
              </a:buClr>
              <a:buFontTx/>
              <a:buAutoNum type="arabicPeriod"/>
            </a:pPr>
            <a:r>
              <a:rPr lang="en-US"/>
              <a:t>Use the Ribbon.</a:t>
            </a:r>
          </a:p>
          <a:p>
            <a:pPr marL="288925" indent="-288925">
              <a:spcAft>
                <a:spcPct val="75000"/>
              </a:spcAft>
              <a:buClr>
                <a:srgbClr val="FF9900"/>
              </a:buClr>
              <a:buFontTx/>
              <a:buAutoNum type="arabicPeriod"/>
            </a:pPr>
            <a:r>
              <a:rPr lang="en-US"/>
              <a:t>Make additional tabs appear, and then insert a picture and work with the Picture Tools.  </a:t>
            </a:r>
          </a:p>
          <a:p>
            <a:pPr marL="288925" indent="-288925">
              <a:spcAft>
                <a:spcPct val="75000"/>
              </a:spcAft>
              <a:buClr>
                <a:srgbClr val="FF9900"/>
              </a:buClr>
              <a:buFontTx/>
              <a:buAutoNum type="arabicPeriod"/>
            </a:pPr>
            <a:r>
              <a:rPr lang="en-US"/>
              <a:t>Work with the Mini toolbar.</a:t>
            </a:r>
          </a:p>
          <a:p>
            <a:pPr marL="288925" indent="-288925">
              <a:spcAft>
                <a:spcPct val="75000"/>
              </a:spcAft>
              <a:buClr>
                <a:srgbClr val="FF9900"/>
              </a:buClr>
              <a:buFontTx/>
              <a:buAutoNum type="arabicPeriod"/>
            </a:pPr>
            <a:r>
              <a:rPr lang="en-US"/>
              <a:t>Use the Quick Access Toolbar.</a:t>
            </a:r>
          </a:p>
          <a:p>
            <a:pPr marL="288925" indent="-288925">
              <a:spcAft>
                <a:spcPct val="75000"/>
              </a:spcAft>
              <a:buClr>
                <a:srgbClr val="FF9900"/>
              </a:buClr>
              <a:buFontTx/>
              <a:buAutoNum type="arabicPeriod"/>
            </a:pPr>
            <a:r>
              <a:rPr lang="en-US"/>
              <a:t>Hide groups and commands.</a:t>
            </a:r>
          </a:p>
          <a:p>
            <a:pPr marL="288925" indent="-288925">
              <a:spcAft>
                <a:spcPct val="75000"/>
              </a:spcAft>
              <a:buClr>
                <a:srgbClr val="FF9900"/>
              </a:buClr>
              <a:buFontTx/>
              <a:buAutoNum type="arabicPeriod"/>
            </a:pPr>
            <a:r>
              <a:rPr lang="en-US"/>
              <a:t>Use keyboard shortcuts.  </a:t>
            </a:r>
          </a:p>
        </p:txBody>
      </p:sp>
      <p:sp>
        <p:nvSpPr>
          <p:cNvPr id="50180" name="Rectangle 4"/>
          <p:cNvSpPr>
            <a:spLocks noChangeArrowheads="1"/>
          </p:cNvSpPr>
          <p:nvPr/>
        </p:nvSpPr>
        <p:spPr bwMode="auto">
          <a:xfrm>
            <a:off x="257175" y="4787900"/>
            <a:ext cx="8431213" cy="755650"/>
          </a:xfrm>
          <a:prstGeom prst="rect">
            <a:avLst/>
          </a:prstGeom>
          <a:noFill/>
          <a:ln w="9525">
            <a:noFill/>
            <a:miter lim="800000"/>
            <a:headEnd/>
            <a:tailEnd/>
          </a:ln>
          <a:effectLst/>
        </p:spPr>
        <p:txBody>
          <a:bodyPr/>
          <a:lstStyle/>
          <a:p>
            <a:pPr>
              <a:spcBef>
                <a:spcPct val="20000"/>
              </a:spcBef>
              <a:spcAft>
                <a:spcPct val="45000"/>
              </a:spcAft>
            </a:pPr>
            <a:r>
              <a:rPr lang="en-US" sz="2000">
                <a:hlinkClick r:id="rId3"/>
              </a:rPr>
              <a:t>Online practice</a:t>
            </a:r>
            <a:r>
              <a:rPr lang="en-US" sz="2000"/>
              <a:t> (requires Word 2007)</a:t>
            </a:r>
          </a:p>
        </p:txBody>
      </p:sp>
      <p:sp>
        <p:nvSpPr>
          <p:cNvPr id="7" name="Date Placeholder 6"/>
          <p:cNvSpPr>
            <a:spLocks noGrp="1"/>
          </p:cNvSpPr>
          <p:nvPr>
            <p:ph type="dt" sz="half" idx="10"/>
          </p:nvPr>
        </p:nvSpPr>
        <p:spPr/>
        <p:txBody>
          <a:bodyPr/>
          <a:lstStyle/>
          <a:p>
            <a:fld id="{59C2F5A6-3EFE-47E7-BE81-8AF3BAAD9E41}"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8917263E-6A16-49F7-9E71-2F79BF41835D}" type="slidenum">
              <a:rPr lang="en-US" smtClean="0"/>
              <a:pPr/>
              <a:t>22</a:t>
            </a:fld>
            <a:endParaRPr lang="en-US"/>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Get up to speed</a:t>
            </a:r>
          </a:p>
        </p:txBody>
      </p:sp>
      <p:sp>
        <p:nvSpPr>
          <p:cNvPr id="52226" name="Rectangle 2"/>
          <p:cNvSpPr>
            <a:spLocks noGrp="1" noChangeArrowheads="1"/>
          </p:cNvSpPr>
          <p:nvPr>
            <p:ph type="title"/>
          </p:nvPr>
        </p:nvSpPr>
        <p:spPr>
          <a:xfrm>
            <a:off x="257175" y="73025"/>
            <a:ext cx="8229600" cy="609600"/>
          </a:xfrm>
        </p:spPr>
        <p:txBody>
          <a:bodyPr/>
          <a:lstStyle/>
          <a:p>
            <a:r>
              <a:rPr lang="en-US"/>
              <a:t>Test 1, question 1</a:t>
            </a:r>
          </a:p>
        </p:txBody>
      </p:sp>
      <p:sp>
        <p:nvSpPr>
          <p:cNvPr id="52227"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If you click this button     in Word 2007, what happens? (Pick one answer.)</a:t>
            </a:r>
          </a:p>
        </p:txBody>
      </p:sp>
      <p:sp>
        <p:nvSpPr>
          <p:cNvPr id="5222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You temporarily hide the Ribbon so that you have more room for your document. </a:t>
            </a:r>
          </a:p>
          <a:p>
            <a:pPr marL="401638" indent="-401638">
              <a:spcBef>
                <a:spcPct val="20000"/>
              </a:spcBef>
              <a:spcAft>
                <a:spcPct val="75000"/>
              </a:spcAft>
              <a:buFontTx/>
              <a:buAutoNum type="arabicPeriod"/>
            </a:pPr>
            <a:r>
              <a:rPr lang="en-US" sz="2000"/>
              <a:t>You apply a bigger font size to your text. </a:t>
            </a:r>
          </a:p>
          <a:p>
            <a:pPr marL="401638" indent="-401638">
              <a:spcBef>
                <a:spcPct val="20000"/>
              </a:spcBef>
              <a:spcAft>
                <a:spcPct val="75000"/>
              </a:spcAft>
              <a:buFontTx/>
              <a:buAutoNum type="arabicPeriod"/>
            </a:pPr>
            <a:r>
              <a:rPr lang="en-US" sz="2000"/>
              <a:t>You see additional options. </a:t>
            </a:r>
          </a:p>
          <a:p>
            <a:pPr marL="401638" indent="-401638">
              <a:spcBef>
                <a:spcPct val="20000"/>
              </a:spcBef>
              <a:spcAft>
                <a:spcPct val="75000"/>
              </a:spcAft>
              <a:buFontTx/>
              <a:buAutoNum type="arabicPeriod"/>
            </a:pPr>
            <a:r>
              <a:rPr lang="en-US" sz="2000"/>
              <a:t>You add a command to the Quick Access Toolbar. </a:t>
            </a:r>
          </a:p>
        </p:txBody>
      </p:sp>
      <p:pic>
        <p:nvPicPr>
          <p:cNvPr id="52229" name="Picture 5" descr="Dialog Box Launcher"/>
          <p:cNvPicPr>
            <a:picLocks noChangeAspect="1" noChangeArrowheads="1"/>
          </p:cNvPicPr>
          <p:nvPr/>
        </p:nvPicPr>
        <p:blipFill>
          <a:blip r:embed="rId3"/>
          <a:srcRect/>
          <a:stretch>
            <a:fillRect/>
          </a:stretch>
        </p:blipFill>
        <p:spPr bwMode="auto">
          <a:xfrm>
            <a:off x="3078163" y="935038"/>
            <a:ext cx="238125" cy="220662"/>
          </a:xfrm>
          <a:prstGeom prst="rect">
            <a:avLst/>
          </a:prstGeom>
          <a:noFill/>
        </p:spPr>
      </p:pic>
      <p:sp>
        <p:nvSpPr>
          <p:cNvPr id="8" name="Date Placeholder 7"/>
          <p:cNvSpPr>
            <a:spLocks noGrp="1"/>
          </p:cNvSpPr>
          <p:nvPr>
            <p:ph type="dt" sz="half" idx="10"/>
          </p:nvPr>
        </p:nvSpPr>
        <p:spPr/>
        <p:txBody>
          <a:bodyPr/>
          <a:lstStyle/>
          <a:p>
            <a:fld id="{16C67E3B-8A7B-428D-85B4-C60629DE9CA4}" type="datetime3">
              <a:rPr lang="en-US" smtClean="0"/>
              <a:t>26 October 2007</a:t>
            </a:fld>
            <a:endParaRPr lang="en-US"/>
          </a:p>
        </p:txBody>
      </p:sp>
      <p:sp>
        <p:nvSpPr>
          <p:cNvPr id="9" name="Slide Number Placeholder 8"/>
          <p:cNvSpPr>
            <a:spLocks noGrp="1"/>
          </p:cNvSpPr>
          <p:nvPr>
            <p:ph type="sldNum" sz="quarter" idx="12"/>
          </p:nvPr>
        </p:nvSpPr>
        <p:spPr/>
        <p:txBody>
          <a:bodyPr/>
          <a:lstStyle/>
          <a:p>
            <a:fld id="{1891372E-8A74-4D58-9027-0E122D15EE56}" type="slidenum">
              <a:rPr lang="en-US" smtClean="0"/>
              <a:pPr/>
              <a:t>23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dissolve">
                                      <p:cBhvr>
                                        <p:cTn id="11" dur="500"/>
                                        <p:tgtEl>
                                          <p:spTgt spid="5222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52228">
                                            <p:txEl>
                                              <p:pRg st="0" end="0"/>
                                            </p:txEl>
                                          </p:spTgt>
                                        </p:tgtEl>
                                        <p:attrNameLst>
                                          <p:attrName>style.visibility</p:attrName>
                                        </p:attrNameLst>
                                      </p:cBhvr>
                                      <p:to>
                                        <p:strVal val="visible"/>
                                      </p:to>
                                    </p:set>
                                    <p:animEffect transition="in" filter="slide(fromLeft)">
                                      <p:cBhvr>
                                        <p:cTn id="16" dur="500"/>
                                        <p:tgtEl>
                                          <p:spTgt spid="522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52228">
                                            <p:txEl>
                                              <p:pRg st="1" end="1"/>
                                            </p:txEl>
                                          </p:spTgt>
                                        </p:tgtEl>
                                        <p:attrNameLst>
                                          <p:attrName>style.visibility</p:attrName>
                                        </p:attrNameLst>
                                      </p:cBhvr>
                                      <p:to>
                                        <p:strVal val="visible"/>
                                      </p:to>
                                    </p:set>
                                    <p:animEffect transition="in" filter="slide(fromLeft)">
                                      <p:cBhvr>
                                        <p:cTn id="21" dur="500"/>
                                        <p:tgtEl>
                                          <p:spTgt spid="5222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52228">
                                            <p:txEl>
                                              <p:pRg st="2" end="2"/>
                                            </p:txEl>
                                          </p:spTgt>
                                        </p:tgtEl>
                                        <p:attrNameLst>
                                          <p:attrName>style.visibility</p:attrName>
                                        </p:attrNameLst>
                                      </p:cBhvr>
                                      <p:to>
                                        <p:strVal val="visible"/>
                                      </p:to>
                                    </p:set>
                                    <p:animEffect transition="in" filter="slide(fromLeft)">
                                      <p:cBhvr>
                                        <p:cTn id="26" dur="500"/>
                                        <p:tgtEl>
                                          <p:spTgt spid="522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2228">
                                            <p:txEl>
                                              <p:pRg st="3" end="3"/>
                                            </p:txEl>
                                          </p:spTgt>
                                        </p:tgtEl>
                                        <p:attrNameLst>
                                          <p:attrName>style.visibility</p:attrName>
                                        </p:attrNameLst>
                                      </p:cBhvr>
                                      <p:to>
                                        <p:strVal val="visible"/>
                                      </p:to>
                                    </p:set>
                                    <p:animEffect transition="in" filter="slide(fromLeft)">
                                      <p:cBhvr>
                                        <p:cTn id="31" dur="5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4274" name="Rectangle 2"/>
          <p:cNvSpPr>
            <a:spLocks noGrp="1" noChangeArrowheads="1"/>
          </p:cNvSpPr>
          <p:nvPr>
            <p:ph type="title"/>
          </p:nvPr>
        </p:nvSpPr>
        <p:spPr>
          <a:xfrm>
            <a:off x="257175" y="73025"/>
            <a:ext cx="8229600" cy="609600"/>
          </a:xfrm>
        </p:spPr>
        <p:txBody>
          <a:bodyPr/>
          <a:lstStyle/>
          <a:p>
            <a:r>
              <a:rPr lang="en-US"/>
              <a:t>Test 1, question 1: Answer</a:t>
            </a:r>
          </a:p>
        </p:txBody>
      </p:sp>
      <p:sp>
        <p:nvSpPr>
          <p:cNvPr id="54275" name="Rectangle 3"/>
          <p:cNvSpPr>
            <a:spLocks noGrp="1" noChangeArrowheads="1"/>
          </p:cNvSpPr>
          <p:nvPr>
            <p:ph sz="half" idx="2"/>
          </p:nvPr>
        </p:nvSpPr>
        <p:spPr>
          <a:xfrm>
            <a:off x="257175" y="844550"/>
            <a:ext cx="8350250" cy="703263"/>
          </a:xfrm>
        </p:spPr>
        <p:txBody>
          <a:bodyPr/>
          <a:lstStyle/>
          <a:p>
            <a:pPr marL="0" indent="0">
              <a:spcAft>
                <a:spcPct val="75000"/>
              </a:spcAft>
            </a:pPr>
            <a:r>
              <a:rPr lang="en-US"/>
              <a:t>You see additional options. </a:t>
            </a:r>
          </a:p>
        </p:txBody>
      </p:sp>
      <p:sp>
        <p:nvSpPr>
          <p:cNvPr id="54276" name="Rectangle 4"/>
          <p:cNvSpPr>
            <a:spLocks noChangeArrowheads="1"/>
          </p:cNvSpPr>
          <p:nvPr/>
        </p:nvSpPr>
        <p:spPr bwMode="auto">
          <a:xfrm>
            <a:off x="257175" y="202882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Often a dialog box will appear, and it may look familiar from previous versions of Word.</a:t>
            </a:r>
          </a:p>
        </p:txBody>
      </p:sp>
      <p:sp>
        <p:nvSpPr>
          <p:cNvPr id="7" name="Date Placeholder 6"/>
          <p:cNvSpPr>
            <a:spLocks noGrp="1"/>
          </p:cNvSpPr>
          <p:nvPr>
            <p:ph type="dt" sz="half" idx="10"/>
          </p:nvPr>
        </p:nvSpPr>
        <p:spPr/>
        <p:txBody>
          <a:bodyPr/>
          <a:lstStyle/>
          <a:p>
            <a:fld id="{A8FD86DE-0BDB-4D04-A384-151247D823E5}"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24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6322" name="Rectangle 2"/>
          <p:cNvSpPr>
            <a:spLocks noGrp="1" noChangeArrowheads="1"/>
          </p:cNvSpPr>
          <p:nvPr>
            <p:ph type="title"/>
          </p:nvPr>
        </p:nvSpPr>
        <p:spPr>
          <a:xfrm>
            <a:off x="257175" y="73025"/>
            <a:ext cx="8229600" cy="609600"/>
          </a:xfrm>
        </p:spPr>
        <p:txBody>
          <a:bodyPr/>
          <a:lstStyle/>
          <a:p>
            <a:r>
              <a:rPr lang="en-US"/>
              <a:t>Test 1, question 2</a:t>
            </a:r>
          </a:p>
        </p:txBody>
      </p:sp>
      <p:sp>
        <p:nvSpPr>
          <p:cNvPr id="56323" name="Rectangle 3"/>
          <p:cNvSpPr>
            <a:spLocks noGrp="1" noChangeArrowheads="1"/>
          </p:cNvSpPr>
          <p:nvPr>
            <p:ph type="body" sz="half" idx="2"/>
          </p:nvPr>
        </p:nvSpPr>
        <p:spPr>
          <a:xfrm>
            <a:off x="257175" y="865188"/>
            <a:ext cx="7685088" cy="1189037"/>
          </a:xfrm>
        </p:spPr>
        <p:txBody>
          <a:bodyPr/>
          <a:lstStyle/>
          <a:p>
            <a:pPr marL="0" indent="0">
              <a:spcAft>
                <a:spcPct val="75000"/>
              </a:spcAft>
            </a:pPr>
            <a:r>
              <a:rPr lang="en-US" b="1"/>
              <a:t>Where is the Quick Access Toolbar and when should you use it? (Pick one answer.)</a:t>
            </a:r>
          </a:p>
        </p:txBody>
      </p:sp>
      <p:sp>
        <p:nvSpPr>
          <p:cNvPr id="56324" name="Rectangle 4"/>
          <p:cNvSpPr>
            <a:spLocks noChangeArrowheads="1"/>
          </p:cNvSpPr>
          <p:nvPr/>
        </p:nvSpPr>
        <p:spPr bwMode="auto">
          <a:xfrm>
            <a:off x="257175" y="2255838"/>
            <a:ext cx="7624763" cy="3502025"/>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It is in the upper-left corner of the screen, and you should use it for your favorite commands. </a:t>
            </a:r>
          </a:p>
          <a:p>
            <a:pPr marL="401638" indent="-401638">
              <a:spcBef>
                <a:spcPct val="20000"/>
              </a:spcBef>
              <a:spcAft>
                <a:spcPct val="75000"/>
              </a:spcAft>
              <a:buFontTx/>
              <a:buAutoNum type="arabicPeriod"/>
            </a:pPr>
            <a:r>
              <a:rPr lang="en-US" sz="2000"/>
              <a:t>It floats above your text, and you should use it when you need to make formatting changes. </a:t>
            </a:r>
          </a:p>
          <a:p>
            <a:pPr marL="401638" indent="-401638">
              <a:spcBef>
                <a:spcPct val="20000"/>
              </a:spcBef>
              <a:spcAft>
                <a:spcPct val="75000"/>
              </a:spcAft>
              <a:buFontTx/>
              <a:buAutoNum type="arabicPeriod"/>
            </a:pPr>
            <a:r>
              <a:rPr lang="en-US" sz="2000"/>
              <a:t>It is in the upper-left corner of the screen, and you should use it when you need to quickly access a document. </a:t>
            </a:r>
          </a:p>
          <a:p>
            <a:pPr marL="401638" indent="-401638">
              <a:spcBef>
                <a:spcPct val="20000"/>
              </a:spcBef>
              <a:spcAft>
                <a:spcPct val="75000"/>
              </a:spcAft>
              <a:buFontTx/>
              <a:buAutoNum type="arabicPeriod"/>
            </a:pPr>
            <a:r>
              <a:rPr lang="en-US" sz="2000"/>
              <a:t>It is on the </a:t>
            </a:r>
            <a:r>
              <a:rPr lang="en-US" sz="2000" b="1"/>
              <a:t>Home</a:t>
            </a:r>
            <a:r>
              <a:rPr lang="en-US" sz="2000"/>
              <a:t> tab, and you should use it when you need to quickly launch or start a new document. </a:t>
            </a:r>
          </a:p>
        </p:txBody>
      </p:sp>
      <p:sp>
        <p:nvSpPr>
          <p:cNvPr id="7" name="Date Placeholder 6"/>
          <p:cNvSpPr>
            <a:spLocks noGrp="1"/>
          </p:cNvSpPr>
          <p:nvPr>
            <p:ph type="dt" sz="half" idx="10"/>
          </p:nvPr>
        </p:nvSpPr>
        <p:spPr/>
        <p:txBody>
          <a:bodyPr/>
          <a:lstStyle/>
          <a:p>
            <a:fld id="{256A272F-7F3E-4AFD-AC37-594EBC6E1870}"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25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6324">
                                            <p:txEl>
                                              <p:pRg st="3" end="3"/>
                                            </p:txEl>
                                          </p:spTgt>
                                        </p:tgtEl>
                                        <p:attrNameLst>
                                          <p:attrName>style.visibility</p:attrName>
                                        </p:attrNameLst>
                                      </p:cBhvr>
                                      <p:to>
                                        <p:strVal val="visible"/>
                                      </p:to>
                                    </p:set>
                                    <p:animEffect transition="in" filter="slide(fromLeft)">
                                      <p:cBhvr>
                                        <p:cTn id="27" dur="500"/>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8370" name="Rectangle 2"/>
          <p:cNvSpPr>
            <a:spLocks noGrp="1" noChangeArrowheads="1"/>
          </p:cNvSpPr>
          <p:nvPr>
            <p:ph type="title"/>
          </p:nvPr>
        </p:nvSpPr>
        <p:spPr>
          <a:xfrm>
            <a:off x="257175" y="73025"/>
            <a:ext cx="8229600" cy="609600"/>
          </a:xfrm>
        </p:spPr>
        <p:txBody>
          <a:bodyPr/>
          <a:lstStyle/>
          <a:p>
            <a:r>
              <a:rPr lang="en-US"/>
              <a:t>Test 1, question 2: Answer</a:t>
            </a:r>
          </a:p>
        </p:txBody>
      </p:sp>
      <p:sp>
        <p:nvSpPr>
          <p:cNvPr id="58371" name="Rectangle 3"/>
          <p:cNvSpPr>
            <a:spLocks noGrp="1" noChangeArrowheads="1"/>
          </p:cNvSpPr>
          <p:nvPr>
            <p:ph sz="half" idx="2"/>
          </p:nvPr>
        </p:nvSpPr>
        <p:spPr>
          <a:xfrm>
            <a:off x="257175" y="850900"/>
            <a:ext cx="8350250" cy="703263"/>
          </a:xfrm>
        </p:spPr>
        <p:txBody>
          <a:bodyPr/>
          <a:lstStyle/>
          <a:p>
            <a:pPr marL="0" indent="0">
              <a:spcAft>
                <a:spcPct val="75000"/>
              </a:spcAft>
            </a:pPr>
            <a:r>
              <a:rPr lang="en-US"/>
              <a:t>It is in the upper-left corner of the screen, and you should use it for your favorite commands. </a:t>
            </a:r>
          </a:p>
        </p:txBody>
      </p:sp>
      <p:sp>
        <p:nvSpPr>
          <p:cNvPr id="58372" name="Rectangle 4"/>
          <p:cNvSpPr>
            <a:spLocks noChangeArrowheads="1"/>
          </p:cNvSpPr>
          <p:nvPr/>
        </p:nvSpPr>
        <p:spPr bwMode="auto">
          <a:xfrm>
            <a:off x="257175" y="20970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It’s the small toolbar with the </a:t>
            </a:r>
            <a:r>
              <a:rPr lang="en-US" sz="2000" b="1"/>
              <a:t>Save</a:t>
            </a:r>
            <a:r>
              <a:rPr lang="en-US" sz="2000"/>
              <a:t>, </a:t>
            </a:r>
            <a:r>
              <a:rPr lang="en-US" sz="2000" b="1"/>
              <a:t>Undo</a:t>
            </a:r>
            <a:r>
              <a:rPr lang="en-US" sz="2000"/>
              <a:t>, and  </a:t>
            </a:r>
            <a:r>
              <a:rPr lang="en-US" sz="2000" b="1"/>
              <a:t>Repeat</a:t>
            </a:r>
            <a:r>
              <a:rPr lang="en-US" sz="2000"/>
              <a:t> buttons. You can add your favorite commands by right-clicking a command and choosing </a:t>
            </a:r>
            <a:r>
              <a:rPr lang="en-US" sz="2000" b="1"/>
              <a:t>Add to Quick Access Toolbar</a:t>
            </a:r>
            <a:r>
              <a:rPr lang="en-US" sz="2000"/>
              <a:t>.</a:t>
            </a:r>
          </a:p>
        </p:txBody>
      </p:sp>
      <p:sp>
        <p:nvSpPr>
          <p:cNvPr id="7" name="Date Placeholder 6"/>
          <p:cNvSpPr>
            <a:spLocks noGrp="1"/>
          </p:cNvSpPr>
          <p:nvPr>
            <p:ph type="dt" sz="half" idx="10"/>
          </p:nvPr>
        </p:nvSpPr>
        <p:spPr/>
        <p:txBody>
          <a:bodyPr/>
          <a:lstStyle/>
          <a:p>
            <a:fld id="{64116FE5-D5D0-4069-85FF-56B15EAE6A24}"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26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60418" name="Rectangle 2"/>
          <p:cNvSpPr>
            <a:spLocks noGrp="1" noChangeArrowheads="1"/>
          </p:cNvSpPr>
          <p:nvPr>
            <p:ph type="title"/>
          </p:nvPr>
        </p:nvSpPr>
        <p:spPr>
          <a:xfrm>
            <a:off x="257175" y="73025"/>
            <a:ext cx="8229600" cy="609600"/>
          </a:xfrm>
        </p:spPr>
        <p:txBody>
          <a:bodyPr/>
          <a:lstStyle/>
          <a:p>
            <a:r>
              <a:rPr lang="en-US"/>
              <a:t>Test 1, question 3</a:t>
            </a:r>
          </a:p>
        </p:txBody>
      </p:sp>
      <p:sp>
        <p:nvSpPr>
          <p:cNvPr id="60419"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The Mini toolbar will appear if you do which of the following? (Pick one answer.)</a:t>
            </a:r>
          </a:p>
        </p:txBody>
      </p:sp>
      <p:sp>
        <p:nvSpPr>
          <p:cNvPr id="60420" name="Rectangle 4"/>
          <p:cNvSpPr>
            <a:spLocks noChangeArrowheads="1"/>
          </p:cNvSpPr>
          <p:nvPr/>
        </p:nvSpPr>
        <p:spPr bwMode="auto">
          <a:xfrm>
            <a:off x="257175" y="2241550"/>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Double-click the active tab on the Ribbon.</a:t>
            </a:r>
          </a:p>
          <a:p>
            <a:pPr marL="401638" indent="-401638">
              <a:spcBef>
                <a:spcPct val="20000"/>
              </a:spcBef>
              <a:spcAft>
                <a:spcPct val="75000"/>
              </a:spcAft>
              <a:buFontTx/>
              <a:buAutoNum type="arabicPeriod"/>
            </a:pPr>
            <a:r>
              <a:rPr lang="en-US" sz="2000"/>
              <a:t>Select text. </a:t>
            </a:r>
          </a:p>
          <a:p>
            <a:pPr marL="401638" indent="-401638">
              <a:spcBef>
                <a:spcPct val="20000"/>
              </a:spcBef>
              <a:spcAft>
                <a:spcPct val="75000"/>
              </a:spcAft>
              <a:buFontTx/>
              <a:buAutoNum type="arabicPeriod"/>
            </a:pPr>
            <a:r>
              <a:rPr lang="en-US" sz="2000"/>
              <a:t>Select text and then point at it. </a:t>
            </a:r>
          </a:p>
          <a:p>
            <a:pPr marL="401638" indent="-401638">
              <a:spcBef>
                <a:spcPct val="20000"/>
              </a:spcBef>
              <a:spcAft>
                <a:spcPct val="75000"/>
              </a:spcAft>
              <a:buFontTx/>
              <a:buAutoNum type="arabicPeriod"/>
            </a:pPr>
            <a:r>
              <a:rPr lang="en-US" sz="2000"/>
              <a:t>Any of the above. </a:t>
            </a:r>
          </a:p>
        </p:txBody>
      </p:sp>
      <p:sp>
        <p:nvSpPr>
          <p:cNvPr id="7" name="Date Placeholder 6"/>
          <p:cNvSpPr>
            <a:spLocks noGrp="1"/>
          </p:cNvSpPr>
          <p:nvPr>
            <p:ph type="dt" sz="half" idx="10"/>
          </p:nvPr>
        </p:nvSpPr>
        <p:spPr/>
        <p:txBody>
          <a:bodyPr/>
          <a:lstStyle/>
          <a:p>
            <a:fld id="{7AC42811-1C74-47C2-9202-829BE7600666}"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27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0420">
                                            <p:txEl>
                                              <p:pRg st="3" end="3"/>
                                            </p:txEl>
                                          </p:spTgt>
                                        </p:tgtEl>
                                        <p:attrNameLst>
                                          <p:attrName>style.visibility</p:attrName>
                                        </p:attrNameLst>
                                      </p:cBhvr>
                                      <p:to>
                                        <p:strVal val="visible"/>
                                      </p:to>
                                    </p:set>
                                    <p:animEffect transition="in" filter="slide(fromLeft)">
                                      <p:cBhvr>
                                        <p:cTn id="2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62466" name="Rectangle 2"/>
          <p:cNvSpPr>
            <a:spLocks noGrp="1" noChangeArrowheads="1"/>
          </p:cNvSpPr>
          <p:nvPr>
            <p:ph type="title"/>
          </p:nvPr>
        </p:nvSpPr>
        <p:spPr>
          <a:xfrm>
            <a:off x="257175" y="73025"/>
            <a:ext cx="8229600" cy="609600"/>
          </a:xfrm>
        </p:spPr>
        <p:txBody>
          <a:bodyPr/>
          <a:lstStyle/>
          <a:p>
            <a:r>
              <a:rPr lang="en-US"/>
              <a:t>Test 1, question 3: Answer</a:t>
            </a:r>
          </a:p>
        </p:txBody>
      </p:sp>
      <p:sp>
        <p:nvSpPr>
          <p:cNvPr id="62467" name="Rectangle 3"/>
          <p:cNvSpPr>
            <a:spLocks noGrp="1" noChangeArrowheads="1"/>
          </p:cNvSpPr>
          <p:nvPr>
            <p:ph sz="half" idx="2"/>
          </p:nvPr>
        </p:nvSpPr>
        <p:spPr>
          <a:xfrm>
            <a:off x="257175" y="863600"/>
            <a:ext cx="8350250" cy="703263"/>
          </a:xfrm>
        </p:spPr>
        <p:txBody>
          <a:bodyPr/>
          <a:lstStyle/>
          <a:p>
            <a:pPr marL="0" indent="0">
              <a:spcAft>
                <a:spcPct val="75000"/>
              </a:spcAft>
            </a:pPr>
            <a:r>
              <a:rPr lang="en-US"/>
              <a:t>Select the text and then point at it. </a:t>
            </a:r>
          </a:p>
        </p:txBody>
      </p:sp>
      <p:sp>
        <p:nvSpPr>
          <p:cNvPr id="62468" name="Rectangle 4"/>
          <p:cNvSpPr>
            <a:spLocks noChangeArrowheads="1"/>
          </p:cNvSpPr>
          <p:nvPr/>
        </p:nvSpPr>
        <p:spPr bwMode="auto">
          <a:xfrm>
            <a:off x="257175" y="21097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It will also appear if you right-click your selected text.</a:t>
            </a:r>
          </a:p>
        </p:txBody>
      </p:sp>
      <p:sp>
        <p:nvSpPr>
          <p:cNvPr id="7" name="Date Placeholder 6"/>
          <p:cNvSpPr>
            <a:spLocks noGrp="1"/>
          </p:cNvSpPr>
          <p:nvPr>
            <p:ph type="dt" sz="half" idx="10"/>
          </p:nvPr>
        </p:nvSpPr>
        <p:spPr/>
        <p:txBody>
          <a:bodyPr/>
          <a:lstStyle/>
          <a:p>
            <a:fld id="{B29957F3-18D6-43C0-9870-8F86E8A51DD3}"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28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t>Lesson 2</a:t>
            </a:r>
          </a:p>
        </p:txBody>
      </p:sp>
      <p:sp>
        <p:nvSpPr>
          <p:cNvPr id="64515" name="Rectangle 3"/>
          <p:cNvSpPr>
            <a:spLocks noGrp="1" noChangeArrowheads="1"/>
          </p:cNvSpPr>
          <p:nvPr>
            <p:ph type="subTitle" idx="1"/>
          </p:nvPr>
        </p:nvSpPr>
        <p:spPr/>
        <p:txBody>
          <a:bodyPr/>
          <a:lstStyle/>
          <a:p>
            <a:r>
              <a:rPr lang="en-US"/>
              <a:t>Find everyday commands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Get up to speed</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a:xfrm>
            <a:off x="242888" y="73025"/>
            <a:ext cx="8229600" cy="609600"/>
          </a:xfrm>
        </p:spPr>
        <p:txBody>
          <a:bodyPr/>
          <a:lstStyle/>
          <a:p>
            <a:r>
              <a:rPr lang="en-US"/>
              <a:t>Overview: Have you heard the word?</a:t>
            </a:r>
          </a:p>
        </p:txBody>
      </p:sp>
      <p:sp>
        <p:nvSpPr>
          <p:cNvPr id="14340" name="Rectangle 4"/>
          <p:cNvSpPr>
            <a:spLocks noChangeArrowheads="1"/>
          </p:cNvSpPr>
          <p:nvPr/>
        </p:nvSpPr>
        <p:spPr bwMode="auto">
          <a:xfrm>
            <a:off x="1852613" y="852488"/>
            <a:ext cx="5462587" cy="4562475"/>
          </a:xfrm>
          <a:prstGeom prst="rect">
            <a:avLst/>
          </a:prstGeom>
          <a:noFill/>
          <a:ln w="9525">
            <a:noFill/>
            <a:miter lim="800000"/>
            <a:headEnd/>
            <a:tailEnd/>
          </a:ln>
          <a:effectLst/>
        </p:spPr>
        <p:txBody>
          <a:bodyPr/>
          <a:lstStyle/>
          <a:p>
            <a:pPr>
              <a:spcBef>
                <a:spcPct val="20000"/>
              </a:spcBef>
              <a:spcAft>
                <a:spcPct val="75000"/>
              </a:spcAft>
            </a:pPr>
            <a:r>
              <a:rPr lang="en-US" sz="2400"/>
              <a:t>Word 2007 is out. It’s exciting, and it’s designed to be better and more productive than the version you’re used to.</a:t>
            </a:r>
          </a:p>
          <a:p>
            <a:pPr>
              <a:spcBef>
                <a:spcPct val="20000"/>
              </a:spcBef>
              <a:spcAft>
                <a:spcPct val="75000"/>
              </a:spcAft>
            </a:pPr>
            <a:r>
              <a:rPr lang="en-US" sz="2400"/>
              <a:t>But it may look a little unfamiliar. So this course will help get you up to speed.</a:t>
            </a:r>
          </a:p>
          <a:p>
            <a:pPr>
              <a:spcBef>
                <a:spcPct val="20000"/>
              </a:spcBef>
              <a:spcAft>
                <a:spcPct val="75000"/>
              </a:spcAft>
            </a:pPr>
            <a:r>
              <a:rPr lang="en-US" sz="2400"/>
              <a:t>Find out how to get the best out of the new and easier version of Word, and see how to do the everyday things you’ve always done.</a:t>
            </a:r>
          </a:p>
        </p:txBody>
      </p:sp>
      <p:pic>
        <p:nvPicPr>
          <p:cNvPr id="14341" name="Picture 5" descr="Word document with new Ribbon tabs"/>
          <p:cNvPicPr>
            <a:picLocks noChangeAspect="1" noChangeArrowheads="1"/>
          </p:cNvPicPr>
          <p:nvPr/>
        </p:nvPicPr>
        <p:blipFill>
          <a:blip r:embed="rId3"/>
          <a:srcRect/>
          <a:stretch>
            <a:fillRect/>
          </a:stretch>
        </p:blipFill>
        <p:spPr bwMode="auto">
          <a:xfrm>
            <a:off x="361950" y="1143000"/>
            <a:ext cx="914400" cy="914400"/>
          </a:xfrm>
          <a:prstGeom prst="rect">
            <a:avLst/>
          </a:prstGeom>
          <a:noFill/>
        </p:spPr>
      </p:pic>
      <p:sp>
        <p:nvSpPr>
          <p:cNvPr id="8" name="Date Placeholder 7"/>
          <p:cNvSpPr>
            <a:spLocks noGrp="1"/>
          </p:cNvSpPr>
          <p:nvPr>
            <p:ph type="dt" sz="half" idx="10"/>
          </p:nvPr>
        </p:nvSpPr>
        <p:spPr/>
        <p:txBody>
          <a:bodyPr/>
          <a:lstStyle/>
          <a:p>
            <a:fld id="{BCB8BEB8-7B82-4DC3-ACFE-F941C17BB3A2}" type="datetime3">
              <a:rPr lang="en-US" smtClean="0"/>
              <a:t>26 October 2007</a:t>
            </a:fld>
            <a:endParaRPr lang="en-US"/>
          </a:p>
        </p:txBody>
      </p:sp>
      <p:sp>
        <p:nvSpPr>
          <p:cNvPr id="9" name="Slide Number Placeholder 8"/>
          <p:cNvSpPr>
            <a:spLocks noGrp="1"/>
          </p:cNvSpPr>
          <p:nvPr>
            <p:ph type="sldNum" sz="quarter" idx="12"/>
          </p:nvPr>
        </p:nvSpPr>
        <p:spPr/>
        <p:txBody>
          <a:bodyPr/>
          <a:lstStyle/>
          <a:p>
            <a:fld id="{1891372E-8A74-4D58-9027-0E122D15EE56}" type="slidenum">
              <a:rPr lang="en-US" smtClean="0"/>
              <a:pPr/>
              <a:t>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90114" name="Rectangle 2"/>
          <p:cNvSpPr>
            <a:spLocks noGrp="1" noChangeArrowheads="1"/>
          </p:cNvSpPr>
          <p:nvPr>
            <p:ph type="title"/>
          </p:nvPr>
        </p:nvSpPr>
        <p:spPr>
          <a:xfrm>
            <a:off x="268288" y="73025"/>
            <a:ext cx="8027987" cy="614363"/>
          </a:xfrm>
        </p:spPr>
        <p:txBody>
          <a:bodyPr/>
          <a:lstStyle/>
          <a:p>
            <a:r>
              <a:rPr lang="en-US"/>
              <a:t>Find everyday commands</a:t>
            </a:r>
          </a:p>
        </p:txBody>
      </p:sp>
      <p:sp>
        <p:nvSpPr>
          <p:cNvPr id="90115"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Word 2007 is new, and that’s exciting. But you have things to do. </a:t>
            </a:r>
          </a:p>
          <a:p>
            <a:pPr>
              <a:spcBef>
                <a:spcPct val="20000"/>
              </a:spcBef>
              <a:spcAft>
                <a:spcPct val="75000"/>
              </a:spcAft>
            </a:pPr>
            <a:r>
              <a:rPr lang="en-US" sz="2000"/>
              <a:t>So now it’s time to find out the exact locations of the most commonly used commands. </a:t>
            </a:r>
          </a:p>
        </p:txBody>
      </p:sp>
      <p:sp>
        <p:nvSpPr>
          <p:cNvPr id="90117" name="Rectangle 5"/>
          <p:cNvSpPr>
            <a:spLocks noChangeArrowheads="1"/>
          </p:cNvSpPr>
          <p:nvPr/>
        </p:nvSpPr>
        <p:spPr bwMode="auto">
          <a:xfrm>
            <a:off x="268288"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where do you create a document? Where are the bullets, the styles, and the spelling checker? What about printing?</a:t>
            </a:r>
          </a:p>
          <a:p>
            <a:pPr>
              <a:spcBef>
                <a:spcPct val="20000"/>
              </a:spcBef>
              <a:spcAft>
                <a:spcPct val="75000"/>
              </a:spcAft>
            </a:pPr>
            <a:r>
              <a:rPr lang="en-US">
                <a:solidFill>
                  <a:srgbClr val="FFCC00"/>
                </a:solidFill>
              </a:rPr>
              <a:t>This lesson will show that the new program design puts those commands right where you need them.</a:t>
            </a: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Person working with Word"/>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C13CC126-E8EB-4B0A-8719-92DC2C61B682}"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92162" name="Rectangle 2"/>
          <p:cNvSpPr>
            <a:spLocks noGrp="1" noChangeArrowheads="1"/>
          </p:cNvSpPr>
          <p:nvPr>
            <p:ph type="title"/>
          </p:nvPr>
        </p:nvSpPr>
        <p:spPr>
          <a:xfrm>
            <a:off x="268288" y="73025"/>
            <a:ext cx="8027987" cy="614363"/>
          </a:xfrm>
        </p:spPr>
        <p:txBody>
          <a:bodyPr/>
          <a:lstStyle/>
          <a:p>
            <a:r>
              <a:rPr lang="en-US"/>
              <a:t>Start with the Microsoft Office Button</a:t>
            </a:r>
          </a:p>
        </p:txBody>
      </p:sp>
      <p:sp>
        <p:nvSpPr>
          <p:cNvPr id="92163"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What happened to the </a:t>
            </a:r>
            <a:r>
              <a:rPr lang="en-US" sz="2000" b="1"/>
              <a:t>File</a:t>
            </a:r>
            <a:r>
              <a:rPr lang="en-US" sz="2000"/>
              <a:t> menu? </a:t>
            </a:r>
          </a:p>
          <a:p>
            <a:pPr>
              <a:spcBef>
                <a:spcPct val="20000"/>
              </a:spcBef>
              <a:spcAft>
                <a:spcPct val="75000"/>
              </a:spcAft>
            </a:pPr>
            <a:r>
              <a:rPr lang="en-US" sz="2000"/>
              <a:t>Press the </a:t>
            </a:r>
            <a:r>
              <a:rPr lang="en-US" sz="2000" b="1"/>
              <a:t>Microsoft Office Button</a:t>
            </a:r>
            <a:r>
              <a:rPr lang="en-US" sz="2000"/>
              <a:t> to find out.</a:t>
            </a:r>
          </a:p>
        </p:txBody>
      </p:sp>
      <p:sp>
        <p:nvSpPr>
          <p:cNvPr id="92165" name="Rectangle 5"/>
          <p:cNvSpPr>
            <a:spLocks noChangeArrowheads="1"/>
          </p:cNvSpPr>
          <p:nvPr/>
        </p:nvSpPr>
        <p:spPr bwMode="auto">
          <a:xfrm>
            <a:off x="268288" y="3994150"/>
            <a:ext cx="5926137" cy="700088"/>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The </a:t>
            </a:r>
            <a:r>
              <a:rPr lang="en-US" b="1">
                <a:solidFill>
                  <a:srgbClr val="FFCC00"/>
                </a:solidFill>
              </a:rPr>
              <a:t>Microsoft Office Button</a:t>
            </a:r>
            <a:r>
              <a:rPr lang="en-US">
                <a:solidFill>
                  <a:srgbClr val="FFCC00"/>
                </a:solidFill>
              </a:rPr>
              <a:t>       is now the place to start in Word.</a:t>
            </a: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2169" name="Picture 9" descr="The menu that opens from the Microsoft Office Button"/>
          <p:cNvPicPr>
            <a:picLocks noChangeAspect="1" noChangeArrowheads="1"/>
          </p:cNvPicPr>
          <p:nvPr>
            <p:ph sz="half" idx="1"/>
          </p:nvPr>
        </p:nvPicPr>
        <p:blipFill>
          <a:blip r:embed="rId3"/>
          <a:srcRect/>
          <a:stretch>
            <a:fillRect/>
          </a:stretch>
        </p:blipFill>
        <p:spPr>
          <a:xfrm>
            <a:off x="339725" y="947738"/>
            <a:ext cx="5662613" cy="2854325"/>
          </a:xfrm>
          <a:noFill/>
          <a:ln/>
        </p:spPr>
      </p:pic>
      <p:pic>
        <p:nvPicPr>
          <p:cNvPr id="92171" name="Picture 11" descr="Button art"/>
          <p:cNvPicPr>
            <a:picLocks noChangeAspect="1" noChangeArrowheads="1"/>
          </p:cNvPicPr>
          <p:nvPr/>
        </p:nvPicPr>
        <p:blipFill>
          <a:blip r:embed="rId4"/>
          <a:srcRect/>
          <a:stretch>
            <a:fillRect/>
          </a:stretch>
        </p:blipFill>
        <p:spPr bwMode="auto">
          <a:xfrm>
            <a:off x="3419475" y="3990975"/>
            <a:ext cx="338138" cy="338138"/>
          </a:xfrm>
          <a:prstGeom prst="rect">
            <a:avLst/>
          </a:prstGeom>
          <a:noFill/>
        </p:spPr>
      </p:pic>
      <p:sp>
        <p:nvSpPr>
          <p:cNvPr id="92172" name="Rectangle 12"/>
          <p:cNvSpPr>
            <a:spLocks noChangeArrowheads="1"/>
          </p:cNvSpPr>
          <p:nvPr/>
        </p:nvSpPr>
        <p:spPr bwMode="auto">
          <a:xfrm>
            <a:off x="268288" y="4756150"/>
            <a:ext cx="5926137" cy="687388"/>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When you press it, a menu appears that you use to create, open, or save a document.</a:t>
            </a:r>
          </a:p>
        </p:txBody>
      </p:sp>
      <p:sp>
        <p:nvSpPr>
          <p:cNvPr id="11" name="Date Placeholder 10"/>
          <p:cNvSpPr>
            <a:spLocks noGrp="1"/>
          </p:cNvSpPr>
          <p:nvPr>
            <p:ph type="dt" sz="half" idx="10"/>
          </p:nvPr>
        </p:nvSpPr>
        <p:spPr/>
        <p:txBody>
          <a:bodyPr/>
          <a:lstStyle/>
          <a:p>
            <a:fld id="{4D62900B-753B-4D83-86FB-F70A90263B2D}" type="datetime3">
              <a:rPr lang="en-US" smtClean="0"/>
              <a:t>26 October 2007</a:t>
            </a:fld>
            <a:endParaRPr lang="en-US"/>
          </a:p>
        </p:txBody>
      </p:sp>
      <p:sp>
        <p:nvSpPr>
          <p:cNvPr id="12" name="Slide Number Placeholder 11"/>
          <p:cNvSpPr>
            <a:spLocks noGrp="1"/>
          </p:cNvSpPr>
          <p:nvPr>
            <p:ph type="sldNum" sz="quarter" idx="12"/>
          </p:nvPr>
        </p:nvSpPr>
        <p:spPr/>
        <p:txBody>
          <a:bodyPr/>
          <a:lstStyle/>
          <a:p>
            <a:fld id="{1891372E-8A74-4D58-9027-0E122D15EE56}" type="slidenum">
              <a:rPr lang="en-US" smtClean="0"/>
              <a:pPr/>
              <a:t>31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slide(fromTop)">
                                      <p:cBhvr>
                                        <p:cTn id="7" dur="500"/>
                                        <p:tgtEl>
                                          <p:spTgt spid="9216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lide(fromTop)">
                                      <p:cBhvr>
                                        <p:cTn id="12" dur="500"/>
                                        <p:tgtEl>
                                          <p:spTgt spid="92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slide(fromTop)">
                                      <p:cBhvr>
                                        <p:cTn id="17" dur="500"/>
                                        <p:tgtEl>
                                          <p:spTgt spid="921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0" end="0"/>
                                            </p:txEl>
                                          </p:spTgt>
                                        </p:tgtEl>
                                        <p:attrNameLst>
                                          <p:attrName>style.visibility</p:attrName>
                                        </p:attrNameLst>
                                      </p:cBhvr>
                                      <p:to>
                                        <p:strVal val="visible"/>
                                      </p:to>
                                    </p:set>
                                    <p:animEffect transition="in" filter="slide(fromLeft)">
                                      <p:cBhvr>
                                        <p:cTn id="22" dur="500"/>
                                        <p:tgtEl>
                                          <p:spTgt spid="92165">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92171"/>
                                        </p:tgtEl>
                                        <p:attrNameLst>
                                          <p:attrName>style.visibility</p:attrName>
                                        </p:attrNameLst>
                                      </p:cBhvr>
                                      <p:to>
                                        <p:strVal val="visible"/>
                                      </p:to>
                                    </p:set>
                                    <p:animEffect transition="in" filter="dissolve">
                                      <p:cBhvr>
                                        <p:cTn id="26" dur="500"/>
                                        <p:tgtEl>
                                          <p:spTgt spid="9217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92172">
                                            <p:txEl>
                                              <p:pRg st="0" end="0"/>
                                            </p:txEl>
                                          </p:spTgt>
                                        </p:tgtEl>
                                        <p:attrNameLst>
                                          <p:attrName>style.visibility</p:attrName>
                                        </p:attrNameLst>
                                      </p:cBhvr>
                                      <p:to>
                                        <p:strVal val="visible"/>
                                      </p:to>
                                    </p:set>
                                    <p:animEffect transition="in" filter="slide(fromLeft)">
                                      <p:cBhvr>
                                        <p:cTn id="31" dur="500"/>
                                        <p:tgtEl>
                                          <p:spTgt spid="92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P spid="9217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08898" name="Rectangle 2"/>
          <p:cNvSpPr>
            <a:spLocks noGrp="1" noChangeArrowheads="1"/>
          </p:cNvSpPr>
          <p:nvPr>
            <p:ph type="title"/>
          </p:nvPr>
        </p:nvSpPr>
        <p:spPr>
          <a:xfrm>
            <a:off x="254000" y="63500"/>
            <a:ext cx="8904288" cy="614363"/>
          </a:xfrm>
        </p:spPr>
        <p:txBody>
          <a:bodyPr/>
          <a:lstStyle/>
          <a:p>
            <a:r>
              <a:rPr lang="en-US"/>
              <a:t>Bullets, numbers, and more</a:t>
            </a:r>
          </a:p>
        </p:txBody>
      </p:sp>
      <p:sp>
        <p:nvSpPr>
          <p:cNvPr id="20889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Once you have a document open and have typed your text, you’ll no doubt want to format that text.</a:t>
            </a:r>
          </a:p>
        </p:txBody>
      </p:sp>
      <p:sp>
        <p:nvSpPr>
          <p:cNvPr id="20890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8903" name="Rectangle 7"/>
          <p:cNvSpPr>
            <a:spLocks noChangeArrowheads="1"/>
          </p:cNvSpPr>
          <p:nvPr/>
        </p:nvSpPr>
        <p:spPr bwMode="auto">
          <a:xfrm>
            <a:off x="254000" y="4019550"/>
            <a:ext cx="5934075" cy="165417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Many familiar formatting commands are in view on the </a:t>
            </a:r>
            <a:r>
              <a:rPr lang="en-US" b="1">
                <a:solidFill>
                  <a:srgbClr val="FFCC00"/>
                </a:solidFill>
              </a:rPr>
              <a:t>Home</a:t>
            </a:r>
            <a:r>
              <a:rPr lang="en-US">
                <a:solidFill>
                  <a:srgbClr val="FFCC00"/>
                </a:solidFill>
              </a:rPr>
              <a:t> tab, in the </a:t>
            </a:r>
            <a:r>
              <a:rPr lang="en-US" b="1">
                <a:solidFill>
                  <a:srgbClr val="FFCC00"/>
                </a:solidFill>
              </a:rPr>
              <a:t>Font</a:t>
            </a:r>
            <a:r>
              <a:rPr lang="en-US">
                <a:solidFill>
                  <a:srgbClr val="FFCC00"/>
                </a:solidFill>
              </a:rPr>
              <a:t> group: </a:t>
            </a:r>
            <a:r>
              <a:rPr lang="en-US" b="1">
                <a:solidFill>
                  <a:srgbClr val="FFCC00"/>
                </a:solidFill>
              </a:rPr>
              <a:t>Bold</a:t>
            </a:r>
            <a:r>
              <a:rPr lang="en-US">
                <a:solidFill>
                  <a:srgbClr val="FFCC00"/>
                </a:solidFill>
              </a:rPr>
              <a:t>, </a:t>
            </a:r>
            <a:r>
              <a:rPr lang="en-US" b="1">
                <a:solidFill>
                  <a:srgbClr val="FFCC00"/>
                </a:solidFill>
              </a:rPr>
              <a:t>Italic</a:t>
            </a:r>
            <a:r>
              <a:rPr lang="en-US">
                <a:solidFill>
                  <a:srgbClr val="FFCC00"/>
                </a:solidFill>
              </a:rPr>
              <a:t>, </a:t>
            </a:r>
            <a:r>
              <a:rPr lang="en-US" b="1">
                <a:solidFill>
                  <a:srgbClr val="FFCC00"/>
                </a:solidFill>
              </a:rPr>
              <a:t>Font Size</a:t>
            </a:r>
            <a:r>
              <a:rPr lang="en-US">
                <a:solidFill>
                  <a:srgbClr val="FFCC00"/>
                </a:solidFill>
              </a:rPr>
              <a:t>, and so on. </a:t>
            </a:r>
          </a:p>
          <a:p>
            <a:pPr>
              <a:spcBef>
                <a:spcPct val="20000"/>
              </a:spcBef>
              <a:spcAft>
                <a:spcPct val="75000"/>
              </a:spcAft>
            </a:pPr>
            <a:r>
              <a:rPr lang="en-US">
                <a:solidFill>
                  <a:srgbClr val="FFCC00"/>
                </a:solidFill>
              </a:rPr>
              <a:t>And there are several more you’ll find useful here.</a:t>
            </a:r>
          </a:p>
        </p:txBody>
      </p:sp>
      <p:pic>
        <p:nvPicPr>
          <p:cNvPr id="208904" name="Picture 8" descr="The Paragraph group on the Home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E833CD9-1DE4-4A4D-9E64-BA6C808CBADA}"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slide(fromTop)">
                                      <p:cBhvr>
                                        <p:cTn id="7" dur="500"/>
                                        <p:tgtEl>
                                          <p:spTgt spid="20890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8899"/>
                                        </p:tgtEl>
                                        <p:attrNameLst>
                                          <p:attrName>style.visibility</p:attrName>
                                        </p:attrNameLst>
                                      </p:cBhvr>
                                      <p:to>
                                        <p:strVal val="visible"/>
                                      </p:to>
                                    </p:set>
                                    <p:animEffect transition="in" filter="slide(fromTop)">
                                      <p:cBhvr>
                                        <p:cTn id="12" dur="500"/>
                                        <p:tgtEl>
                                          <p:spTgt spid="20889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8903">
                                            <p:txEl>
                                              <p:pRg st="0" end="0"/>
                                            </p:txEl>
                                          </p:spTgt>
                                        </p:tgtEl>
                                        <p:attrNameLst>
                                          <p:attrName>style.visibility</p:attrName>
                                        </p:attrNameLst>
                                      </p:cBhvr>
                                      <p:to>
                                        <p:strVal val="visible"/>
                                      </p:to>
                                    </p:set>
                                    <p:animEffect transition="in" filter="slide(fromLeft)">
                                      <p:cBhvr>
                                        <p:cTn id="17" dur="500"/>
                                        <p:tgtEl>
                                          <p:spTgt spid="2089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8903">
                                            <p:txEl>
                                              <p:pRg st="1" end="1"/>
                                            </p:txEl>
                                          </p:spTgt>
                                        </p:tgtEl>
                                        <p:attrNameLst>
                                          <p:attrName>style.visibility</p:attrName>
                                        </p:attrNameLst>
                                      </p:cBhvr>
                                      <p:to>
                                        <p:strVal val="visible"/>
                                      </p:to>
                                    </p:set>
                                    <p:animEffect transition="in" filter="slide(fromLeft)">
                                      <p:cBhvr>
                                        <p:cTn id="22" dur="500"/>
                                        <p:tgtEl>
                                          <p:spTgt spid="20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utoUpdateAnimBg="0"/>
      <p:bldP spid="20890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10946" name="Rectangle 2"/>
          <p:cNvSpPr>
            <a:spLocks noGrp="1" noChangeArrowheads="1"/>
          </p:cNvSpPr>
          <p:nvPr>
            <p:ph type="title"/>
          </p:nvPr>
        </p:nvSpPr>
        <p:spPr>
          <a:xfrm>
            <a:off x="254000" y="63500"/>
            <a:ext cx="8904288" cy="614363"/>
          </a:xfrm>
        </p:spPr>
        <p:txBody>
          <a:bodyPr/>
          <a:lstStyle/>
          <a:p>
            <a:r>
              <a:rPr lang="en-US"/>
              <a:t>Bullets, numbers, and more</a:t>
            </a:r>
          </a:p>
        </p:txBody>
      </p:sp>
      <p:sp>
        <p:nvSpPr>
          <p:cNvPr id="21094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Once you have a document open and have typed your text, you’ll no doubt want to format that text.</a:t>
            </a:r>
          </a:p>
        </p:txBody>
      </p:sp>
      <p:sp>
        <p:nvSpPr>
          <p:cNvPr id="21094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0949" name="Rectangle 5"/>
          <p:cNvSpPr>
            <a:spLocks noChangeArrowheads="1"/>
          </p:cNvSpPr>
          <p:nvPr/>
        </p:nvSpPr>
        <p:spPr bwMode="auto">
          <a:xfrm>
            <a:off x="254000" y="4019550"/>
            <a:ext cx="5934075" cy="9382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don’t overlook the </a:t>
            </a:r>
            <a:r>
              <a:rPr lang="en-US" b="1">
                <a:solidFill>
                  <a:srgbClr val="FFCC00"/>
                </a:solidFill>
              </a:rPr>
              <a:t>Paragraph</a:t>
            </a:r>
            <a:r>
              <a:rPr lang="en-US">
                <a:solidFill>
                  <a:srgbClr val="FFCC00"/>
                </a:solidFill>
              </a:rPr>
              <a:t> group, shown here. It has the ever-popular bulleted lists, numbered lists, and multilevel lists.</a:t>
            </a:r>
          </a:p>
        </p:txBody>
      </p:sp>
      <p:pic>
        <p:nvPicPr>
          <p:cNvPr id="210950" name="Picture 6" descr="The Paragraph group on the Home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10951" name="Rectangle 7"/>
          <p:cNvSpPr>
            <a:spLocks noChangeArrowheads="1"/>
          </p:cNvSpPr>
          <p:nvPr/>
        </p:nvSpPr>
        <p:spPr bwMode="auto">
          <a:xfrm>
            <a:off x="254000" y="5068888"/>
            <a:ext cx="5934075" cy="91757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Indentation and alignment commands appear here as well.</a:t>
            </a:r>
          </a:p>
        </p:txBody>
      </p:sp>
      <p:sp>
        <p:nvSpPr>
          <p:cNvPr id="10" name="Date Placeholder 9"/>
          <p:cNvSpPr>
            <a:spLocks noGrp="1"/>
          </p:cNvSpPr>
          <p:nvPr>
            <p:ph type="dt" sz="half" idx="10"/>
          </p:nvPr>
        </p:nvSpPr>
        <p:spPr/>
        <p:txBody>
          <a:bodyPr/>
          <a:lstStyle/>
          <a:p>
            <a:fld id="{54A4E856-5C84-4741-8FE9-BE9CC1A944DD}"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33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animEffect transition="in" filter="slide(fromLeft)">
                                      <p:cBhvr>
                                        <p:cTn id="7" dur="500"/>
                                        <p:tgtEl>
                                          <p:spTgt spid="210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0951">
                                            <p:txEl>
                                              <p:pRg st="0" end="0"/>
                                            </p:txEl>
                                          </p:spTgt>
                                        </p:tgtEl>
                                        <p:attrNameLst>
                                          <p:attrName>style.visibility</p:attrName>
                                        </p:attrNameLst>
                                      </p:cBhvr>
                                      <p:to>
                                        <p:strVal val="visible"/>
                                      </p:to>
                                    </p:set>
                                    <p:animEffect transition="in" filter="slide(fromLeft)">
                                      <p:cBhvr>
                                        <p:cTn id="12" dur="500"/>
                                        <p:tgtEl>
                                          <p:spTgt spid="2109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autoUpdateAnimBg="0" advAuto="0"/>
      <p:bldP spid="2109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94210" name="Rectangle 2"/>
          <p:cNvSpPr>
            <a:spLocks noGrp="1" noChangeArrowheads="1"/>
          </p:cNvSpPr>
          <p:nvPr>
            <p:ph type="title"/>
          </p:nvPr>
        </p:nvSpPr>
        <p:spPr>
          <a:xfrm>
            <a:off x="268288" y="63500"/>
            <a:ext cx="8904287" cy="614363"/>
          </a:xfrm>
        </p:spPr>
        <p:txBody>
          <a:bodyPr/>
          <a:lstStyle/>
          <a:p>
            <a:r>
              <a:rPr lang="en-US"/>
              <a:t>What about styles?</a:t>
            </a:r>
          </a:p>
        </p:txBody>
      </p:sp>
      <p:sp>
        <p:nvSpPr>
          <p:cNvPr id="9421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Interested in a more powerful and efficient approach to formatting than just the bold and italic commands?</a:t>
            </a:r>
          </a:p>
          <a:p>
            <a:pPr>
              <a:spcBef>
                <a:spcPct val="20000"/>
              </a:spcBef>
              <a:spcAft>
                <a:spcPct val="75000"/>
              </a:spcAft>
            </a:pPr>
            <a:r>
              <a:rPr lang="en-US" sz="2000"/>
              <a:t>You’ll want to know about styles in the new Word.</a:t>
            </a:r>
          </a:p>
        </p:txBody>
      </p:sp>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8" name="Rectangle 10"/>
          <p:cNvSpPr>
            <a:spLocks noChangeArrowheads="1"/>
          </p:cNvSpPr>
          <p:nvPr/>
        </p:nvSpPr>
        <p:spPr bwMode="auto">
          <a:xfrm>
            <a:off x="268288" y="3994150"/>
            <a:ext cx="5926137" cy="7683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can either choose a ready-made </a:t>
            </a:r>
            <a:r>
              <a:rPr lang="en-US" b="1">
                <a:solidFill>
                  <a:srgbClr val="FFCC00"/>
                </a:solidFill>
              </a:rPr>
              <a:t>Quick Style</a:t>
            </a:r>
            <a:r>
              <a:rPr lang="en-US">
                <a:solidFill>
                  <a:srgbClr val="FFCC00"/>
                </a:solidFill>
              </a:rPr>
              <a:t> or apply a style you’ve made before. </a:t>
            </a:r>
          </a:p>
        </p:txBody>
      </p:sp>
      <p:pic>
        <p:nvPicPr>
          <p:cNvPr id="94219" name="Picture 11" descr="The Styles group on the Home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B2A72F12-AEF9-4455-9664-650A1A94FFC6}"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slide(fromTop)">
                                      <p:cBhvr>
                                        <p:cTn id="12" dur="500"/>
                                        <p:tgtEl>
                                          <p:spTgt spid="94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slide(fromTop)">
                                      <p:cBhvr>
                                        <p:cTn id="17" dur="500"/>
                                        <p:tgtEl>
                                          <p:spTgt spid="94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4218">
                                            <p:txEl>
                                              <p:pRg st="0" end="0"/>
                                            </p:txEl>
                                          </p:spTgt>
                                        </p:tgtEl>
                                        <p:attrNameLst>
                                          <p:attrName>style.visibility</p:attrName>
                                        </p:attrNameLst>
                                      </p:cBhvr>
                                      <p:to>
                                        <p:strVal val="visible"/>
                                      </p:to>
                                    </p:set>
                                    <p:animEffect transition="in" filter="slide(fromLeft)">
                                      <p:cBhvr>
                                        <p:cTn id="22" dur="500"/>
                                        <p:tgtEl>
                                          <p:spTgt spid="94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Get up to speed</a:t>
            </a:r>
          </a:p>
        </p:txBody>
      </p:sp>
      <p:sp>
        <p:nvSpPr>
          <p:cNvPr id="215042" name="Rectangle 2"/>
          <p:cNvSpPr>
            <a:spLocks noGrp="1" noChangeArrowheads="1"/>
          </p:cNvSpPr>
          <p:nvPr>
            <p:ph type="title"/>
          </p:nvPr>
        </p:nvSpPr>
        <p:spPr>
          <a:xfrm>
            <a:off x="268288" y="63500"/>
            <a:ext cx="8904287" cy="614363"/>
          </a:xfrm>
        </p:spPr>
        <p:txBody>
          <a:bodyPr/>
          <a:lstStyle/>
          <a:p>
            <a:r>
              <a:rPr lang="en-US"/>
              <a:t>What about styles?</a:t>
            </a:r>
          </a:p>
        </p:txBody>
      </p:sp>
      <p:sp>
        <p:nvSpPr>
          <p:cNvPr id="215043" name="Rectangle 3"/>
          <p:cNvSpPr>
            <a:spLocks noChangeArrowheads="1"/>
          </p:cNvSpPr>
          <p:nvPr/>
        </p:nvSpPr>
        <p:spPr bwMode="auto">
          <a:xfrm>
            <a:off x="6119813" y="839788"/>
            <a:ext cx="2744787" cy="1130300"/>
          </a:xfrm>
          <a:prstGeom prst="rect">
            <a:avLst/>
          </a:prstGeom>
          <a:noFill/>
          <a:ln w="9525">
            <a:noFill/>
            <a:miter lim="800000"/>
            <a:headEnd/>
            <a:tailEnd/>
          </a:ln>
          <a:effectLst/>
        </p:spPr>
        <p:txBody>
          <a:bodyPr/>
          <a:lstStyle/>
          <a:p>
            <a:pPr>
              <a:spcBef>
                <a:spcPct val="20000"/>
              </a:spcBef>
              <a:spcAft>
                <a:spcPct val="75000"/>
              </a:spcAft>
            </a:pPr>
            <a:r>
              <a:rPr lang="en-US" sz="2000"/>
              <a:t>You work with styles on the </a:t>
            </a:r>
            <a:r>
              <a:rPr lang="en-US" sz="2000" b="1"/>
              <a:t>Home</a:t>
            </a:r>
            <a:r>
              <a:rPr lang="en-US" sz="2000"/>
              <a:t> tab, in the </a:t>
            </a:r>
            <a:r>
              <a:rPr lang="en-US" sz="2000" b="1"/>
              <a:t>Styles</a:t>
            </a:r>
            <a:r>
              <a:rPr lang="en-US" sz="2000"/>
              <a:t> group. </a:t>
            </a:r>
          </a:p>
        </p:txBody>
      </p:sp>
      <p:graphicFrame>
        <p:nvGraphicFramePr>
          <p:cNvPr id="215044" name="Object 4"/>
          <p:cNvGraphicFramePr>
            <a:graphicFrameLocks noChangeAspect="1"/>
          </p:cNvGraphicFramePr>
          <p:nvPr/>
        </p:nvGraphicFramePr>
        <p:xfrm>
          <a:off x="339725" y="4019550"/>
          <a:ext cx="269875" cy="303213"/>
        </p:xfrm>
        <a:graphic>
          <a:graphicData uri="http://schemas.openxmlformats.org/presentationml/2006/ole">
            <p:oleObj spid="_x0000_s215044" name="Visio" r:id="rId4" imgW="270231" imgH="303063" progId="Visio.Drawing.11">
              <p:embed/>
            </p:oleObj>
          </a:graphicData>
        </a:graphic>
      </p:graphicFrame>
      <p:sp>
        <p:nvSpPr>
          <p:cNvPr id="21504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5046" name="Rectangle 6"/>
          <p:cNvSpPr>
            <a:spLocks noChangeArrowheads="1"/>
          </p:cNvSpPr>
          <p:nvPr/>
        </p:nvSpPr>
        <p:spPr bwMode="auto">
          <a:xfrm>
            <a:off x="676275" y="3965575"/>
            <a:ext cx="5940425" cy="2044700"/>
          </a:xfrm>
          <a:prstGeom prst="rect">
            <a:avLst/>
          </a:prstGeom>
          <a:noFill/>
          <a:ln w="9525" algn="ctr">
            <a:noFill/>
            <a:miter lim="800000"/>
            <a:headEnd/>
            <a:tailEnd/>
          </a:ln>
          <a:effectLst/>
        </p:spPr>
        <p:txBody>
          <a:bodyPr>
            <a:spAutoFit/>
          </a:bodyPr>
          <a:lstStyle/>
          <a:p>
            <a:pPr>
              <a:spcBef>
                <a:spcPct val="20000"/>
              </a:spcBef>
              <a:spcAft>
                <a:spcPct val="35000"/>
              </a:spcAft>
            </a:pPr>
            <a:r>
              <a:rPr lang="en-US" b="1">
                <a:solidFill>
                  <a:srgbClr val="FFCC00"/>
                </a:solidFill>
              </a:rPr>
              <a:t>Quick styles</a:t>
            </a:r>
            <a:r>
              <a:rPr lang="en-US">
                <a:solidFill>
                  <a:srgbClr val="FFCC00"/>
                </a:solidFill>
              </a:rPr>
              <a:t> are ready-made, professional-looking styles that are quick and easy to apply. And they have a new look with this version of Word. </a:t>
            </a:r>
          </a:p>
          <a:p>
            <a:pPr>
              <a:spcBef>
                <a:spcPct val="20000"/>
              </a:spcBef>
              <a:spcAft>
                <a:spcPct val="35000"/>
              </a:spcAft>
            </a:pPr>
            <a:r>
              <a:rPr lang="en-US">
                <a:solidFill>
                  <a:srgbClr val="FFCC00"/>
                </a:solidFill>
              </a:rPr>
              <a:t>Click this button to see several more ready-to-use Quick Styles. </a:t>
            </a:r>
          </a:p>
          <a:p>
            <a:pPr>
              <a:spcBef>
                <a:spcPct val="20000"/>
              </a:spcBef>
              <a:spcAft>
                <a:spcPct val="35000"/>
              </a:spcAft>
            </a:pPr>
            <a:r>
              <a:rPr lang="en-US">
                <a:solidFill>
                  <a:srgbClr val="FFCC00"/>
                </a:solidFill>
              </a:rPr>
              <a:t>Click the Dialog Box Launcher to open the </a:t>
            </a:r>
            <a:r>
              <a:rPr lang="en-US" b="1">
                <a:solidFill>
                  <a:srgbClr val="FFCC00"/>
                </a:solidFill>
              </a:rPr>
              <a:t>Styles</a:t>
            </a:r>
            <a:r>
              <a:rPr lang="en-US">
                <a:solidFill>
                  <a:srgbClr val="FFCC00"/>
                </a:solidFill>
              </a:rPr>
              <a:t> pane.</a:t>
            </a:r>
          </a:p>
        </p:txBody>
      </p:sp>
      <p:pic>
        <p:nvPicPr>
          <p:cNvPr id="215048" name="Picture 8" descr="The Styles group on the Home tab"/>
          <p:cNvPicPr>
            <a:picLocks noChangeAspect="1" noChangeArrowheads="1"/>
          </p:cNvPicPr>
          <p:nvPr>
            <p:ph sz="half" idx="1"/>
          </p:nvPr>
        </p:nvPicPr>
        <p:blipFill>
          <a:blip r:embed="rId5"/>
          <a:srcRect/>
          <a:stretch>
            <a:fillRect/>
          </a:stretch>
        </p:blipFill>
        <p:spPr>
          <a:xfrm>
            <a:off x="350838" y="949325"/>
            <a:ext cx="5651500" cy="2849563"/>
          </a:xfrm>
          <a:noFill/>
          <a:ln/>
        </p:spPr>
      </p:pic>
      <p:graphicFrame>
        <p:nvGraphicFramePr>
          <p:cNvPr id="215052" name="Object 12"/>
          <p:cNvGraphicFramePr>
            <a:graphicFrameLocks noChangeAspect="1"/>
          </p:cNvGraphicFramePr>
          <p:nvPr/>
        </p:nvGraphicFramePr>
        <p:xfrm>
          <a:off x="339725" y="4983163"/>
          <a:ext cx="269875" cy="303212"/>
        </p:xfrm>
        <a:graphic>
          <a:graphicData uri="http://schemas.openxmlformats.org/presentationml/2006/ole">
            <p:oleObj spid="_x0000_s215052" name="Visio" r:id="rId6" imgW="270231" imgH="303063" progId="Visio.Drawing.11">
              <p:embed/>
            </p:oleObj>
          </a:graphicData>
        </a:graphic>
      </p:graphicFrame>
      <p:graphicFrame>
        <p:nvGraphicFramePr>
          <p:cNvPr id="215053" name="Object 13"/>
          <p:cNvGraphicFramePr>
            <a:graphicFrameLocks noChangeAspect="1"/>
          </p:cNvGraphicFramePr>
          <p:nvPr/>
        </p:nvGraphicFramePr>
        <p:xfrm>
          <a:off x="339725" y="5673725"/>
          <a:ext cx="269875" cy="303213"/>
        </p:xfrm>
        <a:graphic>
          <a:graphicData uri="http://schemas.openxmlformats.org/presentationml/2006/ole">
            <p:oleObj spid="_x0000_s215053" name="Visio" r:id="rId7" imgW="270231" imgH="303063" progId="Visio.Drawing.11">
              <p:embed/>
            </p:oleObj>
          </a:graphicData>
        </a:graphic>
      </p:graphicFrame>
      <p:sp>
        <p:nvSpPr>
          <p:cNvPr id="215054" name="Rectangle 14"/>
          <p:cNvSpPr>
            <a:spLocks noChangeArrowheads="1"/>
          </p:cNvSpPr>
          <p:nvPr/>
        </p:nvSpPr>
        <p:spPr bwMode="auto">
          <a:xfrm>
            <a:off x="6107113" y="2044700"/>
            <a:ext cx="2744787" cy="930275"/>
          </a:xfrm>
          <a:prstGeom prst="rect">
            <a:avLst/>
          </a:prstGeom>
          <a:noFill/>
          <a:ln w="9525">
            <a:noFill/>
            <a:miter lim="800000"/>
            <a:headEnd/>
            <a:tailEnd/>
          </a:ln>
          <a:effectLst/>
        </p:spPr>
        <p:txBody>
          <a:bodyPr/>
          <a:lstStyle/>
          <a:p>
            <a:pPr>
              <a:spcBef>
                <a:spcPct val="20000"/>
              </a:spcBef>
              <a:spcAft>
                <a:spcPct val="75000"/>
              </a:spcAft>
            </a:pPr>
            <a:r>
              <a:rPr lang="en-US" sz="2000"/>
              <a:t>The picture shows how to get the styles you want. </a:t>
            </a:r>
          </a:p>
        </p:txBody>
      </p:sp>
      <p:sp>
        <p:nvSpPr>
          <p:cNvPr id="13" name="Date Placeholder 12"/>
          <p:cNvSpPr>
            <a:spLocks noGrp="1"/>
          </p:cNvSpPr>
          <p:nvPr>
            <p:ph type="dt" sz="half" idx="10"/>
          </p:nvPr>
        </p:nvSpPr>
        <p:spPr/>
        <p:txBody>
          <a:bodyPr/>
          <a:lstStyle/>
          <a:p>
            <a:fld id="{B5A43496-702A-4AE3-85F1-D272D9D14D25}" type="datetime3">
              <a:rPr lang="en-US" smtClean="0"/>
              <a:t>26 October 2007</a:t>
            </a:fld>
            <a:endParaRPr lang="en-US"/>
          </a:p>
        </p:txBody>
      </p:sp>
      <p:sp>
        <p:nvSpPr>
          <p:cNvPr id="14" name="Slide Number Placeholder 13"/>
          <p:cNvSpPr>
            <a:spLocks noGrp="1"/>
          </p:cNvSpPr>
          <p:nvPr>
            <p:ph type="sldNum" sz="quarter" idx="12"/>
          </p:nvPr>
        </p:nvSpPr>
        <p:spPr/>
        <p:txBody>
          <a:bodyPr/>
          <a:lstStyle/>
          <a:p>
            <a:fld id="{1891372E-8A74-4D58-9027-0E122D15EE56}" type="slidenum">
              <a:rPr lang="en-US" smtClean="0"/>
              <a:pPr/>
              <a:t>35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slide(fromTop)">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5054">
                                            <p:txEl>
                                              <p:pRg st="0" end="0"/>
                                            </p:txEl>
                                          </p:spTgt>
                                        </p:tgtEl>
                                        <p:attrNameLst>
                                          <p:attrName>style.visibility</p:attrName>
                                        </p:attrNameLst>
                                      </p:cBhvr>
                                      <p:to>
                                        <p:strVal val="visible"/>
                                      </p:to>
                                    </p:set>
                                    <p:animEffect transition="in" filter="slide(fromTop)">
                                      <p:cBhvr>
                                        <p:cTn id="12" dur="500"/>
                                        <p:tgtEl>
                                          <p:spTgt spid="2150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5044"/>
                                        </p:tgtEl>
                                        <p:attrNameLst>
                                          <p:attrName>style.visibility</p:attrName>
                                        </p:attrNameLst>
                                      </p:cBhvr>
                                      <p:to>
                                        <p:strVal val="visible"/>
                                      </p:to>
                                    </p:set>
                                    <p:animEffect transition="in" filter="dissolve">
                                      <p:cBhvr>
                                        <p:cTn id="17" dur="500"/>
                                        <p:tgtEl>
                                          <p:spTgt spid="21504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15052"/>
                                        </p:tgtEl>
                                        <p:attrNameLst>
                                          <p:attrName>style.visibility</p:attrName>
                                        </p:attrNameLst>
                                      </p:cBhvr>
                                      <p:to>
                                        <p:strVal val="visible"/>
                                      </p:to>
                                    </p:set>
                                    <p:animEffect transition="in" filter="dissolve">
                                      <p:cBhvr>
                                        <p:cTn id="21" dur="500"/>
                                        <p:tgtEl>
                                          <p:spTgt spid="215052"/>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15053"/>
                                        </p:tgtEl>
                                        <p:attrNameLst>
                                          <p:attrName>style.visibility</p:attrName>
                                        </p:attrNameLst>
                                      </p:cBhvr>
                                      <p:to>
                                        <p:strVal val="visible"/>
                                      </p:to>
                                    </p:set>
                                    <p:animEffect transition="in" filter="dissolve">
                                      <p:cBhvr>
                                        <p:cTn id="25" dur="500"/>
                                        <p:tgtEl>
                                          <p:spTgt spid="2150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5046">
                                            <p:txEl>
                                              <p:pRg st="0" end="0"/>
                                            </p:txEl>
                                          </p:spTgt>
                                        </p:tgtEl>
                                        <p:attrNameLst>
                                          <p:attrName>style.visibility</p:attrName>
                                        </p:attrNameLst>
                                      </p:cBhvr>
                                      <p:to>
                                        <p:strVal val="visible"/>
                                      </p:to>
                                    </p:set>
                                    <p:animEffect transition="in" filter="checkerboard(across)">
                                      <p:cBhvr>
                                        <p:cTn id="30" dur="500"/>
                                        <p:tgtEl>
                                          <p:spTgt spid="21504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5046">
                                            <p:txEl>
                                              <p:pRg st="1" end="1"/>
                                            </p:txEl>
                                          </p:spTgt>
                                        </p:tgtEl>
                                        <p:attrNameLst>
                                          <p:attrName>style.visibility</p:attrName>
                                        </p:attrNameLst>
                                      </p:cBhvr>
                                      <p:to>
                                        <p:strVal val="visible"/>
                                      </p:to>
                                    </p:set>
                                    <p:animEffect transition="in" filter="checkerboard(across)">
                                      <p:cBhvr>
                                        <p:cTn id="35" dur="500"/>
                                        <p:tgtEl>
                                          <p:spTgt spid="21504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5046">
                                            <p:txEl>
                                              <p:pRg st="2" end="2"/>
                                            </p:txEl>
                                          </p:spTgt>
                                        </p:tgtEl>
                                        <p:attrNameLst>
                                          <p:attrName>style.visibility</p:attrName>
                                        </p:attrNameLst>
                                      </p:cBhvr>
                                      <p:to>
                                        <p:strVal val="visible"/>
                                      </p:to>
                                    </p:set>
                                    <p:animEffect transition="in" filter="checkerboard(across)">
                                      <p:cBhvr>
                                        <p:cTn id="40" dur="500"/>
                                        <p:tgtEl>
                                          <p:spTgt spid="2150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advAuto="0"/>
      <p:bldP spid="215046" grpId="0" build="p" autoUpdateAnimBg="0"/>
      <p:bldP spid="21505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17090" name="Rectangle 2"/>
          <p:cNvSpPr>
            <a:spLocks noGrp="1" noChangeArrowheads="1"/>
          </p:cNvSpPr>
          <p:nvPr>
            <p:ph type="title"/>
          </p:nvPr>
        </p:nvSpPr>
        <p:spPr>
          <a:xfrm>
            <a:off x="254000" y="63500"/>
            <a:ext cx="8904288" cy="614363"/>
          </a:xfrm>
        </p:spPr>
        <p:txBody>
          <a:bodyPr/>
          <a:lstStyle/>
          <a:p>
            <a:r>
              <a:rPr lang="en-US"/>
              <a:t>The Format Painter</a:t>
            </a:r>
          </a:p>
        </p:txBody>
      </p:sp>
      <p:sp>
        <p:nvSpPr>
          <p:cNvPr id="21709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Another high-speed formatting command is </a:t>
            </a:r>
            <a:r>
              <a:rPr lang="en-US" sz="2000" b="1"/>
              <a:t>Format Painter</a:t>
            </a:r>
            <a:r>
              <a:rPr lang="en-US" sz="2000"/>
              <a:t>. </a:t>
            </a:r>
          </a:p>
          <a:p>
            <a:pPr>
              <a:spcBef>
                <a:spcPct val="20000"/>
              </a:spcBef>
              <a:spcAft>
                <a:spcPct val="75000"/>
              </a:spcAft>
            </a:pPr>
            <a:r>
              <a:rPr lang="en-US" sz="2000"/>
              <a:t>It’s on the very left of the </a:t>
            </a:r>
            <a:r>
              <a:rPr lang="en-US" sz="2000" b="1"/>
              <a:t>Home </a:t>
            </a:r>
            <a:r>
              <a:rPr lang="en-US" sz="2000"/>
              <a:t>tab, in the </a:t>
            </a:r>
            <a:r>
              <a:rPr lang="en-US" sz="2000" b="1"/>
              <a:t>Clipboard</a:t>
            </a:r>
            <a:r>
              <a:rPr lang="en-US" sz="2000"/>
              <a:t> group. </a:t>
            </a:r>
          </a:p>
        </p:txBody>
      </p:sp>
      <p:sp>
        <p:nvSpPr>
          <p:cNvPr id="21709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7095" name="Rectangle 7"/>
          <p:cNvSpPr>
            <a:spLocks noChangeArrowheads="1"/>
          </p:cNvSpPr>
          <p:nvPr/>
        </p:nvSpPr>
        <p:spPr bwMode="auto">
          <a:xfrm>
            <a:off x="254000" y="4019550"/>
            <a:ext cx="5934075" cy="20669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In case you’re not familiar with the Format Painter, it’s a quick way of duplicating formatting from one section of text to another. </a:t>
            </a:r>
          </a:p>
          <a:p>
            <a:pPr>
              <a:spcBef>
                <a:spcPct val="20000"/>
              </a:spcBef>
              <a:spcAft>
                <a:spcPct val="75000"/>
              </a:spcAft>
            </a:pPr>
            <a:r>
              <a:rPr lang="en-US">
                <a:solidFill>
                  <a:srgbClr val="FFCC00"/>
                </a:solidFill>
              </a:rPr>
              <a:t>To use the Format Painter, place the cursor in the text whose format you want to copy and then click the </a:t>
            </a:r>
            <a:r>
              <a:rPr lang="en-US" b="1">
                <a:solidFill>
                  <a:srgbClr val="FFCC00"/>
                </a:solidFill>
              </a:rPr>
              <a:t>Format Painter</a:t>
            </a:r>
            <a:r>
              <a:rPr lang="en-US">
                <a:solidFill>
                  <a:srgbClr val="FFCC00"/>
                </a:solidFill>
              </a:rPr>
              <a:t> button.</a:t>
            </a:r>
          </a:p>
        </p:txBody>
      </p:sp>
      <p:pic>
        <p:nvPicPr>
          <p:cNvPr id="217096" name="Picture 8" descr="The Format Painter command in the Clipboard group on the Home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C7E8E2B2-BE8A-4893-9E12-83841ECE2B59}"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7096"/>
                                        </p:tgtEl>
                                        <p:attrNameLst>
                                          <p:attrName>style.visibility</p:attrName>
                                        </p:attrNameLst>
                                      </p:cBhvr>
                                      <p:to>
                                        <p:strVal val="visible"/>
                                      </p:to>
                                    </p:set>
                                    <p:animEffect transition="in" filter="slide(fromTop)">
                                      <p:cBhvr>
                                        <p:cTn id="7" dur="500"/>
                                        <p:tgtEl>
                                          <p:spTgt spid="2170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slide(fromTop)">
                                      <p:cBhvr>
                                        <p:cTn id="12" dur="500"/>
                                        <p:tgtEl>
                                          <p:spTgt spid="2170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7091">
                                            <p:txEl>
                                              <p:pRg st="1" end="1"/>
                                            </p:txEl>
                                          </p:spTgt>
                                        </p:tgtEl>
                                        <p:attrNameLst>
                                          <p:attrName>style.visibility</p:attrName>
                                        </p:attrNameLst>
                                      </p:cBhvr>
                                      <p:to>
                                        <p:strVal val="visible"/>
                                      </p:to>
                                    </p:set>
                                    <p:animEffect transition="in" filter="slide(fromTop)">
                                      <p:cBhvr>
                                        <p:cTn id="17" dur="500"/>
                                        <p:tgtEl>
                                          <p:spTgt spid="2170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7095">
                                            <p:txEl>
                                              <p:pRg st="0" end="0"/>
                                            </p:txEl>
                                          </p:spTgt>
                                        </p:tgtEl>
                                        <p:attrNameLst>
                                          <p:attrName>style.visibility</p:attrName>
                                        </p:attrNameLst>
                                      </p:cBhvr>
                                      <p:to>
                                        <p:strVal val="visible"/>
                                      </p:to>
                                    </p:set>
                                    <p:animEffect transition="in" filter="slide(fromLeft)">
                                      <p:cBhvr>
                                        <p:cTn id="22" dur="500"/>
                                        <p:tgtEl>
                                          <p:spTgt spid="21709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7095">
                                            <p:txEl>
                                              <p:pRg st="1" end="1"/>
                                            </p:txEl>
                                          </p:spTgt>
                                        </p:tgtEl>
                                        <p:attrNameLst>
                                          <p:attrName>style.visibility</p:attrName>
                                        </p:attrNameLst>
                                      </p:cBhvr>
                                      <p:to>
                                        <p:strVal val="visible"/>
                                      </p:to>
                                    </p:set>
                                    <p:animEffect transition="in" filter="slide(fromLeft)">
                                      <p:cBhvr>
                                        <p:cTn id="27" dur="5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0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19138" name="Rectangle 2"/>
          <p:cNvSpPr>
            <a:spLocks noGrp="1" noChangeArrowheads="1"/>
          </p:cNvSpPr>
          <p:nvPr>
            <p:ph type="title"/>
          </p:nvPr>
        </p:nvSpPr>
        <p:spPr>
          <a:xfrm>
            <a:off x="268288" y="63500"/>
            <a:ext cx="8904287" cy="614363"/>
          </a:xfrm>
        </p:spPr>
        <p:txBody>
          <a:bodyPr/>
          <a:lstStyle/>
          <a:p>
            <a:r>
              <a:rPr lang="en-US"/>
              <a:t>Insert pictures, hyperlinks, headers, and footers</a:t>
            </a:r>
          </a:p>
        </p:txBody>
      </p:sp>
      <p:sp>
        <p:nvSpPr>
          <p:cNvPr id="21913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To give your text power and punch, you may want pictures, clip art, charts, or shapes.</a:t>
            </a:r>
          </a:p>
          <a:p>
            <a:pPr>
              <a:spcBef>
                <a:spcPct val="20000"/>
              </a:spcBef>
              <a:spcAft>
                <a:spcPct val="75000"/>
              </a:spcAft>
            </a:pPr>
            <a:r>
              <a:rPr lang="en-US" sz="2000"/>
              <a:t>The </a:t>
            </a:r>
            <a:r>
              <a:rPr lang="en-US" sz="2000" b="1"/>
              <a:t>Insert</a:t>
            </a:r>
            <a:r>
              <a:rPr lang="en-US" sz="2000"/>
              <a:t> tab offers this wealth of added information.</a:t>
            </a:r>
          </a:p>
        </p:txBody>
      </p:sp>
      <p:sp>
        <p:nvSpPr>
          <p:cNvPr id="2191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9143" name="Rectangle 7"/>
          <p:cNvSpPr>
            <a:spLocks noChangeArrowheads="1"/>
          </p:cNvSpPr>
          <p:nvPr/>
        </p:nvSpPr>
        <p:spPr bwMode="auto">
          <a:xfrm>
            <a:off x="268288" y="4019550"/>
            <a:ext cx="5934075" cy="17732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And those aren’t the only commands on this tab. You’ve got </a:t>
            </a:r>
            <a:r>
              <a:rPr lang="en-US" b="1">
                <a:solidFill>
                  <a:srgbClr val="FFCC00"/>
                </a:solidFill>
              </a:rPr>
              <a:t>Tables</a:t>
            </a:r>
            <a:r>
              <a:rPr lang="en-US">
                <a:solidFill>
                  <a:srgbClr val="FFCC00"/>
                </a:solidFill>
              </a:rPr>
              <a:t>, </a:t>
            </a:r>
            <a:r>
              <a:rPr lang="en-US" b="1">
                <a:solidFill>
                  <a:srgbClr val="FFCC00"/>
                </a:solidFill>
              </a:rPr>
              <a:t>Hyperlink</a:t>
            </a:r>
            <a:r>
              <a:rPr lang="en-US">
                <a:solidFill>
                  <a:srgbClr val="FFCC00"/>
                </a:solidFill>
              </a:rPr>
              <a:t>, </a:t>
            </a:r>
            <a:r>
              <a:rPr lang="en-US" b="1">
                <a:solidFill>
                  <a:srgbClr val="FFCC00"/>
                </a:solidFill>
              </a:rPr>
              <a:t>Header</a:t>
            </a:r>
            <a:r>
              <a:rPr lang="en-US">
                <a:solidFill>
                  <a:srgbClr val="FFCC00"/>
                </a:solidFill>
              </a:rPr>
              <a:t>, and </a:t>
            </a:r>
            <a:r>
              <a:rPr lang="en-US" b="1">
                <a:solidFill>
                  <a:srgbClr val="FFCC00"/>
                </a:solidFill>
              </a:rPr>
              <a:t>Footer</a:t>
            </a:r>
            <a:r>
              <a:rPr lang="en-US">
                <a:solidFill>
                  <a:srgbClr val="FFCC00"/>
                </a:solidFill>
              </a:rPr>
              <a:t> here too.</a:t>
            </a:r>
          </a:p>
          <a:p>
            <a:pPr>
              <a:spcBef>
                <a:spcPct val="20000"/>
              </a:spcBef>
              <a:spcAft>
                <a:spcPct val="45000"/>
              </a:spcAft>
            </a:pPr>
            <a:r>
              <a:rPr lang="en-US">
                <a:solidFill>
                  <a:srgbClr val="FFCC00"/>
                </a:solidFill>
              </a:rPr>
              <a:t>That’s not all. Not pictured but ready to serve you are page numbers, text boxes, and WordArt.</a:t>
            </a:r>
          </a:p>
        </p:txBody>
      </p:sp>
      <p:pic>
        <p:nvPicPr>
          <p:cNvPr id="219144" name="Picture 8" descr="The Insert tab on the Ribb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59A808BC-21E5-4266-A51E-9A1D9D4493F8}"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9144"/>
                                        </p:tgtEl>
                                        <p:attrNameLst>
                                          <p:attrName>style.visibility</p:attrName>
                                        </p:attrNameLst>
                                      </p:cBhvr>
                                      <p:to>
                                        <p:strVal val="visible"/>
                                      </p:to>
                                    </p:set>
                                    <p:animEffect transition="in" filter="slide(fromTop)">
                                      <p:cBhvr>
                                        <p:cTn id="7" dur="500"/>
                                        <p:tgtEl>
                                          <p:spTgt spid="2191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slide(fromTop)">
                                      <p:cBhvr>
                                        <p:cTn id="12" dur="500"/>
                                        <p:tgtEl>
                                          <p:spTgt spid="219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9139">
                                            <p:txEl>
                                              <p:pRg st="1" end="1"/>
                                            </p:txEl>
                                          </p:spTgt>
                                        </p:tgtEl>
                                        <p:attrNameLst>
                                          <p:attrName>style.visibility</p:attrName>
                                        </p:attrNameLst>
                                      </p:cBhvr>
                                      <p:to>
                                        <p:strVal val="visible"/>
                                      </p:to>
                                    </p:set>
                                    <p:animEffect transition="in" filter="slide(fromTop)">
                                      <p:cBhvr>
                                        <p:cTn id="17" dur="500"/>
                                        <p:tgtEl>
                                          <p:spTgt spid="219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9143">
                                            <p:txEl>
                                              <p:pRg st="0" end="0"/>
                                            </p:txEl>
                                          </p:spTgt>
                                        </p:tgtEl>
                                        <p:attrNameLst>
                                          <p:attrName>style.visibility</p:attrName>
                                        </p:attrNameLst>
                                      </p:cBhvr>
                                      <p:to>
                                        <p:strVal val="visible"/>
                                      </p:to>
                                    </p:set>
                                    <p:animEffect transition="in" filter="slide(fromLeft)">
                                      <p:cBhvr>
                                        <p:cTn id="22" dur="500"/>
                                        <p:tgtEl>
                                          <p:spTgt spid="2191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9143">
                                            <p:txEl>
                                              <p:pRg st="1" end="1"/>
                                            </p:txEl>
                                          </p:spTgt>
                                        </p:tgtEl>
                                        <p:attrNameLst>
                                          <p:attrName>style.visibility</p:attrName>
                                        </p:attrNameLst>
                                      </p:cBhvr>
                                      <p:to>
                                        <p:strVal val="visible"/>
                                      </p:to>
                                    </p:set>
                                    <p:animEffect transition="in" filter="slide(fromLeft)">
                                      <p:cBhvr>
                                        <p:cTn id="27" dur="500"/>
                                        <p:tgtEl>
                                          <p:spTgt spid="2191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21186" name="Rectangle 2"/>
          <p:cNvSpPr>
            <a:spLocks noGrp="1" noChangeArrowheads="1"/>
          </p:cNvSpPr>
          <p:nvPr>
            <p:ph type="title"/>
          </p:nvPr>
        </p:nvSpPr>
        <p:spPr>
          <a:xfrm>
            <a:off x="268288" y="63500"/>
            <a:ext cx="8904287" cy="614363"/>
          </a:xfrm>
        </p:spPr>
        <p:txBody>
          <a:bodyPr/>
          <a:lstStyle/>
          <a:p>
            <a:r>
              <a:rPr lang="en-US"/>
              <a:t>Zoom</a:t>
            </a:r>
          </a:p>
        </p:txBody>
      </p:sp>
      <p:sp>
        <p:nvSpPr>
          <p:cNvPr id="22118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After you insert something, you may need a closer look at the details. </a:t>
            </a:r>
          </a:p>
          <a:p>
            <a:pPr>
              <a:spcBef>
                <a:spcPct val="20000"/>
              </a:spcBef>
              <a:spcAft>
                <a:spcPct val="75000"/>
              </a:spcAft>
            </a:pPr>
            <a:r>
              <a:rPr lang="en-US" sz="2000"/>
              <a:t>So you’ll definitely want to know where to find the zoom control.</a:t>
            </a:r>
          </a:p>
        </p:txBody>
      </p:sp>
      <p:sp>
        <p:nvSpPr>
          <p:cNvPr id="2211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1191" name="Rectangle 7"/>
          <p:cNvSpPr>
            <a:spLocks noChangeArrowheads="1"/>
          </p:cNvSpPr>
          <p:nvPr/>
        </p:nvSpPr>
        <p:spPr bwMode="auto">
          <a:xfrm>
            <a:off x="268288" y="4019550"/>
            <a:ext cx="5934075" cy="8191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Look in the lower-right corner. Drag the slider to the right to zoom in, and drag it to the left to zoom out. </a:t>
            </a:r>
            <a:endParaRPr lang="en-US" i="1">
              <a:solidFill>
                <a:srgbClr val="FFCC00"/>
              </a:solidFill>
            </a:endParaRPr>
          </a:p>
        </p:txBody>
      </p:sp>
      <p:pic>
        <p:nvPicPr>
          <p:cNvPr id="221192" name="Picture 8" descr="The Zoom control"/>
          <p:cNvPicPr>
            <a:picLocks noChangeAspect="1" noChangeArrowheads="1"/>
          </p:cNvPicPr>
          <p:nvPr>
            <p:ph sz="half" idx="1"/>
          </p:nvPr>
        </p:nvPicPr>
        <p:blipFill>
          <a:blip r:embed="rId3"/>
          <a:srcRect/>
          <a:stretch>
            <a:fillRect/>
          </a:stretch>
        </p:blipFill>
        <p:spPr>
          <a:xfrm>
            <a:off x="350838" y="939800"/>
            <a:ext cx="5651500" cy="2611438"/>
          </a:xfrm>
          <a:noFill/>
          <a:ln/>
        </p:spPr>
      </p:pic>
      <p:sp>
        <p:nvSpPr>
          <p:cNvPr id="9" name="Date Placeholder 8"/>
          <p:cNvSpPr>
            <a:spLocks noGrp="1"/>
          </p:cNvSpPr>
          <p:nvPr>
            <p:ph type="dt" sz="half" idx="10"/>
          </p:nvPr>
        </p:nvSpPr>
        <p:spPr/>
        <p:txBody>
          <a:bodyPr/>
          <a:lstStyle/>
          <a:p>
            <a:fld id="{3E94DCEB-1FAC-4CB0-87CD-643A82AF781F}"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1192"/>
                                        </p:tgtEl>
                                        <p:attrNameLst>
                                          <p:attrName>style.visibility</p:attrName>
                                        </p:attrNameLst>
                                      </p:cBhvr>
                                      <p:to>
                                        <p:strVal val="visible"/>
                                      </p:to>
                                    </p:set>
                                    <p:animEffect transition="in" filter="slide(fromTop)">
                                      <p:cBhvr>
                                        <p:cTn id="7" dur="500"/>
                                        <p:tgtEl>
                                          <p:spTgt spid="2211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slide(fromTop)">
                                      <p:cBhvr>
                                        <p:cTn id="12" dur="500"/>
                                        <p:tgtEl>
                                          <p:spTgt spid="221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slide(fromTop)">
                                      <p:cBhvr>
                                        <p:cTn id="17" dur="500"/>
                                        <p:tgtEl>
                                          <p:spTgt spid="221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1191">
                                            <p:txEl>
                                              <p:pRg st="0" end="0"/>
                                            </p:txEl>
                                          </p:spTgt>
                                        </p:tgtEl>
                                        <p:attrNameLst>
                                          <p:attrName>style.visibility</p:attrName>
                                        </p:attrNameLst>
                                      </p:cBhvr>
                                      <p:to>
                                        <p:strVal val="visible"/>
                                      </p:to>
                                    </p:set>
                                    <p:animEffect transition="in" filter="slide(fromLeft)">
                                      <p:cBhvr>
                                        <p:cTn id="22" dur="500"/>
                                        <p:tgtEl>
                                          <p:spTgt spid="221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P spid="22119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23234" name="Rectangle 2"/>
          <p:cNvSpPr>
            <a:spLocks noGrp="1" noChangeArrowheads="1"/>
          </p:cNvSpPr>
          <p:nvPr>
            <p:ph type="title"/>
          </p:nvPr>
        </p:nvSpPr>
        <p:spPr>
          <a:xfrm>
            <a:off x="268288" y="63500"/>
            <a:ext cx="8904287" cy="614363"/>
          </a:xfrm>
        </p:spPr>
        <p:txBody>
          <a:bodyPr/>
          <a:lstStyle/>
          <a:p>
            <a:r>
              <a:rPr lang="en-US"/>
              <a:t>Check your spelling and grammar</a:t>
            </a:r>
          </a:p>
        </p:txBody>
      </p:sp>
      <p:sp>
        <p:nvSpPr>
          <p:cNvPr id="22323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Make no mistake!</a:t>
            </a:r>
          </a:p>
          <a:p>
            <a:pPr>
              <a:spcBef>
                <a:spcPct val="20000"/>
              </a:spcBef>
              <a:spcAft>
                <a:spcPct val="75000"/>
              </a:spcAft>
            </a:pPr>
            <a:r>
              <a:rPr lang="en-US" sz="2000"/>
              <a:t>When you’ve done most of the work in your document, you’ll want to check spelling and grammar before printing  it or sending it in e-mail. </a:t>
            </a:r>
          </a:p>
        </p:txBody>
      </p:sp>
      <p:sp>
        <p:nvSpPr>
          <p:cNvPr id="2232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3239" name="Rectangle 7"/>
          <p:cNvSpPr>
            <a:spLocks noChangeArrowheads="1"/>
          </p:cNvSpPr>
          <p:nvPr/>
        </p:nvSpPr>
        <p:spPr bwMode="auto">
          <a:xfrm>
            <a:off x="268288" y="4019550"/>
            <a:ext cx="5934075" cy="111760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a:t>
            </a:r>
            <a:r>
              <a:rPr lang="en-US" b="1">
                <a:solidFill>
                  <a:srgbClr val="FFCC00"/>
                </a:solidFill>
              </a:rPr>
              <a:t>Spelling &amp; Grammar</a:t>
            </a:r>
            <a:r>
              <a:rPr lang="en-US">
                <a:solidFill>
                  <a:srgbClr val="FFCC00"/>
                </a:solidFill>
              </a:rPr>
              <a:t> command is on the </a:t>
            </a:r>
            <a:r>
              <a:rPr lang="en-US" b="1">
                <a:solidFill>
                  <a:srgbClr val="FFCC00"/>
                </a:solidFill>
              </a:rPr>
              <a:t>Review</a:t>
            </a:r>
            <a:r>
              <a:rPr lang="en-US">
                <a:solidFill>
                  <a:srgbClr val="FFCC00"/>
                </a:solidFill>
              </a:rPr>
              <a:t> tab, because this is part of reviewing your work. </a:t>
            </a:r>
          </a:p>
          <a:p>
            <a:pPr>
              <a:spcBef>
                <a:spcPct val="20000"/>
              </a:spcBef>
              <a:spcAft>
                <a:spcPct val="75000"/>
              </a:spcAft>
            </a:pPr>
            <a:r>
              <a:rPr lang="en-US">
                <a:solidFill>
                  <a:srgbClr val="FFCC00"/>
                </a:solidFill>
              </a:rPr>
              <a:t>Look toward the far left, in the </a:t>
            </a:r>
            <a:r>
              <a:rPr lang="en-US" b="1">
                <a:solidFill>
                  <a:srgbClr val="FFCC00"/>
                </a:solidFill>
              </a:rPr>
              <a:t>Proofing</a:t>
            </a:r>
            <a:r>
              <a:rPr lang="en-US">
                <a:solidFill>
                  <a:srgbClr val="FFCC00"/>
                </a:solidFill>
              </a:rPr>
              <a:t> group.</a:t>
            </a:r>
          </a:p>
        </p:txBody>
      </p:sp>
      <p:pic>
        <p:nvPicPr>
          <p:cNvPr id="223242" name="Picture 10" descr="The Review tab on the Ribb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57647F74-56DC-40A8-8AA0-2568EB121D87}"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39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3242"/>
                                        </p:tgtEl>
                                        <p:attrNameLst>
                                          <p:attrName>style.visibility</p:attrName>
                                        </p:attrNameLst>
                                      </p:cBhvr>
                                      <p:to>
                                        <p:strVal val="visible"/>
                                      </p:to>
                                    </p:set>
                                    <p:animEffect transition="in" filter="slide(fromTop)">
                                      <p:cBhvr>
                                        <p:cTn id="7" dur="500"/>
                                        <p:tgtEl>
                                          <p:spTgt spid="2232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3235">
                                            <p:txEl>
                                              <p:pRg st="0" end="0"/>
                                            </p:txEl>
                                          </p:spTgt>
                                        </p:tgtEl>
                                        <p:attrNameLst>
                                          <p:attrName>style.visibility</p:attrName>
                                        </p:attrNameLst>
                                      </p:cBhvr>
                                      <p:to>
                                        <p:strVal val="visible"/>
                                      </p:to>
                                    </p:set>
                                    <p:animEffect transition="in" filter="slide(fromTop)">
                                      <p:cBhvr>
                                        <p:cTn id="12" dur="500"/>
                                        <p:tgtEl>
                                          <p:spTgt spid="2232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3235">
                                            <p:txEl>
                                              <p:pRg st="1" end="1"/>
                                            </p:txEl>
                                          </p:spTgt>
                                        </p:tgtEl>
                                        <p:attrNameLst>
                                          <p:attrName>style.visibility</p:attrName>
                                        </p:attrNameLst>
                                      </p:cBhvr>
                                      <p:to>
                                        <p:strVal val="visible"/>
                                      </p:to>
                                    </p:set>
                                    <p:animEffect transition="in" filter="slide(fromTop)">
                                      <p:cBhvr>
                                        <p:cTn id="17" dur="500"/>
                                        <p:tgtEl>
                                          <p:spTgt spid="2232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3239">
                                            <p:txEl>
                                              <p:pRg st="0" end="0"/>
                                            </p:txEl>
                                          </p:spTgt>
                                        </p:tgtEl>
                                        <p:attrNameLst>
                                          <p:attrName>style.visibility</p:attrName>
                                        </p:attrNameLst>
                                      </p:cBhvr>
                                      <p:to>
                                        <p:strVal val="visible"/>
                                      </p:to>
                                    </p:set>
                                    <p:animEffect transition="in" filter="slide(fromLeft)">
                                      <p:cBhvr>
                                        <p:cTn id="22" dur="500"/>
                                        <p:tgtEl>
                                          <p:spTgt spid="2232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23239">
                                            <p:txEl>
                                              <p:pRg st="1" end="1"/>
                                            </p:txEl>
                                          </p:spTgt>
                                        </p:tgtEl>
                                        <p:attrNameLst>
                                          <p:attrName>style.visibility</p:attrName>
                                        </p:attrNameLst>
                                      </p:cBhvr>
                                      <p:to>
                                        <p:strVal val="visible"/>
                                      </p:to>
                                    </p:set>
                                    <p:animEffect transition="in" filter="slide(fromLeft)">
                                      <p:cBhvr>
                                        <p:cTn id="27" dur="500"/>
                                        <p:tgtEl>
                                          <p:spTgt spid="223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P spid="2232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Get up to speed</a:t>
            </a:r>
          </a:p>
        </p:txBody>
      </p:sp>
      <p:sp>
        <p:nvSpPr>
          <p:cNvPr id="16386" name="Rectangle 2"/>
          <p:cNvSpPr>
            <a:spLocks noGrp="1" noChangeArrowheads="1"/>
          </p:cNvSpPr>
          <p:nvPr>
            <p:ph type="title"/>
          </p:nvPr>
        </p:nvSpPr>
        <p:spPr>
          <a:xfrm>
            <a:off x="242888" y="73025"/>
            <a:ext cx="8229600" cy="609600"/>
          </a:xfrm>
        </p:spPr>
        <p:txBody>
          <a:bodyPr/>
          <a:lstStyle/>
          <a:p>
            <a:r>
              <a:rPr lang="en-US"/>
              <a:t>Course goals			</a:t>
            </a:r>
          </a:p>
        </p:txBody>
      </p:sp>
      <p:sp>
        <p:nvSpPr>
          <p:cNvPr id="16387" name="Rectangle 3"/>
          <p:cNvSpPr>
            <a:spLocks noGrp="1" noChangeArrowheads="1"/>
          </p:cNvSpPr>
          <p:nvPr>
            <p:ph type="body" idx="1"/>
          </p:nvPr>
        </p:nvSpPr>
        <p:spPr>
          <a:xfrm>
            <a:off x="257175" y="836613"/>
            <a:ext cx="8431213" cy="4659312"/>
          </a:xfrm>
        </p:spPr>
        <p:txBody>
          <a:bodyPr/>
          <a:lstStyle/>
          <a:p>
            <a:pPr marL="233363" indent="-233363">
              <a:spcAft>
                <a:spcPct val="75000"/>
              </a:spcAft>
              <a:buClr>
                <a:srgbClr val="FF9900"/>
              </a:buClr>
              <a:buFontTx/>
              <a:buChar char="•"/>
            </a:pPr>
            <a:r>
              <a:rPr lang="en-US" sz="2400"/>
              <a:t>Work with the Ribbon — the new feature that makes Word easier to use than ever before.</a:t>
            </a:r>
          </a:p>
          <a:p>
            <a:pPr marL="233363" indent="-233363">
              <a:spcAft>
                <a:spcPct val="75000"/>
              </a:spcAft>
              <a:buClr>
                <a:srgbClr val="FF9900"/>
              </a:buClr>
              <a:buFontTx/>
              <a:buChar char="•"/>
            </a:pPr>
            <a:r>
              <a:rPr lang="en-US" sz="2400"/>
              <a:t>Find the everyday, common commands you need to do your job.</a:t>
            </a:r>
          </a:p>
          <a:p>
            <a:pPr marL="233363" indent="-233363">
              <a:spcAft>
                <a:spcPct val="75000"/>
              </a:spcAft>
              <a:buClr>
                <a:srgbClr val="FF9900"/>
              </a:buClr>
              <a:buFontTx/>
              <a:buChar char="•"/>
            </a:pPr>
            <a:r>
              <a:rPr lang="en-US" sz="2400"/>
              <a:t>Use the new Word file format in the way that’s best for you.</a:t>
            </a:r>
          </a:p>
          <a:p>
            <a:pPr lvl="1">
              <a:spcAft>
                <a:spcPct val="75000"/>
              </a:spcAft>
              <a:buClr>
                <a:srgbClr val="FF9900"/>
              </a:buClr>
            </a:pPr>
            <a:endParaRPr lang="en-US" sz="2400"/>
          </a:p>
          <a:p>
            <a:pPr marL="233363" indent="-233363">
              <a:spcAft>
                <a:spcPct val="75000"/>
              </a:spcAft>
              <a:buClr>
                <a:srgbClr val="FF9900"/>
              </a:buClr>
              <a:buFontTx/>
              <a:buChar char="•"/>
            </a:pPr>
            <a:endParaRPr lang="en-US" sz="2400"/>
          </a:p>
        </p:txBody>
      </p:sp>
      <p:sp>
        <p:nvSpPr>
          <p:cNvPr id="6" name="Date Placeholder 5"/>
          <p:cNvSpPr>
            <a:spLocks noGrp="1"/>
          </p:cNvSpPr>
          <p:nvPr>
            <p:ph type="dt" sz="half" idx="10"/>
          </p:nvPr>
        </p:nvSpPr>
        <p:spPr/>
        <p:txBody>
          <a:bodyPr/>
          <a:lstStyle/>
          <a:p>
            <a:fld id="{8BB81089-008D-4BE4-A8F9-0CE358FE97F8}" type="datetime3">
              <a:rPr lang="en-US" smtClean="0"/>
              <a:t>26 October 2007</a:t>
            </a:fld>
            <a:endParaRPr lang="en-US"/>
          </a:p>
        </p:txBody>
      </p:sp>
      <p:sp>
        <p:nvSpPr>
          <p:cNvPr id="7" name="Slide Number Placeholder 6"/>
          <p:cNvSpPr>
            <a:spLocks noGrp="1"/>
          </p:cNvSpPr>
          <p:nvPr>
            <p:ph type="sldNum" sz="quarter" idx="12"/>
          </p:nvPr>
        </p:nvSpPr>
        <p:spPr/>
        <p:txBody>
          <a:bodyPr/>
          <a:lstStyle/>
          <a:p>
            <a:fld id="{8917263E-6A16-49F7-9E71-2F79BF41835D}" type="slidenum">
              <a:rPr lang="en-US" smtClean="0"/>
              <a:pPr/>
              <a:t>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25282" name="Rectangle 2"/>
          <p:cNvSpPr>
            <a:spLocks noGrp="1" noChangeArrowheads="1"/>
          </p:cNvSpPr>
          <p:nvPr>
            <p:ph type="title"/>
          </p:nvPr>
        </p:nvSpPr>
        <p:spPr>
          <a:xfrm>
            <a:off x="254000" y="63500"/>
            <a:ext cx="8904288" cy="614363"/>
          </a:xfrm>
        </p:spPr>
        <p:txBody>
          <a:bodyPr/>
          <a:lstStyle/>
          <a:p>
            <a:r>
              <a:rPr lang="en-US"/>
              <a:t>Ready to print?</a:t>
            </a:r>
          </a:p>
        </p:txBody>
      </p:sp>
      <p:sp>
        <p:nvSpPr>
          <p:cNvPr id="22528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You’re ready to print—but are you?</a:t>
            </a:r>
          </a:p>
          <a:p>
            <a:pPr>
              <a:spcBef>
                <a:spcPct val="20000"/>
              </a:spcBef>
              <a:spcAft>
                <a:spcPct val="75000"/>
              </a:spcAft>
            </a:pPr>
            <a:r>
              <a:rPr lang="en-US" sz="2000"/>
              <a:t>First it’s smart to check how your pages are laid out for the printer.</a:t>
            </a:r>
          </a:p>
          <a:p>
            <a:pPr>
              <a:spcBef>
                <a:spcPct val="20000"/>
              </a:spcBef>
              <a:spcAft>
                <a:spcPct val="75000"/>
              </a:spcAft>
            </a:pPr>
            <a:endParaRPr lang="en-US" sz="2000"/>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5287" name="Rectangle 7"/>
          <p:cNvSpPr>
            <a:spLocks noChangeArrowheads="1"/>
          </p:cNvSpPr>
          <p:nvPr/>
        </p:nvSpPr>
        <p:spPr bwMode="auto">
          <a:xfrm>
            <a:off x="254000" y="4019550"/>
            <a:ext cx="5934075" cy="16144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Everything you need is on the </a:t>
            </a:r>
            <a:r>
              <a:rPr lang="en-US" b="1">
                <a:solidFill>
                  <a:srgbClr val="FFCC00"/>
                </a:solidFill>
              </a:rPr>
              <a:t>Page Layout</a:t>
            </a:r>
            <a:r>
              <a:rPr lang="en-US">
                <a:solidFill>
                  <a:srgbClr val="FFCC00"/>
                </a:solidFill>
              </a:rPr>
              <a:t> tab. </a:t>
            </a:r>
          </a:p>
          <a:p>
            <a:pPr>
              <a:spcBef>
                <a:spcPct val="20000"/>
              </a:spcBef>
              <a:spcAft>
                <a:spcPct val="75000"/>
              </a:spcAft>
            </a:pPr>
            <a:r>
              <a:rPr lang="en-US">
                <a:solidFill>
                  <a:srgbClr val="FFCC00"/>
                </a:solidFill>
              </a:rPr>
              <a:t>The </a:t>
            </a:r>
            <a:r>
              <a:rPr lang="en-US" b="1">
                <a:solidFill>
                  <a:srgbClr val="FFCC00"/>
                </a:solidFill>
              </a:rPr>
              <a:t>Page Setup</a:t>
            </a:r>
            <a:r>
              <a:rPr lang="en-US">
                <a:solidFill>
                  <a:srgbClr val="FFCC00"/>
                </a:solidFill>
              </a:rPr>
              <a:t> group contains </a:t>
            </a:r>
            <a:r>
              <a:rPr lang="en-US" b="1">
                <a:solidFill>
                  <a:srgbClr val="FFCC00"/>
                </a:solidFill>
              </a:rPr>
              <a:t>Size</a:t>
            </a:r>
            <a:r>
              <a:rPr lang="en-US">
                <a:solidFill>
                  <a:srgbClr val="FFCC00"/>
                </a:solidFill>
              </a:rPr>
              <a:t> (8.5 x 11, A4, and so on), </a:t>
            </a:r>
            <a:r>
              <a:rPr lang="en-US" b="1">
                <a:solidFill>
                  <a:srgbClr val="FFCC00"/>
                </a:solidFill>
              </a:rPr>
              <a:t>Orientation</a:t>
            </a:r>
            <a:r>
              <a:rPr lang="en-US">
                <a:solidFill>
                  <a:srgbClr val="FFCC00"/>
                </a:solidFill>
              </a:rPr>
              <a:t> (landscape and portrait), and </a:t>
            </a:r>
            <a:r>
              <a:rPr lang="en-US" b="1">
                <a:solidFill>
                  <a:srgbClr val="FFCC00"/>
                </a:solidFill>
              </a:rPr>
              <a:t>Margins</a:t>
            </a:r>
            <a:r>
              <a:rPr lang="en-US">
                <a:solidFill>
                  <a:srgbClr val="FFCC00"/>
                </a:solidFill>
              </a:rPr>
              <a:t>.</a:t>
            </a:r>
          </a:p>
        </p:txBody>
      </p:sp>
      <p:pic>
        <p:nvPicPr>
          <p:cNvPr id="225288" name="Picture 8" descr="The Page Layout tab on the Ribb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EEC1500-AA08-4A0F-BDF4-1D6E4BC2EAA6}"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40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5288"/>
                                        </p:tgtEl>
                                        <p:attrNameLst>
                                          <p:attrName>style.visibility</p:attrName>
                                        </p:attrNameLst>
                                      </p:cBhvr>
                                      <p:to>
                                        <p:strVal val="visible"/>
                                      </p:to>
                                    </p:set>
                                    <p:animEffect transition="in" filter="slide(fromTop)">
                                      <p:cBhvr>
                                        <p:cTn id="7" dur="500"/>
                                        <p:tgtEl>
                                          <p:spTgt spid="2252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283">
                                            <p:txEl>
                                              <p:pRg st="0" end="0"/>
                                            </p:txEl>
                                          </p:spTgt>
                                        </p:tgtEl>
                                        <p:attrNameLst>
                                          <p:attrName>style.visibility</p:attrName>
                                        </p:attrNameLst>
                                      </p:cBhvr>
                                      <p:to>
                                        <p:strVal val="visible"/>
                                      </p:to>
                                    </p:set>
                                    <p:animEffect transition="in" filter="slide(fromTop)">
                                      <p:cBhvr>
                                        <p:cTn id="12" dur="500"/>
                                        <p:tgtEl>
                                          <p:spTgt spid="225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5283">
                                            <p:txEl>
                                              <p:pRg st="1" end="1"/>
                                            </p:txEl>
                                          </p:spTgt>
                                        </p:tgtEl>
                                        <p:attrNameLst>
                                          <p:attrName>style.visibility</p:attrName>
                                        </p:attrNameLst>
                                      </p:cBhvr>
                                      <p:to>
                                        <p:strVal val="visible"/>
                                      </p:to>
                                    </p:set>
                                    <p:animEffect transition="in" filter="slide(fromTop)">
                                      <p:cBhvr>
                                        <p:cTn id="17" dur="500"/>
                                        <p:tgtEl>
                                          <p:spTgt spid="225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5287">
                                            <p:txEl>
                                              <p:pRg st="0" end="0"/>
                                            </p:txEl>
                                          </p:spTgt>
                                        </p:tgtEl>
                                        <p:attrNameLst>
                                          <p:attrName>style.visibility</p:attrName>
                                        </p:attrNameLst>
                                      </p:cBhvr>
                                      <p:to>
                                        <p:strVal val="visible"/>
                                      </p:to>
                                    </p:set>
                                    <p:animEffect transition="in" filter="slide(fromLeft)">
                                      <p:cBhvr>
                                        <p:cTn id="22" dur="500"/>
                                        <p:tgtEl>
                                          <p:spTgt spid="2252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25287">
                                            <p:txEl>
                                              <p:pRg st="1" end="1"/>
                                            </p:txEl>
                                          </p:spTgt>
                                        </p:tgtEl>
                                        <p:attrNameLst>
                                          <p:attrName>style.visibility</p:attrName>
                                        </p:attrNameLst>
                                      </p:cBhvr>
                                      <p:to>
                                        <p:strVal val="visible"/>
                                      </p:to>
                                    </p:set>
                                    <p:animEffect transition="in" filter="slide(fromLeft)">
                                      <p:cBhvr>
                                        <p:cTn id="27" dur="500"/>
                                        <p:tgtEl>
                                          <p:spTgt spid="225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P spid="2252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98306" name="Rectangle 2"/>
          <p:cNvSpPr>
            <a:spLocks noGrp="1" noChangeArrowheads="1"/>
          </p:cNvSpPr>
          <p:nvPr>
            <p:ph type="title"/>
          </p:nvPr>
        </p:nvSpPr>
        <p:spPr>
          <a:xfrm>
            <a:off x="254000" y="63500"/>
            <a:ext cx="8904288" cy="614363"/>
          </a:xfrm>
        </p:spPr>
        <p:txBody>
          <a:bodyPr/>
          <a:lstStyle/>
          <a:p>
            <a:r>
              <a:rPr lang="en-US"/>
              <a:t>Yes, ready to print</a:t>
            </a:r>
          </a:p>
        </p:txBody>
      </p:sp>
      <p:sp>
        <p:nvSpPr>
          <p:cNvPr id="9830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When you’re truly ready to print, go back to the </a:t>
            </a:r>
            <a:r>
              <a:rPr lang="en-US" sz="2000" b="1"/>
              <a:t>Microsoft Office Button</a:t>
            </a:r>
            <a:r>
              <a:rPr lang="en-US" sz="2000"/>
              <a:t>. </a:t>
            </a:r>
          </a:p>
        </p:txBody>
      </p:sp>
      <p:graphicFrame>
        <p:nvGraphicFramePr>
          <p:cNvPr id="98308" name="Object 4"/>
          <p:cNvGraphicFramePr>
            <a:graphicFrameLocks noChangeAspect="1"/>
          </p:cNvGraphicFramePr>
          <p:nvPr/>
        </p:nvGraphicFramePr>
        <p:xfrm>
          <a:off x="339725" y="4535488"/>
          <a:ext cx="269875" cy="303212"/>
        </p:xfrm>
        <a:graphic>
          <a:graphicData uri="http://schemas.openxmlformats.org/presentationml/2006/ole">
            <p:oleObj spid="_x0000_s98308" name="Visio" r:id="rId4" imgW="270231" imgH="303063" progId="Visio.Drawing.11">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8313" name="Rectangle 9"/>
          <p:cNvSpPr>
            <a:spLocks noChangeArrowheads="1"/>
          </p:cNvSpPr>
          <p:nvPr/>
        </p:nvSpPr>
        <p:spPr bwMode="auto">
          <a:xfrm>
            <a:off x="676275" y="4502150"/>
            <a:ext cx="5940425" cy="1190625"/>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If you click the </a:t>
            </a:r>
            <a:r>
              <a:rPr lang="en-US" b="1">
                <a:solidFill>
                  <a:srgbClr val="FFCC00"/>
                </a:solidFill>
              </a:rPr>
              <a:t>Print</a:t>
            </a:r>
            <a:r>
              <a:rPr lang="en-US">
                <a:solidFill>
                  <a:srgbClr val="FFCC00"/>
                </a:solidFill>
              </a:rPr>
              <a:t> command, you’ll get the </a:t>
            </a:r>
            <a:r>
              <a:rPr lang="en-US" b="1">
                <a:solidFill>
                  <a:srgbClr val="FFCC00"/>
                </a:solidFill>
              </a:rPr>
              <a:t>Print</a:t>
            </a:r>
            <a:r>
              <a:rPr lang="en-US">
                <a:solidFill>
                  <a:srgbClr val="FFCC00"/>
                </a:solidFill>
              </a:rPr>
              <a:t> dialog box. But point at the arrow on the right of the </a:t>
            </a:r>
            <a:r>
              <a:rPr lang="en-US" b="1">
                <a:solidFill>
                  <a:srgbClr val="FFCC00"/>
                </a:solidFill>
              </a:rPr>
              <a:t>Print</a:t>
            </a:r>
            <a:r>
              <a:rPr lang="en-US">
                <a:solidFill>
                  <a:srgbClr val="FFCC00"/>
                </a:solidFill>
              </a:rPr>
              <a:t> command instead, and you’ll see three additional commands.</a:t>
            </a:r>
          </a:p>
        </p:txBody>
      </p:sp>
      <p:sp>
        <p:nvSpPr>
          <p:cNvPr id="98314" name="Rectangle 10"/>
          <p:cNvSpPr>
            <a:spLocks noChangeArrowheads="1"/>
          </p:cNvSpPr>
          <p:nvPr/>
        </p:nvSpPr>
        <p:spPr bwMode="auto">
          <a:xfrm>
            <a:off x="254000" y="3994150"/>
            <a:ext cx="5926138"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Keep in mind that now you’ve got options:</a:t>
            </a:r>
          </a:p>
        </p:txBody>
      </p:sp>
      <p:pic>
        <p:nvPicPr>
          <p:cNvPr id="98315" name="Picture 11" descr="The Print commands on the menu opening from the Microsoft Office Button"/>
          <p:cNvPicPr>
            <a:picLocks noChangeAspect="1" noChangeArrowheads="1"/>
          </p:cNvPicPr>
          <p:nvPr>
            <p:ph sz="half" idx="1"/>
          </p:nvPr>
        </p:nvPicPr>
        <p:blipFill>
          <a:blip r:embed="rId5"/>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0F1875B2-2AC8-4E07-AD13-384C6FA18E80}" type="datetime3">
              <a:rPr lang="en-US" smtClean="0"/>
              <a:t>26 October 2007</a:t>
            </a:fld>
            <a:endParaRPr lang="en-US"/>
          </a:p>
        </p:txBody>
      </p:sp>
      <p:sp>
        <p:nvSpPr>
          <p:cNvPr id="12" name="Slide Number Placeholder 11"/>
          <p:cNvSpPr>
            <a:spLocks noGrp="1"/>
          </p:cNvSpPr>
          <p:nvPr>
            <p:ph type="sldNum" sz="quarter" idx="12"/>
          </p:nvPr>
        </p:nvSpPr>
        <p:spPr/>
        <p:txBody>
          <a:bodyPr/>
          <a:lstStyle/>
          <a:p>
            <a:fld id="{1891372E-8A74-4D58-9027-0E122D15EE56}" type="slidenum">
              <a:rPr lang="en-US" smtClean="0"/>
              <a:pPr/>
              <a:t>41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slide(fromTop)">
                                      <p:cBhvr>
                                        <p:cTn id="7" dur="500"/>
                                        <p:tgtEl>
                                          <p:spTgt spid="983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slide(fromTop)">
                                      <p:cBhvr>
                                        <p:cTn id="12" dur="500"/>
                                        <p:tgtEl>
                                          <p:spTgt spid="9830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8314">
                                            <p:txEl>
                                              <p:pRg st="0" end="0"/>
                                            </p:txEl>
                                          </p:spTgt>
                                        </p:tgtEl>
                                        <p:attrNameLst>
                                          <p:attrName>style.visibility</p:attrName>
                                        </p:attrNameLst>
                                      </p:cBhvr>
                                      <p:to>
                                        <p:strVal val="visible"/>
                                      </p:to>
                                    </p:set>
                                    <p:animEffect transition="in" filter="slide(fromLeft)">
                                      <p:cBhvr>
                                        <p:cTn id="17" dur="500"/>
                                        <p:tgtEl>
                                          <p:spTgt spid="983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8308"/>
                                        </p:tgtEl>
                                        <p:attrNameLst>
                                          <p:attrName>style.visibility</p:attrName>
                                        </p:attrNameLst>
                                      </p:cBhvr>
                                      <p:to>
                                        <p:strVal val="visible"/>
                                      </p:to>
                                    </p:set>
                                    <p:animEffect transition="in" filter="dissolve">
                                      <p:cBhvr>
                                        <p:cTn id="22" dur="500"/>
                                        <p:tgtEl>
                                          <p:spTgt spid="98308"/>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6" dur="500"/>
                                        <p:tgtEl>
                                          <p:spTgt spid="98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13" grpId="0" build="p" autoUpdateAnimBg="0" advAuto="0"/>
      <p:bldP spid="9831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Get up to speed</a:t>
            </a:r>
          </a:p>
        </p:txBody>
      </p:sp>
      <p:sp>
        <p:nvSpPr>
          <p:cNvPr id="228354" name="Rectangle 2"/>
          <p:cNvSpPr>
            <a:spLocks noGrp="1" noChangeArrowheads="1"/>
          </p:cNvSpPr>
          <p:nvPr>
            <p:ph type="title"/>
          </p:nvPr>
        </p:nvSpPr>
        <p:spPr>
          <a:xfrm>
            <a:off x="254000" y="63500"/>
            <a:ext cx="8904288" cy="614363"/>
          </a:xfrm>
        </p:spPr>
        <p:txBody>
          <a:bodyPr/>
          <a:lstStyle/>
          <a:p>
            <a:r>
              <a:rPr lang="en-US"/>
              <a:t>Yes, ready to print</a:t>
            </a:r>
          </a:p>
        </p:txBody>
      </p:sp>
      <p:sp>
        <p:nvSpPr>
          <p:cNvPr id="22835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When you’re truly ready to print, go back to the </a:t>
            </a:r>
            <a:r>
              <a:rPr lang="en-US" sz="2000" b="1"/>
              <a:t>Microsoft Office Button</a:t>
            </a:r>
            <a:r>
              <a:rPr lang="en-US" sz="2000"/>
              <a:t>. </a:t>
            </a:r>
          </a:p>
        </p:txBody>
      </p:sp>
      <p:graphicFrame>
        <p:nvGraphicFramePr>
          <p:cNvPr id="228357" name="Object 5"/>
          <p:cNvGraphicFramePr>
            <a:graphicFrameLocks noChangeAspect="1"/>
          </p:cNvGraphicFramePr>
          <p:nvPr/>
        </p:nvGraphicFramePr>
        <p:xfrm>
          <a:off x="339725" y="4549775"/>
          <a:ext cx="269875" cy="303213"/>
        </p:xfrm>
        <a:graphic>
          <a:graphicData uri="http://schemas.openxmlformats.org/presentationml/2006/ole">
            <p:oleObj spid="_x0000_s228357" name="Visio" r:id="rId4" imgW="270231" imgH="303063" progId="Visio.Drawing.11">
              <p:embed/>
            </p:oleObj>
          </a:graphicData>
        </a:graphic>
      </p:graphicFrame>
      <p:graphicFrame>
        <p:nvGraphicFramePr>
          <p:cNvPr id="228358" name="Object 6"/>
          <p:cNvGraphicFramePr>
            <a:graphicFrameLocks noChangeAspect="1"/>
          </p:cNvGraphicFramePr>
          <p:nvPr/>
        </p:nvGraphicFramePr>
        <p:xfrm>
          <a:off x="339725" y="4992688"/>
          <a:ext cx="269875" cy="303212"/>
        </p:xfrm>
        <a:graphic>
          <a:graphicData uri="http://schemas.openxmlformats.org/presentationml/2006/ole">
            <p:oleObj spid="_x0000_s228358" name="Visio" r:id="rId5" imgW="270231" imgH="303063" progId="Visio.Drawing.11">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8360" name="Rectangle 8"/>
          <p:cNvSpPr>
            <a:spLocks noChangeArrowheads="1"/>
          </p:cNvSpPr>
          <p:nvPr/>
        </p:nvSpPr>
        <p:spPr bwMode="auto">
          <a:xfrm>
            <a:off x="676275" y="4502150"/>
            <a:ext cx="5940425" cy="1274763"/>
          </a:xfrm>
          <a:prstGeom prst="rect">
            <a:avLst/>
          </a:prstGeom>
          <a:noFill/>
          <a:ln w="9525" algn="ctr">
            <a:noFill/>
            <a:miter lim="800000"/>
            <a:headEnd/>
            <a:tailEnd/>
          </a:ln>
          <a:effectLst/>
        </p:spPr>
        <p:txBody>
          <a:bodyPr>
            <a:spAutoFit/>
          </a:bodyPr>
          <a:lstStyle/>
          <a:p>
            <a:pPr>
              <a:spcBef>
                <a:spcPct val="20000"/>
              </a:spcBef>
              <a:spcAft>
                <a:spcPct val="45000"/>
              </a:spcAft>
            </a:pPr>
            <a:r>
              <a:rPr lang="en-US" b="1">
                <a:solidFill>
                  <a:srgbClr val="FFCC00"/>
                </a:solidFill>
              </a:rPr>
              <a:t>Print</a:t>
            </a:r>
          </a:p>
          <a:p>
            <a:pPr>
              <a:spcBef>
                <a:spcPct val="20000"/>
              </a:spcBef>
              <a:spcAft>
                <a:spcPct val="45000"/>
              </a:spcAft>
            </a:pPr>
            <a:r>
              <a:rPr lang="en-US" b="1">
                <a:solidFill>
                  <a:srgbClr val="FFCC00"/>
                </a:solidFill>
              </a:rPr>
              <a:t>Quick Print</a:t>
            </a:r>
          </a:p>
          <a:p>
            <a:pPr>
              <a:spcBef>
                <a:spcPct val="20000"/>
              </a:spcBef>
              <a:spcAft>
                <a:spcPct val="45000"/>
              </a:spcAft>
            </a:pPr>
            <a:r>
              <a:rPr lang="en-US" b="1">
                <a:solidFill>
                  <a:srgbClr val="FFCC00"/>
                </a:solidFill>
              </a:rPr>
              <a:t>Print Preview</a:t>
            </a:r>
          </a:p>
        </p:txBody>
      </p:sp>
      <p:sp>
        <p:nvSpPr>
          <p:cNvPr id="228361" name="Rectangle 9"/>
          <p:cNvSpPr>
            <a:spLocks noChangeArrowheads="1"/>
          </p:cNvSpPr>
          <p:nvPr/>
        </p:nvSpPr>
        <p:spPr bwMode="auto">
          <a:xfrm>
            <a:off x="254000" y="3994150"/>
            <a:ext cx="5926138"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Keep in mind that now you’ve got options:</a:t>
            </a:r>
          </a:p>
        </p:txBody>
      </p:sp>
      <p:pic>
        <p:nvPicPr>
          <p:cNvPr id="228362" name="Picture 10" descr="The Print commands on the menu opening from the Microsoft Office Button"/>
          <p:cNvPicPr>
            <a:picLocks noChangeAspect="1" noChangeArrowheads="1"/>
          </p:cNvPicPr>
          <p:nvPr>
            <p:ph sz="half" idx="1"/>
          </p:nvPr>
        </p:nvPicPr>
        <p:blipFill>
          <a:blip r:embed="rId6"/>
          <a:srcRect/>
          <a:stretch>
            <a:fillRect/>
          </a:stretch>
        </p:blipFill>
        <p:spPr>
          <a:xfrm>
            <a:off x="350838" y="949325"/>
            <a:ext cx="5651500" cy="2849563"/>
          </a:xfrm>
          <a:noFill/>
          <a:ln/>
        </p:spPr>
      </p:pic>
      <p:graphicFrame>
        <p:nvGraphicFramePr>
          <p:cNvPr id="228363" name="Object 11"/>
          <p:cNvGraphicFramePr>
            <a:graphicFrameLocks noChangeAspect="1"/>
          </p:cNvGraphicFramePr>
          <p:nvPr/>
        </p:nvGraphicFramePr>
        <p:xfrm>
          <a:off x="339725" y="5438775"/>
          <a:ext cx="269875" cy="303213"/>
        </p:xfrm>
        <a:graphic>
          <a:graphicData uri="http://schemas.openxmlformats.org/presentationml/2006/ole">
            <p:oleObj spid="_x0000_s228363" name="Visio" r:id="rId7" imgW="270231" imgH="303063" progId="Visio.Drawing.11">
              <p:embed/>
            </p:oleObj>
          </a:graphicData>
        </a:graphic>
      </p:graphicFrame>
      <p:sp>
        <p:nvSpPr>
          <p:cNvPr id="13" name="Date Placeholder 12"/>
          <p:cNvSpPr>
            <a:spLocks noGrp="1"/>
          </p:cNvSpPr>
          <p:nvPr>
            <p:ph type="dt" sz="half" idx="10"/>
          </p:nvPr>
        </p:nvSpPr>
        <p:spPr/>
        <p:txBody>
          <a:bodyPr/>
          <a:lstStyle/>
          <a:p>
            <a:fld id="{12E817AB-C6F8-4851-85FA-8B44EDBF1A18}" type="datetime3">
              <a:rPr lang="en-US" smtClean="0"/>
              <a:t>26 October 2007</a:t>
            </a:fld>
            <a:endParaRPr lang="en-US"/>
          </a:p>
        </p:txBody>
      </p:sp>
      <p:sp>
        <p:nvSpPr>
          <p:cNvPr id="14" name="Slide Number Placeholder 13"/>
          <p:cNvSpPr>
            <a:spLocks noGrp="1"/>
          </p:cNvSpPr>
          <p:nvPr>
            <p:ph type="sldNum" sz="quarter" idx="12"/>
          </p:nvPr>
        </p:nvSpPr>
        <p:spPr/>
        <p:txBody>
          <a:bodyPr/>
          <a:lstStyle/>
          <a:p>
            <a:fld id="{1891372E-8A74-4D58-9027-0E122D15EE56}" type="slidenum">
              <a:rPr lang="en-US" smtClean="0"/>
              <a:pPr/>
              <a:t>42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dissolve">
                                      <p:cBhvr>
                                        <p:cTn id="7" dur="500"/>
                                        <p:tgtEl>
                                          <p:spTgt spid="2283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8358"/>
                                        </p:tgtEl>
                                        <p:attrNameLst>
                                          <p:attrName>style.visibility</p:attrName>
                                        </p:attrNameLst>
                                      </p:cBhvr>
                                      <p:to>
                                        <p:strVal val="visible"/>
                                      </p:to>
                                    </p:set>
                                    <p:animEffect transition="in" filter="dissolve">
                                      <p:cBhvr>
                                        <p:cTn id="11" dur="500"/>
                                        <p:tgtEl>
                                          <p:spTgt spid="22835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28363"/>
                                        </p:tgtEl>
                                        <p:attrNameLst>
                                          <p:attrName>style.visibility</p:attrName>
                                        </p:attrNameLst>
                                      </p:cBhvr>
                                      <p:to>
                                        <p:strVal val="visible"/>
                                      </p:to>
                                    </p:set>
                                    <p:animEffect transition="in" filter="dissolve">
                                      <p:cBhvr>
                                        <p:cTn id="15" dur="500"/>
                                        <p:tgtEl>
                                          <p:spTgt spid="22836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8360">
                                            <p:txEl>
                                              <p:pRg st="0" end="0"/>
                                            </p:txEl>
                                          </p:spTgt>
                                        </p:tgtEl>
                                        <p:attrNameLst>
                                          <p:attrName>style.visibility</p:attrName>
                                        </p:attrNameLst>
                                      </p:cBhvr>
                                      <p:to>
                                        <p:strVal val="visible"/>
                                      </p:to>
                                    </p:set>
                                    <p:animEffect transition="in" filter="checkerboard(across)">
                                      <p:cBhvr>
                                        <p:cTn id="20" dur="500"/>
                                        <p:tgtEl>
                                          <p:spTgt spid="22836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8360">
                                            <p:txEl>
                                              <p:pRg st="1" end="1"/>
                                            </p:txEl>
                                          </p:spTgt>
                                        </p:tgtEl>
                                        <p:attrNameLst>
                                          <p:attrName>style.visibility</p:attrName>
                                        </p:attrNameLst>
                                      </p:cBhvr>
                                      <p:to>
                                        <p:strVal val="visible"/>
                                      </p:to>
                                    </p:set>
                                    <p:animEffect transition="in" filter="checkerboard(across)">
                                      <p:cBhvr>
                                        <p:cTn id="25" dur="500"/>
                                        <p:tgtEl>
                                          <p:spTgt spid="22836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8360">
                                            <p:txEl>
                                              <p:pRg st="2" end="2"/>
                                            </p:txEl>
                                          </p:spTgt>
                                        </p:tgtEl>
                                        <p:attrNameLst>
                                          <p:attrName>style.visibility</p:attrName>
                                        </p:attrNameLst>
                                      </p:cBhvr>
                                      <p:to>
                                        <p:strVal val="visible"/>
                                      </p:to>
                                    </p:set>
                                    <p:animEffect transition="in" filter="checkerboard(across)">
                                      <p:cBhvr>
                                        <p:cTn id="30" dur="500"/>
                                        <p:tgtEl>
                                          <p:spTgt spid="2283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0402" name="Rectangle 2"/>
          <p:cNvSpPr>
            <a:spLocks noGrp="1" noChangeArrowheads="1"/>
          </p:cNvSpPr>
          <p:nvPr>
            <p:ph type="title"/>
          </p:nvPr>
        </p:nvSpPr>
        <p:spPr>
          <a:xfrm>
            <a:off x="254000" y="63500"/>
            <a:ext cx="8904288" cy="614363"/>
          </a:xfrm>
        </p:spPr>
        <p:txBody>
          <a:bodyPr/>
          <a:lstStyle/>
          <a:p>
            <a:r>
              <a:rPr lang="en-US"/>
              <a:t>Behind the scenes</a:t>
            </a:r>
          </a:p>
        </p:txBody>
      </p:sp>
      <p:sp>
        <p:nvSpPr>
          <p:cNvPr id="23040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All the features you are accustomed to using every day in Word are on the Ribbon and much easier to find than ever before.</a:t>
            </a:r>
          </a:p>
        </p:txBody>
      </p:sp>
      <p:sp>
        <p:nvSpPr>
          <p:cNvPr id="23040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0407" name="Rectangle 7"/>
          <p:cNvSpPr>
            <a:spLocks noChangeArrowheads="1"/>
          </p:cNvSpPr>
          <p:nvPr/>
        </p:nvSpPr>
        <p:spPr bwMode="auto">
          <a:xfrm>
            <a:off x="254000" y="4019550"/>
            <a:ext cx="5934075" cy="11366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So where are the behind-the-scenes settings that aren’t about producing documents, but that control how Word works? </a:t>
            </a:r>
          </a:p>
        </p:txBody>
      </p:sp>
      <p:pic>
        <p:nvPicPr>
          <p:cNvPr id="230408" name="Picture 8" descr="Word Options button on the menu off the Microsoft Office Butt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8194F535-B3A3-4D4D-BFE7-5EC158E2172B}"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43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slide(fromTop)">
                                      <p:cBhvr>
                                        <p:cTn id="7" dur="500"/>
                                        <p:tgtEl>
                                          <p:spTgt spid="2304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Effect transition="in" filter="slide(fromTop)">
                                      <p:cBhvr>
                                        <p:cTn id="12" dur="500"/>
                                        <p:tgtEl>
                                          <p:spTgt spid="23040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0407">
                                            <p:txEl>
                                              <p:pRg st="0" end="0"/>
                                            </p:txEl>
                                          </p:spTgt>
                                        </p:tgtEl>
                                        <p:attrNameLst>
                                          <p:attrName>style.visibility</p:attrName>
                                        </p:attrNameLst>
                                      </p:cBhvr>
                                      <p:to>
                                        <p:strVal val="visible"/>
                                      </p:to>
                                    </p:set>
                                    <p:animEffect transition="in" filter="slide(fromLeft)">
                                      <p:cBhvr>
                                        <p:cTn id="17" dur="500"/>
                                        <p:tgtEl>
                                          <p:spTgt spid="230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2450" name="Rectangle 2"/>
          <p:cNvSpPr>
            <a:spLocks noGrp="1" noChangeArrowheads="1"/>
          </p:cNvSpPr>
          <p:nvPr>
            <p:ph type="title"/>
          </p:nvPr>
        </p:nvSpPr>
        <p:spPr>
          <a:xfrm>
            <a:off x="254000" y="63500"/>
            <a:ext cx="8904288" cy="614363"/>
          </a:xfrm>
        </p:spPr>
        <p:txBody>
          <a:bodyPr/>
          <a:lstStyle/>
          <a:p>
            <a:r>
              <a:rPr lang="en-US"/>
              <a:t>Behind the scenes</a:t>
            </a:r>
          </a:p>
        </p:txBody>
      </p:sp>
      <p:sp>
        <p:nvSpPr>
          <p:cNvPr id="23245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In previous versions of Word, you clicked </a:t>
            </a:r>
            <a:r>
              <a:rPr lang="en-US" sz="2000" b="1"/>
              <a:t>Options</a:t>
            </a:r>
            <a:r>
              <a:rPr lang="en-US" sz="2000"/>
              <a:t> on the </a:t>
            </a:r>
            <a:r>
              <a:rPr lang="en-US" sz="2000" b="1"/>
              <a:t>Tools</a:t>
            </a:r>
            <a:r>
              <a:rPr lang="en-US" sz="2000"/>
              <a:t> menu. </a:t>
            </a:r>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2453" name="Rectangle 5"/>
          <p:cNvSpPr>
            <a:spLocks noChangeArrowheads="1"/>
          </p:cNvSpPr>
          <p:nvPr/>
        </p:nvSpPr>
        <p:spPr bwMode="auto">
          <a:xfrm>
            <a:off x="254000" y="4019550"/>
            <a:ext cx="5934075" cy="1593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Now, all these settings are part of </a:t>
            </a:r>
            <a:r>
              <a:rPr lang="en-US" b="1">
                <a:solidFill>
                  <a:srgbClr val="FFCC00"/>
                </a:solidFill>
              </a:rPr>
              <a:t>Word Options</a:t>
            </a:r>
            <a:r>
              <a:rPr lang="en-US">
                <a:solidFill>
                  <a:srgbClr val="FFCC00"/>
                </a:solidFill>
              </a:rPr>
              <a:t>, which you see when you click the </a:t>
            </a:r>
            <a:r>
              <a:rPr lang="en-US" b="1">
                <a:solidFill>
                  <a:srgbClr val="FFCC00"/>
                </a:solidFill>
              </a:rPr>
              <a:t>Word Options</a:t>
            </a:r>
            <a:r>
              <a:rPr lang="en-US">
                <a:solidFill>
                  <a:srgbClr val="FFCC00"/>
                </a:solidFill>
              </a:rPr>
              <a:t> button.</a:t>
            </a:r>
          </a:p>
          <a:p>
            <a:pPr>
              <a:spcBef>
                <a:spcPct val="20000"/>
              </a:spcBef>
              <a:spcAft>
                <a:spcPct val="75000"/>
              </a:spcAft>
            </a:pPr>
            <a:r>
              <a:rPr lang="en-US">
                <a:solidFill>
                  <a:srgbClr val="FFCC00"/>
                </a:solidFill>
              </a:rPr>
              <a:t>It’s on the menu that opens when you click the </a:t>
            </a:r>
            <a:r>
              <a:rPr lang="en-US" b="1">
                <a:solidFill>
                  <a:srgbClr val="FFCC00"/>
                </a:solidFill>
              </a:rPr>
              <a:t>Microsoft Office Button</a:t>
            </a:r>
            <a:r>
              <a:rPr lang="en-US">
                <a:solidFill>
                  <a:srgbClr val="FFCC00"/>
                </a:solidFill>
              </a:rPr>
              <a:t>.</a:t>
            </a:r>
          </a:p>
        </p:txBody>
      </p:sp>
      <p:pic>
        <p:nvPicPr>
          <p:cNvPr id="232454" name="Picture 6" descr="Word Options button on the menu off the Microsoft Office Butt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8A78F7CE-A0F7-454A-8606-FD1BE34DF9D6}"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44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slide(fromTop)">
                                      <p:cBhvr>
                                        <p:cTn id="7" dur="500"/>
                                        <p:tgtEl>
                                          <p:spTgt spid="2324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2453">
                                            <p:txEl>
                                              <p:pRg st="0" end="0"/>
                                            </p:txEl>
                                          </p:spTgt>
                                        </p:tgtEl>
                                        <p:attrNameLst>
                                          <p:attrName>style.visibility</p:attrName>
                                        </p:attrNameLst>
                                      </p:cBhvr>
                                      <p:to>
                                        <p:strVal val="visible"/>
                                      </p:to>
                                    </p:set>
                                    <p:animEffect transition="in" filter="slide(fromLeft)">
                                      <p:cBhvr>
                                        <p:cTn id="12" dur="500"/>
                                        <p:tgtEl>
                                          <p:spTgt spid="2324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53">
                                            <p:txEl>
                                              <p:pRg st="1" end="1"/>
                                            </p:txEl>
                                          </p:spTgt>
                                        </p:tgtEl>
                                        <p:attrNameLst>
                                          <p:attrName>style.visibility</p:attrName>
                                        </p:attrNameLst>
                                      </p:cBhvr>
                                      <p:to>
                                        <p:strVal val="visible"/>
                                      </p:to>
                                    </p:set>
                                    <p:animEffect transition="in" filter="slide(fromLeft)">
                                      <p:cBhvr>
                                        <p:cTn id="17" dur="500"/>
                                        <p:tgtEl>
                                          <p:spTgt spid="2324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utoUpdateAnimBg="0"/>
      <p:bldP spid="23245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234498" name="Rectangle 2"/>
          <p:cNvSpPr>
            <a:spLocks noGrp="1" noChangeArrowheads="1"/>
          </p:cNvSpPr>
          <p:nvPr>
            <p:ph type="title"/>
          </p:nvPr>
        </p:nvSpPr>
        <p:spPr>
          <a:xfrm>
            <a:off x="257175" y="73025"/>
            <a:ext cx="8229600" cy="609600"/>
          </a:xfrm>
        </p:spPr>
        <p:txBody>
          <a:bodyPr/>
          <a:lstStyle/>
          <a:p>
            <a:r>
              <a:rPr lang="en-US"/>
              <a:t>Suggestions for practice</a:t>
            </a:r>
          </a:p>
        </p:txBody>
      </p:sp>
      <p:sp>
        <p:nvSpPr>
          <p:cNvPr id="234499" name="Rectangle 3"/>
          <p:cNvSpPr>
            <a:spLocks noGrp="1" noChangeArrowheads="1"/>
          </p:cNvSpPr>
          <p:nvPr>
            <p:ph type="body" idx="1"/>
          </p:nvPr>
        </p:nvSpPr>
        <p:spPr>
          <a:xfrm>
            <a:off x="257175" y="842963"/>
            <a:ext cx="8905875" cy="3282950"/>
          </a:xfrm>
        </p:spPr>
        <p:txBody>
          <a:bodyPr/>
          <a:lstStyle/>
          <a:p>
            <a:pPr marL="288925" indent="-288925">
              <a:spcAft>
                <a:spcPct val="75000"/>
              </a:spcAft>
              <a:buClr>
                <a:srgbClr val="FF9900"/>
              </a:buClr>
              <a:buFontTx/>
              <a:buAutoNum type="arabicPeriod"/>
            </a:pPr>
            <a:r>
              <a:rPr lang="en-US"/>
              <a:t>Add a bulleted list.</a:t>
            </a:r>
          </a:p>
          <a:p>
            <a:pPr marL="288925" indent="-288925">
              <a:spcAft>
                <a:spcPct val="75000"/>
              </a:spcAft>
              <a:buClr>
                <a:srgbClr val="FF9900"/>
              </a:buClr>
              <a:buFontTx/>
              <a:buAutoNum type="arabicPeriod"/>
            </a:pPr>
            <a:r>
              <a:rPr lang="en-US"/>
              <a:t>Apply Quick Styles, and then zoom out to see all changes. </a:t>
            </a:r>
          </a:p>
          <a:p>
            <a:pPr marL="288925" indent="-288925">
              <a:spcAft>
                <a:spcPct val="75000"/>
              </a:spcAft>
              <a:buClr>
                <a:srgbClr val="FF9900"/>
              </a:buClr>
              <a:buFontTx/>
              <a:buAutoNum type="arabicPeriod"/>
            </a:pPr>
            <a:r>
              <a:rPr lang="en-US"/>
              <a:t>Change the Quick Style set.</a:t>
            </a:r>
          </a:p>
          <a:p>
            <a:pPr marL="288925" indent="-288925">
              <a:spcAft>
                <a:spcPct val="75000"/>
              </a:spcAft>
              <a:buClr>
                <a:srgbClr val="FF9900"/>
              </a:buClr>
              <a:buFontTx/>
              <a:buAutoNum type="arabicPeriod"/>
            </a:pPr>
            <a:r>
              <a:rPr lang="en-US"/>
              <a:t>Use the Format Painter. </a:t>
            </a:r>
          </a:p>
          <a:p>
            <a:pPr marL="288925" indent="-288925">
              <a:spcAft>
                <a:spcPct val="75000"/>
              </a:spcAft>
              <a:buClr>
                <a:srgbClr val="FF9900"/>
              </a:buClr>
              <a:buFontTx/>
              <a:buAutoNum type="arabicPeriod"/>
            </a:pPr>
            <a:r>
              <a:rPr lang="en-US"/>
              <a:t>Insert a chart by using the </a:t>
            </a:r>
            <a:r>
              <a:rPr lang="en-US" b="1"/>
              <a:t>Insert</a:t>
            </a:r>
            <a:r>
              <a:rPr lang="en-US"/>
              <a:t> tab.</a:t>
            </a:r>
          </a:p>
          <a:p>
            <a:pPr marL="288925" indent="-288925">
              <a:spcAft>
                <a:spcPct val="75000"/>
              </a:spcAft>
              <a:buClr>
                <a:srgbClr val="FF9900"/>
              </a:buClr>
              <a:buFontTx/>
              <a:buAutoNum type="arabicPeriod"/>
            </a:pPr>
            <a:r>
              <a:rPr lang="en-US"/>
              <a:t>Make overall changes with the </a:t>
            </a:r>
            <a:r>
              <a:rPr lang="en-US" b="1"/>
              <a:t>Page Layout</a:t>
            </a:r>
            <a:r>
              <a:rPr lang="en-US"/>
              <a:t> tab. Then try more tabs.</a:t>
            </a:r>
          </a:p>
          <a:p>
            <a:pPr marL="288925" indent="-288925">
              <a:spcAft>
                <a:spcPct val="75000"/>
              </a:spcAft>
              <a:buClr>
                <a:srgbClr val="FF9900"/>
              </a:buClr>
              <a:buFontTx/>
              <a:buAutoNum type="arabicPeriod"/>
            </a:pPr>
            <a:r>
              <a:rPr lang="en-US"/>
              <a:t>Print in all sorts of ways.  </a:t>
            </a:r>
          </a:p>
        </p:txBody>
      </p:sp>
      <p:sp>
        <p:nvSpPr>
          <p:cNvPr id="234500" name="Rectangle 4"/>
          <p:cNvSpPr>
            <a:spLocks noChangeArrowheads="1"/>
          </p:cNvSpPr>
          <p:nvPr/>
        </p:nvSpPr>
        <p:spPr bwMode="auto">
          <a:xfrm>
            <a:off x="257175" y="4981575"/>
            <a:ext cx="8431213" cy="755650"/>
          </a:xfrm>
          <a:prstGeom prst="rect">
            <a:avLst/>
          </a:prstGeom>
          <a:noFill/>
          <a:ln w="9525">
            <a:noFill/>
            <a:miter lim="800000"/>
            <a:headEnd/>
            <a:tailEnd/>
          </a:ln>
          <a:effectLst/>
        </p:spPr>
        <p:txBody>
          <a:bodyPr/>
          <a:lstStyle/>
          <a:p>
            <a:pPr>
              <a:spcBef>
                <a:spcPct val="20000"/>
              </a:spcBef>
              <a:spcAft>
                <a:spcPct val="45000"/>
              </a:spcAft>
            </a:pPr>
            <a:r>
              <a:rPr lang="en-US" sz="2000">
                <a:hlinkClick r:id="rId3"/>
              </a:rPr>
              <a:t>Online practice</a:t>
            </a:r>
            <a:r>
              <a:rPr lang="en-US" sz="2000"/>
              <a:t> (requires Word 2007)</a:t>
            </a:r>
          </a:p>
        </p:txBody>
      </p:sp>
      <p:sp>
        <p:nvSpPr>
          <p:cNvPr id="7" name="Date Placeholder 6"/>
          <p:cNvSpPr>
            <a:spLocks noGrp="1"/>
          </p:cNvSpPr>
          <p:nvPr>
            <p:ph type="dt" sz="half" idx="10"/>
          </p:nvPr>
        </p:nvSpPr>
        <p:spPr/>
        <p:txBody>
          <a:bodyPr/>
          <a:lstStyle/>
          <a:p>
            <a:fld id="{96E1F067-1C0D-476C-BF13-34504A3CD27E}"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8917263E-6A16-49F7-9E71-2F79BF41835D}" type="slidenum">
              <a:rPr lang="en-US" smtClean="0"/>
              <a:pPr/>
              <a:t>45</a:t>
            </a:fld>
            <a:endParaRPr lang="en-US"/>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18786" name="Rectangle 2"/>
          <p:cNvSpPr>
            <a:spLocks noGrp="1" noChangeArrowheads="1"/>
          </p:cNvSpPr>
          <p:nvPr>
            <p:ph type="title"/>
          </p:nvPr>
        </p:nvSpPr>
        <p:spPr>
          <a:xfrm>
            <a:off x="257175" y="73025"/>
            <a:ext cx="8229600" cy="609600"/>
          </a:xfrm>
        </p:spPr>
        <p:txBody>
          <a:bodyPr/>
          <a:lstStyle/>
          <a:p>
            <a:r>
              <a:rPr lang="en-US"/>
              <a:t>Test 2, question 1</a:t>
            </a:r>
          </a:p>
        </p:txBody>
      </p:sp>
      <p:sp>
        <p:nvSpPr>
          <p:cNvPr id="118787"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You can apply bulleted lists using commands in which group on which tab? (Pick one answer.)</a:t>
            </a:r>
          </a:p>
        </p:txBody>
      </p:sp>
      <p:sp>
        <p:nvSpPr>
          <p:cNvPr id="11878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In the </a:t>
            </a:r>
            <a:r>
              <a:rPr lang="en-US" sz="2000" b="1"/>
              <a:t>Paragraph</a:t>
            </a:r>
            <a:r>
              <a:rPr lang="en-US" sz="2000"/>
              <a:t> group on the</a:t>
            </a:r>
            <a:r>
              <a:rPr lang="en-US" sz="2000" b="1"/>
              <a:t> Page Layout</a:t>
            </a:r>
            <a:r>
              <a:rPr lang="en-US" sz="2000"/>
              <a:t> tab. </a:t>
            </a:r>
          </a:p>
          <a:p>
            <a:pPr marL="401638" indent="-401638">
              <a:spcBef>
                <a:spcPct val="20000"/>
              </a:spcBef>
              <a:spcAft>
                <a:spcPct val="75000"/>
              </a:spcAft>
              <a:buFontTx/>
              <a:buAutoNum type="arabicPeriod"/>
            </a:pPr>
            <a:r>
              <a:rPr lang="en-US" sz="2000"/>
              <a:t>In the </a:t>
            </a:r>
            <a:r>
              <a:rPr lang="en-US" sz="2000" b="1"/>
              <a:t>Paragraph</a:t>
            </a:r>
            <a:r>
              <a:rPr lang="en-US" sz="2000"/>
              <a:t> group on the</a:t>
            </a:r>
            <a:r>
              <a:rPr lang="en-US" sz="2000" b="1"/>
              <a:t> Home</a:t>
            </a:r>
            <a:r>
              <a:rPr lang="en-US" sz="2000"/>
              <a:t> tab. </a:t>
            </a:r>
          </a:p>
          <a:p>
            <a:pPr marL="401638" indent="-401638">
              <a:spcBef>
                <a:spcPct val="20000"/>
              </a:spcBef>
              <a:spcAft>
                <a:spcPct val="75000"/>
              </a:spcAft>
              <a:buFontTx/>
              <a:buAutoNum type="arabicPeriod"/>
            </a:pPr>
            <a:r>
              <a:rPr lang="en-US" sz="2000"/>
              <a:t>In the </a:t>
            </a:r>
            <a:r>
              <a:rPr lang="en-US" sz="2000" b="1"/>
              <a:t>Symbols </a:t>
            </a:r>
            <a:r>
              <a:rPr lang="en-US" sz="2000"/>
              <a:t>group on the</a:t>
            </a:r>
            <a:r>
              <a:rPr lang="en-US" sz="2000" b="1"/>
              <a:t> Insert </a:t>
            </a:r>
            <a:r>
              <a:rPr lang="en-US" sz="2000"/>
              <a:t>tab. </a:t>
            </a:r>
          </a:p>
          <a:p>
            <a:pPr marL="401638" indent="-401638">
              <a:spcBef>
                <a:spcPct val="20000"/>
              </a:spcBef>
              <a:spcAft>
                <a:spcPct val="75000"/>
              </a:spcAft>
              <a:buFontTx/>
              <a:buAutoNum type="arabicPeriod"/>
            </a:pPr>
            <a:r>
              <a:rPr lang="en-US" sz="2000"/>
              <a:t>In the </a:t>
            </a:r>
            <a:r>
              <a:rPr lang="en-US" sz="2000" b="1"/>
              <a:t>Text </a:t>
            </a:r>
            <a:r>
              <a:rPr lang="en-US" sz="2000"/>
              <a:t>group on the</a:t>
            </a:r>
            <a:r>
              <a:rPr lang="en-US" sz="2000" b="1"/>
              <a:t> Insert </a:t>
            </a:r>
            <a:r>
              <a:rPr lang="en-US" sz="2000"/>
              <a:t>tab. </a:t>
            </a:r>
          </a:p>
        </p:txBody>
      </p:sp>
      <p:sp>
        <p:nvSpPr>
          <p:cNvPr id="7" name="Date Placeholder 6"/>
          <p:cNvSpPr>
            <a:spLocks noGrp="1"/>
          </p:cNvSpPr>
          <p:nvPr>
            <p:ph type="dt" sz="half" idx="10"/>
          </p:nvPr>
        </p:nvSpPr>
        <p:spPr/>
        <p:txBody>
          <a:bodyPr/>
          <a:lstStyle/>
          <a:p>
            <a:fld id="{9E56F47A-5A83-4E0B-AAEA-105D3C547543}"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46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slide(fromLeft)">
                                      <p:cBhvr>
                                        <p:cTn id="22" dur="500"/>
                                        <p:tgtEl>
                                          <p:spTgt spid="1187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18788">
                                            <p:txEl>
                                              <p:pRg st="3" end="3"/>
                                            </p:txEl>
                                          </p:spTgt>
                                        </p:tgtEl>
                                        <p:attrNameLst>
                                          <p:attrName>style.visibility</p:attrName>
                                        </p:attrNameLst>
                                      </p:cBhvr>
                                      <p:to>
                                        <p:strVal val="visible"/>
                                      </p:to>
                                    </p:set>
                                    <p:animEffect transition="in" filter="slide(fromLeft)">
                                      <p:cBhvr>
                                        <p:cTn id="27" dur="500"/>
                                        <p:tgtEl>
                                          <p:spTgt spid="1187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0834" name="Rectangle 2"/>
          <p:cNvSpPr>
            <a:spLocks noGrp="1" noChangeArrowheads="1"/>
          </p:cNvSpPr>
          <p:nvPr>
            <p:ph type="title"/>
          </p:nvPr>
        </p:nvSpPr>
        <p:spPr>
          <a:xfrm>
            <a:off x="257175" y="73025"/>
            <a:ext cx="8229600" cy="609600"/>
          </a:xfrm>
        </p:spPr>
        <p:txBody>
          <a:bodyPr/>
          <a:lstStyle/>
          <a:p>
            <a:r>
              <a:rPr lang="en-US"/>
              <a:t>Test 2, question 1: Answer</a:t>
            </a:r>
          </a:p>
        </p:txBody>
      </p:sp>
      <p:sp>
        <p:nvSpPr>
          <p:cNvPr id="120835" name="Rectangle 3"/>
          <p:cNvSpPr>
            <a:spLocks noGrp="1" noChangeArrowheads="1"/>
          </p:cNvSpPr>
          <p:nvPr>
            <p:ph sz="half" idx="2"/>
          </p:nvPr>
        </p:nvSpPr>
        <p:spPr>
          <a:xfrm>
            <a:off x="257175" y="815975"/>
            <a:ext cx="8350250" cy="703263"/>
          </a:xfrm>
        </p:spPr>
        <p:txBody>
          <a:bodyPr/>
          <a:lstStyle/>
          <a:p>
            <a:pPr marL="0" indent="0">
              <a:spcAft>
                <a:spcPct val="75000"/>
              </a:spcAft>
            </a:pPr>
            <a:r>
              <a:rPr lang="en-US"/>
              <a:t>In the</a:t>
            </a:r>
            <a:r>
              <a:rPr lang="en-US" b="1"/>
              <a:t> Paragraph</a:t>
            </a:r>
            <a:r>
              <a:rPr lang="en-US"/>
              <a:t> group on the</a:t>
            </a:r>
            <a:r>
              <a:rPr lang="en-US" b="1"/>
              <a:t> Home</a:t>
            </a:r>
            <a:r>
              <a:rPr lang="en-US"/>
              <a:t> tab.</a:t>
            </a:r>
          </a:p>
        </p:txBody>
      </p:sp>
      <p:sp>
        <p:nvSpPr>
          <p:cNvPr id="120836" name="Rectangle 4"/>
          <p:cNvSpPr>
            <a:spLocks noChangeArrowheads="1"/>
          </p:cNvSpPr>
          <p:nvPr/>
        </p:nvSpPr>
        <p:spPr bwMode="auto">
          <a:xfrm>
            <a:off x="257175"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This is where you can apply bulleted lists. Tip: You can also apply bulleted lists by using the Mini toolbar.</a:t>
            </a:r>
          </a:p>
        </p:txBody>
      </p:sp>
      <p:sp>
        <p:nvSpPr>
          <p:cNvPr id="7" name="Date Placeholder 6"/>
          <p:cNvSpPr>
            <a:spLocks noGrp="1"/>
          </p:cNvSpPr>
          <p:nvPr>
            <p:ph type="dt" sz="half" idx="10"/>
          </p:nvPr>
        </p:nvSpPr>
        <p:spPr/>
        <p:txBody>
          <a:bodyPr/>
          <a:lstStyle/>
          <a:p>
            <a:fld id="{C3562282-DB5B-41C6-AB64-40D7D8290AA4}"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47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2882" name="Rectangle 2"/>
          <p:cNvSpPr>
            <a:spLocks noGrp="1" noChangeArrowheads="1"/>
          </p:cNvSpPr>
          <p:nvPr>
            <p:ph type="title"/>
          </p:nvPr>
        </p:nvSpPr>
        <p:spPr>
          <a:xfrm>
            <a:off x="257175" y="73025"/>
            <a:ext cx="8229600" cy="609600"/>
          </a:xfrm>
        </p:spPr>
        <p:txBody>
          <a:bodyPr/>
          <a:lstStyle/>
          <a:p>
            <a:r>
              <a:rPr lang="en-US"/>
              <a:t>Test 2, question 2</a:t>
            </a:r>
          </a:p>
        </p:txBody>
      </p:sp>
      <p:sp>
        <p:nvSpPr>
          <p:cNvPr id="122883"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How do you choose print options in the new version of Word? (Pick one answer.)</a:t>
            </a:r>
          </a:p>
        </p:txBody>
      </p:sp>
      <p:sp>
        <p:nvSpPr>
          <p:cNvPr id="122884" name="Rectangle 4"/>
          <p:cNvSpPr>
            <a:spLocks noChangeArrowheads="1"/>
          </p:cNvSpPr>
          <p:nvPr/>
        </p:nvSpPr>
        <p:spPr bwMode="auto">
          <a:xfrm>
            <a:off x="257175" y="2241550"/>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Click the </a:t>
            </a:r>
            <a:r>
              <a:rPr lang="en-US" sz="2000" b="1"/>
              <a:t>Print</a:t>
            </a:r>
            <a:r>
              <a:rPr lang="en-US" sz="2000"/>
              <a:t> button on the Ribbon. </a:t>
            </a:r>
          </a:p>
          <a:p>
            <a:pPr marL="401638" indent="-401638">
              <a:spcBef>
                <a:spcPct val="20000"/>
              </a:spcBef>
              <a:spcAft>
                <a:spcPct val="75000"/>
              </a:spcAft>
              <a:buFontTx/>
              <a:buAutoNum type="arabicPeriod"/>
            </a:pPr>
            <a:r>
              <a:rPr lang="en-US" sz="2000"/>
              <a:t>Click the </a:t>
            </a:r>
            <a:r>
              <a:rPr lang="en-US" sz="2000" b="1"/>
              <a:t>Print</a:t>
            </a:r>
            <a:r>
              <a:rPr lang="en-US" sz="2000"/>
              <a:t> button on the Quick Access Toolbar. </a:t>
            </a:r>
          </a:p>
          <a:p>
            <a:pPr marL="401638" indent="-401638">
              <a:spcBef>
                <a:spcPct val="20000"/>
              </a:spcBef>
              <a:spcAft>
                <a:spcPct val="75000"/>
              </a:spcAft>
              <a:buFontTx/>
              <a:buAutoNum type="arabicPeriod"/>
            </a:pPr>
            <a:r>
              <a:rPr lang="en-US" sz="2000"/>
              <a:t>Use the </a:t>
            </a:r>
            <a:r>
              <a:rPr lang="en-US" sz="2000" b="1"/>
              <a:t>Microsoft Office Button</a:t>
            </a:r>
            <a:r>
              <a:rPr lang="en-US" sz="2000"/>
              <a:t>. </a:t>
            </a:r>
          </a:p>
          <a:p>
            <a:pPr marL="401638" indent="-401638">
              <a:spcBef>
                <a:spcPct val="20000"/>
              </a:spcBef>
              <a:spcAft>
                <a:spcPct val="75000"/>
              </a:spcAft>
              <a:buFontTx/>
              <a:buAutoNum type="arabicPeriod"/>
            </a:pPr>
            <a:r>
              <a:rPr lang="en-US" sz="2000"/>
              <a:t>Either the first or second option above. </a:t>
            </a:r>
          </a:p>
        </p:txBody>
      </p:sp>
      <p:sp>
        <p:nvSpPr>
          <p:cNvPr id="7" name="Date Placeholder 6"/>
          <p:cNvSpPr>
            <a:spLocks noGrp="1"/>
          </p:cNvSpPr>
          <p:nvPr>
            <p:ph type="dt" sz="half" idx="10"/>
          </p:nvPr>
        </p:nvSpPr>
        <p:spPr/>
        <p:txBody>
          <a:bodyPr/>
          <a:lstStyle/>
          <a:p>
            <a:fld id="{484C9947-D9AE-43A2-986D-A262AAFE351A}"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48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2884">
                                            <p:txEl>
                                              <p:pRg st="3" end="3"/>
                                            </p:txEl>
                                          </p:spTgt>
                                        </p:tgtEl>
                                        <p:attrNameLst>
                                          <p:attrName>style.visibility</p:attrName>
                                        </p:attrNameLst>
                                      </p:cBhvr>
                                      <p:to>
                                        <p:strVal val="visible"/>
                                      </p:to>
                                    </p:set>
                                    <p:animEffect transition="in" filter="slide(fromLeft)">
                                      <p:cBhvr>
                                        <p:cTn id="27" dur="500"/>
                                        <p:tgtEl>
                                          <p:spTgt spid="1228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4930" name="Rectangle 2"/>
          <p:cNvSpPr>
            <a:spLocks noGrp="1" noChangeArrowheads="1"/>
          </p:cNvSpPr>
          <p:nvPr>
            <p:ph type="title"/>
          </p:nvPr>
        </p:nvSpPr>
        <p:spPr>
          <a:xfrm>
            <a:off x="257175" y="73025"/>
            <a:ext cx="8229600" cy="609600"/>
          </a:xfrm>
        </p:spPr>
        <p:txBody>
          <a:bodyPr/>
          <a:lstStyle/>
          <a:p>
            <a:r>
              <a:rPr lang="en-US"/>
              <a:t>Test 2, question 2: Answer</a:t>
            </a:r>
          </a:p>
        </p:txBody>
      </p:sp>
      <p:sp>
        <p:nvSpPr>
          <p:cNvPr id="124931" name="Rectangle 3"/>
          <p:cNvSpPr>
            <a:spLocks noGrp="1" noChangeArrowheads="1"/>
          </p:cNvSpPr>
          <p:nvPr>
            <p:ph sz="half" idx="2"/>
          </p:nvPr>
        </p:nvSpPr>
        <p:spPr>
          <a:xfrm>
            <a:off x="257175" y="836613"/>
            <a:ext cx="8350250" cy="703262"/>
          </a:xfrm>
        </p:spPr>
        <p:txBody>
          <a:bodyPr/>
          <a:lstStyle/>
          <a:p>
            <a:pPr marL="0" indent="0">
              <a:spcAft>
                <a:spcPct val="75000"/>
              </a:spcAft>
            </a:pPr>
            <a:r>
              <a:rPr lang="en-US"/>
              <a:t>Use the </a:t>
            </a:r>
            <a:r>
              <a:rPr lang="en-US" b="1"/>
              <a:t>Microsoft Office Button</a:t>
            </a:r>
            <a:r>
              <a:rPr lang="en-US"/>
              <a:t>.</a:t>
            </a:r>
          </a:p>
        </p:txBody>
      </p:sp>
      <p:sp>
        <p:nvSpPr>
          <p:cNvPr id="124932" name="Rectangle 4"/>
          <p:cNvSpPr>
            <a:spLocks noChangeArrowheads="1"/>
          </p:cNvSpPr>
          <p:nvPr/>
        </p:nvSpPr>
        <p:spPr bwMode="auto">
          <a:xfrm>
            <a:off x="25717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This is where you open Print Preview as well. </a:t>
            </a:r>
          </a:p>
        </p:txBody>
      </p:sp>
      <p:sp>
        <p:nvSpPr>
          <p:cNvPr id="7" name="Date Placeholder 6"/>
          <p:cNvSpPr>
            <a:spLocks noGrp="1"/>
          </p:cNvSpPr>
          <p:nvPr>
            <p:ph type="dt" sz="half" idx="10"/>
          </p:nvPr>
        </p:nvSpPr>
        <p:spPr/>
        <p:txBody>
          <a:bodyPr/>
          <a:lstStyle/>
          <a:p>
            <a:fld id="{95EA0AEE-D95E-44E1-AB29-D60E9DC9880B}"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49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t>Lesson 1</a:t>
            </a:r>
          </a:p>
        </p:txBody>
      </p:sp>
      <p:sp>
        <p:nvSpPr>
          <p:cNvPr id="18435" name="Rectangle 3"/>
          <p:cNvSpPr>
            <a:spLocks noGrp="1" noChangeArrowheads="1"/>
          </p:cNvSpPr>
          <p:nvPr>
            <p:ph type="subTitle" idx="1"/>
          </p:nvPr>
        </p:nvSpPr>
        <p:spPr/>
        <p:txBody>
          <a:bodyPr/>
          <a:lstStyle/>
          <a:p>
            <a:r>
              <a:rPr lang="en-US"/>
              <a:t>Get to know the Ribbon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6978" name="Rectangle 2"/>
          <p:cNvSpPr>
            <a:spLocks noGrp="1" noChangeArrowheads="1"/>
          </p:cNvSpPr>
          <p:nvPr>
            <p:ph type="title"/>
          </p:nvPr>
        </p:nvSpPr>
        <p:spPr>
          <a:xfrm>
            <a:off x="271463" y="73025"/>
            <a:ext cx="8229600" cy="609600"/>
          </a:xfrm>
        </p:spPr>
        <p:txBody>
          <a:bodyPr/>
          <a:lstStyle/>
          <a:p>
            <a:r>
              <a:rPr lang="en-US"/>
              <a:t>Test 2, question 3</a:t>
            </a:r>
          </a:p>
        </p:txBody>
      </p:sp>
      <p:sp>
        <p:nvSpPr>
          <p:cNvPr id="126979" name="Rectangle 3"/>
          <p:cNvSpPr>
            <a:spLocks noGrp="1" noChangeArrowheads="1"/>
          </p:cNvSpPr>
          <p:nvPr>
            <p:ph type="body" sz="half" idx="2"/>
          </p:nvPr>
        </p:nvSpPr>
        <p:spPr>
          <a:xfrm>
            <a:off x="271463" y="850900"/>
            <a:ext cx="7685087" cy="1189038"/>
          </a:xfrm>
        </p:spPr>
        <p:txBody>
          <a:bodyPr/>
          <a:lstStyle/>
          <a:p>
            <a:pPr marL="0" indent="0">
              <a:spcAft>
                <a:spcPct val="75000"/>
              </a:spcAft>
            </a:pPr>
            <a:r>
              <a:rPr lang="en-US" b="1"/>
              <a:t>Which corner has the zoom control? (Pick one answer.)</a:t>
            </a:r>
          </a:p>
        </p:txBody>
      </p:sp>
      <p:sp>
        <p:nvSpPr>
          <p:cNvPr id="126980" name="Rectangle 4"/>
          <p:cNvSpPr>
            <a:spLocks noChangeArrowheads="1"/>
          </p:cNvSpPr>
          <p:nvPr/>
        </p:nvSpPr>
        <p:spPr bwMode="auto">
          <a:xfrm>
            <a:off x="271463"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Upper-right. </a:t>
            </a:r>
          </a:p>
          <a:p>
            <a:pPr marL="401638" indent="-401638">
              <a:spcBef>
                <a:spcPct val="20000"/>
              </a:spcBef>
              <a:spcAft>
                <a:spcPct val="75000"/>
              </a:spcAft>
              <a:buFontTx/>
              <a:buAutoNum type="arabicPeriod"/>
            </a:pPr>
            <a:r>
              <a:rPr lang="en-US" sz="2000"/>
              <a:t>Upper-left. </a:t>
            </a:r>
          </a:p>
          <a:p>
            <a:pPr marL="401638" indent="-401638">
              <a:spcBef>
                <a:spcPct val="20000"/>
              </a:spcBef>
              <a:spcAft>
                <a:spcPct val="75000"/>
              </a:spcAft>
              <a:buFontTx/>
              <a:buAutoNum type="arabicPeriod"/>
            </a:pPr>
            <a:r>
              <a:rPr lang="en-US" sz="2000"/>
              <a:t>Lower-left. </a:t>
            </a:r>
          </a:p>
          <a:p>
            <a:pPr marL="401638" indent="-401638">
              <a:spcBef>
                <a:spcPct val="20000"/>
              </a:spcBef>
              <a:spcAft>
                <a:spcPct val="75000"/>
              </a:spcAft>
              <a:buFontTx/>
              <a:buAutoNum type="arabicPeriod"/>
            </a:pPr>
            <a:r>
              <a:rPr lang="en-US" sz="2000"/>
              <a:t>Lower-right. </a:t>
            </a:r>
          </a:p>
        </p:txBody>
      </p:sp>
      <p:sp>
        <p:nvSpPr>
          <p:cNvPr id="7" name="Date Placeholder 6"/>
          <p:cNvSpPr>
            <a:spLocks noGrp="1"/>
          </p:cNvSpPr>
          <p:nvPr>
            <p:ph type="dt" sz="half" idx="10"/>
          </p:nvPr>
        </p:nvSpPr>
        <p:spPr/>
        <p:txBody>
          <a:bodyPr/>
          <a:lstStyle/>
          <a:p>
            <a:fld id="{103C5FB4-F59E-4B4E-B200-F356EB0A3541}"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50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6980">
                                            <p:txEl>
                                              <p:pRg st="3" end="3"/>
                                            </p:txEl>
                                          </p:spTgt>
                                        </p:tgtEl>
                                        <p:attrNameLst>
                                          <p:attrName>style.visibility</p:attrName>
                                        </p:attrNameLst>
                                      </p:cBhvr>
                                      <p:to>
                                        <p:strVal val="visible"/>
                                      </p:to>
                                    </p:set>
                                    <p:animEffect transition="in" filter="slide(fromLeft)">
                                      <p:cBhvr>
                                        <p:cTn id="27"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9026" name="Rectangle 2"/>
          <p:cNvSpPr>
            <a:spLocks noGrp="1" noChangeArrowheads="1"/>
          </p:cNvSpPr>
          <p:nvPr>
            <p:ph type="title"/>
          </p:nvPr>
        </p:nvSpPr>
        <p:spPr>
          <a:xfrm>
            <a:off x="271463" y="73025"/>
            <a:ext cx="8229600" cy="609600"/>
          </a:xfrm>
        </p:spPr>
        <p:txBody>
          <a:bodyPr/>
          <a:lstStyle/>
          <a:p>
            <a:r>
              <a:rPr lang="en-US"/>
              <a:t>Test 2, question 3: Answer</a:t>
            </a:r>
          </a:p>
        </p:txBody>
      </p:sp>
      <p:sp>
        <p:nvSpPr>
          <p:cNvPr id="129027" name="Rectangle 3"/>
          <p:cNvSpPr>
            <a:spLocks noGrp="1" noChangeArrowheads="1"/>
          </p:cNvSpPr>
          <p:nvPr>
            <p:ph sz="half" idx="2"/>
          </p:nvPr>
        </p:nvSpPr>
        <p:spPr>
          <a:xfrm>
            <a:off x="257175" y="863600"/>
            <a:ext cx="8350250" cy="703263"/>
          </a:xfrm>
        </p:spPr>
        <p:txBody>
          <a:bodyPr/>
          <a:lstStyle/>
          <a:p>
            <a:pPr marL="0" indent="0">
              <a:spcAft>
                <a:spcPct val="75000"/>
              </a:spcAft>
            </a:pPr>
            <a:r>
              <a:rPr lang="en-US"/>
              <a:t>Lower-right.</a:t>
            </a:r>
          </a:p>
        </p:txBody>
      </p:sp>
      <p:sp>
        <p:nvSpPr>
          <p:cNvPr id="129028" name="Rectangle 4"/>
          <p:cNvSpPr>
            <a:spLocks noChangeArrowheads="1"/>
          </p:cNvSpPr>
          <p:nvPr/>
        </p:nvSpPr>
        <p:spPr bwMode="auto">
          <a:xfrm>
            <a:off x="257175" y="21097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In the lower-right corner is the control you use to zoom in and out. You can also use the </a:t>
            </a:r>
            <a:r>
              <a:rPr lang="en-US" sz="2000" b="1"/>
              <a:t>View</a:t>
            </a:r>
            <a:r>
              <a:rPr lang="en-US" sz="2000"/>
              <a:t> menu to see the zoom controls.</a:t>
            </a:r>
          </a:p>
        </p:txBody>
      </p:sp>
      <p:sp>
        <p:nvSpPr>
          <p:cNvPr id="7" name="Date Placeholder 6"/>
          <p:cNvSpPr>
            <a:spLocks noGrp="1"/>
          </p:cNvSpPr>
          <p:nvPr>
            <p:ph type="dt" sz="half" idx="10"/>
          </p:nvPr>
        </p:nvSpPr>
        <p:spPr/>
        <p:txBody>
          <a:bodyPr/>
          <a:lstStyle/>
          <a:p>
            <a:fld id="{9A7C37AC-D743-461C-A00C-F8F45C87C0D4}"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51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a:t>Lesson 3</a:t>
            </a:r>
          </a:p>
        </p:txBody>
      </p:sp>
      <p:sp>
        <p:nvSpPr>
          <p:cNvPr id="65539" name="Rectangle 3"/>
          <p:cNvSpPr>
            <a:spLocks noGrp="1" noChangeArrowheads="1"/>
          </p:cNvSpPr>
          <p:nvPr>
            <p:ph type="subTitle" idx="1"/>
          </p:nvPr>
        </p:nvSpPr>
        <p:spPr/>
        <p:txBody>
          <a:bodyPr/>
          <a:lstStyle/>
          <a:p>
            <a:r>
              <a:rPr lang="en-US"/>
              <a:t>A new file format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31074" name="Rectangle 2"/>
          <p:cNvSpPr>
            <a:spLocks noGrp="1" noChangeArrowheads="1"/>
          </p:cNvSpPr>
          <p:nvPr>
            <p:ph type="title"/>
          </p:nvPr>
        </p:nvSpPr>
        <p:spPr>
          <a:xfrm>
            <a:off x="268288" y="73025"/>
            <a:ext cx="8027987" cy="614363"/>
          </a:xfrm>
        </p:spPr>
        <p:txBody>
          <a:bodyPr/>
          <a:lstStyle/>
          <a:p>
            <a:r>
              <a:rPr lang="en-US"/>
              <a:t>A new file format</a:t>
            </a:r>
          </a:p>
        </p:txBody>
      </p:sp>
      <p:sp>
        <p:nvSpPr>
          <p:cNvPr id="131075"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One more big change in the new version of Word: an improved </a:t>
            </a:r>
            <a:r>
              <a:rPr lang="en-US" sz="2000" b="1"/>
              <a:t>file format</a:t>
            </a:r>
            <a:r>
              <a:rPr lang="en-US" sz="2000"/>
              <a:t>. </a:t>
            </a:r>
          </a:p>
          <a:p>
            <a:pPr>
              <a:spcBef>
                <a:spcPct val="20000"/>
              </a:spcBef>
              <a:spcAft>
                <a:spcPct val="75000"/>
              </a:spcAft>
            </a:pPr>
            <a:r>
              <a:rPr lang="en-US" sz="2000"/>
              <a:t>What does that mean to you?</a:t>
            </a:r>
          </a:p>
        </p:txBody>
      </p:sp>
      <p:sp>
        <p:nvSpPr>
          <p:cNvPr id="131077" name="Rectangle 5"/>
          <p:cNvSpPr>
            <a:spLocks noChangeArrowheads="1"/>
          </p:cNvSpPr>
          <p:nvPr/>
        </p:nvSpPr>
        <p:spPr bwMode="auto">
          <a:xfrm>
            <a:off x="268288"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new file format helps keep your file sizes smaller, and it helps keep them safer. There are other advantages, too. </a:t>
            </a: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79" name="Picture 7" descr="Word documents and XML"/>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AC607BB4-28D0-481A-B29E-AD9781F9D567}"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53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133122" name="Rectangle 2"/>
          <p:cNvSpPr>
            <a:spLocks noGrp="1" noChangeArrowheads="1"/>
          </p:cNvSpPr>
          <p:nvPr>
            <p:ph type="title"/>
          </p:nvPr>
        </p:nvSpPr>
        <p:spPr>
          <a:xfrm>
            <a:off x="268288" y="73025"/>
            <a:ext cx="8027987" cy="614363"/>
          </a:xfrm>
        </p:spPr>
        <p:txBody>
          <a:bodyPr/>
          <a:lstStyle/>
          <a:p>
            <a:r>
              <a:rPr lang="en-US"/>
              <a:t>Why the change? XML</a:t>
            </a:r>
          </a:p>
        </p:txBody>
      </p:sp>
      <p:sp>
        <p:nvSpPr>
          <p:cNvPr id="133123"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The new Word document file format is based on the new Office Open XML Formats.</a:t>
            </a:r>
          </a:p>
        </p:txBody>
      </p:sp>
      <p:sp>
        <p:nvSpPr>
          <p:cNvPr id="133125" name="Rectangle 5"/>
          <p:cNvSpPr>
            <a:spLocks noChangeArrowheads="1"/>
          </p:cNvSpPr>
          <p:nvPr/>
        </p:nvSpPr>
        <p:spPr bwMode="auto">
          <a:xfrm>
            <a:off x="268288"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format brings lots of benefits:</a:t>
            </a: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3128" name="Picture 8" descr="XML file formats: increased security, smaller file size, increased protection"/>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133129" name="Rectangle 9"/>
          <p:cNvSpPr>
            <a:spLocks noChangeArrowheads="1"/>
          </p:cNvSpPr>
          <p:nvPr/>
        </p:nvSpPr>
        <p:spPr bwMode="auto">
          <a:xfrm>
            <a:off x="268288" y="4506913"/>
            <a:ext cx="5940425" cy="1549400"/>
          </a:xfrm>
          <a:prstGeom prst="rect">
            <a:avLst/>
          </a:prstGeom>
          <a:noFill/>
          <a:ln w="9525" algn="ctr">
            <a:noFill/>
            <a:miter lim="800000"/>
            <a:headEnd/>
            <a:tailEnd/>
          </a:ln>
          <a:effectLst/>
        </p:spPr>
        <p:txBody>
          <a:bodyPr>
            <a:spAutoFit/>
          </a:bodyPr>
          <a:lstStyle/>
          <a:p>
            <a:pPr marL="223838" indent="-223838">
              <a:spcBef>
                <a:spcPct val="20000"/>
              </a:spcBef>
              <a:spcAft>
                <a:spcPct val="45000"/>
              </a:spcAft>
              <a:buFontTx/>
              <a:buChar char="•"/>
            </a:pPr>
            <a:r>
              <a:rPr lang="en-US">
                <a:solidFill>
                  <a:srgbClr val="FFCC00"/>
                </a:solidFill>
              </a:rPr>
              <a:t>Helps make your documents safer. </a:t>
            </a:r>
          </a:p>
          <a:p>
            <a:pPr marL="223838" indent="-223838">
              <a:spcBef>
                <a:spcPct val="20000"/>
              </a:spcBef>
              <a:spcAft>
                <a:spcPct val="45000"/>
              </a:spcAft>
              <a:buFontTx/>
              <a:buChar char="•"/>
            </a:pPr>
            <a:r>
              <a:rPr lang="en-US">
                <a:solidFill>
                  <a:srgbClr val="FFCC00"/>
                </a:solidFill>
              </a:rPr>
              <a:t>Helps make your document file sizes smaller.</a:t>
            </a:r>
          </a:p>
          <a:p>
            <a:pPr marL="223838" indent="-223838">
              <a:spcBef>
                <a:spcPct val="20000"/>
              </a:spcBef>
              <a:spcAft>
                <a:spcPct val="45000"/>
              </a:spcAft>
              <a:buFontTx/>
              <a:buChar char="•"/>
            </a:pPr>
            <a:r>
              <a:rPr lang="en-US">
                <a:solidFill>
                  <a:srgbClr val="FFCC00"/>
                </a:solidFill>
              </a:rPr>
              <a:t>Helps make your documents less susceptible to damage. </a:t>
            </a:r>
          </a:p>
        </p:txBody>
      </p:sp>
      <p:sp>
        <p:nvSpPr>
          <p:cNvPr id="10" name="Date Placeholder 9"/>
          <p:cNvSpPr>
            <a:spLocks noGrp="1"/>
          </p:cNvSpPr>
          <p:nvPr>
            <p:ph type="dt" sz="half" idx="10"/>
          </p:nvPr>
        </p:nvSpPr>
        <p:spPr/>
        <p:txBody>
          <a:bodyPr/>
          <a:lstStyle/>
          <a:p>
            <a:fld id="{1983FC72-4A45-451B-A2F4-2B918E8342DC}"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54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3125">
                                            <p:txEl>
                                              <p:pRg st="0" end="0"/>
                                            </p:txEl>
                                          </p:spTgt>
                                        </p:tgtEl>
                                        <p:attrNameLst>
                                          <p:attrName>style.visibility</p:attrName>
                                        </p:attrNameLst>
                                      </p:cBhvr>
                                      <p:to>
                                        <p:strVal val="visible"/>
                                      </p:to>
                                    </p:set>
                                    <p:animEffect transition="in" filter="slide(fromLeft)">
                                      <p:cBhvr>
                                        <p:cTn id="17" dur="500"/>
                                        <p:tgtEl>
                                          <p:spTgt spid="1331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9">
                                            <p:txEl>
                                              <p:pRg st="0" end="0"/>
                                            </p:txEl>
                                          </p:spTgt>
                                        </p:tgtEl>
                                        <p:attrNameLst>
                                          <p:attrName>style.visibility</p:attrName>
                                        </p:attrNameLst>
                                      </p:cBhvr>
                                      <p:to>
                                        <p:strVal val="visible"/>
                                      </p:to>
                                    </p:set>
                                    <p:animEffect transition="in" filter="checkerboard(across)">
                                      <p:cBhvr>
                                        <p:cTn id="22" dur="500"/>
                                        <p:tgtEl>
                                          <p:spTgt spid="1331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9">
                                            <p:txEl>
                                              <p:pRg st="1" end="1"/>
                                            </p:txEl>
                                          </p:spTgt>
                                        </p:tgtEl>
                                        <p:attrNameLst>
                                          <p:attrName>style.visibility</p:attrName>
                                        </p:attrNameLst>
                                      </p:cBhvr>
                                      <p:to>
                                        <p:strVal val="visible"/>
                                      </p:to>
                                    </p:set>
                                    <p:animEffect transition="in" filter="checkerboard(across)">
                                      <p:cBhvr>
                                        <p:cTn id="27" dur="500"/>
                                        <p:tgtEl>
                                          <p:spTgt spid="1331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29">
                                            <p:txEl>
                                              <p:pRg st="2" end="2"/>
                                            </p:txEl>
                                          </p:spTgt>
                                        </p:tgtEl>
                                        <p:attrNameLst>
                                          <p:attrName>style.visibility</p:attrName>
                                        </p:attrNameLst>
                                      </p:cBhvr>
                                      <p:to>
                                        <p:strVal val="visible"/>
                                      </p:to>
                                    </p:set>
                                    <p:animEffect transition="in" filter="checkerboard(across)">
                                      <p:cBhvr>
                                        <p:cTn id="32" dur="500"/>
                                        <p:tgtEl>
                                          <p:spTgt spid="133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5" grpId="0" build="p" autoUpdateAnimBg="0"/>
      <p:bldP spid="13312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6546" name="Rectangle 2"/>
          <p:cNvSpPr>
            <a:spLocks noGrp="1" noChangeArrowheads="1"/>
          </p:cNvSpPr>
          <p:nvPr>
            <p:ph type="title"/>
          </p:nvPr>
        </p:nvSpPr>
        <p:spPr>
          <a:xfrm>
            <a:off x="268288" y="63500"/>
            <a:ext cx="8904287" cy="614363"/>
          </a:xfrm>
        </p:spPr>
        <p:txBody>
          <a:bodyPr/>
          <a:lstStyle/>
          <a:p>
            <a:r>
              <a:rPr lang="en-US"/>
              <a:t>Why the change? New features</a:t>
            </a:r>
          </a:p>
        </p:txBody>
      </p:sp>
      <p:sp>
        <p:nvSpPr>
          <p:cNvPr id="23654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The new file format also gives you the ability to use features that are only available in Word 2007. </a:t>
            </a:r>
          </a:p>
          <a:p>
            <a:pPr>
              <a:spcBef>
                <a:spcPct val="20000"/>
              </a:spcBef>
              <a:spcAft>
                <a:spcPct val="75000"/>
              </a:spcAft>
            </a:pPr>
            <a:endParaRPr lang="en-US" sz="2000"/>
          </a:p>
        </p:txBody>
      </p:sp>
      <p:sp>
        <p:nvSpPr>
          <p:cNvPr id="23654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6551" name="Rectangle 7"/>
          <p:cNvSpPr>
            <a:spLocks noChangeArrowheads="1"/>
          </p:cNvSpPr>
          <p:nvPr/>
        </p:nvSpPr>
        <p:spPr bwMode="auto">
          <a:xfrm>
            <a:off x="268288" y="4019550"/>
            <a:ext cx="5934075" cy="15541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One example is the new SmartArt</a:t>
            </a:r>
            <a:r>
              <a:rPr lang="en-US" sz="2000" baseline="30000">
                <a:solidFill>
                  <a:srgbClr val="FFCC00"/>
                </a:solidFill>
                <a:cs typeface="Arial" charset="0"/>
              </a:rPr>
              <a:t>™</a:t>
            </a:r>
            <a:r>
              <a:rPr lang="en-US">
                <a:solidFill>
                  <a:srgbClr val="FFCC00"/>
                </a:solidFill>
              </a:rPr>
              <a:t> graphics feature.</a:t>
            </a:r>
          </a:p>
          <a:p>
            <a:pPr>
              <a:spcBef>
                <a:spcPct val="20000"/>
              </a:spcBef>
              <a:spcAft>
                <a:spcPct val="75000"/>
              </a:spcAft>
            </a:pPr>
            <a:r>
              <a:rPr lang="en-US">
                <a:solidFill>
                  <a:srgbClr val="FFCC00"/>
                </a:solidFill>
              </a:rPr>
              <a:t>The illustration shows you how to start such a graphic in Word. Notice how many SmartArt graphic designs are available to choose from. </a:t>
            </a:r>
          </a:p>
        </p:txBody>
      </p:sp>
      <p:pic>
        <p:nvPicPr>
          <p:cNvPr id="236552" name="Picture 8" descr="The Insert tab and the Choose a SmartArt Graphic 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0A2416C-5CC4-4FA4-BA29-AFB6EDCCC2D9}"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55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6552"/>
                                        </p:tgtEl>
                                        <p:attrNameLst>
                                          <p:attrName>style.visibility</p:attrName>
                                        </p:attrNameLst>
                                      </p:cBhvr>
                                      <p:to>
                                        <p:strVal val="visible"/>
                                      </p:to>
                                    </p:set>
                                    <p:animEffect transition="in" filter="slide(fromTop)">
                                      <p:cBhvr>
                                        <p:cTn id="7" dur="500"/>
                                        <p:tgtEl>
                                          <p:spTgt spid="2365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6547"/>
                                        </p:tgtEl>
                                        <p:attrNameLst>
                                          <p:attrName>style.visibility</p:attrName>
                                        </p:attrNameLst>
                                      </p:cBhvr>
                                      <p:to>
                                        <p:strVal val="visible"/>
                                      </p:to>
                                    </p:set>
                                    <p:animEffect transition="in" filter="slide(fromTop)">
                                      <p:cBhvr>
                                        <p:cTn id="12" dur="500"/>
                                        <p:tgtEl>
                                          <p:spTgt spid="23654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6551">
                                            <p:txEl>
                                              <p:pRg st="0" end="0"/>
                                            </p:txEl>
                                          </p:spTgt>
                                        </p:tgtEl>
                                        <p:attrNameLst>
                                          <p:attrName>style.visibility</p:attrName>
                                        </p:attrNameLst>
                                      </p:cBhvr>
                                      <p:to>
                                        <p:strVal val="visible"/>
                                      </p:to>
                                    </p:set>
                                    <p:animEffect transition="in" filter="slide(fromLeft)">
                                      <p:cBhvr>
                                        <p:cTn id="17" dur="500"/>
                                        <p:tgtEl>
                                          <p:spTgt spid="2365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6551">
                                            <p:txEl>
                                              <p:pRg st="1" end="1"/>
                                            </p:txEl>
                                          </p:spTgt>
                                        </p:tgtEl>
                                        <p:attrNameLst>
                                          <p:attrName>style.visibility</p:attrName>
                                        </p:attrNameLst>
                                      </p:cBhvr>
                                      <p:to>
                                        <p:strVal val="visible"/>
                                      </p:to>
                                    </p:set>
                                    <p:animEffect transition="in" filter="slide(fromLeft)">
                                      <p:cBhvr>
                                        <p:cTn id="22" dur="500"/>
                                        <p:tgtEl>
                                          <p:spTgt spid="2365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8594" name="Rectangle 2"/>
          <p:cNvSpPr>
            <a:spLocks noGrp="1" noChangeArrowheads="1"/>
          </p:cNvSpPr>
          <p:nvPr>
            <p:ph type="title"/>
          </p:nvPr>
        </p:nvSpPr>
        <p:spPr>
          <a:xfrm>
            <a:off x="268288" y="63500"/>
            <a:ext cx="8904287" cy="614363"/>
          </a:xfrm>
        </p:spPr>
        <p:txBody>
          <a:bodyPr/>
          <a:lstStyle/>
          <a:p>
            <a:r>
              <a:rPr lang="en-US"/>
              <a:t>How do I know I’m using the new format? </a:t>
            </a:r>
          </a:p>
        </p:txBody>
      </p:sp>
      <p:sp>
        <p:nvSpPr>
          <p:cNvPr id="23859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When you create a new document in Word 2007, and then save the document, the new file format will automatically be chosen for you.</a:t>
            </a:r>
          </a:p>
        </p:txBody>
      </p:sp>
      <p:sp>
        <p:nvSpPr>
          <p:cNvPr id="23859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8599" name="Rectangle 7"/>
          <p:cNvSpPr>
            <a:spLocks noChangeArrowheads="1"/>
          </p:cNvSpPr>
          <p:nvPr/>
        </p:nvSpPr>
        <p:spPr bwMode="auto">
          <a:xfrm>
            <a:off x="268288" y="4019550"/>
            <a:ext cx="5934075" cy="13350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can make sure of this by looking closely at the </a:t>
            </a:r>
            <a:r>
              <a:rPr lang="en-US" b="1">
                <a:solidFill>
                  <a:srgbClr val="FFCC00"/>
                </a:solidFill>
              </a:rPr>
              <a:t>Save As</a:t>
            </a:r>
            <a:r>
              <a:rPr lang="en-US">
                <a:solidFill>
                  <a:srgbClr val="FFCC00"/>
                </a:solidFill>
              </a:rPr>
              <a:t> dialog box. Notice that the </a:t>
            </a:r>
            <a:r>
              <a:rPr lang="en-US" b="1">
                <a:solidFill>
                  <a:srgbClr val="FFCC00"/>
                </a:solidFill>
              </a:rPr>
              <a:t>Save as type</a:t>
            </a:r>
            <a:r>
              <a:rPr lang="en-US">
                <a:solidFill>
                  <a:srgbClr val="FFCC00"/>
                </a:solidFill>
              </a:rPr>
              <a:t> box says </a:t>
            </a:r>
            <a:r>
              <a:rPr lang="en-US" b="1">
                <a:solidFill>
                  <a:srgbClr val="FFCC00"/>
                </a:solidFill>
              </a:rPr>
              <a:t>Word Document</a:t>
            </a:r>
            <a:r>
              <a:rPr lang="en-US">
                <a:solidFill>
                  <a:srgbClr val="FFCC00"/>
                </a:solidFill>
              </a:rPr>
              <a:t>. This means the new file format is being used. </a:t>
            </a:r>
          </a:p>
        </p:txBody>
      </p:sp>
      <p:pic>
        <p:nvPicPr>
          <p:cNvPr id="238600" name="Picture 8" descr="The Save As 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5DBBE716-98C8-41BB-AED7-1CD1AB48B630}"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56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8600"/>
                                        </p:tgtEl>
                                        <p:attrNameLst>
                                          <p:attrName>style.visibility</p:attrName>
                                        </p:attrNameLst>
                                      </p:cBhvr>
                                      <p:to>
                                        <p:strVal val="visible"/>
                                      </p:to>
                                    </p:set>
                                    <p:animEffect transition="in" filter="slide(fromTop)">
                                      <p:cBhvr>
                                        <p:cTn id="7" dur="500"/>
                                        <p:tgtEl>
                                          <p:spTgt spid="23860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8595"/>
                                        </p:tgtEl>
                                        <p:attrNameLst>
                                          <p:attrName>style.visibility</p:attrName>
                                        </p:attrNameLst>
                                      </p:cBhvr>
                                      <p:to>
                                        <p:strVal val="visible"/>
                                      </p:to>
                                    </p:set>
                                    <p:animEffect transition="in" filter="slide(fromTop)">
                                      <p:cBhvr>
                                        <p:cTn id="12" dur="500"/>
                                        <p:tgtEl>
                                          <p:spTgt spid="23859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8599">
                                            <p:txEl>
                                              <p:pRg st="0" end="0"/>
                                            </p:txEl>
                                          </p:spTgt>
                                        </p:tgtEl>
                                        <p:attrNameLst>
                                          <p:attrName>style.visibility</p:attrName>
                                        </p:attrNameLst>
                                      </p:cBhvr>
                                      <p:to>
                                        <p:strVal val="visible"/>
                                      </p:to>
                                    </p:set>
                                    <p:animEffect transition="in" filter="slide(fromLeft)">
                                      <p:cBhvr>
                                        <p:cTn id="17" dur="500"/>
                                        <p:tgtEl>
                                          <p:spTgt spid="2385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Footer Placeholder 5"/>
          <p:cNvSpPr>
            <a:spLocks noGrp="1"/>
          </p:cNvSpPr>
          <p:nvPr>
            <p:ph type="ftr" sz="quarter" idx="11"/>
          </p:nvPr>
        </p:nvSpPr>
        <p:spPr/>
        <p:txBody>
          <a:bodyPr/>
          <a:lstStyle/>
          <a:p>
            <a:r>
              <a:rPr lang="en-US"/>
              <a:t>Get up to speed</a:t>
            </a:r>
          </a:p>
        </p:txBody>
      </p:sp>
      <p:sp>
        <p:nvSpPr>
          <p:cNvPr id="240642" name="Rectangle 2"/>
          <p:cNvSpPr>
            <a:spLocks noGrp="1" noChangeArrowheads="1"/>
          </p:cNvSpPr>
          <p:nvPr>
            <p:ph type="title"/>
          </p:nvPr>
        </p:nvSpPr>
        <p:spPr>
          <a:xfrm>
            <a:off x="268288" y="63500"/>
            <a:ext cx="8904287" cy="614363"/>
          </a:xfrm>
        </p:spPr>
        <p:txBody>
          <a:bodyPr/>
          <a:lstStyle/>
          <a:p>
            <a:r>
              <a:rPr lang="en-US"/>
              <a:t>There’s more than one file format?</a:t>
            </a:r>
          </a:p>
        </p:txBody>
      </p:sp>
      <p:sp>
        <p:nvSpPr>
          <p:cNvPr id="24064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Previously, there were just two Word file types: documents and templates (.doc and .dot). </a:t>
            </a:r>
          </a:p>
        </p:txBody>
      </p:sp>
      <p:sp>
        <p:nvSpPr>
          <p:cNvPr id="2406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0647" name="Rectangle 7"/>
          <p:cNvSpPr>
            <a:spLocks noChangeArrowheads="1"/>
          </p:cNvSpPr>
          <p:nvPr/>
        </p:nvSpPr>
        <p:spPr bwMode="auto">
          <a:xfrm>
            <a:off x="268288" y="4019550"/>
            <a:ext cx="5934075" cy="17335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With Word 2007 there are four file types: .docx, .dotx, .docm, and .dotm (the “x” stands for XML and the “m” for macro). Take a look at the table for details.</a:t>
            </a:r>
          </a:p>
          <a:p>
            <a:pPr>
              <a:spcBef>
                <a:spcPct val="20000"/>
              </a:spcBef>
              <a:spcAft>
                <a:spcPct val="75000"/>
              </a:spcAft>
            </a:pPr>
            <a:r>
              <a:rPr lang="en-US">
                <a:solidFill>
                  <a:srgbClr val="FFCC00"/>
                </a:solidFill>
              </a:rPr>
              <a:t>The only outward difference you are likely to see with new Word file formats is if you use macros or code. </a:t>
            </a:r>
          </a:p>
        </p:txBody>
      </p:sp>
      <p:graphicFrame>
        <p:nvGraphicFramePr>
          <p:cNvPr id="240715" name="Group 75"/>
          <p:cNvGraphicFramePr>
            <a:graphicFrameLocks noGrp="1"/>
          </p:cNvGraphicFramePr>
          <p:nvPr>
            <p:ph sz="half" idx="1"/>
          </p:nvPr>
        </p:nvGraphicFramePr>
        <p:xfrm>
          <a:off x="350838" y="935038"/>
          <a:ext cx="5651500" cy="2924175"/>
        </p:xfrm>
        <a:graphic>
          <a:graphicData uri="http://schemas.openxmlformats.org/drawingml/2006/table">
            <a:tbl>
              <a:tblPr/>
              <a:tblGrid>
                <a:gridCol w="1874837"/>
                <a:gridCol w="3776663"/>
              </a:tblGrid>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555464"/>
                          </a:solidFill>
                          <a:effectLst/>
                          <a:latin typeface="Arial" charset="0"/>
                        </a:rPr>
                        <a:t>File extension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555464"/>
                          </a:solidFill>
                          <a:effectLst/>
                          <a:latin typeface="Arial" charset="0"/>
                        </a:rPr>
                        <a:t>What it’s used for</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.docx</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Standard Word document with no macros or code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.dotx</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Word template with no macros or code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.docm</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Word document that could contain macros or code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.dotm</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555464"/>
                          </a:solidFill>
                          <a:effectLst/>
                          <a:latin typeface="Arial" charset="0"/>
                        </a:rPr>
                        <a:t>Word template that could contain macros or code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sp>
        <p:nvSpPr>
          <p:cNvPr id="28" name="Date Placeholder 27"/>
          <p:cNvSpPr>
            <a:spLocks noGrp="1"/>
          </p:cNvSpPr>
          <p:nvPr>
            <p:ph type="dt" sz="half" idx="10"/>
          </p:nvPr>
        </p:nvSpPr>
        <p:spPr/>
        <p:txBody>
          <a:bodyPr/>
          <a:lstStyle/>
          <a:p>
            <a:fld id="{10255C63-6CB6-4B8F-A73B-BFA71542552D}" type="datetime3">
              <a:rPr lang="en-US" smtClean="0"/>
              <a:t>26 October 2007</a:t>
            </a:fld>
            <a:endParaRPr lang="en-US"/>
          </a:p>
        </p:txBody>
      </p:sp>
      <p:sp>
        <p:nvSpPr>
          <p:cNvPr id="29" name="Slide Number Placeholder 28"/>
          <p:cNvSpPr>
            <a:spLocks noGrp="1"/>
          </p:cNvSpPr>
          <p:nvPr>
            <p:ph type="sldNum" sz="quarter" idx="12"/>
          </p:nvPr>
        </p:nvSpPr>
        <p:spPr/>
        <p:txBody>
          <a:bodyPr/>
          <a:lstStyle/>
          <a:p>
            <a:fld id="{1891372E-8A74-4D58-9027-0E122D15EE56}" type="slidenum">
              <a:rPr lang="en-US" smtClean="0"/>
              <a:pPr/>
              <a:t>57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0715"/>
                                        </p:tgtEl>
                                        <p:attrNameLst>
                                          <p:attrName>style.visibility</p:attrName>
                                        </p:attrNameLst>
                                      </p:cBhvr>
                                      <p:to>
                                        <p:strVal val="visible"/>
                                      </p:to>
                                    </p:set>
                                    <p:animEffect transition="in" filter="slide(fromTop)">
                                      <p:cBhvr>
                                        <p:cTn id="7" dur="500"/>
                                        <p:tgtEl>
                                          <p:spTgt spid="2407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slide(fromTop)">
                                      <p:cBhvr>
                                        <p:cTn id="12" dur="500"/>
                                        <p:tgtEl>
                                          <p:spTgt spid="24064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0647">
                                            <p:txEl>
                                              <p:pRg st="0" end="0"/>
                                            </p:txEl>
                                          </p:spTgt>
                                        </p:tgtEl>
                                        <p:attrNameLst>
                                          <p:attrName>style.visibility</p:attrName>
                                        </p:attrNameLst>
                                      </p:cBhvr>
                                      <p:to>
                                        <p:strVal val="visible"/>
                                      </p:to>
                                    </p:set>
                                    <p:animEffect transition="in" filter="slide(fromLeft)">
                                      <p:cBhvr>
                                        <p:cTn id="17" dur="500"/>
                                        <p:tgtEl>
                                          <p:spTgt spid="2406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0647">
                                            <p:txEl>
                                              <p:pRg st="1" end="1"/>
                                            </p:txEl>
                                          </p:spTgt>
                                        </p:tgtEl>
                                        <p:attrNameLst>
                                          <p:attrName>style.visibility</p:attrName>
                                        </p:attrNameLst>
                                      </p:cBhvr>
                                      <p:to>
                                        <p:strVal val="visible"/>
                                      </p:to>
                                    </p:set>
                                    <p:animEffect transition="in" filter="slide(fromLeft)">
                                      <p:cBhvr>
                                        <p:cTn id="22" dur="500"/>
                                        <p:tgtEl>
                                          <p:spTgt spid="2406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utoUpdateAnimBg="0"/>
      <p:bldP spid="24064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42690" name="Rectangle 2"/>
          <p:cNvSpPr>
            <a:spLocks noGrp="1" noChangeArrowheads="1"/>
          </p:cNvSpPr>
          <p:nvPr>
            <p:ph type="title"/>
          </p:nvPr>
        </p:nvSpPr>
        <p:spPr>
          <a:xfrm>
            <a:off x="268288" y="63500"/>
            <a:ext cx="8904287" cy="614363"/>
          </a:xfrm>
        </p:spPr>
        <p:txBody>
          <a:bodyPr/>
          <a:lstStyle/>
          <a:p>
            <a:r>
              <a:rPr lang="en-US"/>
              <a:t>What about the documents I already have?</a:t>
            </a:r>
          </a:p>
        </p:txBody>
      </p:sp>
      <p:sp>
        <p:nvSpPr>
          <p:cNvPr id="24269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You’re probably wondering, “What happens when I open my older documents in the new version of Word?”</a:t>
            </a:r>
          </a:p>
          <a:p>
            <a:pPr>
              <a:spcBef>
                <a:spcPct val="20000"/>
              </a:spcBef>
              <a:spcAft>
                <a:spcPct val="75000"/>
              </a:spcAft>
            </a:pPr>
            <a:endParaRPr lang="en-US" sz="2000"/>
          </a:p>
        </p:txBody>
      </p:sp>
      <p:sp>
        <p:nvSpPr>
          <p:cNvPr id="24269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2695" name="Rectangle 7"/>
          <p:cNvSpPr>
            <a:spLocks noChangeArrowheads="1"/>
          </p:cNvSpPr>
          <p:nvPr/>
        </p:nvSpPr>
        <p:spPr bwMode="auto">
          <a:xfrm>
            <a:off x="268288" y="4019550"/>
            <a:ext cx="5934075" cy="1971675"/>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Word 2007 can open files created in all previous versions of Word, 1.0 through 2003. </a:t>
            </a:r>
          </a:p>
          <a:p>
            <a:pPr>
              <a:spcBef>
                <a:spcPct val="20000"/>
              </a:spcBef>
              <a:spcAft>
                <a:spcPct val="75000"/>
              </a:spcAft>
            </a:pPr>
            <a:r>
              <a:rPr lang="en-US">
                <a:solidFill>
                  <a:srgbClr val="FFCC00"/>
                </a:solidFill>
              </a:rPr>
              <a:t>Word opens older documents in </a:t>
            </a:r>
            <a:r>
              <a:rPr lang="en-US" b="1">
                <a:solidFill>
                  <a:srgbClr val="FFCC00"/>
                </a:solidFill>
              </a:rPr>
              <a:t>compatibility mode</a:t>
            </a:r>
            <a:r>
              <a:rPr lang="en-US">
                <a:solidFill>
                  <a:srgbClr val="FFCC00"/>
                </a:solidFill>
              </a:rPr>
              <a:t>. You know this because at the top of the document “</a:t>
            </a:r>
            <a:r>
              <a:rPr lang="en-US" b="1">
                <a:solidFill>
                  <a:srgbClr val="FFCC00"/>
                </a:solidFill>
              </a:rPr>
              <a:t>(Compatibility Mode)</a:t>
            </a:r>
            <a:r>
              <a:rPr lang="en-US">
                <a:solidFill>
                  <a:srgbClr val="FFCC00"/>
                </a:solidFill>
              </a:rPr>
              <a:t>” appears next to the file name.</a:t>
            </a:r>
          </a:p>
        </p:txBody>
      </p:sp>
      <p:pic>
        <p:nvPicPr>
          <p:cNvPr id="242696" name="Picture 8" descr="The document file name showing Compatibility Mode"/>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5EFEB665-24B8-4361-964B-C287017A6140}"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58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2696"/>
                                        </p:tgtEl>
                                        <p:attrNameLst>
                                          <p:attrName>style.visibility</p:attrName>
                                        </p:attrNameLst>
                                      </p:cBhvr>
                                      <p:to>
                                        <p:strVal val="visible"/>
                                      </p:to>
                                    </p:set>
                                    <p:animEffect transition="in" filter="slide(fromTop)">
                                      <p:cBhvr>
                                        <p:cTn id="7" dur="500"/>
                                        <p:tgtEl>
                                          <p:spTgt spid="2426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2691"/>
                                        </p:tgtEl>
                                        <p:attrNameLst>
                                          <p:attrName>style.visibility</p:attrName>
                                        </p:attrNameLst>
                                      </p:cBhvr>
                                      <p:to>
                                        <p:strVal val="visible"/>
                                      </p:to>
                                    </p:set>
                                    <p:animEffect transition="in" filter="slide(fromTop)">
                                      <p:cBhvr>
                                        <p:cTn id="12" dur="500"/>
                                        <p:tgtEl>
                                          <p:spTgt spid="24269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2695">
                                            <p:txEl>
                                              <p:pRg st="0" end="0"/>
                                            </p:txEl>
                                          </p:spTgt>
                                        </p:tgtEl>
                                        <p:attrNameLst>
                                          <p:attrName>style.visibility</p:attrName>
                                        </p:attrNameLst>
                                      </p:cBhvr>
                                      <p:to>
                                        <p:strVal val="visible"/>
                                      </p:to>
                                    </p:set>
                                    <p:animEffect transition="in" filter="slide(fromLeft)">
                                      <p:cBhvr>
                                        <p:cTn id="17" dur="500"/>
                                        <p:tgtEl>
                                          <p:spTgt spid="2426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2695">
                                            <p:txEl>
                                              <p:pRg st="1" end="1"/>
                                            </p:txEl>
                                          </p:spTgt>
                                        </p:tgtEl>
                                        <p:attrNameLst>
                                          <p:attrName>style.visibility</p:attrName>
                                        </p:attrNameLst>
                                      </p:cBhvr>
                                      <p:to>
                                        <p:strVal val="visible"/>
                                      </p:to>
                                    </p:set>
                                    <p:animEffect transition="in" filter="slide(fromLeft)">
                                      <p:cBhvr>
                                        <p:cTn id="22" dur="500"/>
                                        <p:tgtEl>
                                          <p:spTgt spid="2426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44738" name="Rectangle 2"/>
          <p:cNvSpPr>
            <a:spLocks noGrp="1" noChangeArrowheads="1"/>
          </p:cNvSpPr>
          <p:nvPr>
            <p:ph type="title"/>
          </p:nvPr>
        </p:nvSpPr>
        <p:spPr>
          <a:xfrm>
            <a:off x="254000" y="63500"/>
            <a:ext cx="8904288" cy="614363"/>
          </a:xfrm>
        </p:spPr>
        <p:txBody>
          <a:bodyPr/>
          <a:lstStyle/>
          <a:p>
            <a:r>
              <a:rPr lang="en-US"/>
              <a:t>Compatibility mode</a:t>
            </a:r>
          </a:p>
        </p:txBody>
      </p:sp>
      <p:sp>
        <p:nvSpPr>
          <p:cNvPr id="2447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What’s compatibility mode all about? </a:t>
            </a:r>
          </a:p>
          <a:p>
            <a:pPr>
              <a:spcBef>
                <a:spcPct val="20000"/>
              </a:spcBef>
              <a:spcAft>
                <a:spcPct val="75000"/>
              </a:spcAft>
            </a:pPr>
            <a:r>
              <a:rPr lang="en-US" sz="2000"/>
              <a:t>In short, Word is telling you that the document uses an older file format. </a:t>
            </a:r>
          </a:p>
        </p:txBody>
      </p:sp>
      <p:sp>
        <p:nvSpPr>
          <p:cNvPr id="24474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4746" name="Rectangle 10"/>
          <p:cNvSpPr>
            <a:spLocks noChangeArrowheads="1"/>
          </p:cNvSpPr>
          <p:nvPr/>
        </p:nvSpPr>
        <p:spPr bwMode="auto">
          <a:xfrm>
            <a:off x="254000" y="3994150"/>
            <a:ext cx="5926138" cy="15636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Because that file format doesn’t understand some of the new features in the new version of Word, those features are either turned off or modified so that they approximate an older version of Word.</a:t>
            </a:r>
          </a:p>
        </p:txBody>
      </p:sp>
      <p:pic>
        <p:nvPicPr>
          <p:cNvPr id="244747" name="Picture 11" descr="The SmartArt command and the Diagram Gallery in compatibility mode"/>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B6D7C85-F384-447B-A649-82299F61D518}"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59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4747"/>
                                        </p:tgtEl>
                                        <p:attrNameLst>
                                          <p:attrName>style.visibility</p:attrName>
                                        </p:attrNameLst>
                                      </p:cBhvr>
                                      <p:to>
                                        <p:strVal val="visible"/>
                                      </p:to>
                                    </p:set>
                                    <p:animEffect transition="in" filter="slide(fromTop)">
                                      <p:cBhvr>
                                        <p:cTn id="7" dur="500"/>
                                        <p:tgtEl>
                                          <p:spTgt spid="2447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Effect transition="in" filter="slide(fromTop)">
                                      <p:cBhvr>
                                        <p:cTn id="12" dur="500"/>
                                        <p:tgtEl>
                                          <p:spTgt spid="2447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4739">
                                            <p:txEl>
                                              <p:pRg st="1" end="1"/>
                                            </p:txEl>
                                          </p:spTgt>
                                        </p:tgtEl>
                                        <p:attrNameLst>
                                          <p:attrName>style.visibility</p:attrName>
                                        </p:attrNameLst>
                                      </p:cBhvr>
                                      <p:to>
                                        <p:strVal val="visible"/>
                                      </p:to>
                                    </p:set>
                                    <p:animEffect transition="in" filter="slide(fromTop)">
                                      <p:cBhvr>
                                        <p:cTn id="17" dur="500"/>
                                        <p:tgtEl>
                                          <p:spTgt spid="2447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4746">
                                            <p:txEl>
                                              <p:pRg st="0" end="0"/>
                                            </p:txEl>
                                          </p:spTgt>
                                        </p:tgtEl>
                                        <p:attrNameLst>
                                          <p:attrName>style.visibility</p:attrName>
                                        </p:attrNameLst>
                                      </p:cBhvr>
                                      <p:to>
                                        <p:strVal val="visible"/>
                                      </p:to>
                                    </p:set>
                                    <p:animEffect transition="in" filter="slide(fromLeft)">
                                      <p:cBhvr>
                                        <p:cTn id="22" dur="500"/>
                                        <p:tgtEl>
                                          <p:spTgt spid="244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P spid="24474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554" name="Rectangle 2"/>
          <p:cNvSpPr>
            <a:spLocks noGrp="1" noChangeArrowheads="1"/>
          </p:cNvSpPr>
          <p:nvPr>
            <p:ph type="title"/>
          </p:nvPr>
        </p:nvSpPr>
        <p:spPr>
          <a:xfrm>
            <a:off x="268288" y="73025"/>
            <a:ext cx="8027987" cy="614363"/>
          </a:xfrm>
        </p:spPr>
        <p:txBody>
          <a:bodyPr/>
          <a:lstStyle/>
          <a:p>
            <a:r>
              <a:rPr lang="en-US"/>
              <a:t>Get to know the Ribbon</a:t>
            </a:r>
          </a:p>
        </p:txBody>
      </p:sp>
      <p:sp>
        <p:nvSpPr>
          <p:cNvPr id="23555"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When you first open Word 2007, you may be surprised by its new look.</a:t>
            </a:r>
          </a:p>
          <a:p>
            <a:pPr>
              <a:spcBef>
                <a:spcPct val="20000"/>
              </a:spcBef>
              <a:spcAft>
                <a:spcPct val="75000"/>
              </a:spcAft>
            </a:pPr>
            <a:r>
              <a:rPr lang="en-US" sz="2000"/>
              <a:t>Most of the changes are in the Ribbon, the area that spans the top of Word.</a:t>
            </a:r>
          </a:p>
        </p:txBody>
      </p:sp>
      <p:sp>
        <p:nvSpPr>
          <p:cNvPr id="23557" name="Rectangle 5"/>
          <p:cNvSpPr>
            <a:spLocks noChangeArrowheads="1"/>
          </p:cNvSpPr>
          <p:nvPr/>
        </p:nvSpPr>
        <p:spPr bwMode="auto">
          <a:xfrm>
            <a:off x="268288"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Ribbon brings the most popular commands to the forefront, so you don’t have to hunt in various parts of the program for things you do all the time. </a:t>
            </a:r>
          </a:p>
          <a:p>
            <a:pPr>
              <a:spcBef>
                <a:spcPct val="20000"/>
              </a:spcBef>
              <a:spcAft>
                <a:spcPct val="75000"/>
              </a:spcAft>
            </a:pPr>
            <a:r>
              <a:rPr lang="en-US">
                <a:solidFill>
                  <a:srgbClr val="FFCC00"/>
                </a:solidFill>
              </a:rPr>
              <a:t>Why the change? To make your work easier and faster.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559" name="Picture 7" descr="The Ribbon in Word"/>
          <p:cNvPicPr>
            <a:picLocks noChangeAspect="1" noChangeArrowheads="1"/>
          </p:cNvPicPr>
          <p:nvPr>
            <p:ph sz="half" idx="1"/>
          </p:nvPr>
        </p:nvPicPr>
        <p:blipFill>
          <a:blip r:embed="rId3"/>
          <a:srcRect/>
          <a:stretch>
            <a:fillRect/>
          </a:stretch>
        </p:blipFill>
        <p:spPr>
          <a:xfrm>
            <a:off x="339725" y="933450"/>
            <a:ext cx="5662613" cy="2854325"/>
          </a:xfrm>
          <a:noFill/>
          <a:ln/>
        </p:spPr>
      </p:pic>
      <p:sp>
        <p:nvSpPr>
          <p:cNvPr id="9" name="Date Placeholder 8"/>
          <p:cNvSpPr>
            <a:spLocks noGrp="1"/>
          </p:cNvSpPr>
          <p:nvPr>
            <p:ph type="dt" sz="half" idx="10"/>
          </p:nvPr>
        </p:nvSpPr>
        <p:spPr/>
        <p:txBody>
          <a:bodyPr/>
          <a:lstStyle/>
          <a:p>
            <a:fld id="{0B36137B-19BF-41DF-A0F3-F30344D833D6}"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Top)">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lide(fromTop)">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slide(fromLeft)">
                                      <p:cBhvr>
                                        <p:cTn id="22" dur="500"/>
                                        <p:tgtEl>
                                          <p:spTgt spid="2355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7">
                                            <p:txEl>
                                              <p:pRg st="1" end="1"/>
                                            </p:txEl>
                                          </p:spTgt>
                                        </p:tgtEl>
                                        <p:attrNameLst>
                                          <p:attrName>style.visibility</p:attrName>
                                        </p:attrNameLst>
                                      </p:cBhvr>
                                      <p:to>
                                        <p:strVal val="visible"/>
                                      </p:to>
                                    </p:set>
                                    <p:animEffect transition="in" filter="slide(fromLeft)">
                                      <p:cBhvr>
                                        <p:cTn id="2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46786" name="Rectangle 2"/>
          <p:cNvSpPr>
            <a:spLocks noGrp="1" noChangeArrowheads="1"/>
          </p:cNvSpPr>
          <p:nvPr>
            <p:ph type="title"/>
          </p:nvPr>
        </p:nvSpPr>
        <p:spPr>
          <a:xfrm>
            <a:off x="268288" y="63500"/>
            <a:ext cx="8904287" cy="614363"/>
          </a:xfrm>
        </p:spPr>
        <p:txBody>
          <a:bodyPr/>
          <a:lstStyle/>
          <a:p>
            <a:r>
              <a:rPr lang="en-US"/>
              <a:t>Converting your old files</a:t>
            </a:r>
          </a:p>
        </p:txBody>
      </p:sp>
      <p:sp>
        <p:nvSpPr>
          <p:cNvPr id="2467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Can you convert an older document to the new file format?</a:t>
            </a:r>
          </a:p>
          <a:p>
            <a:pPr>
              <a:spcBef>
                <a:spcPct val="20000"/>
              </a:spcBef>
              <a:spcAft>
                <a:spcPct val="75000"/>
              </a:spcAft>
            </a:pPr>
            <a:r>
              <a:rPr lang="en-US" sz="2000"/>
              <a:t>Naturally. </a:t>
            </a:r>
          </a:p>
        </p:txBody>
      </p:sp>
      <p:sp>
        <p:nvSpPr>
          <p:cNvPr id="2467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6791" name="Rectangle 7"/>
          <p:cNvSpPr>
            <a:spLocks noChangeArrowheads="1"/>
          </p:cNvSpPr>
          <p:nvPr/>
        </p:nvSpPr>
        <p:spPr bwMode="auto">
          <a:xfrm>
            <a:off x="268288" y="3943350"/>
            <a:ext cx="5934075" cy="2141538"/>
          </a:xfrm>
          <a:prstGeom prst="rect">
            <a:avLst/>
          </a:prstGeom>
          <a:noFill/>
          <a:ln w="9525">
            <a:noFill/>
            <a:miter lim="800000"/>
            <a:headEnd/>
            <a:tailEnd/>
          </a:ln>
          <a:effectLst/>
        </p:spPr>
        <p:txBody>
          <a:bodyPr/>
          <a:lstStyle/>
          <a:p>
            <a:pPr>
              <a:spcBef>
                <a:spcPct val="20000"/>
              </a:spcBef>
              <a:spcAft>
                <a:spcPct val="35000"/>
              </a:spcAft>
            </a:pPr>
            <a:r>
              <a:rPr lang="en-US">
                <a:solidFill>
                  <a:srgbClr val="FFCC00"/>
                </a:solidFill>
              </a:rPr>
              <a:t>With the document open in Word 2007, you just click the </a:t>
            </a:r>
            <a:r>
              <a:rPr lang="en-US" b="1">
                <a:solidFill>
                  <a:srgbClr val="FFCC00"/>
                </a:solidFill>
              </a:rPr>
              <a:t>Microsoft Office Button</a:t>
            </a:r>
            <a:r>
              <a:rPr lang="en-US">
                <a:solidFill>
                  <a:srgbClr val="FFCC00"/>
                </a:solidFill>
              </a:rPr>
              <a:t>, and then click the </a:t>
            </a:r>
            <a:r>
              <a:rPr lang="en-US" b="1">
                <a:solidFill>
                  <a:srgbClr val="FFCC00"/>
                </a:solidFill>
              </a:rPr>
              <a:t>Convert</a:t>
            </a:r>
            <a:r>
              <a:rPr lang="en-US">
                <a:solidFill>
                  <a:srgbClr val="FFCC00"/>
                </a:solidFill>
              </a:rPr>
              <a:t> command on the menu.</a:t>
            </a:r>
          </a:p>
          <a:p>
            <a:pPr>
              <a:spcBef>
                <a:spcPct val="20000"/>
              </a:spcBef>
              <a:spcAft>
                <a:spcPct val="35000"/>
              </a:spcAft>
            </a:pPr>
            <a:r>
              <a:rPr lang="en-US">
                <a:solidFill>
                  <a:srgbClr val="FFCC00"/>
                </a:solidFill>
              </a:rPr>
              <a:t>This conversion offers the benefits of the new format (helps create smaller, more secure files, and so on) and also the new features with their full, undiminished capabilities. </a:t>
            </a:r>
          </a:p>
        </p:txBody>
      </p:sp>
      <p:pic>
        <p:nvPicPr>
          <p:cNvPr id="246792" name="Picture 8" descr="The Convert command on the menu that opens from the Microsoft Office Butt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F07FA418-1A20-4887-9583-98968AE3CB11}"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60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6792"/>
                                        </p:tgtEl>
                                        <p:attrNameLst>
                                          <p:attrName>style.visibility</p:attrName>
                                        </p:attrNameLst>
                                      </p:cBhvr>
                                      <p:to>
                                        <p:strVal val="visible"/>
                                      </p:to>
                                    </p:set>
                                    <p:animEffect transition="in" filter="slide(fromTop)">
                                      <p:cBhvr>
                                        <p:cTn id="7" dur="500"/>
                                        <p:tgtEl>
                                          <p:spTgt spid="2467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slide(fromTop)">
                                      <p:cBhvr>
                                        <p:cTn id="12" dur="500"/>
                                        <p:tgtEl>
                                          <p:spTgt spid="2467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slide(fromTop)">
                                      <p:cBhvr>
                                        <p:cTn id="17" dur="500"/>
                                        <p:tgtEl>
                                          <p:spTgt spid="2467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46791">
                                            <p:txEl>
                                              <p:pRg st="1" end="1"/>
                                            </p:txEl>
                                          </p:spTgt>
                                        </p:tgtEl>
                                        <p:attrNameLst>
                                          <p:attrName>style.visibility</p:attrName>
                                        </p:attrNameLst>
                                      </p:cBhvr>
                                      <p:to>
                                        <p:strVal val="visible"/>
                                      </p:to>
                                    </p:set>
                                    <p:animEffect transition="in" filter="slide(fromLeft)">
                                      <p:cBhvr>
                                        <p:cTn id="27" dur="500"/>
                                        <p:tgtEl>
                                          <p:spTgt spid="2467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P spid="24679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48834" name="Rectangle 2"/>
          <p:cNvSpPr>
            <a:spLocks noGrp="1" noChangeArrowheads="1"/>
          </p:cNvSpPr>
          <p:nvPr>
            <p:ph type="title"/>
          </p:nvPr>
        </p:nvSpPr>
        <p:spPr>
          <a:xfrm>
            <a:off x="254000" y="63500"/>
            <a:ext cx="8904288" cy="614363"/>
          </a:xfrm>
        </p:spPr>
        <p:txBody>
          <a:bodyPr/>
          <a:lstStyle/>
          <a:p>
            <a:r>
              <a:rPr lang="en-US"/>
              <a:t>Share documents using a converter</a:t>
            </a:r>
          </a:p>
        </p:txBody>
      </p:sp>
      <p:sp>
        <p:nvSpPr>
          <p:cNvPr id="24883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If you’ll be sharing documents, there are conversion methods you’ll want to know about. </a:t>
            </a:r>
          </a:p>
          <a:p>
            <a:pPr>
              <a:spcBef>
                <a:spcPct val="20000"/>
              </a:spcBef>
              <a:spcAft>
                <a:spcPct val="75000"/>
              </a:spcAft>
            </a:pPr>
            <a:r>
              <a:rPr lang="en-US" sz="2000"/>
              <a:t>Here’s a common scenario that involves a </a:t>
            </a:r>
            <a:r>
              <a:rPr lang="en-US" sz="2000" b="1"/>
              <a:t>converter</a:t>
            </a:r>
            <a:r>
              <a:rPr lang="en-US" sz="2000"/>
              <a:t>. </a:t>
            </a:r>
          </a:p>
        </p:txBody>
      </p:sp>
      <p:sp>
        <p:nvSpPr>
          <p:cNvPr id="2488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8839" name="Rectangle 7"/>
          <p:cNvSpPr>
            <a:spLocks noChangeArrowheads="1"/>
          </p:cNvSpPr>
          <p:nvPr/>
        </p:nvSpPr>
        <p:spPr bwMode="auto">
          <a:xfrm>
            <a:off x="254000" y="4019550"/>
            <a:ext cx="5934075" cy="147637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Start by supposing that you’re using the new file format, either by creating and saving new documents or by upgrading older documents by using the </a:t>
            </a:r>
            <a:r>
              <a:rPr lang="en-US" b="1">
                <a:solidFill>
                  <a:srgbClr val="FFCC00"/>
                </a:solidFill>
              </a:rPr>
              <a:t>Convert</a:t>
            </a:r>
            <a:r>
              <a:rPr lang="en-US">
                <a:solidFill>
                  <a:srgbClr val="FFCC00"/>
                </a:solidFill>
              </a:rPr>
              <a:t> command on the menu that opens from the </a:t>
            </a:r>
            <a:r>
              <a:rPr lang="en-US" b="1">
                <a:solidFill>
                  <a:srgbClr val="FFCC00"/>
                </a:solidFill>
              </a:rPr>
              <a:t>Microsoft Office Button</a:t>
            </a:r>
            <a:r>
              <a:rPr lang="en-US">
                <a:solidFill>
                  <a:srgbClr val="FFCC00"/>
                </a:solidFill>
              </a:rPr>
              <a:t>.</a:t>
            </a:r>
          </a:p>
        </p:txBody>
      </p:sp>
      <p:pic>
        <p:nvPicPr>
          <p:cNvPr id="248840" name="Picture 8" descr="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357BC8C1-79CE-46E7-A2EE-06E2767BF1A6}"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61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8840"/>
                                        </p:tgtEl>
                                        <p:attrNameLst>
                                          <p:attrName>style.visibility</p:attrName>
                                        </p:attrNameLst>
                                      </p:cBhvr>
                                      <p:to>
                                        <p:strVal val="visible"/>
                                      </p:to>
                                    </p:set>
                                    <p:animEffect transition="in" filter="slide(fromTop)">
                                      <p:cBhvr>
                                        <p:cTn id="7" dur="500"/>
                                        <p:tgtEl>
                                          <p:spTgt spid="2488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8835">
                                            <p:txEl>
                                              <p:pRg st="0" end="0"/>
                                            </p:txEl>
                                          </p:spTgt>
                                        </p:tgtEl>
                                        <p:attrNameLst>
                                          <p:attrName>style.visibility</p:attrName>
                                        </p:attrNameLst>
                                      </p:cBhvr>
                                      <p:to>
                                        <p:strVal val="visible"/>
                                      </p:to>
                                    </p:set>
                                    <p:animEffect transition="in" filter="slide(fromTop)">
                                      <p:cBhvr>
                                        <p:cTn id="12" dur="500"/>
                                        <p:tgtEl>
                                          <p:spTgt spid="2488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8835">
                                            <p:txEl>
                                              <p:pRg st="1" end="1"/>
                                            </p:txEl>
                                          </p:spTgt>
                                        </p:tgtEl>
                                        <p:attrNameLst>
                                          <p:attrName>style.visibility</p:attrName>
                                        </p:attrNameLst>
                                      </p:cBhvr>
                                      <p:to>
                                        <p:strVal val="visible"/>
                                      </p:to>
                                    </p:set>
                                    <p:animEffect transition="in" filter="slide(fromTop)">
                                      <p:cBhvr>
                                        <p:cTn id="17" dur="500"/>
                                        <p:tgtEl>
                                          <p:spTgt spid="2488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8839">
                                            <p:txEl>
                                              <p:pRg st="0" end="0"/>
                                            </p:txEl>
                                          </p:spTgt>
                                        </p:tgtEl>
                                        <p:attrNameLst>
                                          <p:attrName>style.visibility</p:attrName>
                                        </p:attrNameLst>
                                      </p:cBhvr>
                                      <p:to>
                                        <p:strVal val="visible"/>
                                      </p:to>
                                    </p:set>
                                    <p:animEffect transition="in" filter="slide(fromLeft)">
                                      <p:cBhvr>
                                        <p:cTn id="22" dur="500"/>
                                        <p:tgtEl>
                                          <p:spTgt spid="2488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P spid="24883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50882" name="Rectangle 2"/>
          <p:cNvSpPr>
            <a:spLocks noGrp="1" noChangeArrowheads="1"/>
          </p:cNvSpPr>
          <p:nvPr>
            <p:ph type="title"/>
          </p:nvPr>
        </p:nvSpPr>
        <p:spPr>
          <a:xfrm>
            <a:off x="254000" y="63500"/>
            <a:ext cx="8904288" cy="614363"/>
          </a:xfrm>
        </p:spPr>
        <p:txBody>
          <a:bodyPr/>
          <a:lstStyle/>
          <a:p>
            <a:r>
              <a:rPr lang="en-US"/>
              <a:t>Share documents using a converter</a:t>
            </a:r>
          </a:p>
        </p:txBody>
      </p:sp>
      <p:sp>
        <p:nvSpPr>
          <p:cNvPr id="25088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If you’ll be sharing documents, there are conversion methods you’ll want to know about. </a:t>
            </a:r>
          </a:p>
          <a:p>
            <a:pPr>
              <a:spcBef>
                <a:spcPct val="20000"/>
              </a:spcBef>
              <a:spcAft>
                <a:spcPct val="75000"/>
              </a:spcAft>
            </a:pPr>
            <a:r>
              <a:rPr lang="en-US" sz="2000"/>
              <a:t>Here’s a common scenario that involves a </a:t>
            </a:r>
            <a:r>
              <a:rPr lang="en-US" sz="2000" b="1"/>
              <a:t>converter</a:t>
            </a:r>
            <a:r>
              <a:rPr lang="en-US" sz="2000"/>
              <a:t>. </a:t>
            </a:r>
          </a:p>
        </p:txBody>
      </p:sp>
      <p:sp>
        <p:nvSpPr>
          <p:cNvPr id="2508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0885" name="Rectangle 5"/>
          <p:cNvSpPr>
            <a:spLocks noChangeArrowheads="1"/>
          </p:cNvSpPr>
          <p:nvPr/>
        </p:nvSpPr>
        <p:spPr bwMode="auto">
          <a:xfrm>
            <a:off x="268288" y="4019550"/>
            <a:ext cx="5934075" cy="958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Your friend John has an older version of Word that came with Office 2000. You want to use e-mail to send him your latest document. Will he be able to open it?</a:t>
            </a:r>
          </a:p>
        </p:txBody>
      </p:sp>
      <p:pic>
        <p:nvPicPr>
          <p:cNvPr id="250886" name="Picture 6" descr="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50887" name="Rectangle 7"/>
          <p:cNvSpPr>
            <a:spLocks noChangeArrowheads="1"/>
          </p:cNvSpPr>
          <p:nvPr/>
        </p:nvSpPr>
        <p:spPr bwMode="auto">
          <a:xfrm>
            <a:off x="268288" y="5087938"/>
            <a:ext cx="5934075" cy="979487"/>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Yes. When John clicks the document, the message shown here will ask if he wants to download a converter that will let him open your document. </a:t>
            </a:r>
          </a:p>
        </p:txBody>
      </p:sp>
      <p:sp>
        <p:nvSpPr>
          <p:cNvPr id="10" name="Date Placeholder 9"/>
          <p:cNvSpPr>
            <a:spLocks noGrp="1"/>
          </p:cNvSpPr>
          <p:nvPr>
            <p:ph type="dt" sz="half" idx="10"/>
          </p:nvPr>
        </p:nvSpPr>
        <p:spPr/>
        <p:txBody>
          <a:bodyPr/>
          <a:lstStyle/>
          <a:p>
            <a:fld id="{86862850-AB9B-4BCB-A036-DF10B914FC41}"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62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0885">
                                            <p:txEl>
                                              <p:pRg st="0" end="0"/>
                                            </p:txEl>
                                          </p:spTgt>
                                        </p:tgtEl>
                                        <p:attrNameLst>
                                          <p:attrName>style.visibility</p:attrName>
                                        </p:attrNameLst>
                                      </p:cBhvr>
                                      <p:to>
                                        <p:strVal val="visible"/>
                                      </p:to>
                                    </p:set>
                                    <p:animEffect transition="in" filter="slide(fromLeft)">
                                      <p:cBhvr>
                                        <p:cTn id="7" dur="500"/>
                                        <p:tgtEl>
                                          <p:spTgt spid="2508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0887">
                                            <p:txEl>
                                              <p:pRg st="0" end="0"/>
                                            </p:txEl>
                                          </p:spTgt>
                                        </p:tgtEl>
                                        <p:attrNameLst>
                                          <p:attrName>style.visibility</p:attrName>
                                        </p:attrNameLst>
                                      </p:cBhvr>
                                      <p:to>
                                        <p:strVal val="visible"/>
                                      </p:to>
                                    </p:set>
                                    <p:animEffect transition="in" filter="slide(fromLeft)">
                                      <p:cBhvr>
                                        <p:cTn id="12" dur="500"/>
                                        <p:tgtEl>
                                          <p:spTgt spid="2508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advAuto="0"/>
      <p:bldP spid="25088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52930" name="Rectangle 2"/>
          <p:cNvSpPr>
            <a:spLocks noGrp="1" noChangeArrowheads="1"/>
          </p:cNvSpPr>
          <p:nvPr>
            <p:ph type="title"/>
          </p:nvPr>
        </p:nvSpPr>
        <p:spPr>
          <a:xfrm>
            <a:off x="254000" y="63500"/>
            <a:ext cx="8904288" cy="614363"/>
          </a:xfrm>
        </p:spPr>
        <p:txBody>
          <a:bodyPr/>
          <a:lstStyle/>
          <a:p>
            <a:r>
              <a:rPr lang="en-US"/>
              <a:t>Share documents using a converter</a:t>
            </a:r>
          </a:p>
        </p:txBody>
      </p:sp>
      <p:sp>
        <p:nvSpPr>
          <p:cNvPr id="25293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If you’ll be sharing documents, there are conversion methods you’ll want to know about. </a:t>
            </a:r>
          </a:p>
          <a:p>
            <a:pPr>
              <a:spcBef>
                <a:spcPct val="20000"/>
              </a:spcBef>
              <a:spcAft>
                <a:spcPct val="75000"/>
              </a:spcAft>
            </a:pPr>
            <a:r>
              <a:rPr lang="en-US" sz="2000"/>
              <a:t>Here’s a common scenario that involves a </a:t>
            </a:r>
            <a:r>
              <a:rPr lang="en-US" sz="2000" b="1"/>
              <a:t>converter</a:t>
            </a:r>
            <a:r>
              <a:rPr lang="en-US" sz="2000"/>
              <a:t>. </a:t>
            </a:r>
          </a:p>
        </p:txBody>
      </p:sp>
      <p:sp>
        <p:nvSpPr>
          <p:cNvPr id="2529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2933" name="Rectangle 5"/>
          <p:cNvSpPr>
            <a:spLocks noChangeArrowheads="1"/>
          </p:cNvSpPr>
          <p:nvPr/>
        </p:nvSpPr>
        <p:spPr bwMode="auto">
          <a:xfrm>
            <a:off x="268288" y="4019550"/>
            <a:ext cx="5934075" cy="11763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document John opens won’t look </a:t>
            </a:r>
            <a:r>
              <a:rPr lang="en-US" i="1">
                <a:solidFill>
                  <a:srgbClr val="FFCC00"/>
                </a:solidFill>
              </a:rPr>
              <a:t>exactly</a:t>
            </a:r>
            <a:r>
              <a:rPr lang="en-US">
                <a:solidFill>
                  <a:srgbClr val="FFCC00"/>
                </a:solidFill>
              </a:rPr>
              <a:t> the same as the one you made, because there are many features in your new version of Word that don’t exist in his version.</a:t>
            </a:r>
          </a:p>
        </p:txBody>
      </p:sp>
      <p:pic>
        <p:nvPicPr>
          <p:cNvPr id="252934" name="Picture 6" descr="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52936" name="Rectangle 8"/>
          <p:cNvSpPr>
            <a:spLocks noChangeArrowheads="1"/>
          </p:cNvSpPr>
          <p:nvPr/>
        </p:nvSpPr>
        <p:spPr bwMode="auto">
          <a:xfrm>
            <a:off x="268288" y="5376863"/>
            <a:ext cx="5934075" cy="620712"/>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Still, he can open it, and will be able to work with it and send it back to you.</a:t>
            </a:r>
          </a:p>
        </p:txBody>
      </p:sp>
      <p:sp>
        <p:nvSpPr>
          <p:cNvPr id="10" name="Date Placeholder 9"/>
          <p:cNvSpPr>
            <a:spLocks noGrp="1"/>
          </p:cNvSpPr>
          <p:nvPr>
            <p:ph type="dt" sz="half" idx="10"/>
          </p:nvPr>
        </p:nvSpPr>
        <p:spPr/>
        <p:txBody>
          <a:bodyPr/>
          <a:lstStyle/>
          <a:p>
            <a:fld id="{6F640C45-2177-4647-9810-0ADD2640EDF1}" type="datetime3">
              <a:rPr lang="en-US" smtClean="0"/>
              <a:t>26 October 2007</a:t>
            </a:fld>
            <a:endParaRPr lang="en-US"/>
          </a:p>
        </p:txBody>
      </p:sp>
      <p:sp>
        <p:nvSpPr>
          <p:cNvPr id="11" name="Slide Number Placeholder 10"/>
          <p:cNvSpPr>
            <a:spLocks noGrp="1"/>
          </p:cNvSpPr>
          <p:nvPr>
            <p:ph type="sldNum" sz="quarter" idx="12"/>
          </p:nvPr>
        </p:nvSpPr>
        <p:spPr/>
        <p:txBody>
          <a:bodyPr/>
          <a:lstStyle/>
          <a:p>
            <a:fld id="{1891372E-8A74-4D58-9027-0E122D15EE56}" type="slidenum">
              <a:rPr lang="en-US" smtClean="0"/>
              <a:pPr/>
              <a:t>63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2933">
                                            <p:txEl>
                                              <p:pRg st="0" end="0"/>
                                            </p:txEl>
                                          </p:spTgt>
                                        </p:tgtEl>
                                        <p:attrNameLst>
                                          <p:attrName>style.visibility</p:attrName>
                                        </p:attrNameLst>
                                      </p:cBhvr>
                                      <p:to>
                                        <p:strVal val="visible"/>
                                      </p:to>
                                    </p:set>
                                    <p:animEffect transition="in" filter="slide(fromLeft)">
                                      <p:cBhvr>
                                        <p:cTn id="7" dur="500"/>
                                        <p:tgtEl>
                                          <p:spTgt spid="252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2936">
                                            <p:txEl>
                                              <p:pRg st="0" end="0"/>
                                            </p:txEl>
                                          </p:spTgt>
                                        </p:tgtEl>
                                        <p:attrNameLst>
                                          <p:attrName>style.visibility</p:attrName>
                                        </p:attrNameLst>
                                      </p:cBhvr>
                                      <p:to>
                                        <p:strVal val="visible"/>
                                      </p:to>
                                    </p:set>
                                    <p:animEffect transition="in" filter="slide(fromLeft)">
                                      <p:cBhvr>
                                        <p:cTn id="12" dur="500"/>
                                        <p:tgtEl>
                                          <p:spTgt spid="252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build="p" autoUpdateAnimBg="0" advAuto="0"/>
      <p:bldP spid="252936"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35170" name="Rectangle 2"/>
          <p:cNvSpPr>
            <a:spLocks noGrp="1" noChangeArrowheads="1"/>
          </p:cNvSpPr>
          <p:nvPr>
            <p:ph type="title"/>
          </p:nvPr>
        </p:nvSpPr>
        <p:spPr>
          <a:xfrm>
            <a:off x="268288" y="63500"/>
            <a:ext cx="8904287" cy="614363"/>
          </a:xfrm>
        </p:spPr>
        <p:txBody>
          <a:bodyPr/>
          <a:lstStyle/>
          <a:p>
            <a:r>
              <a:rPr lang="en-US"/>
              <a:t>Share documents by saving with an older format</a:t>
            </a:r>
          </a:p>
        </p:txBody>
      </p:sp>
      <p:sp>
        <p:nvSpPr>
          <p:cNvPr id="13517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Concerned that John doesn’t have his installation of Office 2000 fully updated?</a:t>
            </a:r>
          </a:p>
          <a:p>
            <a:pPr>
              <a:spcBef>
                <a:spcPct val="20000"/>
              </a:spcBef>
              <a:spcAft>
                <a:spcPct val="75000"/>
              </a:spcAft>
            </a:pPr>
            <a:r>
              <a:rPr lang="en-US" sz="2000"/>
              <a:t>Save your document with an older file format before </a:t>
            </a:r>
            <a:br>
              <a:rPr lang="en-US" sz="2000"/>
            </a:br>
            <a:r>
              <a:rPr lang="en-US" sz="2000"/>
              <a:t>sending it to him. </a:t>
            </a:r>
          </a:p>
        </p:txBody>
      </p:sp>
      <p:graphicFrame>
        <p:nvGraphicFramePr>
          <p:cNvPr id="135172" name="Object 4"/>
          <p:cNvGraphicFramePr>
            <a:graphicFrameLocks noChangeAspect="1"/>
          </p:cNvGraphicFramePr>
          <p:nvPr/>
        </p:nvGraphicFramePr>
        <p:xfrm>
          <a:off x="339725" y="4535488"/>
          <a:ext cx="269875" cy="303212"/>
        </p:xfrm>
        <a:graphic>
          <a:graphicData uri="http://schemas.openxmlformats.org/presentationml/2006/ole">
            <p:oleObj spid="_x0000_s135172" name="Visio" r:id="rId4" imgW="270231" imgH="303063" progId="Visio.Drawing.11">
              <p:embed/>
            </p:oleObj>
          </a:graphicData>
        </a:graphic>
      </p:graphicFrame>
      <p:graphicFrame>
        <p:nvGraphicFramePr>
          <p:cNvPr id="135173" name="Object 5"/>
          <p:cNvGraphicFramePr>
            <a:graphicFrameLocks noChangeAspect="1"/>
          </p:cNvGraphicFramePr>
          <p:nvPr/>
        </p:nvGraphicFramePr>
        <p:xfrm>
          <a:off x="339725" y="5251450"/>
          <a:ext cx="269875" cy="303213"/>
        </p:xfrm>
        <a:graphic>
          <a:graphicData uri="http://schemas.openxmlformats.org/presentationml/2006/ole">
            <p:oleObj spid="_x0000_s135173" name="Visio" r:id="rId5" imgW="270231" imgH="303063" progId="Visio.Drawing.11">
              <p:embed/>
            </p:oleObj>
          </a:graphicData>
        </a:graphic>
      </p:graphicFrame>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7" name="Rectangle 9"/>
          <p:cNvSpPr>
            <a:spLocks noChangeArrowheads="1"/>
          </p:cNvSpPr>
          <p:nvPr/>
        </p:nvSpPr>
        <p:spPr bwMode="auto">
          <a:xfrm>
            <a:off x="676275" y="450215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the </a:t>
            </a:r>
            <a:r>
              <a:rPr lang="en-US" b="1">
                <a:solidFill>
                  <a:srgbClr val="FFCC00"/>
                </a:solidFill>
              </a:rPr>
              <a:t>Microsoft Office Button</a:t>
            </a:r>
            <a:r>
              <a:rPr lang="en-US">
                <a:solidFill>
                  <a:srgbClr val="FFCC00"/>
                </a:solidFill>
              </a:rPr>
              <a:t>, and on the  menu, point to the arrow at the end of the </a:t>
            </a:r>
            <a:r>
              <a:rPr lang="en-US" b="1">
                <a:solidFill>
                  <a:srgbClr val="FFCC00"/>
                </a:solidFill>
              </a:rPr>
              <a:t>Save As</a:t>
            </a:r>
            <a:r>
              <a:rPr lang="en-US">
                <a:solidFill>
                  <a:srgbClr val="FFCC00"/>
                </a:solidFill>
              </a:rPr>
              <a:t> command.</a:t>
            </a:r>
          </a:p>
          <a:p>
            <a:pPr>
              <a:spcBef>
                <a:spcPct val="20000"/>
              </a:spcBef>
              <a:spcAft>
                <a:spcPct val="45000"/>
              </a:spcAft>
            </a:pPr>
            <a:r>
              <a:rPr lang="en-US">
                <a:solidFill>
                  <a:srgbClr val="FFCC00"/>
                </a:solidFill>
              </a:rPr>
              <a:t>Click </a:t>
            </a:r>
            <a:r>
              <a:rPr lang="en-US" b="1">
                <a:solidFill>
                  <a:srgbClr val="FFCC00"/>
                </a:solidFill>
              </a:rPr>
              <a:t>Word 97-2003 format </a:t>
            </a:r>
            <a:r>
              <a:rPr lang="en-US">
                <a:solidFill>
                  <a:srgbClr val="FFCC00"/>
                </a:solidFill>
              </a:rPr>
              <a:t>in the list of options.</a:t>
            </a:r>
            <a:endParaRPr lang="en-US" b="1">
              <a:solidFill>
                <a:srgbClr val="FFCC00"/>
              </a:solidFill>
            </a:endParaRPr>
          </a:p>
          <a:p>
            <a:pPr>
              <a:spcBef>
                <a:spcPct val="20000"/>
              </a:spcBef>
              <a:spcAft>
                <a:spcPct val="45000"/>
              </a:spcAft>
            </a:pPr>
            <a:endParaRPr lang="en-US">
              <a:solidFill>
                <a:srgbClr val="FFCC00"/>
              </a:solidFill>
            </a:endParaRPr>
          </a:p>
        </p:txBody>
      </p:sp>
      <p:sp>
        <p:nvSpPr>
          <p:cNvPr id="135178" name="Rectangle 10"/>
          <p:cNvSpPr>
            <a:spLocks noChangeArrowheads="1"/>
          </p:cNvSpPr>
          <p:nvPr/>
        </p:nvSpPr>
        <p:spPr bwMode="auto">
          <a:xfrm>
            <a:off x="268288"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Here’s how:</a:t>
            </a:r>
          </a:p>
        </p:txBody>
      </p:sp>
      <p:pic>
        <p:nvPicPr>
          <p:cNvPr id="135179" name="Picture 11" descr="The Save As command on the menu that opens from the Microsoft Office Button"/>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ADC24B9A-C6C1-49CF-B843-21420115521D}" type="datetime3">
              <a:rPr lang="en-US" smtClean="0"/>
              <a:t>26 October 2007</a:t>
            </a:fld>
            <a:endParaRPr lang="en-US"/>
          </a:p>
        </p:txBody>
      </p:sp>
      <p:sp>
        <p:nvSpPr>
          <p:cNvPr id="13" name="Slide Number Placeholder 12"/>
          <p:cNvSpPr>
            <a:spLocks noGrp="1"/>
          </p:cNvSpPr>
          <p:nvPr>
            <p:ph type="sldNum" sz="quarter" idx="12"/>
          </p:nvPr>
        </p:nvSpPr>
        <p:spPr/>
        <p:txBody>
          <a:bodyPr/>
          <a:lstStyle/>
          <a:p>
            <a:fld id="{1891372E-8A74-4D58-9027-0E122D15EE56}" type="slidenum">
              <a:rPr lang="en-US" smtClean="0"/>
              <a:pPr/>
              <a:t>64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Top)">
                                      <p:cBhvr>
                                        <p:cTn id="7" dur="500"/>
                                        <p:tgtEl>
                                          <p:spTgt spid="1351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slide(fromTop)">
                                      <p:cBhvr>
                                        <p:cTn id="12" dur="500"/>
                                        <p:tgtEl>
                                          <p:spTgt spid="135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5171">
                                            <p:txEl>
                                              <p:pRg st="1" end="1"/>
                                            </p:txEl>
                                          </p:spTgt>
                                        </p:tgtEl>
                                        <p:attrNameLst>
                                          <p:attrName>style.visibility</p:attrName>
                                        </p:attrNameLst>
                                      </p:cBhvr>
                                      <p:to>
                                        <p:strVal val="visible"/>
                                      </p:to>
                                    </p:set>
                                    <p:animEffect transition="in" filter="slide(fromTop)">
                                      <p:cBhvr>
                                        <p:cTn id="17" dur="500"/>
                                        <p:tgtEl>
                                          <p:spTgt spid="135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5178">
                                            <p:txEl>
                                              <p:pRg st="0" end="0"/>
                                            </p:txEl>
                                          </p:spTgt>
                                        </p:tgtEl>
                                        <p:attrNameLst>
                                          <p:attrName>style.visibility</p:attrName>
                                        </p:attrNameLst>
                                      </p:cBhvr>
                                      <p:to>
                                        <p:strVal val="visible"/>
                                      </p:to>
                                    </p:set>
                                    <p:animEffect transition="in" filter="slide(fromLeft)">
                                      <p:cBhvr>
                                        <p:cTn id="22" dur="500"/>
                                        <p:tgtEl>
                                          <p:spTgt spid="13517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5172"/>
                                        </p:tgtEl>
                                        <p:attrNameLst>
                                          <p:attrName>style.visibility</p:attrName>
                                        </p:attrNameLst>
                                      </p:cBhvr>
                                      <p:to>
                                        <p:strVal val="visible"/>
                                      </p:to>
                                    </p:set>
                                    <p:animEffect transition="in" filter="dissolve">
                                      <p:cBhvr>
                                        <p:cTn id="27" dur="500"/>
                                        <p:tgtEl>
                                          <p:spTgt spid="135172"/>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35173"/>
                                        </p:tgtEl>
                                        <p:attrNameLst>
                                          <p:attrName>style.visibility</p:attrName>
                                        </p:attrNameLst>
                                      </p:cBhvr>
                                      <p:to>
                                        <p:strVal val="visible"/>
                                      </p:to>
                                    </p:set>
                                    <p:animEffect transition="in" filter="dissolve">
                                      <p:cBhvr>
                                        <p:cTn id="31" dur="500"/>
                                        <p:tgtEl>
                                          <p:spTgt spid="13517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36" dur="500"/>
                                        <p:tgtEl>
                                          <p:spTgt spid="13517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41"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P spid="13517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58050" name="Rectangle 2"/>
          <p:cNvSpPr>
            <a:spLocks noGrp="1" noChangeArrowheads="1"/>
          </p:cNvSpPr>
          <p:nvPr>
            <p:ph type="title"/>
          </p:nvPr>
        </p:nvSpPr>
        <p:spPr>
          <a:xfrm>
            <a:off x="268288" y="63500"/>
            <a:ext cx="8904287" cy="614363"/>
          </a:xfrm>
        </p:spPr>
        <p:txBody>
          <a:bodyPr/>
          <a:lstStyle/>
          <a:p>
            <a:r>
              <a:rPr lang="en-US"/>
              <a:t>Share documents by saving with an older format</a:t>
            </a:r>
          </a:p>
        </p:txBody>
      </p:sp>
      <p:sp>
        <p:nvSpPr>
          <p:cNvPr id="25805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You may get a warning that saving in the older file format will cause certain features to be lost or modified.</a:t>
            </a:r>
          </a:p>
        </p:txBody>
      </p:sp>
      <p:sp>
        <p:nvSpPr>
          <p:cNvPr id="25805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8056" name="Rectangle 8"/>
          <p:cNvSpPr>
            <a:spLocks noChangeArrowheads="1"/>
          </p:cNvSpPr>
          <p:nvPr/>
        </p:nvSpPr>
        <p:spPr bwMode="auto">
          <a:xfrm>
            <a:off x="268288" y="3994150"/>
            <a:ext cx="5926137" cy="19288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if your document contains a new diagram, Word will notify you that the diagram will be combined into a single, uneditable object. That way John can at least see the diagram. But John won’t be able to edit it, because his version of Word doesn’t understand how to work with this new feature.</a:t>
            </a:r>
          </a:p>
        </p:txBody>
      </p:sp>
      <p:pic>
        <p:nvPicPr>
          <p:cNvPr id="258057" name="Picture 9" descr="The Save As command on the menu that opens from the Microsoft Office Button"/>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22FC6927-C389-4220-B681-44361D8C8CC4}"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1891372E-8A74-4D58-9027-0E122D15EE56}" type="slidenum">
              <a:rPr lang="en-US" smtClean="0"/>
              <a:pPr/>
              <a:t>65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slide(fromTop)">
                                      <p:cBhvr>
                                        <p:cTn id="7" dur="500"/>
                                        <p:tgtEl>
                                          <p:spTgt spid="258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8056">
                                            <p:txEl>
                                              <p:pRg st="0" end="0"/>
                                            </p:txEl>
                                          </p:spTgt>
                                        </p:tgtEl>
                                        <p:attrNameLst>
                                          <p:attrName>style.visibility</p:attrName>
                                        </p:attrNameLst>
                                      </p:cBhvr>
                                      <p:to>
                                        <p:strVal val="visible"/>
                                      </p:to>
                                    </p:set>
                                    <p:animEffect transition="in" filter="slide(fromLeft)">
                                      <p:cBhvr>
                                        <p:cTn id="12" dur="500"/>
                                        <p:tgtEl>
                                          <p:spTgt spid="258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advAuto="0"/>
      <p:bldP spid="258056"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59746" name="Rectangle 2"/>
          <p:cNvSpPr>
            <a:spLocks noGrp="1" noChangeArrowheads="1"/>
          </p:cNvSpPr>
          <p:nvPr>
            <p:ph type="title"/>
          </p:nvPr>
        </p:nvSpPr>
        <p:spPr>
          <a:xfrm>
            <a:off x="257175" y="73025"/>
            <a:ext cx="8229600" cy="609600"/>
          </a:xfrm>
        </p:spPr>
        <p:txBody>
          <a:bodyPr/>
          <a:lstStyle/>
          <a:p>
            <a:r>
              <a:rPr lang="en-US"/>
              <a:t>Test 3, question 1</a:t>
            </a:r>
          </a:p>
        </p:txBody>
      </p:sp>
      <p:sp>
        <p:nvSpPr>
          <p:cNvPr id="159747"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In the title bar of your Word document, it says, “Marketing report.doc (Compatibility Mode).” What does this mean? (Pick one answer.)</a:t>
            </a:r>
          </a:p>
        </p:txBody>
      </p:sp>
      <p:sp>
        <p:nvSpPr>
          <p:cNvPr id="15974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You can work with the document, but you can’t save it. </a:t>
            </a:r>
          </a:p>
          <a:p>
            <a:pPr marL="401638" indent="-401638">
              <a:spcBef>
                <a:spcPct val="20000"/>
              </a:spcBef>
              <a:spcAft>
                <a:spcPct val="75000"/>
              </a:spcAft>
              <a:buFontTx/>
              <a:buAutoNum type="arabicPeriod"/>
            </a:pPr>
            <a:r>
              <a:rPr lang="en-US" sz="2000"/>
              <a:t>You can’t work with the document, because it’s not compatible. </a:t>
            </a:r>
          </a:p>
          <a:p>
            <a:pPr marL="401638" indent="-401638">
              <a:spcBef>
                <a:spcPct val="20000"/>
              </a:spcBef>
              <a:spcAft>
                <a:spcPct val="75000"/>
              </a:spcAft>
              <a:buFontTx/>
              <a:buAutoNum type="arabicPeriod"/>
            </a:pPr>
            <a:r>
              <a:rPr lang="en-US" sz="2000"/>
              <a:t>You can work with the document using all the new Word features. </a:t>
            </a:r>
          </a:p>
          <a:p>
            <a:pPr marL="401638" indent="-401638">
              <a:spcBef>
                <a:spcPct val="20000"/>
              </a:spcBef>
              <a:spcAft>
                <a:spcPct val="75000"/>
              </a:spcAft>
              <a:buFontTx/>
              <a:buAutoNum type="arabicPeriod"/>
            </a:pPr>
            <a:r>
              <a:rPr lang="en-US" sz="2000"/>
              <a:t>You can work in the document, but Word will limit some new features. </a:t>
            </a:r>
          </a:p>
        </p:txBody>
      </p:sp>
      <p:sp>
        <p:nvSpPr>
          <p:cNvPr id="7" name="Date Placeholder 6"/>
          <p:cNvSpPr>
            <a:spLocks noGrp="1"/>
          </p:cNvSpPr>
          <p:nvPr>
            <p:ph type="dt" sz="half" idx="10"/>
          </p:nvPr>
        </p:nvSpPr>
        <p:spPr/>
        <p:txBody>
          <a:bodyPr/>
          <a:lstStyle/>
          <a:p>
            <a:fld id="{04BF20BA-4093-4CA0-B097-2391DD1D67A5}"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66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59748">
                                            <p:txEl>
                                              <p:pRg st="3" end="3"/>
                                            </p:txEl>
                                          </p:spTgt>
                                        </p:tgtEl>
                                        <p:attrNameLst>
                                          <p:attrName>style.visibility</p:attrName>
                                        </p:attrNameLst>
                                      </p:cBhvr>
                                      <p:to>
                                        <p:strVal val="visible"/>
                                      </p:to>
                                    </p:set>
                                    <p:animEffect transition="in" filter="slide(fromLeft)">
                                      <p:cBhvr>
                                        <p:cTn id="27" dur="500"/>
                                        <p:tgtEl>
                                          <p:spTgt spid="159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1794" name="Rectangle 2"/>
          <p:cNvSpPr>
            <a:spLocks noGrp="1" noChangeArrowheads="1"/>
          </p:cNvSpPr>
          <p:nvPr>
            <p:ph type="title"/>
          </p:nvPr>
        </p:nvSpPr>
        <p:spPr>
          <a:xfrm>
            <a:off x="257175" y="73025"/>
            <a:ext cx="8229600" cy="609600"/>
          </a:xfrm>
        </p:spPr>
        <p:txBody>
          <a:bodyPr/>
          <a:lstStyle/>
          <a:p>
            <a:r>
              <a:rPr lang="en-US"/>
              <a:t>Test 3, question 1: Answer</a:t>
            </a:r>
          </a:p>
        </p:txBody>
      </p:sp>
      <p:sp>
        <p:nvSpPr>
          <p:cNvPr id="161795" name="Rectangle 3"/>
          <p:cNvSpPr>
            <a:spLocks noGrp="1" noChangeArrowheads="1"/>
          </p:cNvSpPr>
          <p:nvPr>
            <p:ph sz="half" idx="2"/>
          </p:nvPr>
        </p:nvSpPr>
        <p:spPr>
          <a:xfrm>
            <a:off x="257175" y="830263"/>
            <a:ext cx="8350250" cy="703262"/>
          </a:xfrm>
        </p:spPr>
        <p:txBody>
          <a:bodyPr/>
          <a:lstStyle/>
          <a:p>
            <a:pPr marL="0" indent="0">
              <a:spcAft>
                <a:spcPct val="75000"/>
              </a:spcAft>
            </a:pPr>
            <a:r>
              <a:rPr lang="en-US"/>
              <a:t>You can work with the document, but Word will limit some new features. </a:t>
            </a:r>
          </a:p>
        </p:txBody>
      </p:sp>
      <p:sp>
        <p:nvSpPr>
          <p:cNvPr id="161796" name="Rectangle 4"/>
          <p:cNvSpPr>
            <a:spLocks noChangeArrowheads="1"/>
          </p:cNvSpPr>
          <p:nvPr/>
        </p:nvSpPr>
        <p:spPr bwMode="auto">
          <a:xfrm>
            <a:off x="257175" y="201453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The document is in the older file format and does not understand the new features in Word. So those features are limited or disabled.</a:t>
            </a:r>
          </a:p>
        </p:txBody>
      </p:sp>
      <p:sp>
        <p:nvSpPr>
          <p:cNvPr id="7" name="Date Placeholder 6"/>
          <p:cNvSpPr>
            <a:spLocks noGrp="1"/>
          </p:cNvSpPr>
          <p:nvPr>
            <p:ph type="dt" sz="half" idx="10"/>
          </p:nvPr>
        </p:nvSpPr>
        <p:spPr/>
        <p:txBody>
          <a:bodyPr/>
          <a:lstStyle/>
          <a:p>
            <a:fld id="{21F87C68-41CD-4541-BF11-77DA1B290262}"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67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3842" name="Rectangle 2"/>
          <p:cNvSpPr>
            <a:spLocks noGrp="1" noChangeArrowheads="1"/>
          </p:cNvSpPr>
          <p:nvPr>
            <p:ph type="title"/>
          </p:nvPr>
        </p:nvSpPr>
        <p:spPr>
          <a:xfrm>
            <a:off x="257175" y="73025"/>
            <a:ext cx="8229600" cy="609600"/>
          </a:xfrm>
        </p:spPr>
        <p:txBody>
          <a:bodyPr/>
          <a:lstStyle/>
          <a:p>
            <a:r>
              <a:rPr lang="en-US"/>
              <a:t>Test 3, question 2</a:t>
            </a:r>
          </a:p>
        </p:txBody>
      </p:sp>
      <p:sp>
        <p:nvSpPr>
          <p:cNvPr id="163843"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Your friend sent you a Word 2000 document in an e-mail message. Can you open it in the new version of Word? (Pick one answer.)</a:t>
            </a:r>
          </a:p>
        </p:txBody>
      </p:sp>
      <p:sp>
        <p:nvSpPr>
          <p:cNvPr id="163844" name="Rectangle 4"/>
          <p:cNvSpPr>
            <a:spLocks noChangeArrowheads="1"/>
          </p:cNvSpPr>
          <p:nvPr/>
        </p:nvSpPr>
        <p:spPr bwMode="auto">
          <a:xfrm>
            <a:off x="257175" y="2241550"/>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Yes, but you’ll get a warning telling you to get a converter. </a:t>
            </a:r>
          </a:p>
          <a:p>
            <a:pPr marL="401638" indent="-401638">
              <a:spcBef>
                <a:spcPct val="20000"/>
              </a:spcBef>
              <a:spcAft>
                <a:spcPct val="75000"/>
              </a:spcAft>
              <a:buFontTx/>
              <a:buAutoNum type="arabicPeriod"/>
            </a:pPr>
            <a:r>
              <a:rPr lang="en-US" sz="2000"/>
              <a:t>Yes, but the document will open in compatibility mode. </a:t>
            </a:r>
          </a:p>
          <a:p>
            <a:pPr marL="401638" indent="-401638">
              <a:spcBef>
                <a:spcPct val="20000"/>
              </a:spcBef>
              <a:spcAft>
                <a:spcPct val="75000"/>
              </a:spcAft>
              <a:buFontTx/>
              <a:buAutoNum type="arabicPeriod"/>
            </a:pPr>
            <a:r>
              <a:rPr lang="en-US" sz="2000"/>
              <a:t>Yes, if you first turn on compatibility mode with the Quick Access Toolbar. </a:t>
            </a:r>
          </a:p>
          <a:p>
            <a:pPr marL="401638" indent="-401638">
              <a:spcBef>
                <a:spcPct val="20000"/>
              </a:spcBef>
              <a:spcAft>
                <a:spcPct val="75000"/>
              </a:spcAft>
              <a:buFontTx/>
              <a:buAutoNum type="arabicPeriod"/>
            </a:pPr>
            <a:r>
              <a:rPr lang="en-US" sz="2000"/>
              <a:t>No, only files from Word 2002 and later can be opened in the new version of Word. </a:t>
            </a:r>
          </a:p>
        </p:txBody>
      </p:sp>
      <p:sp>
        <p:nvSpPr>
          <p:cNvPr id="7" name="Date Placeholder 6"/>
          <p:cNvSpPr>
            <a:spLocks noGrp="1"/>
          </p:cNvSpPr>
          <p:nvPr>
            <p:ph type="dt" sz="half" idx="10"/>
          </p:nvPr>
        </p:nvSpPr>
        <p:spPr/>
        <p:txBody>
          <a:bodyPr/>
          <a:lstStyle/>
          <a:p>
            <a:fld id="{3A90E927-F588-4E15-A430-1742ED284DD7}"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68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3844">
                                            <p:txEl>
                                              <p:pRg st="3" end="3"/>
                                            </p:txEl>
                                          </p:spTgt>
                                        </p:tgtEl>
                                        <p:attrNameLst>
                                          <p:attrName>style.visibility</p:attrName>
                                        </p:attrNameLst>
                                      </p:cBhvr>
                                      <p:to>
                                        <p:strVal val="visible"/>
                                      </p:to>
                                    </p:set>
                                    <p:animEffect transition="in" filter="slide(fromLeft)">
                                      <p:cBhvr>
                                        <p:cTn id="27" dur="500"/>
                                        <p:tgtEl>
                                          <p:spTgt spid="163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5890" name="Rectangle 2"/>
          <p:cNvSpPr>
            <a:spLocks noGrp="1" noChangeArrowheads="1"/>
          </p:cNvSpPr>
          <p:nvPr>
            <p:ph type="title"/>
          </p:nvPr>
        </p:nvSpPr>
        <p:spPr>
          <a:xfrm>
            <a:off x="257175" y="73025"/>
            <a:ext cx="8229600" cy="609600"/>
          </a:xfrm>
        </p:spPr>
        <p:txBody>
          <a:bodyPr/>
          <a:lstStyle/>
          <a:p>
            <a:r>
              <a:rPr lang="en-US"/>
              <a:t>Test 3, question 2: Answer</a:t>
            </a:r>
          </a:p>
        </p:txBody>
      </p:sp>
      <p:sp>
        <p:nvSpPr>
          <p:cNvPr id="165891" name="Rectangle 3"/>
          <p:cNvSpPr>
            <a:spLocks noGrp="1" noChangeArrowheads="1"/>
          </p:cNvSpPr>
          <p:nvPr>
            <p:ph sz="half" idx="2"/>
          </p:nvPr>
        </p:nvSpPr>
        <p:spPr>
          <a:xfrm>
            <a:off x="257175" y="836613"/>
            <a:ext cx="8350250" cy="703262"/>
          </a:xfrm>
        </p:spPr>
        <p:txBody>
          <a:bodyPr/>
          <a:lstStyle/>
          <a:p>
            <a:pPr marL="0" indent="0">
              <a:spcAft>
                <a:spcPct val="75000"/>
              </a:spcAft>
            </a:pPr>
            <a:r>
              <a:rPr lang="en-US"/>
              <a:t>Yes, but the document will open in compatibility mode.</a:t>
            </a:r>
          </a:p>
        </p:txBody>
      </p:sp>
      <p:sp>
        <p:nvSpPr>
          <p:cNvPr id="165892" name="Rectangle 4"/>
          <p:cNvSpPr>
            <a:spLocks noChangeArrowheads="1"/>
          </p:cNvSpPr>
          <p:nvPr/>
        </p:nvSpPr>
        <p:spPr bwMode="auto">
          <a:xfrm>
            <a:off x="25717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Some features will be limited because you are working with an older file format.</a:t>
            </a:r>
          </a:p>
        </p:txBody>
      </p:sp>
      <p:sp>
        <p:nvSpPr>
          <p:cNvPr id="7" name="Date Placeholder 6"/>
          <p:cNvSpPr>
            <a:spLocks noGrp="1"/>
          </p:cNvSpPr>
          <p:nvPr>
            <p:ph type="dt" sz="half" idx="10"/>
          </p:nvPr>
        </p:nvSpPr>
        <p:spPr/>
        <p:txBody>
          <a:bodyPr/>
          <a:lstStyle/>
          <a:p>
            <a:fld id="{A420DC76-A353-4936-B3B1-035D9A23E4A2}"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69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4082" name="Rectangle 2"/>
          <p:cNvSpPr>
            <a:spLocks noGrp="1" noChangeArrowheads="1"/>
          </p:cNvSpPr>
          <p:nvPr>
            <p:ph type="title"/>
          </p:nvPr>
        </p:nvSpPr>
        <p:spPr>
          <a:xfrm>
            <a:off x="257175" y="73025"/>
            <a:ext cx="8229600" cy="609600"/>
          </a:xfrm>
        </p:spPr>
        <p:txBody>
          <a:bodyPr/>
          <a:lstStyle/>
          <a:p>
            <a:r>
              <a:rPr lang="en-US"/>
              <a:t>The Ribbon in action</a:t>
            </a:r>
            <a:endParaRPr lang="en-US">
              <a:solidFill>
                <a:srgbClr val="FF0000"/>
              </a:solidFill>
            </a:endParaRPr>
          </a:p>
        </p:txBody>
      </p:sp>
      <p:sp>
        <p:nvSpPr>
          <p:cNvPr id="174083"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The Ribbon’s ease of use and convenience are best understood when seen in action. </a:t>
            </a:r>
          </a:p>
        </p:txBody>
      </p:sp>
      <p:sp>
        <p:nvSpPr>
          <p:cNvPr id="174084" name="Rectangle 4"/>
          <p:cNvSpPr>
            <a:spLocks noChangeArrowheads="1"/>
          </p:cNvSpPr>
          <p:nvPr/>
        </p:nvSpPr>
        <p:spPr bwMode="auto">
          <a:xfrm>
            <a:off x="257175" y="4652963"/>
            <a:ext cx="5864225" cy="1201737"/>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Play the animation to see how to cut and paste text, change text formatting, and alter the page background color, all using the Ribbon. </a:t>
            </a:r>
          </a:p>
        </p:txBody>
      </p:sp>
      <p:sp>
        <p:nvSpPr>
          <p:cNvPr id="17408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4086" name="Rectangle 6"/>
          <p:cNvSpPr>
            <a:spLocks noChangeArrowheads="1"/>
          </p:cNvSpPr>
          <p:nvPr/>
        </p:nvSpPr>
        <p:spPr bwMode="auto">
          <a:xfrm>
            <a:off x="257175" y="4035425"/>
            <a:ext cx="5864225" cy="304800"/>
          </a:xfrm>
          <a:prstGeom prst="rect">
            <a:avLst/>
          </a:prstGeom>
          <a:noFill/>
          <a:ln w="9525" algn="ctr">
            <a:noFill/>
            <a:miter lim="800000"/>
            <a:headEnd/>
            <a:tailEnd/>
          </a:ln>
          <a:effec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9" name="Date Placeholder 8"/>
          <p:cNvSpPr>
            <a:spLocks noGrp="1"/>
          </p:cNvSpPr>
          <p:nvPr>
            <p:ph type="dt" sz="half" idx="10"/>
          </p:nvPr>
        </p:nvSpPr>
        <p:spPr/>
        <p:txBody>
          <a:bodyPr/>
          <a:lstStyle/>
          <a:p>
            <a:fld id="{7CCE9C58-2F6B-4C19-B7D1-6ECF5610B5F9}"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8917263E-6A16-49F7-9E71-2F79BF41835D}" type="slidenum">
              <a:rPr lang="en-US" smtClean="0"/>
              <a:pPr/>
              <a:t>7</a:t>
            </a:fld>
            <a:endParaRPr lang="en-US"/>
          </a:p>
        </p:txBody>
      </p:sp>
    </p:spTree>
    <p:controls>
      <p:control spid="174088" name="ShockwaveFlash1" r:id="rId2" imgW="5714286" imgH="2927682"/>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lide(fromTop)">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4084">
                                            <p:txEl>
                                              <p:pRg st="0" end="0"/>
                                            </p:txEl>
                                          </p:spTgt>
                                        </p:tgtEl>
                                        <p:attrNameLst>
                                          <p:attrName>style.visibility</p:attrName>
                                        </p:attrNameLst>
                                      </p:cBhvr>
                                      <p:to>
                                        <p:strVal val="visible"/>
                                      </p:to>
                                    </p:set>
                                    <p:animEffect transition="in" filter="slide(fromLeft)">
                                      <p:cBhvr>
                                        <p:cTn id="12" dur="500"/>
                                        <p:tgtEl>
                                          <p:spTgt spid="174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7938" name="Rectangle 2"/>
          <p:cNvSpPr>
            <a:spLocks noGrp="1" noChangeArrowheads="1"/>
          </p:cNvSpPr>
          <p:nvPr>
            <p:ph type="title"/>
          </p:nvPr>
        </p:nvSpPr>
        <p:spPr>
          <a:xfrm>
            <a:off x="257175" y="73025"/>
            <a:ext cx="8229600" cy="609600"/>
          </a:xfrm>
        </p:spPr>
        <p:txBody>
          <a:bodyPr/>
          <a:lstStyle/>
          <a:p>
            <a:r>
              <a:rPr lang="en-US"/>
              <a:t>Test 3, question 3</a:t>
            </a:r>
          </a:p>
        </p:txBody>
      </p:sp>
      <p:sp>
        <p:nvSpPr>
          <p:cNvPr id="167939"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a:t>What happens if you click the Convert command on the menu that opens from the Microsoft Office Button? (Pick one answer.)</a:t>
            </a:r>
          </a:p>
        </p:txBody>
      </p:sp>
      <p:sp>
        <p:nvSpPr>
          <p:cNvPr id="167940" name="Rectangle 4"/>
          <p:cNvSpPr>
            <a:spLocks noChangeArrowheads="1"/>
          </p:cNvSpPr>
          <p:nvPr/>
        </p:nvSpPr>
        <p:spPr bwMode="auto">
          <a:xfrm>
            <a:off x="257175" y="2241550"/>
            <a:ext cx="7624763" cy="3919538"/>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Word upgrades the existing file to the new file format and renames the file from “document.doc” to “Upgraded: document.doc.”</a:t>
            </a:r>
          </a:p>
          <a:p>
            <a:pPr marL="401638" indent="-401638">
              <a:spcBef>
                <a:spcPct val="20000"/>
              </a:spcBef>
              <a:spcAft>
                <a:spcPct val="75000"/>
              </a:spcAft>
              <a:buFontTx/>
              <a:buAutoNum type="arabicPeriod"/>
            </a:pPr>
            <a:r>
              <a:rPr lang="en-US" sz="2000"/>
              <a:t>Word upgrades the existing file to the new file format and turns on the new features available in the new version of Word. </a:t>
            </a:r>
          </a:p>
          <a:p>
            <a:pPr marL="401638" indent="-401638">
              <a:spcBef>
                <a:spcPct val="20000"/>
              </a:spcBef>
              <a:spcAft>
                <a:spcPct val="75000"/>
              </a:spcAft>
              <a:buFontTx/>
              <a:buAutoNum type="arabicPeriod"/>
            </a:pPr>
            <a:r>
              <a:rPr lang="en-US" sz="2000"/>
              <a:t>Word limits its features to be compatible with the document’s file format. </a:t>
            </a:r>
          </a:p>
          <a:p>
            <a:pPr marL="401638" indent="-401638">
              <a:spcBef>
                <a:spcPct val="20000"/>
              </a:spcBef>
              <a:spcAft>
                <a:spcPct val="75000"/>
              </a:spcAft>
              <a:buFontTx/>
              <a:buAutoNum type="arabicPeriod"/>
            </a:pPr>
            <a:r>
              <a:rPr lang="en-US" sz="2000"/>
              <a:t>Word opens the document in a safe, read-only state so that you can view in the new file format. </a:t>
            </a:r>
          </a:p>
        </p:txBody>
      </p:sp>
      <p:sp>
        <p:nvSpPr>
          <p:cNvPr id="7" name="Date Placeholder 6"/>
          <p:cNvSpPr>
            <a:spLocks noGrp="1"/>
          </p:cNvSpPr>
          <p:nvPr>
            <p:ph type="dt" sz="half" idx="10"/>
          </p:nvPr>
        </p:nvSpPr>
        <p:spPr/>
        <p:txBody>
          <a:bodyPr/>
          <a:lstStyle/>
          <a:p>
            <a:fld id="{6728606F-EF96-4C74-A81A-DEA7AA9D2351}"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1891372E-8A74-4D58-9027-0E122D15EE56}" type="slidenum">
              <a:rPr lang="en-US" smtClean="0"/>
              <a:pPr/>
              <a:t>70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7940">
                                            <p:txEl>
                                              <p:pRg st="2" end="2"/>
                                            </p:txEl>
                                          </p:spTgt>
                                        </p:tgtEl>
                                        <p:attrNameLst>
                                          <p:attrName>style.visibility</p:attrName>
                                        </p:attrNameLst>
                                      </p:cBhvr>
                                      <p:to>
                                        <p:strVal val="visible"/>
                                      </p:to>
                                    </p:set>
                                    <p:animEffect transition="in" filter="slide(fromLeft)">
                                      <p:cBhvr>
                                        <p:cTn id="22" dur="500"/>
                                        <p:tgtEl>
                                          <p:spTgt spid="16794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7940">
                                            <p:txEl>
                                              <p:pRg st="3" end="3"/>
                                            </p:txEl>
                                          </p:spTgt>
                                        </p:tgtEl>
                                        <p:attrNameLst>
                                          <p:attrName>style.visibility</p:attrName>
                                        </p:attrNameLst>
                                      </p:cBhvr>
                                      <p:to>
                                        <p:strVal val="visible"/>
                                      </p:to>
                                    </p:set>
                                    <p:animEffect transition="in" filter="slide(fromLeft)">
                                      <p:cBhvr>
                                        <p:cTn id="27"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9986" name="Rectangle 2"/>
          <p:cNvSpPr>
            <a:spLocks noGrp="1" noChangeArrowheads="1"/>
          </p:cNvSpPr>
          <p:nvPr>
            <p:ph type="title"/>
          </p:nvPr>
        </p:nvSpPr>
        <p:spPr>
          <a:xfrm>
            <a:off x="257175" y="73025"/>
            <a:ext cx="8229600" cy="609600"/>
          </a:xfrm>
        </p:spPr>
        <p:txBody>
          <a:bodyPr/>
          <a:lstStyle/>
          <a:p>
            <a:r>
              <a:rPr lang="en-US"/>
              <a:t>Test 3, question 3: Answer</a:t>
            </a:r>
          </a:p>
        </p:txBody>
      </p:sp>
      <p:sp>
        <p:nvSpPr>
          <p:cNvPr id="169987" name="Rectangle 3"/>
          <p:cNvSpPr>
            <a:spLocks noGrp="1" noChangeArrowheads="1"/>
          </p:cNvSpPr>
          <p:nvPr>
            <p:ph sz="half" idx="2"/>
          </p:nvPr>
        </p:nvSpPr>
        <p:spPr>
          <a:xfrm>
            <a:off x="257175" y="877888"/>
            <a:ext cx="8350250" cy="703262"/>
          </a:xfrm>
        </p:spPr>
        <p:txBody>
          <a:bodyPr/>
          <a:lstStyle/>
          <a:p>
            <a:pPr marL="0" indent="0">
              <a:spcAft>
                <a:spcPct val="75000"/>
              </a:spcAft>
            </a:pPr>
            <a:r>
              <a:rPr lang="en-US"/>
              <a:t>Word upgrades the existing file to the new file format and turns on the new features available in the new version of Word.</a:t>
            </a:r>
          </a:p>
        </p:txBody>
      </p:sp>
      <p:sp>
        <p:nvSpPr>
          <p:cNvPr id="169988" name="Rectangle 4"/>
          <p:cNvSpPr>
            <a:spLocks noChangeArrowheads="1"/>
          </p:cNvSpPr>
          <p:nvPr/>
        </p:nvSpPr>
        <p:spPr bwMode="auto">
          <a:xfrm>
            <a:off x="25717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And if you have Windows configured to show file extensions, you’ll see that the extension changes from .doc to .docx.</a:t>
            </a:r>
          </a:p>
        </p:txBody>
      </p:sp>
      <p:sp>
        <p:nvSpPr>
          <p:cNvPr id="7" name="Date Placeholder 6"/>
          <p:cNvSpPr>
            <a:spLocks noGrp="1"/>
          </p:cNvSpPr>
          <p:nvPr>
            <p:ph type="dt" sz="half" idx="10"/>
          </p:nvPr>
        </p:nvSpPr>
        <p:spPr/>
        <p:txBody>
          <a:bodyPr/>
          <a:lstStyle/>
          <a:p>
            <a:fld id="{ECE964C8-42A4-49F1-9A72-E7B7CA1DDEB5}" type="datetime3">
              <a:rPr lang="en-US" smtClean="0"/>
              <a:t>26 October 2007</a:t>
            </a:fld>
            <a:endParaRPr lang="en-US"/>
          </a:p>
        </p:txBody>
      </p:sp>
      <p:sp>
        <p:nvSpPr>
          <p:cNvPr id="8" name="Slide Number Placeholder 7"/>
          <p:cNvSpPr>
            <a:spLocks noGrp="1"/>
          </p:cNvSpPr>
          <p:nvPr>
            <p:ph type="sldNum" sz="quarter" idx="12"/>
          </p:nvPr>
        </p:nvSpPr>
        <p:spPr/>
        <p:txBody>
          <a:bodyPr/>
          <a:lstStyle/>
          <a:p>
            <a:fld id="{0FDF49BB-66B9-4F7D-AFDD-3046BF95AFE6}" type="slidenum">
              <a:rPr lang="en-US" smtClean="0"/>
              <a:pPr/>
              <a:t>71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Get up to speed</a:t>
            </a:r>
          </a:p>
        </p:txBody>
      </p:sp>
      <p:sp>
        <p:nvSpPr>
          <p:cNvPr id="68610" name="Rectangle 2"/>
          <p:cNvSpPr>
            <a:spLocks noGrp="1" noChangeArrowheads="1"/>
          </p:cNvSpPr>
          <p:nvPr>
            <p:ph type="title"/>
          </p:nvPr>
        </p:nvSpPr>
        <p:spPr>
          <a:xfrm>
            <a:off x="257175" y="73025"/>
            <a:ext cx="8229600" cy="609600"/>
          </a:xfrm>
        </p:spPr>
        <p:txBody>
          <a:bodyPr/>
          <a:lstStyle/>
          <a:p>
            <a:r>
              <a:rPr lang="en-US"/>
              <a:t>Quick Reference Card</a:t>
            </a:r>
          </a:p>
        </p:txBody>
      </p:sp>
      <p:sp>
        <p:nvSpPr>
          <p:cNvPr id="68611" name="Rectangle 3"/>
          <p:cNvSpPr>
            <a:spLocks noGrp="1" noChangeArrowheads="1"/>
          </p:cNvSpPr>
          <p:nvPr>
            <p:ph type="body" sz="half" idx="2"/>
          </p:nvPr>
        </p:nvSpPr>
        <p:spPr>
          <a:xfrm>
            <a:off x="257175" y="882650"/>
            <a:ext cx="8297863" cy="2678113"/>
          </a:xfrm>
        </p:spPr>
        <p:txBody>
          <a:bodyPr/>
          <a:lstStyle/>
          <a:p>
            <a:pPr marL="0" indent="0">
              <a:spcAft>
                <a:spcPct val="75000"/>
              </a:spcAft>
            </a:pPr>
            <a:r>
              <a:rPr lang="en-US" sz="2400"/>
              <a:t>For a summary of the tasks covered in this course, view the </a:t>
            </a:r>
            <a:r>
              <a:rPr lang="en-US" sz="2400">
                <a:hlinkClick r:id="rId3"/>
              </a:rPr>
              <a:t>Quick Reference Card</a:t>
            </a:r>
            <a:r>
              <a:rPr lang="en-US" sz="2400"/>
              <a:t>.</a:t>
            </a:r>
          </a:p>
          <a:p>
            <a:pPr marL="0" indent="0">
              <a:spcAft>
                <a:spcPct val="75000"/>
              </a:spcAft>
            </a:pPr>
            <a:r>
              <a:rPr lang="en-US" sz="2400"/>
              <a:t> </a:t>
            </a:r>
            <a:endParaRPr lang="en-US" sz="2400" b="1">
              <a:solidFill>
                <a:srgbClr val="FF0000"/>
              </a:solidFill>
            </a:endParaRPr>
          </a:p>
          <a:p>
            <a:pPr marL="0" indent="0">
              <a:spcAft>
                <a:spcPct val="75000"/>
              </a:spcAft>
            </a:pPr>
            <a:endParaRPr lang="en-US" sz="2400"/>
          </a:p>
        </p:txBody>
      </p:sp>
      <p:sp>
        <p:nvSpPr>
          <p:cNvPr id="6" name="Date Placeholder 5"/>
          <p:cNvSpPr>
            <a:spLocks noGrp="1"/>
          </p:cNvSpPr>
          <p:nvPr>
            <p:ph type="dt" sz="half" idx="10"/>
          </p:nvPr>
        </p:nvSpPr>
        <p:spPr/>
        <p:txBody>
          <a:bodyPr/>
          <a:lstStyle/>
          <a:p>
            <a:fld id="{9915E5DA-CDDA-4151-A588-96BC715256DE}" type="datetime3">
              <a:rPr lang="en-US" smtClean="0"/>
              <a:t>26 October 2007</a:t>
            </a:fld>
            <a:endParaRPr lang="en-US"/>
          </a:p>
        </p:txBody>
      </p:sp>
      <p:sp>
        <p:nvSpPr>
          <p:cNvPr id="7" name="Slide Number Placeholder 6"/>
          <p:cNvSpPr>
            <a:spLocks noGrp="1"/>
          </p:cNvSpPr>
          <p:nvPr>
            <p:ph type="sldNum" sz="quarter" idx="12"/>
          </p:nvPr>
        </p:nvSpPr>
        <p:spPr/>
        <p:txBody>
          <a:bodyPr/>
          <a:lstStyle/>
          <a:p>
            <a:fld id="{1891372E-8A74-4D58-9027-0E122D15EE56}" type="slidenum">
              <a:rPr lang="en-US" smtClean="0"/>
              <a:pPr/>
              <a:t>72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Top)">
                                      <p:cBhvr>
                                        <p:cTn id="7" dur="500"/>
                                        <p:tgtEl>
                                          <p:spTgt spid="68611">
                                            <p:txEl>
                                              <p:pRg st="0" end="0"/>
                                            </p:txEl>
                                          </p:spTgt>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Top)">
                                      <p:cBhvr>
                                        <p:cTn id="11"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a:t>USING THIS TEMPLATE</a:t>
            </a:r>
          </a:p>
        </p:txBody>
      </p:sp>
      <p:sp>
        <p:nvSpPr>
          <p:cNvPr id="86019" name="Rectangle 3"/>
          <p:cNvSpPr>
            <a:spLocks noGrp="1" noChangeArrowheads="1"/>
          </p:cNvSpPr>
          <p:nvPr>
            <p:ph type="subTitle" idx="1"/>
          </p:nvPr>
        </p:nvSpPr>
        <p:spPr/>
        <p:txBody>
          <a:bodyPr/>
          <a:lstStyle/>
          <a:p>
            <a:r>
              <a:rPr lang="en-US"/>
              <a:t>See the notes pane or view the full notes page (View tab) for detailed help on this template.</a:t>
            </a: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6130" name="Rectangle 2"/>
          <p:cNvSpPr>
            <a:spLocks noGrp="1" noChangeArrowheads="1"/>
          </p:cNvSpPr>
          <p:nvPr>
            <p:ph type="title"/>
          </p:nvPr>
        </p:nvSpPr>
        <p:spPr>
          <a:xfrm>
            <a:off x="257175" y="73025"/>
            <a:ext cx="8229600" cy="609600"/>
          </a:xfrm>
        </p:spPr>
        <p:txBody>
          <a:bodyPr/>
          <a:lstStyle/>
          <a:p>
            <a:r>
              <a:rPr lang="en-US"/>
              <a:t>Use the Ribbon for common actions</a:t>
            </a:r>
          </a:p>
        </p:txBody>
      </p:sp>
      <p:sp>
        <p:nvSpPr>
          <p:cNvPr id="176131"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The Ribbon offers ease of use and convenience, with all common actions shown in one place. </a:t>
            </a:r>
          </a:p>
          <a:p>
            <a:pPr>
              <a:spcBef>
                <a:spcPct val="20000"/>
              </a:spcBef>
              <a:spcAft>
                <a:spcPct val="75000"/>
              </a:spcAft>
            </a:pPr>
            <a:endParaRPr lang="en-US" sz="2000"/>
          </a:p>
        </p:txBody>
      </p:sp>
      <p:sp>
        <p:nvSpPr>
          <p:cNvPr id="1761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6134" name="Rectangle 6"/>
          <p:cNvSpPr>
            <a:spLocks noChangeArrowheads="1"/>
          </p:cNvSpPr>
          <p:nvPr/>
        </p:nvSpPr>
        <p:spPr bwMode="auto">
          <a:xfrm>
            <a:off x="257175" y="3994150"/>
            <a:ext cx="5864225" cy="12017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you can cut and paste text by using commands on the </a:t>
            </a:r>
            <a:r>
              <a:rPr lang="en-US" b="1">
                <a:solidFill>
                  <a:srgbClr val="FFCC00"/>
                </a:solidFill>
              </a:rPr>
              <a:t>Home</a:t>
            </a:r>
            <a:r>
              <a:rPr lang="en-US">
                <a:solidFill>
                  <a:srgbClr val="FFCC00"/>
                </a:solidFill>
              </a:rPr>
              <a:t> tab; change text formatting by using a </a:t>
            </a:r>
            <a:r>
              <a:rPr lang="en-US" b="1">
                <a:solidFill>
                  <a:srgbClr val="FFCC00"/>
                </a:solidFill>
              </a:rPr>
              <a:t>Style</a:t>
            </a:r>
            <a:r>
              <a:rPr lang="en-US">
                <a:solidFill>
                  <a:srgbClr val="FFCC00"/>
                </a:solidFill>
              </a:rPr>
              <a:t>; and alter the page background color on the </a:t>
            </a:r>
            <a:r>
              <a:rPr lang="en-US" b="1">
                <a:solidFill>
                  <a:srgbClr val="FFCC00"/>
                </a:solidFill>
              </a:rPr>
              <a:t>Page Layout</a:t>
            </a:r>
            <a:r>
              <a:rPr lang="en-US">
                <a:solidFill>
                  <a:srgbClr val="FFCC00"/>
                </a:solidFill>
              </a:rPr>
              <a:t> tab.</a:t>
            </a:r>
          </a:p>
        </p:txBody>
      </p:sp>
      <p:pic>
        <p:nvPicPr>
          <p:cNvPr id="176135" name="Picture 7" descr="Commands to cut and paste text on the Home tab of the Ribbon"/>
          <p:cNvPicPr>
            <a:picLocks noChangeAspect="1" noChangeArrowheads="1"/>
          </p:cNvPicPr>
          <p:nvPr>
            <p:ph idx="1"/>
          </p:nvPr>
        </p:nvPicPr>
        <p:blipFill>
          <a:blip r:embed="rId3"/>
          <a:srcRect/>
          <a:stretch>
            <a:fillRect/>
          </a:stretch>
        </p:blipFill>
        <p:spPr>
          <a:xfrm>
            <a:off x="350838" y="939800"/>
            <a:ext cx="5651500" cy="2849563"/>
          </a:xfrm>
          <a:noFill/>
          <a:ln/>
        </p:spPr>
      </p:pic>
      <p:sp>
        <p:nvSpPr>
          <p:cNvPr id="9" name="Date Placeholder 8"/>
          <p:cNvSpPr>
            <a:spLocks noGrp="1"/>
          </p:cNvSpPr>
          <p:nvPr>
            <p:ph type="dt" sz="half" idx="10"/>
          </p:nvPr>
        </p:nvSpPr>
        <p:spPr/>
        <p:txBody>
          <a:bodyPr/>
          <a:lstStyle/>
          <a:p>
            <a:fld id="{51542CE7-F3FF-41EA-A338-4B013B75832C}" type="datetime3">
              <a:rPr lang="en-US" smtClean="0"/>
              <a:t>26 October 2007</a:t>
            </a:fld>
            <a:endParaRPr lang="en-US"/>
          </a:p>
        </p:txBody>
      </p:sp>
      <p:sp>
        <p:nvSpPr>
          <p:cNvPr id="10" name="Slide Number Placeholder 9"/>
          <p:cNvSpPr>
            <a:spLocks noGrp="1"/>
          </p:cNvSpPr>
          <p:nvPr>
            <p:ph type="sldNum" sz="quarter" idx="12"/>
          </p:nvPr>
        </p:nvSpPr>
        <p:spPr/>
        <p:txBody>
          <a:bodyPr/>
          <a:lstStyle/>
          <a:p>
            <a:fld id="{8917263E-6A16-49F7-9E71-2F79BF41835D}" type="slidenum">
              <a:rPr lang="en-US" smtClean="0"/>
              <a:pPr/>
              <a:t>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slide(fromTop)">
                                      <p:cBhvr>
                                        <p:cTn id="7" dur="500"/>
                                        <p:tgtEl>
                                          <p:spTgt spid="1761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Effect transition="in" filter="slide(fromTop)">
                                      <p:cBhvr>
                                        <p:cTn id="12" dur="500"/>
                                        <p:tgtEl>
                                          <p:spTgt spid="1761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4">
                                            <p:txEl>
                                              <p:pRg st="0" end="0"/>
                                            </p:txEl>
                                          </p:spTgt>
                                        </p:tgtEl>
                                        <p:attrNameLst>
                                          <p:attrName>style.visibility</p:attrName>
                                        </p:attrNameLst>
                                      </p:cBhvr>
                                      <p:to>
                                        <p:strVal val="visible"/>
                                      </p:to>
                                    </p:set>
                                    <p:animEffect transition="in" filter="slide(fromLeft)">
                                      <p:cBhvr>
                                        <p:cTn id="17" dur="500"/>
                                        <p:tgtEl>
                                          <p:spTgt spid="176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7650" name="Rectangle 2"/>
          <p:cNvSpPr>
            <a:spLocks noGrp="1" noChangeArrowheads="1"/>
          </p:cNvSpPr>
          <p:nvPr>
            <p:ph type="title"/>
          </p:nvPr>
        </p:nvSpPr>
        <p:spPr>
          <a:xfrm>
            <a:off x="268288" y="63500"/>
            <a:ext cx="8904287" cy="614363"/>
          </a:xfrm>
        </p:spPr>
        <p:txBody>
          <a:bodyPr/>
          <a:lstStyle/>
          <a:p>
            <a:r>
              <a:rPr lang="en-US"/>
              <a:t>What’s on the Ribbon?</a:t>
            </a:r>
          </a:p>
        </p:txBody>
      </p:sp>
      <p:sp>
        <p:nvSpPr>
          <p:cNvPr id="2765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a:t>Getting familiar with the three parts of the Ribbon will help you understand how to use it.</a:t>
            </a:r>
          </a:p>
          <a:p>
            <a:pPr>
              <a:spcBef>
                <a:spcPct val="20000"/>
              </a:spcBef>
              <a:spcAft>
                <a:spcPct val="75000"/>
              </a:spcAft>
            </a:pPr>
            <a:r>
              <a:rPr lang="en-US" sz="2000"/>
              <a:t>They are tabs, groups, and commands.</a:t>
            </a:r>
          </a:p>
        </p:txBody>
      </p:sp>
      <p:graphicFrame>
        <p:nvGraphicFramePr>
          <p:cNvPr id="27652" name="Object 4"/>
          <p:cNvGraphicFramePr>
            <a:graphicFrameLocks noChangeAspect="1"/>
          </p:cNvGraphicFramePr>
          <p:nvPr/>
        </p:nvGraphicFramePr>
        <p:xfrm>
          <a:off x="339725" y="4102100"/>
          <a:ext cx="269875" cy="303213"/>
        </p:xfrm>
        <a:graphic>
          <a:graphicData uri="http://schemas.openxmlformats.org/presentationml/2006/ole">
            <p:oleObj spid="_x0000_s27652" name="Visio" r:id="rId4" imgW="270231" imgH="303063" progId="Visio.Drawing.11">
              <p:embed/>
            </p:oleObj>
          </a:graphicData>
        </a:graphic>
      </p:graphicFrame>
      <p:graphicFrame>
        <p:nvGraphicFramePr>
          <p:cNvPr id="27653" name="Object 5"/>
          <p:cNvGraphicFramePr>
            <a:graphicFrameLocks noChangeAspect="1"/>
          </p:cNvGraphicFramePr>
          <p:nvPr/>
        </p:nvGraphicFramePr>
        <p:xfrm>
          <a:off x="339725" y="4797425"/>
          <a:ext cx="269875" cy="303213"/>
        </p:xfrm>
        <a:graphic>
          <a:graphicData uri="http://schemas.openxmlformats.org/presentationml/2006/ole">
            <p:oleObj spid="_x0000_s27653" name="Visio" r:id="rId5" imgW="270231" imgH="303063" progId="Visio.Drawing.11">
              <p:embed/>
            </p:oleObj>
          </a:graphicData>
        </a:graphic>
      </p:graphicFrame>
      <p:graphicFrame>
        <p:nvGraphicFramePr>
          <p:cNvPr id="27654" name="Object 6"/>
          <p:cNvGraphicFramePr>
            <a:graphicFrameLocks noChangeAspect="1"/>
          </p:cNvGraphicFramePr>
          <p:nvPr/>
        </p:nvGraphicFramePr>
        <p:xfrm>
          <a:off x="339725" y="5508625"/>
          <a:ext cx="269875" cy="303213"/>
        </p:xfrm>
        <a:graphic>
          <a:graphicData uri="http://schemas.openxmlformats.org/presentationml/2006/ole">
            <p:oleObj spid="_x0000_s27654" name="Visio" r:id="rId6" imgW="270231" imgH="303063" progId="Visio.Drawing.11">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068763"/>
            <a:ext cx="5940425" cy="2044700"/>
          </a:xfrm>
          <a:prstGeom prst="rect">
            <a:avLst/>
          </a:prstGeom>
          <a:noFill/>
          <a:ln w="9525" algn="ctr">
            <a:noFill/>
            <a:miter lim="800000"/>
            <a:headEnd/>
            <a:tailEnd/>
          </a:ln>
          <a:effectLst/>
        </p:spPr>
        <p:txBody>
          <a:bodyPr>
            <a:spAutoFit/>
          </a:bodyPr>
          <a:lstStyle/>
          <a:p>
            <a:pPr>
              <a:spcBef>
                <a:spcPct val="20000"/>
              </a:spcBef>
              <a:spcAft>
                <a:spcPct val="35000"/>
              </a:spcAft>
            </a:pPr>
            <a:r>
              <a:rPr lang="en-US" b="1">
                <a:solidFill>
                  <a:srgbClr val="FFCC00"/>
                </a:solidFill>
              </a:rPr>
              <a:t>Tabs:</a:t>
            </a:r>
            <a:r>
              <a:rPr lang="en-US">
                <a:solidFill>
                  <a:srgbClr val="FFCC00"/>
                </a:solidFill>
              </a:rPr>
              <a:t> The Ribbon has seven basic ones across the top. Each represents an activity area.</a:t>
            </a:r>
          </a:p>
          <a:p>
            <a:pPr>
              <a:spcBef>
                <a:spcPct val="20000"/>
              </a:spcBef>
              <a:spcAft>
                <a:spcPct val="35000"/>
              </a:spcAft>
            </a:pPr>
            <a:r>
              <a:rPr lang="en-US" b="1">
                <a:solidFill>
                  <a:srgbClr val="FFCC00"/>
                </a:solidFill>
              </a:rPr>
              <a:t>Groups:</a:t>
            </a:r>
            <a:r>
              <a:rPr lang="en-US">
                <a:solidFill>
                  <a:srgbClr val="FFCC00"/>
                </a:solidFill>
              </a:rPr>
              <a:t> Each tab has several groups that show related items together.</a:t>
            </a:r>
          </a:p>
          <a:p>
            <a:pPr>
              <a:spcBef>
                <a:spcPct val="20000"/>
              </a:spcBef>
              <a:spcAft>
                <a:spcPct val="35000"/>
              </a:spcAft>
            </a:pPr>
            <a:r>
              <a:rPr lang="en-US" b="1">
                <a:solidFill>
                  <a:srgbClr val="FFCC00"/>
                </a:solidFill>
              </a:rPr>
              <a:t>Commands:</a:t>
            </a:r>
            <a:r>
              <a:rPr lang="en-US">
                <a:solidFill>
                  <a:srgbClr val="FFCC00"/>
                </a:solidFill>
              </a:rPr>
              <a:t> A command is a button, a menu, or a box where you can enter information. </a:t>
            </a:r>
            <a:endParaRPr lang="en-US" b="1">
              <a:solidFill>
                <a:srgbClr val="FFCC00"/>
              </a:solidFill>
            </a:endParaRPr>
          </a:p>
        </p:txBody>
      </p:sp>
      <p:pic>
        <p:nvPicPr>
          <p:cNvPr id="27659" name="Picture 11" descr="The Ribbon showing tabs, groups, and commands"/>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E848457E-16C2-4415-96B9-F8A65CC6E97A}" type="datetime3">
              <a:rPr lang="en-US" smtClean="0"/>
              <a:t>26 October 2007</a:t>
            </a:fld>
            <a:endParaRPr lang="en-US"/>
          </a:p>
        </p:txBody>
      </p:sp>
      <p:sp>
        <p:nvSpPr>
          <p:cNvPr id="13" name="Slide Number Placeholder 12"/>
          <p:cNvSpPr>
            <a:spLocks noGrp="1"/>
          </p:cNvSpPr>
          <p:nvPr>
            <p:ph type="sldNum" sz="quarter" idx="12"/>
          </p:nvPr>
        </p:nvSpPr>
        <p:spPr/>
        <p:txBody>
          <a:bodyPr/>
          <a:lstStyle/>
          <a:p>
            <a:fld id="{1891372E-8A74-4D58-9027-0E122D15EE56}" type="slidenum">
              <a:rPr lang="en-US" smtClean="0"/>
              <a:pPr/>
              <a:t>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slide(fromTop)">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slide(fromTop)">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slide(fromTop)">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dissolve">
                                      <p:cBhvr>
                                        <p:cTn id="26" dur="500"/>
                                        <p:tgtEl>
                                          <p:spTgt spid="27653"/>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7654"/>
                                        </p:tgtEl>
                                        <p:attrNameLst>
                                          <p:attrName>style.visibility</p:attrName>
                                        </p:attrNameLst>
                                      </p:cBhvr>
                                      <p:to>
                                        <p:strVal val="visible"/>
                                      </p:to>
                                    </p:set>
                                    <p:animEffect transition="in" filter="dissolve">
                                      <p:cBhvr>
                                        <p:cTn id="30" dur="500"/>
                                        <p:tgtEl>
                                          <p:spTgt spid="2765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5" dur="500"/>
                                        <p:tgtEl>
                                          <p:spTgt spid="2765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40" dur="500"/>
                                        <p:tgtEl>
                                          <p:spTgt spid="2765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7657">
                                            <p:txEl>
                                              <p:pRg st="2" end="2"/>
                                            </p:txEl>
                                          </p:spTgt>
                                        </p:tgtEl>
                                        <p:attrNameLst>
                                          <p:attrName>style.visibility</p:attrName>
                                        </p:attrNameLst>
                                      </p:cBhvr>
                                      <p:to>
                                        <p:strVal val="visible"/>
                                      </p:to>
                                    </p:set>
                                    <p:animEffect transition="in" filter="checkerboard(across)">
                                      <p:cBhvr>
                                        <p:cTn id="45"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Lst>
  </p:timing>
</p:sld>
</file>

<file path=ppt/theme/theme1.xml><?xml version="1.0" encoding="utf-8"?>
<a:theme xmlns:a="http://schemas.openxmlformats.org/drawingml/2006/main" name="Training presentation- Word 2007—Get up to speed">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Word 2007—Get up to speed</Template>
  <TotalTime>1</TotalTime>
  <Words>6869</Words>
  <Application>Microsoft Office PowerPoint</Application>
  <PresentationFormat>On-screen Show (4:3)</PresentationFormat>
  <Paragraphs>679</Paragraphs>
  <Slides>73</Slides>
  <Notes>73</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7" baseType="lpstr">
      <vt:lpstr>Arial</vt:lpstr>
      <vt:lpstr>Tahoma</vt:lpstr>
      <vt:lpstr>Training presentation- Word 2007—Get up to speed</vt:lpstr>
      <vt:lpstr>Microsoft Visio Drawing</vt:lpstr>
      <vt:lpstr>Microsoft® Office  Word 2007 Training</vt:lpstr>
      <vt:lpstr>Course contents</vt:lpstr>
      <vt:lpstr>Overview: Have you heard the word?</vt:lpstr>
      <vt:lpstr>Course goals   </vt:lpstr>
      <vt:lpstr>Lesson 1</vt:lpstr>
      <vt:lpstr>Get to know the Ribbon</vt:lpstr>
      <vt:lpstr>The Ribbon in action</vt:lpstr>
      <vt:lpstr>Use the Ribbon for common actions</vt:lpstr>
      <vt:lpstr>What’s on the Ribbon?</vt:lpstr>
      <vt:lpstr>Dialog Box Launchers in groups</vt:lpstr>
      <vt:lpstr>Additional tabs appear</vt:lpstr>
      <vt:lpstr>Additional tabs appear</vt:lpstr>
      <vt:lpstr>The Mini toolbar</vt:lpstr>
      <vt:lpstr>The Mini toolbar</vt:lpstr>
      <vt:lpstr>The Quick Access Toolbar</vt:lpstr>
      <vt:lpstr>The Quick Access Toolbar</vt:lpstr>
      <vt:lpstr>Temporarily hide the Ribbon</vt:lpstr>
      <vt:lpstr>Temporarily hide the Ribbon</vt:lpstr>
      <vt:lpstr>Use the keyboard</vt:lpstr>
      <vt:lpstr>Use the keyboard</vt:lpstr>
      <vt:lpstr>Use the keyboard </vt:lpstr>
      <vt:lpstr>Suggestions for practice</vt:lpstr>
      <vt:lpstr>Test 1, question 1</vt:lpstr>
      <vt:lpstr>Test 1, question 1: Answer</vt:lpstr>
      <vt:lpstr>Test 1, question 2</vt:lpstr>
      <vt:lpstr>Test 1, question 2: Answer</vt:lpstr>
      <vt:lpstr>Test 1, question 3</vt:lpstr>
      <vt:lpstr>Test 1, question 3: Answer</vt:lpstr>
      <vt:lpstr>Lesson 2</vt:lpstr>
      <vt:lpstr>Find everyday commands</vt:lpstr>
      <vt:lpstr>Start with the Microsoft Office Button</vt:lpstr>
      <vt:lpstr>Bullets, numbers, and more</vt:lpstr>
      <vt:lpstr>Bullets, numbers, and more</vt:lpstr>
      <vt:lpstr>What about styles?</vt:lpstr>
      <vt:lpstr>What about styles?</vt:lpstr>
      <vt:lpstr>The Format Painter</vt:lpstr>
      <vt:lpstr>Insert pictures, hyperlinks, headers, and footers</vt:lpstr>
      <vt:lpstr>Zoom</vt:lpstr>
      <vt:lpstr>Check your spelling and grammar</vt:lpstr>
      <vt:lpstr>Ready to print?</vt:lpstr>
      <vt:lpstr>Yes, ready to print</vt:lpstr>
      <vt:lpstr>Yes, ready to print</vt:lpstr>
      <vt:lpstr>Behind the scenes</vt:lpstr>
      <vt:lpstr>Behind the scenes</vt:lpstr>
      <vt:lpstr>Suggestions for practice</vt:lpstr>
      <vt:lpstr>Test 2, question 1</vt:lpstr>
      <vt:lpstr>Test 2, question 1: Answer</vt:lpstr>
      <vt:lpstr>Test 2, question 2</vt:lpstr>
      <vt:lpstr>Test 2, question 2: Answer</vt:lpstr>
      <vt:lpstr>Test 2, question 3</vt:lpstr>
      <vt:lpstr>Test 2, question 3: Answer</vt:lpstr>
      <vt:lpstr>Lesson 3</vt:lpstr>
      <vt:lpstr>A new file format</vt:lpstr>
      <vt:lpstr>Why the change? XML</vt:lpstr>
      <vt:lpstr>Why the change? New features</vt:lpstr>
      <vt:lpstr>How do I know I’m using the new format? </vt:lpstr>
      <vt:lpstr>There’s more than one file format?</vt:lpstr>
      <vt:lpstr>What about the documents I already have?</vt:lpstr>
      <vt:lpstr>Compatibility mode</vt:lpstr>
      <vt:lpstr>Converting your old files</vt:lpstr>
      <vt:lpstr>Share documents using a converter</vt:lpstr>
      <vt:lpstr>Share documents using a converter</vt:lpstr>
      <vt:lpstr>Share documents using a converter</vt:lpstr>
      <vt:lpstr>Share documents by saving with an older format</vt:lpstr>
      <vt:lpstr>Share documents by saving with an older format</vt:lpstr>
      <vt:lpstr>Test 3, question 1</vt:lpstr>
      <vt:lpstr>Test 3, question 1: Answer</vt:lpstr>
      <vt:lpstr>Test 3, question 2</vt:lpstr>
      <vt:lpstr>Test 3, question 2: Answer</vt:lpstr>
      <vt:lpstr>Test 3, question 3</vt:lpstr>
      <vt:lpstr>Test 3, question 3: Answer</vt:lpstr>
      <vt:lpstr>Quick Reference Card</vt:lpstr>
      <vt:lpstr>USING THIS TEMPLATE</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Word 2007 Training</dc:title>
  <dc:subject/>
  <dc:creator>R. E. Bergquist</dc:creator>
  <cp:keywords/>
  <dc:description/>
  <cp:lastModifiedBy>R. E. Bergquist</cp:lastModifiedBy>
  <cp:revision>1</cp:revision>
  <dcterms:created xsi:type="dcterms:W3CDTF">2007-10-26T19:52:27Z</dcterms:created>
  <dcterms:modified xsi:type="dcterms:W3CDTF">2007-10-26T19:53:53Z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TC102026341033</vt:lpwstr>
  </property>
</Properties>
</file>