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5" r:id="rId18"/>
    <p:sldId id="274"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8" d="100"/>
          <a:sy n="68" d="100"/>
        </p:scale>
        <p:origin x="100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B5A86-E51E-4C9D-9569-AADA2161DF41}" type="datetimeFigureOut">
              <a:rPr lang="en-US" smtClean="0"/>
              <a:t>2017-01-15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348A3-44D4-4AF0-8DF5-993730FC01E0}" type="slidenum">
              <a:rPr lang="en-US" smtClean="0"/>
              <a:t>‹#›</a:t>
            </a:fld>
            <a:endParaRPr lang="en-US"/>
          </a:p>
        </p:txBody>
      </p:sp>
    </p:spTree>
    <p:extLst>
      <p:ext uri="{BB962C8B-B14F-4D97-AF65-F5344CB8AC3E}">
        <p14:creationId xmlns:p14="http://schemas.microsoft.com/office/powerpoint/2010/main" val="1942668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48B08-59C0-418F-8876-6372DD8178E3}" type="slidenum">
              <a:rPr lang="en-US" smtClean="0"/>
              <a:t>1</a:t>
            </a:fld>
            <a:endParaRPr lang="en-US"/>
          </a:p>
        </p:txBody>
      </p:sp>
    </p:spTree>
    <p:extLst>
      <p:ext uri="{BB962C8B-B14F-4D97-AF65-F5344CB8AC3E}">
        <p14:creationId xmlns:p14="http://schemas.microsoft.com/office/powerpoint/2010/main" val="253568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867D081-3E43-4C35-9920-D4D0F81365C4}" type="slidenum">
              <a:rPr lang="en-US" smtClean="0"/>
              <a:pPr/>
              <a:t>10</a:t>
            </a:fld>
            <a:endParaRPr lang="en-US"/>
          </a:p>
        </p:txBody>
      </p:sp>
    </p:spTree>
    <p:extLst>
      <p:ext uri="{BB962C8B-B14F-4D97-AF65-F5344CB8AC3E}">
        <p14:creationId xmlns:p14="http://schemas.microsoft.com/office/powerpoint/2010/main" val="2685675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867D081-3E43-4C35-9920-D4D0F81365C4}" type="slidenum">
              <a:rPr lang="en-US" smtClean="0"/>
              <a:pPr/>
              <a:t>11</a:t>
            </a:fld>
            <a:endParaRPr lang="en-US"/>
          </a:p>
        </p:txBody>
      </p:sp>
    </p:spTree>
    <p:extLst>
      <p:ext uri="{BB962C8B-B14F-4D97-AF65-F5344CB8AC3E}">
        <p14:creationId xmlns:p14="http://schemas.microsoft.com/office/powerpoint/2010/main" val="107575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867D081-3E43-4C35-9920-D4D0F81365C4}" type="slidenum">
              <a:rPr lang="en-US" smtClean="0"/>
              <a:pPr/>
              <a:t>13</a:t>
            </a:fld>
            <a:endParaRPr lang="en-US"/>
          </a:p>
        </p:txBody>
      </p:sp>
    </p:spTree>
    <p:extLst>
      <p:ext uri="{BB962C8B-B14F-4D97-AF65-F5344CB8AC3E}">
        <p14:creationId xmlns:p14="http://schemas.microsoft.com/office/powerpoint/2010/main" val="2096857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867D081-3E43-4C35-9920-D4D0F81365C4}" type="slidenum">
              <a:rPr lang="en-US" smtClean="0"/>
              <a:pPr/>
              <a:t>14</a:t>
            </a:fld>
            <a:endParaRPr lang="en-US"/>
          </a:p>
        </p:txBody>
      </p:sp>
    </p:spTree>
    <p:extLst>
      <p:ext uri="{BB962C8B-B14F-4D97-AF65-F5344CB8AC3E}">
        <p14:creationId xmlns:p14="http://schemas.microsoft.com/office/powerpoint/2010/main" val="3624230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 y="5112167"/>
            <a:ext cx="6457951" cy="1463040"/>
          </a:xfrm>
          <a:solidFill>
            <a:schemeClr val="tx2"/>
          </a:solidFill>
        </p:spPr>
        <p:txBody>
          <a:bodyPr anchor="ctr">
            <a:normAutofit/>
          </a:bodyPr>
          <a:lstStyle>
            <a:lvl1pPr algn="r">
              <a:defRPr sz="2400" spc="15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457951" y="5112167"/>
            <a:ext cx="2686049" cy="1463040"/>
          </a:xfrm>
          <a:solidFill>
            <a:schemeClr val="tx2"/>
          </a:solidFill>
        </p:spPr>
        <p:txBody>
          <a:bodyPr lIns="91440" rIns="91440" anchor="ctr">
            <a:normAutofit/>
          </a:bodyPr>
          <a:lstStyle>
            <a:lvl1pPr marL="0" indent="0" algn="l">
              <a:lnSpc>
                <a:spcPct val="100000"/>
              </a:lnSpc>
              <a:spcBef>
                <a:spcPts val="0"/>
              </a:spcBef>
              <a:buNone/>
              <a:defRPr sz="1350">
                <a:solidFill>
                  <a:schemeClr val="bg1"/>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705DE6C-0242-4CA8-A3B3-8CDAF1B4A7B1}" type="datetime1">
              <a:rPr lang="en-US" smtClean="0"/>
              <a:t>2017-01-15</a:t>
            </a:fld>
            <a:endParaRPr lang="en-US" dirty="0"/>
          </a:p>
        </p:txBody>
      </p:sp>
      <p:sp>
        <p:nvSpPr>
          <p:cNvPr id="5" name="Footer Placeholder 4"/>
          <p:cNvSpPr>
            <a:spLocks noGrp="1"/>
          </p:cNvSpPr>
          <p:nvPr>
            <p:ph type="ftr" sz="quarter" idx="11"/>
          </p:nvPr>
        </p:nvSpPr>
        <p:spPr>
          <a:xfrm>
            <a:off x="7896498" y="6575207"/>
            <a:ext cx="1247503" cy="274320"/>
          </a:xfrm>
        </p:spPr>
        <p:txBody>
          <a:bodyPr/>
          <a:lstStyle/>
          <a:p>
            <a:r>
              <a:rPr lang="en-US"/>
              <a:t>Tools for Information Literacy</a:t>
            </a:r>
            <a:endParaRPr lang="en-US" dirty="0"/>
          </a:p>
        </p:txBody>
      </p:sp>
    </p:spTree>
    <p:extLst>
      <p:ext uri="{BB962C8B-B14F-4D97-AF65-F5344CB8AC3E}">
        <p14:creationId xmlns:p14="http://schemas.microsoft.com/office/powerpoint/2010/main" val="2196110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365760"/>
            <a:ext cx="9141714" cy="6104709"/>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147D676E-F8EC-4960-A18F-FDE8BA48B223}" type="datetime1">
              <a:rPr lang="en-US" smtClean="0"/>
              <a:t>2017-01-15</a:t>
            </a:fld>
            <a:endParaRPr lang="en-US" dirty="0"/>
          </a:p>
        </p:txBody>
      </p:sp>
      <p:sp>
        <p:nvSpPr>
          <p:cNvPr id="6" name="Footer Placeholder 5"/>
          <p:cNvSpPr>
            <a:spLocks noGrp="1"/>
          </p:cNvSpPr>
          <p:nvPr>
            <p:ph type="ftr" sz="quarter" idx="11"/>
          </p:nvPr>
        </p:nvSpPr>
        <p:spPr/>
        <p:txBody>
          <a:bodyPr/>
          <a:lstStyle/>
          <a:p>
            <a:r>
              <a:rPr lang="en-US"/>
              <a:t>Tools for Information Literacy</a:t>
            </a:r>
            <a:endParaRPr lang="en-US" dirty="0"/>
          </a:p>
        </p:txBody>
      </p:sp>
    </p:spTree>
    <p:extLst>
      <p:ext uri="{BB962C8B-B14F-4D97-AF65-F5344CB8AC3E}">
        <p14:creationId xmlns:p14="http://schemas.microsoft.com/office/powerpoint/2010/main" val="602359034"/>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8095" y="600892"/>
            <a:ext cx="3566160" cy="57084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600892"/>
            <a:ext cx="3566160" cy="57084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E8C2BC-23FD-44E0-AC52-5F43B991C61D}" type="datetime1">
              <a:rPr lang="en-US" smtClean="0"/>
              <a:t>2017-01-15</a:t>
            </a:fld>
            <a:endParaRPr lang="en-US" dirty="0"/>
          </a:p>
        </p:txBody>
      </p:sp>
      <p:sp>
        <p:nvSpPr>
          <p:cNvPr id="6" name="Footer Placeholder 5"/>
          <p:cNvSpPr>
            <a:spLocks noGrp="1"/>
          </p:cNvSpPr>
          <p:nvPr>
            <p:ph type="ftr" sz="quarter" idx="11"/>
          </p:nvPr>
        </p:nvSpPr>
        <p:spPr/>
        <p:txBody>
          <a:bodyPr/>
          <a:lstStyle/>
          <a:p>
            <a:r>
              <a:rPr lang="en-US"/>
              <a:t>Tools for Information Literacy</a:t>
            </a:r>
            <a:endParaRPr lang="en-US" dirty="0"/>
          </a:p>
        </p:txBody>
      </p:sp>
      <p:sp>
        <p:nvSpPr>
          <p:cNvPr id="8" name="Title Placeholder 1"/>
          <p:cNvSpPr>
            <a:spLocks noGrp="1"/>
          </p:cNvSpPr>
          <p:nvPr>
            <p:ph type="title"/>
          </p:nvPr>
        </p:nvSpPr>
        <p:spPr>
          <a:xfrm>
            <a:off x="0" y="1"/>
            <a:ext cx="7290054" cy="496389"/>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0" y="822960"/>
            <a:ext cx="4258818"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822960"/>
            <a:ext cx="3291840" cy="5196840"/>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BAA884-7776-4CAF-89E1-4F4BDAEA7304}" type="datetime1">
              <a:rPr lang="en-US" smtClean="0"/>
              <a:t>2017-01-15</a:t>
            </a:fld>
            <a:endParaRPr lang="en-US" dirty="0"/>
          </a:p>
        </p:txBody>
      </p:sp>
      <p:sp>
        <p:nvSpPr>
          <p:cNvPr id="6" name="Footer Placeholder 5"/>
          <p:cNvSpPr>
            <a:spLocks noGrp="1"/>
          </p:cNvSpPr>
          <p:nvPr>
            <p:ph type="ftr" sz="quarter" idx="11"/>
          </p:nvPr>
        </p:nvSpPr>
        <p:spPr/>
        <p:txBody>
          <a:bodyPr/>
          <a:lstStyle/>
          <a:p>
            <a:r>
              <a:rPr lang="en-US"/>
              <a:t>Tools for Information Literacy</a:t>
            </a:r>
            <a:endParaRPr lang="en-US" dirty="0"/>
          </a:p>
        </p:txBody>
      </p:sp>
      <p:sp>
        <p:nvSpPr>
          <p:cNvPr id="9" name="Title 1"/>
          <p:cNvSpPr>
            <a:spLocks noGrp="1"/>
          </p:cNvSpPr>
          <p:nvPr>
            <p:ph type="title"/>
          </p:nvPr>
        </p:nvSpPr>
        <p:spPr>
          <a:xfrm>
            <a:off x="0" y="1"/>
            <a:ext cx="7290054" cy="496389"/>
          </a:xfrm>
        </p:spPr>
        <p:txBody>
          <a:bodyPr/>
          <a:lstStyle/>
          <a:p>
            <a:r>
              <a:rPr lang="en-US"/>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496389"/>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CF16F-E02C-472B-BC6A-86D72D85937B}" type="datetime1">
              <a:rPr lang="en-US" smtClean="0"/>
              <a:t>2017-01-15</a:t>
            </a:fld>
            <a:endParaRPr lang="en-US" dirty="0"/>
          </a:p>
        </p:txBody>
      </p:sp>
      <p:sp>
        <p:nvSpPr>
          <p:cNvPr id="5" name="Footer Placeholder 4"/>
          <p:cNvSpPr>
            <a:spLocks noGrp="1"/>
          </p:cNvSpPr>
          <p:nvPr>
            <p:ph type="ftr" sz="quarter" idx="11"/>
          </p:nvPr>
        </p:nvSpPr>
        <p:spPr/>
        <p:txBody>
          <a:bodyPr/>
          <a:lstStyle/>
          <a:p>
            <a:r>
              <a:rPr lang="en-US"/>
              <a:t>Tools for Information Literacy</a:t>
            </a:r>
            <a:endParaRPr lang="en-US" dirty="0"/>
          </a:p>
        </p:txBody>
      </p:sp>
    </p:spTree>
    <p:extLst>
      <p:ext uri="{BB962C8B-B14F-4D97-AF65-F5344CB8AC3E}">
        <p14:creationId xmlns:p14="http://schemas.microsoft.com/office/powerpoint/2010/main" val="209011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a:noFill/>
        </p:spPr>
        <p:txBody>
          <a:bodyPr anchor="ctr">
            <a:normAutofit/>
          </a:bodyPr>
          <a:lstStyle>
            <a:lvl1pPr algn="r">
              <a:defRPr sz="2400" b="0" spc="15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222B0D-BA0B-4D66-957B-7B9B27E18FCE}" type="datetime1">
              <a:rPr lang="en-US" smtClean="0"/>
              <a:t>2017-01-15</a:t>
            </a:fld>
            <a:endParaRPr lang="en-US" dirty="0"/>
          </a:p>
        </p:txBody>
      </p:sp>
      <p:sp>
        <p:nvSpPr>
          <p:cNvPr id="5" name="Footer Placeholder 4"/>
          <p:cNvSpPr>
            <a:spLocks noGrp="1"/>
          </p:cNvSpPr>
          <p:nvPr>
            <p:ph type="ftr" sz="quarter" idx="11"/>
          </p:nvPr>
        </p:nvSpPr>
        <p:spPr/>
        <p:txBody>
          <a:bodyPr/>
          <a:lstStyle/>
          <a:p>
            <a:r>
              <a:rPr lang="en-US"/>
              <a:t>Tools for Information Literacy</a:t>
            </a:r>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99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8095" y="600892"/>
            <a:ext cx="3566160" cy="57084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600892"/>
            <a:ext cx="3566160" cy="57084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E8C2BC-23FD-44E0-AC52-5F43B991C61D}" type="datetime1">
              <a:rPr lang="en-US" smtClean="0"/>
              <a:t>2017-01-15</a:t>
            </a:fld>
            <a:endParaRPr lang="en-US" dirty="0"/>
          </a:p>
        </p:txBody>
      </p:sp>
      <p:sp>
        <p:nvSpPr>
          <p:cNvPr id="6" name="Footer Placeholder 5"/>
          <p:cNvSpPr>
            <a:spLocks noGrp="1"/>
          </p:cNvSpPr>
          <p:nvPr>
            <p:ph type="ftr" sz="quarter" idx="11"/>
          </p:nvPr>
        </p:nvSpPr>
        <p:spPr/>
        <p:txBody>
          <a:bodyPr/>
          <a:lstStyle/>
          <a:p>
            <a:r>
              <a:rPr lang="en-US"/>
              <a:t>Tools for Information Literacy</a:t>
            </a:r>
            <a:endParaRPr lang="en-US" dirty="0"/>
          </a:p>
        </p:txBody>
      </p:sp>
      <p:sp>
        <p:nvSpPr>
          <p:cNvPr id="8" name="Title Placeholder 1"/>
          <p:cNvSpPr>
            <a:spLocks noGrp="1"/>
          </p:cNvSpPr>
          <p:nvPr>
            <p:ph type="title"/>
          </p:nvPr>
        </p:nvSpPr>
        <p:spPr>
          <a:xfrm>
            <a:off x="0" y="1"/>
            <a:ext cx="9143999" cy="496389"/>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39330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0" y="1"/>
            <a:ext cx="9144000" cy="496389"/>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568546"/>
            <a:ext cx="3566160" cy="822960"/>
          </a:xfrm>
        </p:spPr>
        <p:txBody>
          <a:bodyPr lIns="137160" rIns="137160" anchor="ctr">
            <a:normAutofit/>
          </a:bodyPr>
          <a:lstStyle>
            <a:lvl1pPr marL="0" indent="0">
              <a:spcBef>
                <a:spcPts val="0"/>
              </a:spcBef>
              <a:spcAft>
                <a:spcPts val="0"/>
              </a:spcAft>
              <a:buNone/>
              <a:defRPr sz="1725" b="0" cap="none" baseline="0">
                <a:solidFill>
                  <a:srgbClr val="335B74"/>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68096" y="1567544"/>
            <a:ext cx="3566160" cy="4741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3166" y="56854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rgbClr val="335B74"/>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a:t>Click to edit Master text styles</a:t>
            </a:r>
          </a:p>
        </p:txBody>
      </p:sp>
      <p:sp>
        <p:nvSpPr>
          <p:cNvPr id="6" name="Content Placeholder 5"/>
          <p:cNvSpPr>
            <a:spLocks noGrp="1"/>
          </p:cNvSpPr>
          <p:nvPr>
            <p:ph sz="quarter" idx="4"/>
          </p:nvPr>
        </p:nvSpPr>
        <p:spPr>
          <a:xfrm>
            <a:off x="4493166" y="1567544"/>
            <a:ext cx="3566160" cy="4741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017E65-49C0-4D23-858D-27BFB5000910}" type="datetime1">
              <a:rPr lang="en-US" smtClean="0"/>
              <a:t>2017-01-15</a:t>
            </a:fld>
            <a:endParaRPr lang="en-US" dirty="0"/>
          </a:p>
        </p:txBody>
      </p:sp>
      <p:sp>
        <p:nvSpPr>
          <p:cNvPr id="8" name="Footer Placeholder 7"/>
          <p:cNvSpPr>
            <a:spLocks noGrp="1"/>
          </p:cNvSpPr>
          <p:nvPr>
            <p:ph type="ftr" sz="quarter" idx="11"/>
          </p:nvPr>
        </p:nvSpPr>
        <p:spPr/>
        <p:txBody>
          <a:bodyPr/>
          <a:lstStyle/>
          <a:p>
            <a:r>
              <a:rPr lang="en-US"/>
              <a:t>Tools for Information Literacy</a:t>
            </a:r>
            <a:endParaRPr lang="en-US" dirty="0"/>
          </a:p>
        </p:txBody>
      </p:sp>
    </p:spTree>
    <p:extLst>
      <p:ext uri="{BB962C8B-B14F-4D97-AF65-F5344CB8AC3E}">
        <p14:creationId xmlns:p14="http://schemas.microsoft.com/office/powerpoint/2010/main" val="44643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04F8A3-9BFA-4E02-88F7-2C889B6668F4}" type="datetime1">
              <a:rPr lang="en-US" smtClean="0"/>
              <a:t>2017-01-15</a:t>
            </a:fld>
            <a:endParaRPr lang="en-US" dirty="0"/>
          </a:p>
        </p:txBody>
      </p:sp>
      <p:sp>
        <p:nvSpPr>
          <p:cNvPr id="4" name="Footer Placeholder 3"/>
          <p:cNvSpPr>
            <a:spLocks noGrp="1"/>
          </p:cNvSpPr>
          <p:nvPr>
            <p:ph type="ftr" sz="quarter" idx="11"/>
          </p:nvPr>
        </p:nvSpPr>
        <p:spPr/>
        <p:txBody>
          <a:bodyPr/>
          <a:lstStyle/>
          <a:p>
            <a:r>
              <a:rPr lang="en-US"/>
              <a:t>Tools for Information Literacy</a:t>
            </a:r>
            <a:endParaRPr lang="en-US" dirty="0"/>
          </a:p>
        </p:txBody>
      </p:sp>
    </p:spTree>
    <p:extLst>
      <p:ext uri="{BB962C8B-B14F-4D97-AF65-F5344CB8AC3E}">
        <p14:creationId xmlns:p14="http://schemas.microsoft.com/office/powerpoint/2010/main" val="2713972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1D1B1-53EA-45CB-9170-13BC85D35292}" type="datetime1">
              <a:rPr lang="en-US" smtClean="0"/>
              <a:t>2017-01-15</a:t>
            </a:fld>
            <a:endParaRPr lang="en-US" dirty="0"/>
          </a:p>
        </p:txBody>
      </p:sp>
      <p:sp>
        <p:nvSpPr>
          <p:cNvPr id="3" name="Footer Placeholder 2"/>
          <p:cNvSpPr>
            <a:spLocks noGrp="1"/>
          </p:cNvSpPr>
          <p:nvPr>
            <p:ph type="ftr" sz="quarter" idx="11"/>
          </p:nvPr>
        </p:nvSpPr>
        <p:spPr/>
        <p:txBody>
          <a:bodyPr/>
          <a:lstStyle/>
          <a:p>
            <a:r>
              <a:rPr lang="en-US"/>
              <a:t>Tools for Information Literacy</a:t>
            </a:r>
            <a:endParaRPr lang="en-US" dirty="0"/>
          </a:p>
        </p:txBody>
      </p:sp>
      <p:sp>
        <p:nvSpPr>
          <p:cNvPr id="4" name="Slide Number Placeholder 3"/>
          <p:cNvSpPr>
            <a:spLocks noGrp="1"/>
          </p:cNvSpPr>
          <p:nvPr>
            <p:ph type="sldNum" sz="quarter" idx="12"/>
          </p:nvPr>
        </p:nvSpPr>
        <p:spPr>
          <a:xfrm>
            <a:off x="8128000" y="6470704"/>
            <a:ext cx="730250" cy="274320"/>
          </a:xfrm>
          <a:prstGeom prst="rect">
            <a:avLst/>
          </a:prstGeo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3546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822960"/>
            <a:ext cx="3291840" cy="5196840"/>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3BAA884-7776-4CAF-89E1-4F4BDAEA7304}" type="datetime1">
              <a:rPr lang="en-US" smtClean="0"/>
              <a:t>2017-01-15</a:t>
            </a:fld>
            <a:endParaRPr lang="en-US" dirty="0"/>
          </a:p>
        </p:txBody>
      </p:sp>
      <p:sp>
        <p:nvSpPr>
          <p:cNvPr id="6" name="Footer Placeholder 5"/>
          <p:cNvSpPr>
            <a:spLocks noGrp="1"/>
          </p:cNvSpPr>
          <p:nvPr>
            <p:ph type="ftr" sz="quarter" idx="11"/>
          </p:nvPr>
        </p:nvSpPr>
        <p:spPr/>
        <p:txBody>
          <a:bodyPr/>
          <a:lstStyle/>
          <a:p>
            <a:r>
              <a:rPr lang="en-US"/>
              <a:t>Tools for Information Literacy</a:t>
            </a:r>
            <a:endParaRPr lang="en-US" dirty="0"/>
          </a:p>
        </p:txBody>
      </p:sp>
      <p:sp>
        <p:nvSpPr>
          <p:cNvPr id="9" name="Title 1"/>
          <p:cNvSpPr>
            <a:spLocks noGrp="1"/>
          </p:cNvSpPr>
          <p:nvPr>
            <p:ph type="title"/>
          </p:nvPr>
        </p:nvSpPr>
        <p:spPr>
          <a:xfrm>
            <a:off x="0" y="1"/>
            <a:ext cx="9143999" cy="496389"/>
          </a:xfrm>
        </p:spPr>
        <p:txBody>
          <a:bodyPr/>
          <a:lstStyle/>
          <a:p>
            <a:r>
              <a:rPr lang="en-US"/>
              <a:t>Click to edit Master title style</a:t>
            </a:r>
            <a:endParaRPr lang="en-US" dirty="0"/>
          </a:p>
        </p:txBody>
      </p:sp>
    </p:spTree>
    <p:extLst>
      <p:ext uri="{BB962C8B-B14F-4D97-AF65-F5344CB8AC3E}">
        <p14:creationId xmlns:p14="http://schemas.microsoft.com/office/powerpoint/2010/main" val="323482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470498"/>
            <a:ext cx="9141714" cy="6104709"/>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147D676E-F8EC-4960-A18F-FDE8BA48B223}" type="datetime1">
              <a:rPr lang="en-US" smtClean="0"/>
              <a:t>2017-01-15</a:t>
            </a:fld>
            <a:endParaRPr lang="en-US" dirty="0"/>
          </a:p>
        </p:txBody>
      </p:sp>
      <p:sp>
        <p:nvSpPr>
          <p:cNvPr id="6" name="Footer Placeholder 5"/>
          <p:cNvSpPr>
            <a:spLocks noGrp="1"/>
          </p:cNvSpPr>
          <p:nvPr>
            <p:ph type="ftr" sz="quarter" idx="11"/>
          </p:nvPr>
        </p:nvSpPr>
        <p:spPr/>
        <p:txBody>
          <a:bodyPr/>
          <a:lstStyle/>
          <a:p>
            <a:r>
              <a:rPr lang="en-US"/>
              <a:t>Tools for Information Literacy</a:t>
            </a:r>
            <a:endParaRPr lang="en-US" dirty="0"/>
          </a:p>
        </p:txBody>
      </p:sp>
      <p:sp>
        <p:nvSpPr>
          <p:cNvPr id="7" name="Title Placeholder 1"/>
          <p:cNvSpPr>
            <a:spLocks noGrp="1"/>
          </p:cNvSpPr>
          <p:nvPr>
            <p:ph type="title"/>
          </p:nvPr>
        </p:nvSpPr>
        <p:spPr>
          <a:xfrm>
            <a:off x="0" y="1"/>
            <a:ext cx="9144000" cy="496389"/>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20751335"/>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3999" cy="496389"/>
          </a:xfrm>
          <a:prstGeom prst="rect">
            <a:avLst/>
          </a:prstGeom>
          <a:solidFill>
            <a:schemeClr val="tx2"/>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600892"/>
            <a:ext cx="7290055" cy="5708469"/>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 y="6575207"/>
            <a:ext cx="768096"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147D676E-F8EC-4960-A18F-FDE8BA48B223}" type="datetime1">
              <a:rPr lang="en-US" smtClean="0"/>
              <a:t>2017-01-15</a:t>
            </a:fld>
            <a:endParaRPr lang="en-US" dirty="0"/>
          </a:p>
        </p:txBody>
      </p:sp>
      <p:sp>
        <p:nvSpPr>
          <p:cNvPr id="5" name="Footer Placeholder 4"/>
          <p:cNvSpPr>
            <a:spLocks noGrp="1"/>
          </p:cNvSpPr>
          <p:nvPr>
            <p:ph type="ftr" sz="quarter" idx="3"/>
          </p:nvPr>
        </p:nvSpPr>
        <p:spPr>
          <a:xfrm>
            <a:off x="7896497" y="6575207"/>
            <a:ext cx="1247503" cy="27432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r>
              <a:rPr lang="en-US"/>
              <a:t>Tools for Information Literacy</a:t>
            </a:r>
            <a:endParaRPr lang="en-US" dirty="0"/>
          </a:p>
        </p:txBody>
      </p:sp>
    </p:spTree>
    <p:extLst>
      <p:ext uri="{BB962C8B-B14F-4D97-AF65-F5344CB8AC3E}">
        <p14:creationId xmlns:p14="http://schemas.microsoft.com/office/powerpoint/2010/main" val="308967315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652" r:id="rId11"/>
    <p:sldLayoutId id="2147483656" r:id="rId12"/>
  </p:sldLayoutIdLst>
  <p:hf sldNum="0" hdr="0"/>
  <p:txStyles>
    <p:titleStyle>
      <a:lvl1pPr algn="l" defTabSz="685800" rtl="0" eaLnBrk="1" latinLnBrk="0" hangingPunct="1">
        <a:lnSpc>
          <a:spcPct val="80000"/>
        </a:lnSpc>
        <a:spcBef>
          <a:spcPct val="0"/>
        </a:spcBef>
        <a:buNone/>
        <a:defRPr sz="1800" kern="1200" cap="all" spc="75" baseline="0">
          <a:solidFill>
            <a:schemeClr val="bg1"/>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marshallbrain.com/"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www.elmens.com/tech/internet/545000-fine-using-vpn-uae/"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0.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Client-Server Computing</a:t>
            </a:r>
          </a:p>
        </p:txBody>
      </p:sp>
      <p:sp>
        <p:nvSpPr>
          <p:cNvPr id="2051" name="Rectangle 3"/>
          <p:cNvSpPr>
            <a:spLocks noGrp="1" noChangeArrowheads="1"/>
          </p:cNvSpPr>
          <p:nvPr>
            <p:ph type="subTitle" idx="1"/>
          </p:nvPr>
        </p:nvSpPr>
        <p:spPr/>
        <p:txBody>
          <a:bodyPr/>
          <a:lstStyle/>
          <a:p>
            <a:r>
              <a:rPr lang="en-US"/>
              <a:t>client-server interaction </a:t>
            </a:r>
            <a:br>
              <a:rPr lang="en-US"/>
            </a:br>
            <a:r>
              <a:rPr lang="en-US"/>
              <a:t>is the basis of distributed computing</a:t>
            </a:r>
            <a:endParaRPr lang="en-US" dirty="0"/>
          </a:p>
        </p:txBody>
      </p:sp>
      <p:sp>
        <p:nvSpPr>
          <p:cNvPr id="2" name="Date Placeholder 1"/>
          <p:cNvSpPr>
            <a:spLocks noGrp="1"/>
          </p:cNvSpPr>
          <p:nvPr>
            <p:ph type="dt" sz="half" idx="10"/>
          </p:nvPr>
        </p:nvSpPr>
        <p:spPr/>
        <p:txBody>
          <a:bodyPr/>
          <a:lstStyle/>
          <a:p>
            <a:fld id="{11C5B149-1BD1-4315-BCCD-C3B3AAF7577D}" type="datetime1">
              <a:rPr lang="en-US" smtClean="0"/>
              <a:pPr/>
              <a:t>2017-01-15</a:t>
            </a:fld>
            <a:endParaRPr lang="en-US" dirty="0"/>
          </a:p>
        </p:txBody>
      </p:sp>
      <p:sp>
        <p:nvSpPr>
          <p:cNvPr id="3" name="Footer Placeholder 2"/>
          <p:cNvSpPr>
            <a:spLocks noGrp="1"/>
          </p:cNvSpPr>
          <p:nvPr>
            <p:ph type="ftr" sz="quarter" idx="11"/>
          </p:nvPr>
        </p:nvSpPr>
        <p:spPr/>
        <p:txBody>
          <a:bodyPr/>
          <a:lstStyle/>
          <a:p>
            <a:r>
              <a:rPr lang="en-US"/>
              <a:t>Information Tools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http://www.freesitewatch.com/images/server-room.png"/>
          <p:cNvPicPr>
            <a:picLocks noChangeAspect="1" noChangeArrowheads="1"/>
          </p:cNvPicPr>
          <p:nvPr/>
        </p:nvPicPr>
        <p:blipFill>
          <a:blip r:embed="rId3" cstate="print"/>
          <a:srcRect/>
          <a:stretch>
            <a:fillRect/>
          </a:stretch>
        </p:blipFill>
        <p:spPr bwMode="auto">
          <a:xfrm flipH="1">
            <a:off x="5048149" y="470634"/>
            <a:ext cx="4086885" cy="6130329"/>
          </a:xfrm>
          <a:prstGeom prst="rect">
            <a:avLst/>
          </a:prstGeom>
          <a:ln>
            <a:noFill/>
          </a:ln>
          <a:effectLst/>
        </p:spPr>
      </p:pic>
      <p:pic>
        <p:nvPicPr>
          <p:cNvPr id="15" name="Picture 4" descr="C:\Users\bergr\AppData\Local\Microsoft\Windows\Temporary Internet Files\Content.IE5\Y4EPSR3Z\MC90043305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68680" y="2087880"/>
            <a:ext cx="2560320" cy="2560320"/>
          </a:xfrm>
          <a:prstGeom prst="rect">
            <a:avLst/>
          </a:prstGeom>
          <a:noFill/>
        </p:spPr>
      </p:pic>
      <p:sp>
        <p:nvSpPr>
          <p:cNvPr id="117762" name="Rectangle 2"/>
          <p:cNvSpPr>
            <a:spLocks noGrp="1" noChangeArrowheads="1"/>
          </p:cNvSpPr>
          <p:nvPr>
            <p:ph type="title"/>
          </p:nvPr>
        </p:nvSpPr>
        <p:spPr/>
        <p:txBody>
          <a:bodyPr/>
          <a:lstStyle/>
          <a:p>
            <a:r>
              <a:rPr lang="en-US"/>
              <a:t>The Client/Server/Protocol Relationship</a:t>
            </a:r>
          </a:p>
        </p:txBody>
      </p:sp>
      <p:sp>
        <p:nvSpPr>
          <p:cNvPr id="2" name="Date Placeholder 1"/>
          <p:cNvSpPr>
            <a:spLocks noGrp="1"/>
          </p:cNvSpPr>
          <p:nvPr>
            <p:ph type="dt" sz="half" idx="10"/>
          </p:nvPr>
        </p:nvSpPr>
        <p:spPr/>
        <p:txBody>
          <a:bodyPr/>
          <a:lstStyle/>
          <a:p>
            <a:fld id="{6D4FCAAB-62B4-4AFA-96DB-25865CC41246}" type="datetime1">
              <a:rPr lang="en-US" smtClean="0"/>
              <a:t>2017-01-15</a:t>
            </a:fld>
            <a:endParaRPr lang="en-US"/>
          </a:p>
        </p:txBody>
      </p:sp>
      <p:sp>
        <p:nvSpPr>
          <p:cNvPr id="3" name="Footer Placeholder 2"/>
          <p:cNvSpPr>
            <a:spLocks noGrp="1"/>
          </p:cNvSpPr>
          <p:nvPr>
            <p:ph type="ftr" sz="quarter" idx="11"/>
          </p:nvPr>
        </p:nvSpPr>
        <p:spPr/>
        <p:txBody>
          <a:bodyPr/>
          <a:lstStyle/>
          <a:p>
            <a:pPr algn="r"/>
            <a:r>
              <a:rPr lang="en-US"/>
              <a:t>Information Tools</a:t>
            </a:r>
            <a:endParaRPr lang="en-US" dirty="0"/>
          </a:p>
        </p:txBody>
      </p:sp>
      <p:sp>
        <p:nvSpPr>
          <p:cNvPr id="5135" name="Text Box 15"/>
          <p:cNvSpPr txBox="1">
            <a:spLocks noChangeArrowheads="1"/>
          </p:cNvSpPr>
          <p:nvPr/>
        </p:nvSpPr>
        <p:spPr bwMode="auto">
          <a:xfrm>
            <a:off x="1447800" y="4724404"/>
            <a:ext cx="1657350" cy="461665"/>
          </a:xfrm>
          <a:prstGeom prst="rect">
            <a:avLst/>
          </a:prstGeom>
          <a:solidFill>
            <a:schemeClr val="tx2"/>
          </a:solidFill>
          <a:ln>
            <a:solidFill>
              <a:schemeClr val="tx2"/>
            </a:solidFill>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pPr>
            <a:r>
              <a:rPr lang="en-US" sz="1200" dirty="0">
                <a:solidFill>
                  <a:schemeClr val="bg1"/>
                </a:solidFill>
              </a:rPr>
              <a:t>IP Address: 152.2.81.103</a:t>
            </a:r>
          </a:p>
        </p:txBody>
      </p:sp>
      <p:sp>
        <p:nvSpPr>
          <p:cNvPr id="5132" name="Text Box 18"/>
          <p:cNvSpPr txBox="1">
            <a:spLocks noChangeArrowheads="1"/>
          </p:cNvSpPr>
          <p:nvPr/>
        </p:nvSpPr>
        <p:spPr bwMode="auto">
          <a:xfrm>
            <a:off x="7165329" y="96818"/>
            <a:ext cx="1657350" cy="276999"/>
          </a:xfrm>
          <a:prstGeom prst="rect">
            <a:avLst/>
          </a:prstGeom>
          <a:solidFill>
            <a:schemeClr val="accent2"/>
          </a:solidFill>
          <a:ln>
            <a:solidFill>
              <a:schemeClr val="accent2"/>
            </a:solidFill>
            <a:headEnd/>
            <a:tailEnd/>
          </a:ln>
        </p:spPr>
        <p:style>
          <a:lnRef idx="3">
            <a:schemeClr val="lt1"/>
          </a:lnRef>
          <a:fillRef idx="1">
            <a:schemeClr val="dk1"/>
          </a:fillRef>
          <a:effectRef idx="1">
            <a:schemeClr val="dk1"/>
          </a:effectRef>
          <a:fontRef idx="minor">
            <a:schemeClr val="lt1"/>
          </a:fontRef>
        </p:style>
        <p:txBody>
          <a:bodyPr>
            <a:spAutoFit/>
          </a:bodyPr>
          <a:lstStyle/>
          <a:p>
            <a:pPr algn="ctr">
              <a:spcBef>
                <a:spcPct val="50000"/>
              </a:spcBef>
            </a:pPr>
            <a:r>
              <a:rPr lang="en-US" sz="1200" dirty="0">
                <a:solidFill>
                  <a:schemeClr val="bg1"/>
                </a:solidFill>
              </a:rPr>
              <a:t>IP Address: 152.2.81.1</a:t>
            </a:r>
          </a:p>
        </p:txBody>
      </p:sp>
      <p:sp>
        <p:nvSpPr>
          <p:cNvPr id="5133" name="Rectangle 19"/>
          <p:cNvSpPr>
            <a:spLocks noChangeArrowheads="1"/>
          </p:cNvSpPr>
          <p:nvPr/>
        </p:nvSpPr>
        <p:spPr bwMode="auto">
          <a:xfrm>
            <a:off x="5758159" y="63074"/>
            <a:ext cx="1085850" cy="344487"/>
          </a:xfrm>
          <a:prstGeom prst="rect">
            <a:avLst/>
          </a:prstGeom>
          <a:solidFill>
            <a:schemeClr val="accent2"/>
          </a:solidFill>
          <a:ln>
            <a:solidFill>
              <a:schemeClr val="accent2"/>
            </a:solidFill>
            <a:headEnd/>
            <a:tailEnd/>
          </a:ln>
        </p:spPr>
        <p:style>
          <a:lnRef idx="3">
            <a:schemeClr val="lt1"/>
          </a:lnRef>
          <a:fillRef idx="1">
            <a:schemeClr val="dk1"/>
          </a:fillRef>
          <a:effectRef idx="1">
            <a:schemeClr val="dk1"/>
          </a:effectRef>
          <a:fontRef idx="minor">
            <a:schemeClr val="lt1"/>
          </a:fontRef>
        </p:style>
        <p:txBody>
          <a:bodyPr wrap="none" anchor="ctr"/>
          <a:lstStyle/>
          <a:p>
            <a:pPr algn="ctr"/>
            <a:r>
              <a:rPr lang="en-US" sz="1200" dirty="0">
                <a:solidFill>
                  <a:schemeClr val="bg1"/>
                </a:solidFill>
              </a:rPr>
              <a:t>Server</a:t>
            </a:r>
          </a:p>
        </p:txBody>
      </p:sp>
      <p:sp>
        <p:nvSpPr>
          <p:cNvPr id="5131" name="Rectangle 21"/>
          <p:cNvSpPr>
            <a:spLocks noChangeArrowheads="1"/>
          </p:cNvSpPr>
          <p:nvPr/>
        </p:nvSpPr>
        <p:spPr bwMode="auto">
          <a:xfrm>
            <a:off x="5048149" y="6111522"/>
            <a:ext cx="2636837" cy="461665"/>
          </a:xfrm>
          <a:prstGeom prst="rect">
            <a:avLst/>
          </a:prstGeom>
          <a:solidFill>
            <a:schemeClr val="accent2"/>
          </a:solidFill>
          <a:ln>
            <a:solidFill>
              <a:schemeClr val="accent2"/>
            </a:solidFill>
            <a:headEnd/>
            <a:tailEnd/>
          </a:ln>
        </p:spPr>
        <p:style>
          <a:lnRef idx="3">
            <a:schemeClr val="lt1"/>
          </a:lnRef>
          <a:fillRef idx="1">
            <a:schemeClr val="dk1"/>
          </a:fillRef>
          <a:effectRef idx="1">
            <a:schemeClr val="dk1"/>
          </a:effectRef>
          <a:fontRef idx="minor">
            <a:schemeClr val="lt1"/>
          </a:fontRef>
        </p:style>
        <p:txBody>
          <a:bodyPr anchor="ctr">
            <a:spAutoFit/>
          </a:bodyPr>
          <a:lstStyle/>
          <a:p>
            <a:pPr algn="ctr"/>
            <a:r>
              <a:rPr lang="en-US" sz="1200" dirty="0">
                <a:solidFill>
                  <a:schemeClr val="bg1"/>
                </a:solidFill>
              </a:rPr>
              <a:t>Waits &amp; Responds to Incoming Connections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5" descr="http://www.freesitewatch.com/images/server-room.png"/>
          <p:cNvPicPr>
            <a:picLocks noChangeAspect="1" noChangeArrowheads="1"/>
          </p:cNvPicPr>
          <p:nvPr/>
        </p:nvPicPr>
        <p:blipFill>
          <a:blip r:embed="rId3" cstate="print"/>
          <a:srcRect/>
          <a:stretch>
            <a:fillRect/>
          </a:stretch>
        </p:blipFill>
        <p:spPr bwMode="auto">
          <a:xfrm flipH="1">
            <a:off x="5048149" y="470634"/>
            <a:ext cx="4086885" cy="6130329"/>
          </a:xfrm>
          <a:prstGeom prst="rect">
            <a:avLst/>
          </a:prstGeom>
          <a:ln>
            <a:noFill/>
          </a:ln>
          <a:effectLst/>
        </p:spPr>
      </p:pic>
      <p:pic>
        <p:nvPicPr>
          <p:cNvPr id="15" name="Picture 4" descr="C:\Users\bergr\AppData\Local\Microsoft\Windows\Temporary Internet Files\Content.IE5\Y4EPSR3Z\MC90043305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68680" y="2087880"/>
            <a:ext cx="2560320" cy="2560320"/>
          </a:xfrm>
          <a:prstGeom prst="rect">
            <a:avLst/>
          </a:prstGeom>
          <a:noFill/>
        </p:spPr>
      </p:pic>
      <p:sp>
        <p:nvSpPr>
          <p:cNvPr id="117762" name="Rectangle 2"/>
          <p:cNvSpPr>
            <a:spLocks noGrp="1" noChangeArrowheads="1"/>
          </p:cNvSpPr>
          <p:nvPr>
            <p:ph type="title"/>
          </p:nvPr>
        </p:nvSpPr>
        <p:spPr/>
        <p:txBody>
          <a:bodyPr/>
          <a:lstStyle/>
          <a:p>
            <a:r>
              <a:rPr lang="en-US" dirty="0"/>
              <a:t>The Client/Server/</a:t>
            </a:r>
            <a:r>
              <a:rPr lang="en-US" dirty="0">
                <a:solidFill>
                  <a:srgbClr val="FFFF00"/>
                </a:solidFill>
              </a:rPr>
              <a:t>Protocol</a:t>
            </a:r>
            <a:r>
              <a:rPr lang="en-US" dirty="0"/>
              <a:t> Relationship</a:t>
            </a:r>
          </a:p>
        </p:txBody>
      </p:sp>
      <p:sp>
        <p:nvSpPr>
          <p:cNvPr id="2" name="Date Placeholder 1"/>
          <p:cNvSpPr>
            <a:spLocks noGrp="1"/>
          </p:cNvSpPr>
          <p:nvPr>
            <p:ph type="dt" sz="half" idx="10"/>
          </p:nvPr>
        </p:nvSpPr>
        <p:spPr/>
        <p:txBody>
          <a:bodyPr/>
          <a:lstStyle/>
          <a:p>
            <a:fld id="{6D4FCAAB-62B4-4AFA-96DB-25865CC41246}" type="datetime1">
              <a:rPr lang="en-US" smtClean="0"/>
              <a:t>2017-01-15</a:t>
            </a:fld>
            <a:endParaRPr lang="en-US"/>
          </a:p>
        </p:txBody>
      </p:sp>
      <p:sp>
        <p:nvSpPr>
          <p:cNvPr id="3" name="Footer Placeholder 2"/>
          <p:cNvSpPr>
            <a:spLocks noGrp="1"/>
          </p:cNvSpPr>
          <p:nvPr>
            <p:ph type="ftr" sz="quarter" idx="11"/>
          </p:nvPr>
        </p:nvSpPr>
        <p:spPr/>
        <p:txBody>
          <a:bodyPr/>
          <a:lstStyle/>
          <a:p>
            <a:pPr algn="r"/>
            <a:r>
              <a:rPr lang="en-US"/>
              <a:t>Information Tools</a:t>
            </a:r>
            <a:endParaRPr lang="en-US" dirty="0"/>
          </a:p>
        </p:txBody>
      </p:sp>
      <p:sp>
        <p:nvSpPr>
          <p:cNvPr id="5135" name="Text Box 15"/>
          <p:cNvSpPr txBox="1">
            <a:spLocks noChangeArrowheads="1"/>
          </p:cNvSpPr>
          <p:nvPr/>
        </p:nvSpPr>
        <p:spPr bwMode="auto">
          <a:xfrm>
            <a:off x="1447800" y="4724404"/>
            <a:ext cx="1657350" cy="461665"/>
          </a:xfrm>
          <a:prstGeom prst="rect">
            <a:avLst/>
          </a:prstGeom>
          <a:solidFill>
            <a:schemeClr val="tx2"/>
          </a:solidFill>
          <a:ln>
            <a:solidFill>
              <a:schemeClr val="tx2"/>
            </a:solidFill>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pPr>
            <a:r>
              <a:rPr lang="en-US" sz="1200" dirty="0">
                <a:solidFill>
                  <a:schemeClr val="bg1"/>
                </a:solidFill>
              </a:rPr>
              <a:t>IP Address: 152.2.81.103</a:t>
            </a:r>
          </a:p>
        </p:txBody>
      </p:sp>
      <p:sp>
        <p:nvSpPr>
          <p:cNvPr id="11" name="AutoShape 20"/>
          <p:cNvSpPr>
            <a:spLocks/>
          </p:cNvSpPr>
          <p:nvPr/>
        </p:nvSpPr>
        <p:spPr bwMode="auto">
          <a:xfrm>
            <a:off x="3787775" y="2419354"/>
            <a:ext cx="1443038" cy="461665"/>
          </a:xfrm>
          <a:prstGeom prst="borderCallout1">
            <a:avLst>
              <a:gd name="adj1" fmla="val 17144"/>
              <a:gd name="adj2" fmla="val -5282"/>
              <a:gd name="adj3" fmla="val 42620"/>
              <a:gd name="adj4" fmla="val -121014"/>
            </a:avLst>
          </a:prstGeom>
          <a:solidFill>
            <a:schemeClr val="tx2"/>
          </a:solidFill>
          <a:ln>
            <a:solidFill>
              <a:schemeClr val="tx2"/>
            </a:solidFill>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n-US" sz="1200"/>
              <a:t>Initiates a Connection</a:t>
            </a:r>
          </a:p>
        </p:txBody>
      </p:sp>
      <p:sp>
        <p:nvSpPr>
          <p:cNvPr id="12" name="Line 9"/>
          <p:cNvSpPr>
            <a:spLocks noChangeShapeType="1"/>
          </p:cNvSpPr>
          <p:nvPr/>
        </p:nvSpPr>
        <p:spPr bwMode="auto">
          <a:xfrm>
            <a:off x="2725738" y="5564188"/>
            <a:ext cx="3242175" cy="17954"/>
          </a:xfrm>
          <a:prstGeom prst="line">
            <a:avLst/>
          </a:prstGeom>
          <a:ln>
            <a:solidFill>
              <a:srgbClr val="C00000"/>
            </a:solidFill>
            <a:prstDash val="dash"/>
            <a:headEnd type="none" w="sm" len="sm"/>
            <a:tailEnd type="stealth" w="med" len="lg"/>
          </a:ln>
        </p:spPr>
        <p:style>
          <a:lnRef idx="3">
            <a:schemeClr val="accent6"/>
          </a:lnRef>
          <a:fillRef idx="0">
            <a:schemeClr val="accent6"/>
          </a:fillRef>
          <a:effectRef idx="2">
            <a:schemeClr val="accent6"/>
          </a:effectRef>
          <a:fontRef idx="minor">
            <a:schemeClr val="tx1"/>
          </a:fontRef>
        </p:style>
        <p:txBody>
          <a:bodyPr wrap="none" anchor="ctr"/>
          <a:lstStyle/>
          <a:p>
            <a:endParaRPr lang="en-US" sz="1200"/>
          </a:p>
        </p:txBody>
      </p:sp>
      <p:sp>
        <p:nvSpPr>
          <p:cNvPr id="13" name="Line 15"/>
          <p:cNvSpPr>
            <a:spLocks noChangeShapeType="1"/>
          </p:cNvSpPr>
          <p:nvPr/>
        </p:nvSpPr>
        <p:spPr bwMode="auto">
          <a:xfrm>
            <a:off x="3505200" y="5943603"/>
            <a:ext cx="2462713" cy="16657"/>
          </a:xfrm>
          <a:prstGeom prst="line">
            <a:avLst/>
          </a:prstGeom>
          <a:ln>
            <a:solidFill>
              <a:schemeClr val="accent2">
                <a:lumMod val="75000"/>
              </a:schemeClr>
            </a:solidFill>
            <a:prstDash val="dash"/>
            <a:headEnd type="stealth" w="med" len="lg"/>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en-US" sz="1200"/>
          </a:p>
        </p:txBody>
      </p:sp>
      <p:sp>
        <p:nvSpPr>
          <p:cNvPr id="16" name="Rectangle 34"/>
          <p:cNvSpPr>
            <a:spLocks noChangeArrowheads="1"/>
          </p:cNvSpPr>
          <p:nvPr/>
        </p:nvSpPr>
        <p:spPr bwMode="auto">
          <a:xfrm>
            <a:off x="6008938" y="5559556"/>
            <a:ext cx="2636837" cy="461665"/>
          </a:xfrm>
          <a:prstGeom prst="rect">
            <a:avLst/>
          </a:prstGeom>
          <a:solidFill>
            <a:schemeClr val="accent2">
              <a:lumMod val="75000"/>
            </a:schemeClr>
          </a:solidFill>
          <a:ln>
            <a:solidFill>
              <a:schemeClr val="accent2">
                <a:lumMod val="75000"/>
              </a:schemeClr>
            </a:solidFill>
            <a:headEnd/>
            <a:tailEnd/>
          </a:ln>
        </p:spPr>
        <p:style>
          <a:lnRef idx="0">
            <a:schemeClr val="accent6"/>
          </a:lnRef>
          <a:fillRef idx="3">
            <a:schemeClr val="accent6"/>
          </a:fillRef>
          <a:effectRef idx="3">
            <a:schemeClr val="accent6"/>
          </a:effectRef>
          <a:fontRef idx="minor">
            <a:schemeClr val="lt1"/>
          </a:fontRef>
        </p:style>
        <p:txBody>
          <a:bodyPr anchor="ctr">
            <a:spAutoFit/>
          </a:bodyPr>
          <a:lstStyle/>
          <a:p>
            <a:pPr algn="ctr"/>
            <a:r>
              <a:rPr lang="en-US" sz="1200" dirty="0">
                <a:solidFill>
                  <a:schemeClr val="bg1"/>
                </a:solidFill>
              </a:rPr>
              <a:t>Server Application</a:t>
            </a:r>
          </a:p>
          <a:p>
            <a:pPr algn="ctr"/>
            <a:r>
              <a:rPr lang="en-US" sz="1200" dirty="0">
                <a:solidFill>
                  <a:schemeClr val="bg1"/>
                </a:solidFill>
              </a:rPr>
              <a:t>(a program running on the server)</a:t>
            </a:r>
          </a:p>
        </p:txBody>
      </p:sp>
      <p:sp>
        <p:nvSpPr>
          <p:cNvPr id="17" name="Rectangle 36"/>
          <p:cNvSpPr>
            <a:spLocks noChangeArrowheads="1"/>
          </p:cNvSpPr>
          <p:nvPr/>
        </p:nvSpPr>
        <p:spPr bwMode="auto">
          <a:xfrm>
            <a:off x="1304929" y="5569103"/>
            <a:ext cx="2200275" cy="461665"/>
          </a:xfrm>
          <a:prstGeom prst="rect">
            <a:avLst/>
          </a:prstGeom>
          <a:solidFill>
            <a:srgbClr val="C00000"/>
          </a:solidFill>
          <a:ln>
            <a:solidFill>
              <a:srgbClr val="C00000"/>
            </a:solidFill>
            <a:headEnd/>
            <a:tailEnd/>
          </a:ln>
        </p:spPr>
        <p:style>
          <a:lnRef idx="3">
            <a:schemeClr val="lt1"/>
          </a:lnRef>
          <a:fillRef idx="1">
            <a:schemeClr val="accent1"/>
          </a:fillRef>
          <a:effectRef idx="1">
            <a:schemeClr val="accent1"/>
          </a:effectRef>
          <a:fontRef idx="minor">
            <a:schemeClr val="lt1"/>
          </a:fontRef>
        </p:style>
        <p:txBody>
          <a:bodyPr anchor="ctr">
            <a:spAutoFit/>
          </a:bodyPr>
          <a:lstStyle/>
          <a:p>
            <a:pPr algn="ctr">
              <a:defRPr/>
            </a:pPr>
            <a:r>
              <a:rPr lang="en-US" sz="1200" dirty="0"/>
              <a:t>Client Application</a:t>
            </a:r>
            <a:br>
              <a:rPr lang="en-US" sz="1200" dirty="0"/>
            </a:br>
            <a:r>
              <a:rPr lang="en-US" sz="1200" dirty="0"/>
              <a:t>(a program running on the client)</a:t>
            </a:r>
          </a:p>
        </p:txBody>
      </p:sp>
      <p:sp>
        <p:nvSpPr>
          <p:cNvPr id="18" name="Rectangle 37"/>
          <p:cNvSpPr>
            <a:spLocks noChangeArrowheads="1"/>
          </p:cNvSpPr>
          <p:nvPr/>
        </p:nvSpPr>
        <p:spPr bwMode="auto">
          <a:xfrm>
            <a:off x="3230562" y="5449888"/>
            <a:ext cx="2941638" cy="569912"/>
          </a:xfrm>
          <a:prstGeom prst="rect">
            <a:avLst/>
          </a:prstGeom>
          <a:noFill/>
          <a:ln w="9525">
            <a:noFill/>
            <a:miter lim="800000"/>
            <a:headEnd/>
            <a:tailEnd/>
          </a:ln>
          <a:effectLst/>
        </p:spPr>
        <p:txBody>
          <a:bodyPr wrap="none" anchor="ctr"/>
          <a:lstStyle/>
          <a:p>
            <a:pPr algn="ctr">
              <a:defRPr/>
            </a:pPr>
            <a:r>
              <a:rPr lang="en-US" sz="1200" dirty="0"/>
              <a:t>Application Protocol</a:t>
            </a:r>
          </a:p>
          <a:p>
            <a:pPr algn="ctr">
              <a:defRPr/>
            </a:pPr>
            <a:r>
              <a:rPr lang="en-US" sz="1200" dirty="0"/>
              <a:t>(HTTP, for example)</a:t>
            </a:r>
          </a:p>
        </p:txBody>
      </p:sp>
      <p:sp>
        <p:nvSpPr>
          <p:cNvPr id="20" name="Text Box 18"/>
          <p:cNvSpPr txBox="1">
            <a:spLocks noChangeArrowheads="1"/>
          </p:cNvSpPr>
          <p:nvPr/>
        </p:nvSpPr>
        <p:spPr bwMode="auto">
          <a:xfrm>
            <a:off x="7165329" y="96818"/>
            <a:ext cx="1657350" cy="276999"/>
          </a:xfrm>
          <a:prstGeom prst="rect">
            <a:avLst/>
          </a:prstGeom>
          <a:solidFill>
            <a:schemeClr val="accent2"/>
          </a:solidFill>
          <a:ln>
            <a:solidFill>
              <a:schemeClr val="accent2"/>
            </a:solidFill>
            <a:headEnd/>
            <a:tailEnd/>
          </a:ln>
        </p:spPr>
        <p:style>
          <a:lnRef idx="3">
            <a:schemeClr val="lt1"/>
          </a:lnRef>
          <a:fillRef idx="1">
            <a:schemeClr val="dk1"/>
          </a:fillRef>
          <a:effectRef idx="1">
            <a:schemeClr val="dk1"/>
          </a:effectRef>
          <a:fontRef idx="minor">
            <a:schemeClr val="lt1"/>
          </a:fontRef>
        </p:style>
        <p:txBody>
          <a:bodyPr>
            <a:spAutoFit/>
          </a:bodyPr>
          <a:lstStyle/>
          <a:p>
            <a:pPr algn="ctr">
              <a:spcBef>
                <a:spcPct val="50000"/>
              </a:spcBef>
            </a:pPr>
            <a:r>
              <a:rPr lang="en-US" sz="1200" dirty="0">
                <a:solidFill>
                  <a:schemeClr val="bg1"/>
                </a:solidFill>
              </a:rPr>
              <a:t>IP Address: 152.2.81.1</a:t>
            </a:r>
          </a:p>
        </p:txBody>
      </p:sp>
      <p:sp>
        <p:nvSpPr>
          <p:cNvPr id="21" name="Rectangle 19"/>
          <p:cNvSpPr>
            <a:spLocks noChangeArrowheads="1"/>
          </p:cNvSpPr>
          <p:nvPr/>
        </p:nvSpPr>
        <p:spPr bwMode="auto">
          <a:xfrm>
            <a:off x="5758159" y="63074"/>
            <a:ext cx="1085850" cy="344487"/>
          </a:xfrm>
          <a:prstGeom prst="rect">
            <a:avLst/>
          </a:prstGeom>
          <a:solidFill>
            <a:schemeClr val="accent2"/>
          </a:solidFill>
          <a:ln>
            <a:solidFill>
              <a:schemeClr val="accent2"/>
            </a:solidFill>
            <a:headEnd/>
            <a:tailEnd/>
          </a:ln>
        </p:spPr>
        <p:style>
          <a:lnRef idx="3">
            <a:schemeClr val="lt1"/>
          </a:lnRef>
          <a:fillRef idx="1">
            <a:schemeClr val="dk1"/>
          </a:fillRef>
          <a:effectRef idx="1">
            <a:schemeClr val="dk1"/>
          </a:effectRef>
          <a:fontRef idx="minor">
            <a:schemeClr val="lt1"/>
          </a:fontRef>
        </p:style>
        <p:txBody>
          <a:bodyPr wrap="none" anchor="ctr"/>
          <a:lstStyle/>
          <a:p>
            <a:pPr algn="ctr"/>
            <a:r>
              <a:rPr lang="en-US" sz="1200" dirty="0">
                <a:solidFill>
                  <a:schemeClr val="bg1"/>
                </a:solidFill>
              </a:rPr>
              <a:t>Server</a:t>
            </a:r>
          </a:p>
        </p:txBody>
      </p:sp>
    </p:spTree>
    <p:extLst>
      <p:ext uri="{BB962C8B-B14F-4D97-AF65-F5344CB8AC3E}">
        <p14:creationId xmlns:p14="http://schemas.microsoft.com/office/powerpoint/2010/main" val="378072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repeatCount="indefinite"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repeatCount="indefinite"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hlinkClick r:id="rId2"/>
          </p:cNvPr>
          <p:cNvPicPr>
            <a:picLocks noGrp="1" noChangeAspect="1"/>
          </p:cNvPicPr>
          <p:nvPr>
            <p:ph type="pic" idx="1"/>
          </p:nvPr>
        </p:nvPicPr>
        <p:blipFill>
          <a:blip r:embed="rId3"/>
          <a:srcRect l="9133" r="9133"/>
          <a:stretch>
            <a:fillRect/>
          </a:stretch>
        </p:blipFill>
        <p:spPr>
          <a:prstGeom prst="rect">
            <a:avLst/>
          </a:prstGeom>
        </p:spPr>
      </p:pic>
      <p:sp>
        <p:nvSpPr>
          <p:cNvPr id="2" name="Date Placeholder 1"/>
          <p:cNvSpPr>
            <a:spLocks noGrp="1"/>
          </p:cNvSpPr>
          <p:nvPr>
            <p:ph type="dt" sz="half" idx="10"/>
          </p:nvPr>
        </p:nvSpPr>
        <p:spPr/>
        <p:txBody>
          <a:bodyPr/>
          <a:lstStyle/>
          <a:p>
            <a:fld id="{92146D44-E5D3-4B05-BBF6-E9DA8D83D7D1}" type="datetime1">
              <a:rPr lang="en-US" smtClean="0"/>
              <a:pPr/>
              <a:t>2017-01-15</a:t>
            </a:fld>
            <a:endParaRPr lang="en-US" dirty="0"/>
          </a:p>
        </p:txBody>
      </p:sp>
      <p:sp>
        <p:nvSpPr>
          <p:cNvPr id="3" name="Footer Placeholder 2"/>
          <p:cNvSpPr>
            <a:spLocks noGrp="1"/>
          </p:cNvSpPr>
          <p:nvPr>
            <p:ph type="ftr" sz="quarter" idx="11"/>
          </p:nvPr>
        </p:nvSpPr>
        <p:spPr/>
        <p:txBody>
          <a:bodyPr/>
          <a:lstStyle/>
          <a:p>
            <a:r>
              <a:rPr lang="en-US"/>
              <a:t>Information Tools</a:t>
            </a:r>
            <a:endParaRPr lang="en-US" dirty="0"/>
          </a:p>
        </p:txBody>
      </p:sp>
      <p:sp>
        <p:nvSpPr>
          <p:cNvPr id="105476" name="Rectangle 4"/>
          <p:cNvSpPr>
            <a:spLocks noGrp="1" noChangeArrowheads="1"/>
          </p:cNvSpPr>
          <p:nvPr>
            <p:ph type="title"/>
          </p:nvPr>
        </p:nvSpPr>
        <p:spPr/>
        <p:txBody>
          <a:bodyPr/>
          <a:lstStyle/>
          <a:p>
            <a:r>
              <a:rPr lang="en-US"/>
              <a:t>The Client/Server/Protocol Relationship</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descr="http://www.freesitewatch.com/images/server-room.png"/>
          <p:cNvPicPr>
            <a:picLocks noChangeAspect="1" noChangeArrowheads="1"/>
          </p:cNvPicPr>
          <p:nvPr/>
        </p:nvPicPr>
        <p:blipFill>
          <a:blip r:embed="rId3" cstate="print"/>
          <a:srcRect/>
          <a:stretch>
            <a:fillRect/>
          </a:stretch>
        </p:blipFill>
        <p:spPr bwMode="auto">
          <a:xfrm flipH="1">
            <a:off x="5048149" y="470634"/>
            <a:ext cx="4086885" cy="6130329"/>
          </a:xfrm>
          <a:prstGeom prst="rect">
            <a:avLst/>
          </a:prstGeom>
          <a:ln>
            <a:noFill/>
          </a:ln>
          <a:effectLst/>
        </p:spPr>
      </p:pic>
      <p:pic>
        <p:nvPicPr>
          <p:cNvPr id="15" name="Picture 4" descr="C:\Users\bergr\AppData\Local\Microsoft\Windows\Temporary Internet Files\Content.IE5\Y4EPSR3Z\MC90043305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68680" y="2087880"/>
            <a:ext cx="2560320" cy="2560320"/>
          </a:xfrm>
          <a:prstGeom prst="rect">
            <a:avLst/>
          </a:prstGeom>
          <a:noFill/>
        </p:spPr>
      </p:pic>
      <p:sp>
        <p:nvSpPr>
          <p:cNvPr id="117762" name="Rectangle 2"/>
          <p:cNvSpPr>
            <a:spLocks noGrp="1" noChangeArrowheads="1"/>
          </p:cNvSpPr>
          <p:nvPr>
            <p:ph type="title"/>
          </p:nvPr>
        </p:nvSpPr>
        <p:spPr/>
        <p:txBody>
          <a:bodyPr/>
          <a:lstStyle/>
          <a:p>
            <a:r>
              <a:rPr lang="en-US" dirty="0"/>
              <a:t>The Client/Server/Protocol Relationship in practice</a:t>
            </a:r>
          </a:p>
        </p:txBody>
      </p:sp>
      <p:sp>
        <p:nvSpPr>
          <p:cNvPr id="2" name="Date Placeholder 1"/>
          <p:cNvSpPr>
            <a:spLocks noGrp="1"/>
          </p:cNvSpPr>
          <p:nvPr>
            <p:ph type="dt" sz="half" idx="10"/>
          </p:nvPr>
        </p:nvSpPr>
        <p:spPr/>
        <p:txBody>
          <a:bodyPr/>
          <a:lstStyle/>
          <a:p>
            <a:fld id="{6D4FCAAB-62B4-4AFA-96DB-25865CC41246}" type="datetime1">
              <a:rPr lang="en-US" smtClean="0"/>
              <a:t>2017-01-15</a:t>
            </a:fld>
            <a:endParaRPr lang="en-US"/>
          </a:p>
        </p:txBody>
      </p:sp>
      <p:sp>
        <p:nvSpPr>
          <p:cNvPr id="3" name="Footer Placeholder 2"/>
          <p:cNvSpPr>
            <a:spLocks noGrp="1"/>
          </p:cNvSpPr>
          <p:nvPr>
            <p:ph type="ftr" sz="quarter" idx="11"/>
          </p:nvPr>
        </p:nvSpPr>
        <p:spPr/>
        <p:txBody>
          <a:bodyPr/>
          <a:lstStyle/>
          <a:p>
            <a:pPr algn="r"/>
            <a:r>
              <a:rPr lang="en-US"/>
              <a:t>Information Tools</a:t>
            </a:r>
            <a:endParaRPr lang="en-US" dirty="0"/>
          </a:p>
        </p:txBody>
      </p:sp>
      <p:sp>
        <p:nvSpPr>
          <p:cNvPr id="5135" name="Text Box 15"/>
          <p:cNvSpPr txBox="1">
            <a:spLocks noChangeArrowheads="1"/>
          </p:cNvSpPr>
          <p:nvPr/>
        </p:nvSpPr>
        <p:spPr bwMode="auto">
          <a:xfrm>
            <a:off x="1447800" y="4724404"/>
            <a:ext cx="1657350" cy="461665"/>
          </a:xfrm>
          <a:prstGeom prst="rect">
            <a:avLst/>
          </a:prstGeom>
          <a:solidFill>
            <a:schemeClr val="tx2"/>
          </a:solidFill>
          <a:ln>
            <a:solidFill>
              <a:schemeClr val="tx2"/>
            </a:solidFill>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pPr>
            <a:r>
              <a:rPr lang="en-US" sz="1200" dirty="0">
                <a:solidFill>
                  <a:schemeClr val="bg1"/>
                </a:solidFill>
              </a:rPr>
              <a:t>IP Address: 152.2.81.103</a:t>
            </a:r>
          </a:p>
        </p:txBody>
      </p:sp>
      <p:sp>
        <p:nvSpPr>
          <p:cNvPr id="11" name="AutoShape 20"/>
          <p:cNvSpPr>
            <a:spLocks/>
          </p:cNvSpPr>
          <p:nvPr/>
        </p:nvSpPr>
        <p:spPr bwMode="auto">
          <a:xfrm>
            <a:off x="3787775" y="2419354"/>
            <a:ext cx="1443038" cy="461665"/>
          </a:xfrm>
          <a:prstGeom prst="borderCallout1">
            <a:avLst>
              <a:gd name="adj1" fmla="val 17144"/>
              <a:gd name="adj2" fmla="val -5282"/>
              <a:gd name="adj3" fmla="val 42620"/>
              <a:gd name="adj4" fmla="val -121014"/>
            </a:avLst>
          </a:prstGeom>
          <a:solidFill>
            <a:schemeClr val="tx2"/>
          </a:solidFill>
          <a:ln>
            <a:solidFill>
              <a:schemeClr val="tx2"/>
            </a:solidFill>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n-US" sz="1200"/>
              <a:t>Initiates a Connection</a:t>
            </a:r>
          </a:p>
        </p:txBody>
      </p:sp>
      <p:sp>
        <p:nvSpPr>
          <p:cNvPr id="19" name="Line 9"/>
          <p:cNvSpPr>
            <a:spLocks noChangeShapeType="1"/>
          </p:cNvSpPr>
          <p:nvPr/>
        </p:nvSpPr>
        <p:spPr bwMode="auto">
          <a:xfrm>
            <a:off x="2725738" y="5564188"/>
            <a:ext cx="3242175" cy="17954"/>
          </a:xfrm>
          <a:prstGeom prst="line">
            <a:avLst/>
          </a:prstGeom>
          <a:ln>
            <a:solidFill>
              <a:srgbClr val="C00000"/>
            </a:solidFill>
            <a:prstDash val="dash"/>
            <a:headEnd type="none" w="sm" len="sm"/>
            <a:tailEnd type="stealth" w="med" len="lg"/>
          </a:ln>
        </p:spPr>
        <p:style>
          <a:lnRef idx="3">
            <a:schemeClr val="accent6"/>
          </a:lnRef>
          <a:fillRef idx="0">
            <a:schemeClr val="accent6"/>
          </a:fillRef>
          <a:effectRef idx="2">
            <a:schemeClr val="accent6"/>
          </a:effectRef>
          <a:fontRef idx="minor">
            <a:schemeClr val="tx1"/>
          </a:fontRef>
        </p:style>
        <p:txBody>
          <a:bodyPr wrap="none" anchor="ctr"/>
          <a:lstStyle/>
          <a:p>
            <a:endParaRPr lang="en-US" sz="1200"/>
          </a:p>
        </p:txBody>
      </p:sp>
      <p:sp>
        <p:nvSpPr>
          <p:cNvPr id="20" name="Line 15"/>
          <p:cNvSpPr>
            <a:spLocks noChangeShapeType="1"/>
          </p:cNvSpPr>
          <p:nvPr/>
        </p:nvSpPr>
        <p:spPr bwMode="auto">
          <a:xfrm>
            <a:off x="3505200" y="5943603"/>
            <a:ext cx="2462713" cy="16657"/>
          </a:xfrm>
          <a:prstGeom prst="line">
            <a:avLst/>
          </a:prstGeom>
          <a:ln>
            <a:solidFill>
              <a:schemeClr val="accent2">
                <a:lumMod val="75000"/>
              </a:schemeClr>
            </a:solidFill>
            <a:prstDash val="dash"/>
            <a:headEnd type="stealth" w="med" len="lg"/>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en-US" sz="1200"/>
          </a:p>
        </p:txBody>
      </p:sp>
      <p:sp>
        <p:nvSpPr>
          <p:cNvPr id="21" name="Rectangle 34"/>
          <p:cNvSpPr>
            <a:spLocks noChangeArrowheads="1"/>
          </p:cNvSpPr>
          <p:nvPr/>
        </p:nvSpPr>
        <p:spPr bwMode="auto">
          <a:xfrm>
            <a:off x="6008938" y="5559556"/>
            <a:ext cx="2636837" cy="461665"/>
          </a:xfrm>
          <a:prstGeom prst="rect">
            <a:avLst/>
          </a:prstGeom>
          <a:solidFill>
            <a:schemeClr val="accent2">
              <a:lumMod val="75000"/>
            </a:schemeClr>
          </a:solidFill>
          <a:ln>
            <a:solidFill>
              <a:schemeClr val="accent2">
                <a:lumMod val="75000"/>
              </a:schemeClr>
            </a:solidFill>
            <a:headEnd/>
            <a:tailEnd/>
          </a:ln>
        </p:spPr>
        <p:style>
          <a:lnRef idx="0">
            <a:schemeClr val="accent6"/>
          </a:lnRef>
          <a:fillRef idx="3">
            <a:schemeClr val="accent6"/>
          </a:fillRef>
          <a:effectRef idx="3">
            <a:schemeClr val="accent6"/>
          </a:effectRef>
          <a:fontRef idx="minor">
            <a:schemeClr val="lt1"/>
          </a:fontRef>
        </p:style>
        <p:txBody>
          <a:bodyPr anchor="ctr">
            <a:spAutoFit/>
          </a:bodyPr>
          <a:lstStyle/>
          <a:p>
            <a:pPr algn="ctr"/>
            <a:r>
              <a:rPr lang="en-US" sz="1200" dirty="0">
                <a:solidFill>
                  <a:schemeClr val="bg1"/>
                </a:solidFill>
              </a:rPr>
              <a:t>Server Application</a:t>
            </a:r>
          </a:p>
          <a:p>
            <a:pPr algn="ctr"/>
            <a:r>
              <a:rPr lang="en-US" sz="1200" dirty="0">
                <a:solidFill>
                  <a:schemeClr val="bg1"/>
                </a:solidFill>
              </a:rPr>
              <a:t>(a program running on the server)</a:t>
            </a:r>
          </a:p>
        </p:txBody>
      </p:sp>
      <p:sp>
        <p:nvSpPr>
          <p:cNvPr id="22" name="Rectangle 36"/>
          <p:cNvSpPr>
            <a:spLocks noChangeArrowheads="1"/>
          </p:cNvSpPr>
          <p:nvPr/>
        </p:nvSpPr>
        <p:spPr bwMode="auto">
          <a:xfrm>
            <a:off x="1304929" y="5569103"/>
            <a:ext cx="2200275" cy="461665"/>
          </a:xfrm>
          <a:prstGeom prst="rect">
            <a:avLst/>
          </a:prstGeom>
          <a:solidFill>
            <a:srgbClr val="C00000"/>
          </a:solidFill>
          <a:ln>
            <a:solidFill>
              <a:srgbClr val="C00000"/>
            </a:solidFill>
            <a:headEnd/>
            <a:tailEnd/>
          </a:ln>
        </p:spPr>
        <p:style>
          <a:lnRef idx="3">
            <a:schemeClr val="lt1"/>
          </a:lnRef>
          <a:fillRef idx="1">
            <a:schemeClr val="accent1"/>
          </a:fillRef>
          <a:effectRef idx="1">
            <a:schemeClr val="accent1"/>
          </a:effectRef>
          <a:fontRef idx="minor">
            <a:schemeClr val="lt1"/>
          </a:fontRef>
        </p:style>
        <p:txBody>
          <a:bodyPr anchor="ctr">
            <a:spAutoFit/>
          </a:bodyPr>
          <a:lstStyle/>
          <a:p>
            <a:pPr algn="ctr">
              <a:defRPr/>
            </a:pPr>
            <a:r>
              <a:rPr lang="en-US" sz="1200" dirty="0"/>
              <a:t>Client Application</a:t>
            </a:r>
            <a:br>
              <a:rPr lang="en-US" sz="1200" dirty="0"/>
            </a:br>
            <a:r>
              <a:rPr lang="en-US" sz="1200" dirty="0"/>
              <a:t>(a program running on the client)</a:t>
            </a:r>
          </a:p>
        </p:txBody>
      </p:sp>
      <p:sp>
        <p:nvSpPr>
          <p:cNvPr id="23" name="Rectangle 37"/>
          <p:cNvSpPr>
            <a:spLocks noChangeArrowheads="1"/>
          </p:cNvSpPr>
          <p:nvPr/>
        </p:nvSpPr>
        <p:spPr bwMode="auto">
          <a:xfrm>
            <a:off x="3230562" y="5449888"/>
            <a:ext cx="2941638" cy="569912"/>
          </a:xfrm>
          <a:prstGeom prst="rect">
            <a:avLst/>
          </a:prstGeom>
          <a:noFill/>
          <a:ln w="9525">
            <a:noFill/>
            <a:miter lim="800000"/>
            <a:headEnd/>
            <a:tailEnd/>
          </a:ln>
          <a:effectLst/>
        </p:spPr>
        <p:txBody>
          <a:bodyPr wrap="none" anchor="ctr"/>
          <a:lstStyle/>
          <a:p>
            <a:pPr algn="ctr">
              <a:defRPr/>
            </a:pPr>
            <a:r>
              <a:rPr lang="en-US" sz="1200" dirty="0"/>
              <a:t>Application Protocol</a:t>
            </a:r>
          </a:p>
          <a:p>
            <a:pPr algn="ctr">
              <a:defRPr/>
            </a:pPr>
            <a:r>
              <a:rPr lang="en-US" sz="1200" dirty="0"/>
              <a:t>(HTTP, for example)</a:t>
            </a:r>
          </a:p>
        </p:txBody>
      </p:sp>
      <p:sp>
        <p:nvSpPr>
          <p:cNvPr id="17" name="Text Box 18"/>
          <p:cNvSpPr txBox="1">
            <a:spLocks noChangeArrowheads="1"/>
          </p:cNvSpPr>
          <p:nvPr/>
        </p:nvSpPr>
        <p:spPr bwMode="auto">
          <a:xfrm>
            <a:off x="7165329" y="96818"/>
            <a:ext cx="1657350" cy="276999"/>
          </a:xfrm>
          <a:prstGeom prst="rect">
            <a:avLst/>
          </a:prstGeom>
          <a:solidFill>
            <a:schemeClr val="accent2"/>
          </a:solidFill>
          <a:ln>
            <a:solidFill>
              <a:schemeClr val="accent2"/>
            </a:solidFill>
            <a:headEnd/>
            <a:tailEnd/>
          </a:ln>
        </p:spPr>
        <p:style>
          <a:lnRef idx="3">
            <a:schemeClr val="lt1"/>
          </a:lnRef>
          <a:fillRef idx="1">
            <a:schemeClr val="dk1"/>
          </a:fillRef>
          <a:effectRef idx="1">
            <a:schemeClr val="dk1"/>
          </a:effectRef>
          <a:fontRef idx="minor">
            <a:schemeClr val="lt1"/>
          </a:fontRef>
        </p:style>
        <p:txBody>
          <a:bodyPr>
            <a:spAutoFit/>
          </a:bodyPr>
          <a:lstStyle/>
          <a:p>
            <a:pPr algn="ctr">
              <a:spcBef>
                <a:spcPct val="50000"/>
              </a:spcBef>
            </a:pPr>
            <a:r>
              <a:rPr lang="en-US" sz="1200" dirty="0">
                <a:solidFill>
                  <a:schemeClr val="bg1"/>
                </a:solidFill>
              </a:rPr>
              <a:t>IP Address: 152.2.81.1</a:t>
            </a:r>
          </a:p>
        </p:txBody>
      </p:sp>
      <p:sp>
        <p:nvSpPr>
          <p:cNvPr id="18" name="Rectangle 19"/>
          <p:cNvSpPr>
            <a:spLocks noChangeArrowheads="1"/>
          </p:cNvSpPr>
          <p:nvPr/>
        </p:nvSpPr>
        <p:spPr bwMode="auto">
          <a:xfrm>
            <a:off x="5758159" y="63074"/>
            <a:ext cx="1085850" cy="344487"/>
          </a:xfrm>
          <a:prstGeom prst="rect">
            <a:avLst/>
          </a:prstGeom>
          <a:solidFill>
            <a:schemeClr val="accent2"/>
          </a:solidFill>
          <a:ln>
            <a:solidFill>
              <a:schemeClr val="accent2"/>
            </a:solidFill>
            <a:headEnd/>
            <a:tailEnd/>
          </a:ln>
        </p:spPr>
        <p:style>
          <a:lnRef idx="3">
            <a:schemeClr val="lt1"/>
          </a:lnRef>
          <a:fillRef idx="1">
            <a:schemeClr val="dk1"/>
          </a:fillRef>
          <a:effectRef idx="1">
            <a:schemeClr val="dk1"/>
          </a:effectRef>
          <a:fontRef idx="minor">
            <a:schemeClr val="lt1"/>
          </a:fontRef>
        </p:style>
        <p:txBody>
          <a:bodyPr wrap="none" anchor="ctr"/>
          <a:lstStyle/>
          <a:p>
            <a:pPr algn="ctr"/>
            <a:r>
              <a:rPr lang="en-US" sz="1200" dirty="0">
                <a:solidFill>
                  <a:schemeClr val="bg1"/>
                </a:solidFill>
              </a:rPr>
              <a:t>Server</a:t>
            </a:r>
          </a:p>
        </p:txBody>
      </p:sp>
    </p:spTree>
    <p:extLst>
      <p:ext uri="{BB962C8B-B14F-4D97-AF65-F5344CB8AC3E}">
        <p14:creationId xmlns:p14="http://schemas.microsoft.com/office/powerpoint/2010/main" val="133579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repeatCount="indefinite"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repeatCount="indefinite"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0" grpId="0" animBg="1"/>
      <p:bldP spid="21"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5" t="2414" r="47835" b="38638"/>
          <a:stretch/>
        </p:blipFill>
        <p:spPr bwMode="auto">
          <a:xfrm>
            <a:off x="6659" y="-202950"/>
            <a:ext cx="5212810" cy="3232906"/>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descr="C:\Users\bergr\AppData\Local\Microsoft\Windows\Temporary Internet Files\Content.IE5\Y4EPSR3Z\MC90043305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0815" y="2096672"/>
            <a:ext cx="2560320" cy="2560320"/>
          </a:xfrm>
          <a:prstGeom prst="rect">
            <a:avLst/>
          </a:prstGeom>
          <a:noFill/>
        </p:spPr>
      </p:pic>
      <p:sp>
        <p:nvSpPr>
          <p:cNvPr id="117762" name="Rectangle 2"/>
          <p:cNvSpPr>
            <a:spLocks noGrp="1" noChangeArrowheads="1"/>
          </p:cNvSpPr>
          <p:nvPr>
            <p:ph type="title"/>
          </p:nvPr>
        </p:nvSpPr>
        <p:spPr/>
        <p:txBody>
          <a:bodyPr/>
          <a:lstStyle/>
          <a:p>
            <a:r>
              <a:rPr lang="en-US"/>
              <a:t>The Client/Server/Protocol Relationship in practice</a:t>
            </a:r>
            <a:endParaRPr lang="en-US" dirty="0"/>
          </a:p>
        </p:txBody>
      </p:sp>
      <p:sp>
        <p:nvSpPr>
          <p:cNvPr id="2" name="Date Placeholder 1"/>
          <p:cNvSpPr>
            <a:spLocks noGrp="1"/>
          </p:cNvSpPr>
          <p:nvPr>
            <p:ph type="dt" sz="half" idx="10"/>
          </p:nvPr>
        </p:nvSpPr>
        <p:spPr/>
        <p:txBody>
          <a:bodyPr/>
          <a:lstStyle/>
          <a:p>
            <a:fld id="{6D4FCAAB-62B4-4AFA-96DB-25865CC41246}" type="datetime1">
              <a:rPr lang="en-US" smtClean="0"/>
              <a:pPr/>
              <a:t>2017-01-15</a:t>
            </a:fld>
            <a:endParaRPr lang="en-US"/>
          </a:p>
        </p:txBody>
      </p:sp>
      <p:sp>
        <p:nvSpPr>
          <p:cNvPr id="3" name="Footer Placeholder 2"/>
          <p:cNvSpPr>
            <a:spLocks noGrp="1"/>
          </p:cNvSpPr>
          <p:nvPr>
            <p:ph type="ftr" sz="quarter" idx="11"/>
          </p:nvPr>
        </p:nvSpPr>
        <p:spPr/>
        <p:txBody>
          <a:bodyPr/>
          <a:lstStyle/>
          <a:p>
            <a:r>
              <a:rPr lang="en-US"/>
              <a:t>Information Tools</a:t>
            </a:r>
            <a:endParaRPr lang="en-US" dirty="0"/>
          </a:p>
        </p:txBody>
      </p:sp>
      <p:sp>
        <p:nvSpPr>
          <p:cNvPr id="5135" name="Text Box 15"/>
          <p:cNvSpPr txBox="1">
            <a:spLocks noChangeArrowheads="1"/>
          </p:cNvSpPr>
          <p:nvPr/>
        </p:nvSpPr>
        <p:spPr bwMode="auto">
          <a:xfrm>
            <a:off x="659935" y="4733196"/>
            <a:ext cx="1657350" cy="461665"/>
          </a:xfrm>
          <a:prstGeom prst="rect">
            <a:avLst/>
          </a:prstGeom>
          <a:solidFill>
            <a:schemeClr val="tx2"/>
          </a:solidFill>
          <a:ln>
            <a:solidFill>
              <a:schemeClr val="tx2"/>
            </a:solidFill>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pPr>
            <a:r>
              <a:rPr lang="en-US" sz="1200" dirty="0">
                <a:solidFill>
                  <a:schemeClr val="bg1"/>
                </a:solidFill>
              </a:rPr>
              <a:t>IP Address: 152.2.81.103</a:t>
            </a:r>
          </a:p>
        </p:txBody>
      </p:sp>
      <p:sp>
        <p:nvSpPr>
          <p:cNvPr id="11" name="AutoShape 20"/>
          <p:cNvSpPr>
            <a:spLocks/>
          </p:cNvSpPr>
          <p:nvPr/>
        </p:nvSpPr>
        <p:spPr bwMode="auto">
          <a:xfrm>
            <a:off x="2999910" y="2428146"/>
            <a:ext cx="1443038" cy="461665"/>
          </a:xfrm>
          <a:prstGeom prst="borderCallout1">
            <a:avLst>
              <a:gd name="adj1" fmla="val 17144"/>
              <a:gd name="adj2" fmla="val -5282"/>
              <a:gd name="adj3" fmla="val 42620"/>
              <a:gd name="adj4" fmla="val -121014"/>
            </a:avLst>
          </a:prstGeom>
          <a:solidFill>
            <a:schemeClr val="tx2"/>
          </a:solidFill>
          <a:ln>
            <a:solidFill>
              <a:schemeClr val="tx2"/>
            </a:solidFill>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n-US" sz="1200"/>
              <a:t>Initiates a Connection</a:t>
            </a:r>
          </a:p>
        </p:txBody>
      </p:sp>
      <p:pic>
        <p:nvPicPr>
          <p:cNvPr id="20" name="Picture 2" descr="http://www.radioparadise.com/webcam3.jpg?foo=13051221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5832" y="2175864"/>
            <a:ext cx="4248168" cy="3186127"/>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1" name="Line Callout 1 (Border and Accent Bar) 20"/>
          <p:cNvSpPr/>
          <p:nvPr/>
        </p:nvSpPr>
        <p:spPr bwMode="auto">
          <a:xfrm>
            <a:off x="2717336" y="3209192"/>
            <a:ext cx="2134364" cy="253916"/>
          </a:xfrm>
          <a:prstGeom prst="accentBorderCallout1">
            <a:avLst>
              <a:gd name="adj1" fmla="val 20024"/>
              <a:gd name="adj2" fmla="val 108456"/>
              <a:gd name="adj3" fmla="val 241268"/>
              <a:gd name="adj4" fmla="val 277160"/>
            </a:avLst>
          </a:prstGeom>
          <a:solidFill>
            <a:srgbClr val="C00000"/>
          </a:solidFill>
          <a:ln>
            <a:solidFill>
              <a:srgbClr val="C00000"/>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1050" b="1" dirty="0">
                <a:solidFill>
                  <a:schemeClr val="bg1"/>
                </a:solidFill>
                <a:effectLst>
                  <a:outerShdw blurRad="38100" dist="38100" dir="2700000" algn="tl">
                    <a:srgbClr val="000000">
                      <a:alpha val="43137"/>
                    </a:srgbClr>
                  </a:outerShdw>
                </a:effectLst>
                <a:latin typeface="Trebuchet MS" pitchFamily="34" charset="0"/>
                <a:ea typeface="Tahoma" pitchFamily="34" charset="0"/>
                <a:cs typeface="Tahoma" pitchFamily="34" charset="0"/>
              </a:rPr>
              <a:t>Doesn’t have to be a big thing</a:t>
            </a:r>
          </a:p>
        </p:txBody>
      </p:sp>
      <p:sp>
        <p:nvSpPr>
          <p:cNvPr id="22" name="Line 9"/>
          <p:cNvSpPr>
            <a:spLocks noChangeShapeType="1"/>
          </p:cNvSpPr>
          <p:nvPr/>
        </p:nvSpPr>
        <p:spPr bwMode="auto">
          <a:xfrm>
            <a:off x="2725738" y="5564188"/>
            <a:ext cx="3242175" cy="17954"/>
          </a:xfrm>
          <a:prstGeom prst="line">
            <a:avLst/>
          </a:prstGeom>
          <a:ln>
            <a:solidFill>
              <a:srgbClr val="C00000"/>
            </a:solidFill>
            <a:prstDash val="dash"/>
            <a:headEnd type="none" w="sm" len="sm"/>
            <a:tailEnd type="stealth" w="med" len="lg"/>
          </a:ln>
        </p:spPr>
        <p:style>
          <a:lnRef idx="3">
            <a:schemeClr val="accent6"/>
          </a:lnRef>
          <a:fillRef idx="0">
            <a:schemeClr val="accent6"/>
          </a:fillRef>
          <a:effectRef idx="2">
            <a:schemeClr val="accent6"/>
          </a:effectRef>
          <a:fontRef idx="minor">
            <a:schemeClr val="tx1"/>
          </a:fontRef>
        </p:style>
        <p:txBody>
          <a:bodyPr wrap="none" anchor="ctr"/>
          <a:lstStyle/>
          <a:p>
            <a:endParaRPr lang="en-US" sz="1200"/>
          </a:p>
        </p:txBody>
      </p:sp>
      <p:sp>
        <p:nvSpPr>
          <p:cNvPr id="23" name="Line 15"/>
          <p:cNvSpPr>
            <a:spLocks noChangeShapeType="1"/>
          </p:cNvSpPr>
          <p:nvPr/>
        </p:nvSpPr>
        <p:spPr bwMode="auto">
          <a:xfrm>
            <a:off x="3505200" y="5943603"/>
            <a:ext cx="2462713" cy="16657"/>
          </a:xfrm>
          <a:prstGeom prst="line">
            <a:avLst/>
          </a:prstGeom>
          <a:ln>
            <a:solidFill>
              <a:schemeClr val="accent2">
                <a:lumMod val="75000"/>
              </a:schemeClr>
            </a:solidFill>
            <a:prstDash val="dash"/>
            <a:headEnd type="stealth" w="med" len="lg"/>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en-US" sz="1200"/>
          </a:p>
        </p:txBody>
      </p:sp>
      <p:sp>
        <p:nvSpPr>
          <p:cNvPr id="24" name="Rectangle 34"/>
          <p:cNvSpPr>
            <a:spLocks noChangeArrowheads="1"/>
          </p:cNvSpPr>
          <p:nvPr/>
        </p:nvSpPr>
        <p:spPr bwMode="auto">
          <a:xfrm>
            <a:off x="6008938" y="5559556"/>
            <a:ext cx="2636837" cy="461665"/>
          </a:xfrm>
          <a:prstGeom prst="rect">
            <a:avLst/>
          </a:prstGeom>
          <a:solidFill>
            <a:schemeClr val="accent2">
              <a:lumMod val="75000"/>
            </a:schemeClr>
          </a:solidFill>
          <a:ln>
            <a:solidFill>
              <a:schemeClr val="accent2">
                <a:lumMod val="75000"/>
              </a:schemeClr>
            </a:solidFill>
            <a:headEnd/>
            <a:tailEnd/>
          </a:ln>
        </p:spPr>
        <p:style>
          <a:lnRef idx="0">
            <a:schemeClr val="accent6"/>
          </a:lnRef>
          <a:fillRef idx="3">
            <a:schemeClr val="accent6"/>
          </a:fillRef>
          <a:effectRef idx="3">
            <a:schemeClr val="accent6"/>
          </a:effectRef>
          <a:fontRef idx="minor">
            <a:schemeClr val="lt1"/>
          </a:fontRef>
        </p:style>
        <p:txBody>
          <a:bodyPr anchor="ctr">
            <a:spAutoFit/>
          </a:bodyPr>
          <a:lstStyle/>
          <a:p>
            <a:pPr algn="ctr"/>
            <a:r>
              <a:rPr lang="en-US" sz="1200" dirty="0">
                <a:solidFill>
                  <a:schemeClr val="bg1"/>
                </a:solidFill>
              </a:rPr>
              <a:t>Server Application</a:t>
            </a:r>
          </a:p>
          <a:p>
            <a:pPr algn="ctr"/>
            <a:r>
              <a:rPr lang="en-US" sz="1200" dirty="0">
                <a:solidFill>
                  <a:schemeClr val="bg1"/>
                </a:solidFill>
              </a:rPr>
              <a:t>(a program running on the server)</a:t>
            </a:r>
          </a:p>
        </p:txBody>
      </p:sp>
      <p:sp>
        <p:nvSpPr>
          <p:cNvPr id="25" name="Rectangle 36"/>
          <p:cNvSpPr>
            <a:spLocks noChangeArrowheads="1"/>
          </p:cNvSpPr>
          <p:nvPr/>
        </p:nvSpPr>
        <p:spPr bwMode="auto">
          <a:xfrm>
            <a:off x="1304929" y="5569103"/>
            <a:ext cx="2200275" cy="461665"/>
          </a:xfrm>
          <a:prstGeom prst="rect">
            <a:avLst/>
          </a:prstGeom>
          <a:solidFill>
            <a:srgbClr val="C00000"/>
          </a:solidFill>
          <a:ln>
            <a:solidFill>
              <a:srgbClr val="C00000"/>
            </a:solidFill>
            <a:headEnd/>
            <a:tailEnd/>
          </a:ln>
        </p:spPr>
        <p:style>
          <a:lnRef idx="3">
            <a:schemeClr val="lt1"/>
          </a:lnRef>
          <a:fillRef idx="1">
            <a:schemeClr val="accent1"/>
          </a:fillRef>
          <a:effectRef idx="1">
            <a:schemeClr val="accent1"/>
          </a:effectRef>
          <a:fontRef idx="minor">
            <a:schemeClr val="lt1"/>
          </a:fontRef>
        </p:style>
        <p:txBody>
          <a:bodyPr anchor="ctr">
            <a:spAutoFit/>
          </a:bodyPr>
          <a:lstStyle/>
          <a:p>
            <a:pPr algn="ctr">
              <a:defRPr/>
            </a:pPr>
            <a:r>
              <a:rPr lang="en-US" sz="1200" dirty="0"/>
              <a:t>Client Application</a:t>
            </a:r>
            <a:br>
              <a:rPr lang="en-US" sz="1200" dirty="0"/>
            </a:br>
            <a:r>
              <a:rPr lang="en-US" sz="1200" dirty="0"/>
              <a:t>(a program running on the client)</a:t>
            </a:r>
          </a:p>
        </p:txBody>
      </p:sp>
      <p:sp>
        <p:nvSpPr>
          <p:cNvPr id="26" name="Rectangle 37"/>
          <p:cNvSpPr>
            <a:spLocks noChangeArrowheads="1"/>
          </p:cNvSpPr>
          <p:nvPr/>
        </p:nvSpPr>
        <p:spPr bwMode="auto">
          <a:xfrm>
            <a:off x="3230562" y="5449888"/>
            <a:ext cx="2941638" cy="569912"/>
          </a:xfrm>
          <a:prstGeom prst="rect">
            <a:avLst/>
          </a:prstGeom>
          <a:noFill/>
          <a:ln w="9525">
            <a:noFill/>
            <a:miter lim="800000"/>
            <a:headEnd/>
            <a:tailEnd/>
          </a:ln>
          <a:effectLst/>
        </p:spPr>
        <p:txBody>
          <a:bodyPr wrap="none" anchor="ctr"/>
          <a:lstStyle/>
          <a:p>
            <a:pPr algn="ctr">
              <a:defRPr/>
            </a:pPr>
            <a:r>
              <a:rPr lang="en-US" sz="1200" dirty="0"/>
              <a:t>Application Protocol</a:t>
            </a:r>
          </a:p>
          <a:p>
            <a:pPr algn="ctr">
              <a:defRPr/>
            </a:pPr>
            <a:r>
              <a:rPr lang="en-US" sz="1200" dirty="0"/>
              <a:t>(HTTP, for example)</a:t>
            </a:r>
          </a:p>
        </p:txBody>
      </p:sp>
      <p:sp>
        <p:nvSpPr>
          <p:cNvPr id="27" name="Text Box 18"/>
          <p:cNvSpPr txBox="1">
            <a:spLocks noChangeArrowheads="1"/>
          </p:cNvSpPr>
          <p:nvPr/>
        </p:nvSpPr>
        <p:spPr bwMode="auto">
          <a:xfrm>
            <a:off x="4895832" y="1872879"/>
            <a:ext cx="1724776" cy="276999"/>
          </a:xfrm>
          <a:prstGeom prst="rect">
            <a:avLst/>
          </a:prstGeom>
          <a:ln>
            <a:solidFill>
              <a:schemeClr val="tx1"/>
            </a:solidFill>
            <a:headEnd/>
            <a:tailEnd/>
          </a:ln>
        </p:spPr>
        <p:style>
          <a:lnRef idx="3">
            <a:schemeClr val="lt1"/>
          </a:lnRef>
          <a:fillRef idx="1">
            <a:schemeClr val="dk1"/>
          </a:fillRef>
          <a:effectRef idx="1">
            <a:schemeClr val="dk1"/>
          </a:effectRef>
          <a:fontRef idx="minor">
            <a:schemeClr val="lt1"/>
          </a:fontRef>
        </p:style>
        <p:txBody>
          <a:bodyPr wrap="square">
            <a:spAutoFit/>
          </a:bodyPr>
          <a:lstStyle/>
          <a:p>
            <a:pPr algn="ctr">
              <a:spcBef>
                <a:spcPct val="50000"/>
              </a:spcBef>
            </a:pPr>
            <a:r>
              <a:rPr lang="en-US" sz="1200" dirty="0">
                <a:solidFill>
                  <a:schemeClr val="bg1"/>
                </a:solidFill>
              </a:rPr>
              <a:t>IP Address: 23.29.117.2</a:t>
            </a:r>
          </a:p>
        </p:txBody>
      </p:sp>
      <p:sp>
        <p:nvSpPr>
          <p:cNvPr id="28" name="Rectangle 19"/>
          <p:cNvSpPr>
            <a:spLocks noChangeArrowheads="1"/>
          </p:cNvSpPr>
          <p:nvPr/>
        </p:nvSpPr>
        <p:spPr bwMode="auto">
          <a:xfrm>
            <a:off x="8058150" y="1806055"/>
            <a:ext cx="1085850" cy="344487"/>
          </a:xfrm>
          <a:prstGeom prst="rect">
            <a:avLst/>
          </a:prstGeom>
          <a:ln>
            <a:solidFill>
              <a:schemeClr val="tx1"/>
            </a:solidFill>
            <a:headEnd/>
            <a:tailEnd/>
          </a:ln>
        </p:spPr>
        <p:style>
          <a:lnRef idx="3">
            <a:schemeClr val="lt1"/>
          </a:lnRef>
          <a:fillRef idx="1">
            <a:schemeClr val="dk1"/>
          </a:fillRef>
          <a:effectRef idx="1">
            <a:schemeClr val="dk1"/>
          </a:effectRef>
          <a:fontRef idx="minor">
            <a:schemeClr val="lt1"/>
          </a:fontRef>
        </p:style>
        <p:txBody>
          <a:bodyPr wrap="none" anchor="ctr"/>
          <a:lstStyle/>
          <a:p>
            <a:pPr algn="ctr"/>
            <a:r>
              <a:rPr lang="en-US" sz="1200" dirty="0">
                <a:solidFill>
                  <a:schemeClr val="bg1"/>
                </a:solidFill>
              </a:rPr>
              <a:t>Server</a:t>
            </a:r>
          </a:p>
        </p:txBody>
      </p:sp>
    </p:spTree>
    <p:extLst>
      <p:ext uri="{BB962C8B-B14F-4D97-AF65-F5344CB8AC3E}">
        <p14:creationId xmlns:p14="http://schemas.microsoft.com/office/powerpoint/2010/main" val="401754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p:txBody>
          <a:bodyPr/>
          <a:lstStyle/>
          <a:p>
            <a:r>
              <a:rPr lang="en-US"/>
              <a:t>Looking at both sides</a:t>
            </a:r>
          </a:p>
        </p:txBody>
      </p:sp>
      <p:pic>
        <p:nvPicPr>
          <p:cNvPr id="8" name="Picture 5"/>
          <p:cNvPicPr>
            <a:picLocks noGrp="1" noChangeArrowheads="1"/>
          </p:cNvPicPr>
          <p:nvPr>
            <p:ph idx="1"/>
          </p:nvPr>
        </p:nvPicPr>
        <p:blipFill>
          <a:blip r:embed="rId2" cstate="print"/>
          <a:stretch>
            <a:fillRect/>
          </a:stretch>
        </p:blipFill>
        <p:spPr>
          <a:xfrm>
            <a:off x="1516460" y="1059322"/>
            <a:ext cx="5687219" cy="4791744"/>
          </a:xfrm>
          <a:prstGeom prst="rect">
            <a:avLst/>
          </a:prstGeom>
          <a:ln>
            <a:noFill/>
          </a:ln>
          <a:effectLst/>
        </p:spPr>
      </p:pic>
      <p:sp>
        <p:nvSpPr>
          <p:cNvPr id="2" name="Date Placeholder 1"/>
          <p:cNvSpPr>
            <a:spLocks noGrp="1"/>
          </p:cNvSpPr>
          <p:nvPr>
            <p:ph type="dt" sz="half" idx="10"/>
          </p:nvPr>
        </p:nvSpPr>
        <p:spPr/>
        <p:txBody>
          <a:bodyPr/>
          <a:lstStyle/>
          <a:p>
            <a:fld id="{F02262B5-85DF-4E8C-947C-185151E851CA}" type="datetime1">
              <a:rPr lang="en-US" smtClean="0"/>
              <a:t>2017-01-15</a:t>
            </a:fld>
            <a:endParaRPr lang="en-US" dirty="0"/>
          </a:p>
        </p:txBody>
      </p:sp>
      <p:sp>
        <p:nvSpPr>
          <p:cNvPr id="3" name="Footer Placeholder 2"/>
          <p:cNvSpPr>
            <a:spLocks noGrp="1"/>
          </p:cNvSpPr>
          <p:nvPr>
            <p:ph type="ftr" sz="quarter" idx="11"/>
          </p:nvPr>
        </p:nvSpPr>
        <p:spPr/>
        <p:txBody>
          <a:bodyPr/>
          <a:lstStyle/>
          <a:p>
            <a:pPr algn="r"/>
            <a:r>
              <a:rPr lang="en-US"/>
              <a:t>Information Tools</a:t>
            </a:r>
            <a:endParaRPr lang="en-US" dirty="0"/>
          </a:p>
        </p:txBody>
      </p:sp>
      <p:sp>
        <p:nvSpPr>
          <p:cNvPr id="109577" name="AutoShape 9"/>
          <p:cNvSpPr>
            <a:spLocks noChangeArrowheads="1"/>
          </p:cNvSpPr>
          <p:nvPr/>
        </p:nvSpPr>
        <p:spPr bwMode="auto">
          <a:xfrm>
            <a:off x="1952625" y="3841750"/>
            <a:ext cx="1371600" cy="1371600"/>
          </a:xfrm>
          <a:prstGeom prst="octagon">
            <a:avLst>
              <a:gd name="adj" fmla="val 29287"/>
            </a:avLst>
          </a:prstGeom>
          <a:solidFill>
            <a:srgbClr val="FF0000"/>
          </a:solidFill>
          <a:ln>
            <a:headEnd/>
            <a:tailEn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a:r>
              <a:rPr lang="en-US" sz="1400" b="1"/>
              <a:t>You need to know where you 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577"/>
                                        </p:tgtEl>
                                        <p:attrNameLst>
                                          <p:attrName>style.visibility</p:attrName>
                                        </p:attrNameLst>
                                      </p:cBhvr>
                                      <p:to>
                                        <p:strVal val="visible"/>
                                      </p:to>
                                    </p:set>
                                    <p:animEffect transition="in" filter="fade">
                                      <p:cBhvr>
                                        <p:cTn id="7" dur="500"/>
                                        <p:tgtEl>
                                          <p:spTgt spid="109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p:txBody>
          <a:bodyPr/>
          <a:lstStyle/>
          <a:p>
            <a:r>
              <a:rPr lang="en-US"/>
              <a:t>Looking at both sides</a:t>
            </a:r>
          </a:p>
        </p:txBody>
      </p:sp>
      <p:pic>
        <p:nvPicPr>
          <p:cNvPr id="8" name="Picture 2" descr="http://www.dominican.edu/academics/resources/technology/labs/maclab/ima/fetchPut.gif"/>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78819" y="1669257"/>
            <a:ext cx="4762500" cy="3571875"/>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3EDDFFB3-E7C4-4BA8-B2D8-D43B925475E4}" type="datetime1">
              <a:rPr lang="en-US" smtClean="0"/>
              <a:t>2017-01-15</a:t>
            </a:fld>
            <a:endParaRPr lang="en-US" dirty="0"/>
          </a:p>
        </p:txBody>
      </p:sp>
      <p:sp>
        <p:nvSpPr>
          <p:cNvPr id="3" name="Footer Placeholder 2"/>
          <p:cNvSpPr>
            <a:spLocks noGrp="1"/>
          </p:cNvSpPr>
          <p:nvPr>
            <p:ph type="ftr" sz="quarter" idx="11"/>
          </p:nvPr>
        </p:nvSpPr>
        <p:spPr/>
        <p:txBody>
          <a:bodyPr/>
          <a:lstStyle/>
          <a:p>
            <a:pPr algn="r"/>
            <a:r>
              <a:rPr lang="en-US"/>
              <a:t>Information Tools</a:t>
            </a:r>
            <a:endParaRPr lang="en-US" dirty="0"/>
          </a:p>
        </p:txBody>
      </p:sp>
      <p:sp>
        <p:nvSpPr>
          <p:cNvPr id="109577" name="AutoShape 9"/>
          <p:cNvSpPr>
            <a:spLocks noChangeArrowheads="1"/>
          </p:cNvSpPr>
          <p:nvPr/>
        </p:nvSpPr>
        <p:spPr bwMode="auto">
          <a:xfrm>
            <a:off x="1952625" y="3841750"/>
            <a:ext cx="1371600" cy="1371600"/>
          </a:xfrm>
          <a:prstGeom prst="octagon">
            <a:avLst>
              <a:gd name="adj" fmla="val 29287"/>
            </a:avLst>
          </a:prstGeom>
          <a:solidFill>
            <a:srgbClr val="FF0000"/>
          </a:solidFill>
          <a:ln>
            <a:headEnd/>
            <a:tailEn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a:r>
              <a:rPr lang="en-US" sz="1400" b="1"/>
              <a:t>You need to know where you are</a:t>
            </a:r>
          </a:p>
        </p:txBody>
      </p:sp>
    </p:spTree>
    <p:extLst>
      <p:ext uri="{BB962C8B-B14F-4D97-AF65-F5344CB8AC3E}">
        <p14:creationId xmlns:p14="http://schemas.microsoft.com/office/powerpoint/2010/main" val="96685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Private Networks</a:t>
            </a:r>
          </a:p>
        </p:txBody>
      </p:sp>
      <p:sp>
        <p:nvSpPr>
          <p:cNvPr id="6" name="Text Placeholder 5"/>
          <p:cNvSpPr>
            <a:spLocks noGrp="1"/>
          </p:cNvSpPr>
          <p:nvPr>
            <p:ph type="body" idx="1"/>
          </p:nvPr>
        </p:nvSpPr>
        <p:spPr/>
        <p:txBody>
          <a:bodyPr/>
          <a:lstStyle/>
          <a:p>
            <a:r>
              <a:rPr lang="en-US" dirty="0"/>
              <a:t>Why VPN?</a:t>
            </a:r>
          </a:p>
        </p:txBody>
      </p:sp>
      <p:sp>
        <p:nvSpPr>
          <p:cNvPr id="3" name="Content Placeholder 2"/>
          <p:cNvSpPr>
            <a:spLocks noGrp="1"/>
          </p:cNvSpPr>
          <p:nvPr>
            <p:ph sz="half" idx="2"/>
          </p:nvPr>
        </p:nvSpPr>
        <p:spPr>
          <a:xfrm>
            <a:off x="112540" y="1567545"/>
            <a:ext cx="8834511" cy="2202598"/>
          </a:xfrm>
        </p:spPr>
        <p:txBody>
          <a:bodyPr>
            <a:normAutofit/>
          </a:bodyPr>
          <a:lstStyle/>
          <a:p>
            <a:r>
              <a:rPr lang="en-US" dirty="0"/>
              <a:t>VPN technology creates tunnels—encrypted data communications sessions—across the public Internet.</a:t>
            </a:r>
          </a:p>
          <a:p>
            <a:r>
              <a:rPr lang="en-US" dirty="0"/>
              <a:t>You will need VPN to connect to UNC servers when your laptop is outside of the UNC networks.</a:t>
            </a:r>
          </a:p>
          <a:p>
            <a:r>
              <a:rPr lang="en-US" dirty="0"/>
              <a:t>For example, in China using a VPN is basically a must if you want to access any Google-based websites.</a:t>
            </a:r>
          </a:p>
          <a:p>
            <a:r>
              <a:rPr lang="en-US" dirty="0"/>
              <a:t>While many governments don’t like people using VPNs, they rarely do anything about it. While we don’t know if it will be enforced in practice, the UAE has just enacted one of the strictest laws on VPN use - $545,000 – “if they are found to use </a:t>
            </a:r>
            <a:r>
              <a:rPr lang="en-US" dirty="0" err="1"/>
              <a:t>vpns</a:t>
            </a:r>
            <a:r>
              <a:rPr lang="en-US" dirty="0"/>
              <a:t> fraudulently”. </a:t>
            </a:r>
            <a:r>
              <a:rPr lang="en-US" dirty="0">
                <a:hlinkClick r:id="rId2"/>
              </a:rPr>
              <a:t>03 Aug 2016</a:t>
            </a:r>
            <a:endParaRPr lang="en-US" dirty="0"/>
          </a:p>
        </p:txBody>
      </p:sp>
      <p:sp>
        <p:nvSpPr>
          <p:cNvPr id="4" name="Date Placeholder 3"/>
          <p:cNvSpPr>
            <a:spLocks noGrp="1"/>
          </p:cNvSpPr>
          <p:nvPr>
            <p:ph type="dt" sz="half" idx="10"/>
          </p:nvPr>
        </p:nvSpPr>
        <p:spPr/>
        <p:txBody>
          <a:bodyPr/>
          <a:lstStyle/>
          <a:p>
            <a:fld id="{562CF16F-E02C-472B-BC6A-86D72D85937B}" type="datetime1">
              <a:rPr lang="en-US" smtClean="0"/>
              <a:t>2017-01-15</a:t>
            </a:fld>
            <a:endParaRPr lang="en-US" dirty="0"/>
          </a:p>
        </p:txBody>
      </p:sp>
      <p:sp>
        <p:nvSpPr>
          <p:cNvPr id="5" name="Footer Placeholder 4"/>
          <p:cNvSpPr>
            <a:spLocks noGrp="1"/>
          </p:cNvSpPr>
          <p:nvPr>
            <p:ph type="ftr" sz="quarter" idx="11"/>
          </p:nvPr>
        </p:nvSpPr>
        <p:spPr/>
        <p:txBody>
          <a:bodyPr/>
          <a:lstStyle/>
          <a:p>
            <a:r>
              <a:rPr lang="en-US"/>
              <a:t>Tools for Information Literacy</a:t>
            </a:r>
            <a:endParaRPr lang="en-US" dirty="0"/>
          </a:p>
        </p:txBody>
      </p:sp>
      <p:pic>
        <p:nvPicPr>
          <p:cNvPr id="1026" name="Picture 2" descr="A-VPN-is-best-for-maintaining-online-security"/>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88554" y="3770144"/>
            <a:ext cx="7966892" cy="296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732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type="pic" idx="1"/>
          </p:nvPr>
        </p:nvPicPr>
        <p:blipFill rotWithShape="1">
          <a:blip r:embed="rId2"/>
          <a:srcRect l="-10188" r="18266"/>
          <a:stretch/>
        </p:blipFill>
        <p:spPr>
          <a:xfrm>
            <a:off x="-1139483" y="470498"/>
            <a:ext cx="10281197" cy="6104709"/>
          </a:xfrm>
          <a:prstGeom prst="rect">
            <a:avLst/>
          </a:prstGeom>
        </p:spPr>
      </p:pic>
      <p:sp>
        <p:nvSpPr>
          <p:cNvPr id="4" name="Date Placeholder 3"/>
          <p:cNvSpPr>
            <a:spLocks noGrp="1"/>
          </p:cNvSpPr>
          <p:nvPr>
            <p:ph type="dt" sz="half" idx="10"/>
          </p:nvPr>
        </p:nvSpPr>
        <p:spPr/>
        <p:txBody>
          <a:bodyPr/>
          <a:lstStyle/>
          <a:p>
            <a:fld id="{562CF16F-E02C-472B-BC6A-86D72D85937B}" type="datetime1">
              <a:rPr lang="en-US" smtClean="0"/>
              <a:t>2017-01-15</a:t>
            </a:fld>
            <a:endParaRPr lang="en-US" dirty="0"/>
          </a:p>
        </p:txBody>
      </p:sp>
      <p:sp>
        <p:nvSpPr>
          <p:cNvPr id="5" name="Footer Placeholder 4"/>
          <p:cNvSpPr>
            <a:spLocks noGrp="1"/>
          </p:cNvSpPr>
          <p:nvPr>
            <p:ph type="ftr" sz="quarter" idx="11"/>
          </p:nvPr>
        </p:nvSpPr>
        <p:spPr/>
        <p:txBody>
          <a:bodyPr/>
          <a:lstStyle/>
          <a:p>
            <a:r>
              <a:rPr lang="en-US"/>
              <a:t>Tools for Information Literacy</a:t>
            </a:r>
            <a:endParaRPr lang="en-US" dirty="0"/>
          </a:p>
        </p:txBody>
      </p:sp>
      <p:sp>
        <p:nvSpPr>
          <p:cNvPr id="7" name="Title 6"/>
          <p:cNvSpPr>
            <a:spLocks noGrp="1"/>
          </p:cNvSpPr>
          <p:nvPr>
            <p:ph type="title"/>
          </p:nvPr>
        </p:nvSpPr>
        <p:spPr/>
        <p:txBody>
          <a:bodyPr/>
          <a:lstStyle/>
          <a:p>
            <a:r>
              <a:rPr lang="en-US" dirty="0"/>
              <a:t>To get VPN on your laptop</a:t>
            </a:r>
          </a:p>
        </p:txBody>
      </p:sp>
    </p:spTree>
    <p:extLst>
      <p:ext uri="{BB962C8B-B14F-4D97-AF65-F5344CB8AC3E}">
        <p14:creationId xmlns:p14="http://schemas.microsoft.com/office/powerpoint/2010/main" val="1343053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ctrTitle"/>
          </p:nvPr>
        </p:nvSpPr>
        <p:spPr/>
        <p:txBody>
          <a:bodyPr/>
          <a:lstStyle/>
          <a:p>
            <a:r>
              <a:rPr lang="en-US"/>
              <a:t>Let’s talk terminology</a:t>
            </a:r>
          </a:p>
        </p:txBody>
      </p:sp>
      <p:sp>
        <p:nvSpPr>
          <p:cNvPr id="8" name="Subtitle 7"/>
          <p:cNvSpPr>
            <a:spLocks noGrp="1"/>
          </p:cNvSpPr>
          <p:nvPr>
            <p:ph type="subTitle" idx="1"/>
          </p:nvPr>
        </p:nvSpPr>
        <p:spPr/>
        <p:txBody>
          <a:bodyPr/>
          <a:lstStyle/>
          <a:p>
            <a:endParaRPr lang="en-US"/>
          </a:p>
        </p:txBody>
      </p:sp>
      <p:sp>
        <p:nvSpPr>
          <p:cNvPr id="2" name="Date Placeholder 1"/>
          <p:cNvSpPr>
            <a:spLocks noGrp="1"/>
          </p:cNvSpPr>
          <p:nvPr>
            <p:ph type="dt" sz="half" idx="10"/>
          </p:nvPr>
        </p:nvSpPr>
        <p:spPr/>
        <p:txBody>
          <a:bodyPr/>
          <a:lstStyle/>
          <a:p>
            <a:fld id="{218DB9EF-0084-4A74-B208-683718AB2756}" type="datetime1">
              <a:rPr lang="en-US" smtClean="0"/>
              <a:t>2017-01-15</a:t>
            </a:fld>
            <a:endParaRPr lang="en-US" dirty="0"/>
          </a:p>
        </p:txBody>
      </p:sp>
      <p:sp>
        <p:nvSpPr>
          <p:cNvPr id="3" name="Footer Placeholder 2"/>
          <p:cNvSpPr>
            <a:spLocks noGrp="1"/>
          </p:cNvSpPr>
          <p:nvPr>
            <p:ph type="ftr" sz="quarter" idx="11"/>
          </p:nvPr>
        </p:nvSpPr>
        <p:spPr/>
        <p:txBody>
          <a:bodyPr/>
          <a:lstStyle/>
          <a:p>
            <a:pPr algn="r"/>
            <a:r>
              <a:rPr lang="en-US"/>
              <a:t>Information Tools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bergr\AppData\Local\Microsoft\Windows\Temporary Internet Files\Content.IE5\Y4EPSR3Z\MC900433050[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3400" y="1447800"/>
            <a:ext cx="4800600" cy="4800600"/>
          </a:xfrm>
          <a:prstGeom prst="rect">
            <a:avLst/>
          </a:prstGeom>
          <a:noFill/>
        </p:spPr>
      </p:pic>
      <p:sp>
        <p:nvSpPr>
          <p:cNvPr id="138244" name="Rectangle 4"/>
          <p:cNvSpPr>
            <a:spLocks noGrp="1" noChangeArrowheads="1"/>
          </p:cNvSpPr>
          <p:nvPr>
            <p:ph type="title"/>
          </p:nvPr>
        </p:nvSpPr>
        <p:spPr/>
        <p:txBody>
          <a:bodyPr/>
          <a:lstStyle/>
          <a:p>
            <a:r>
              <a:rPr lang="en-US"/>
              <a:t>Clients and Servers</a:t>
            </a:r>
            <a:endParaRPr lang="en-US" dirty="0"/>
          </a:p>
        </p:txBody>
      </p:sp>
      <p:sp>
        <p:nvSpPr>
          <p:cNvPr id="2" name="Date Placeholder 1"/>
          <p:cNvSpPr>
            <a:spLocks noGrp="1"/>
          </p:cNvSpPr>
          <p:nvPr>
            <p:ph type="dt" sz="half" idx="10"/>
          </p:nvPr>
        </p:nvSpPr>
        <p:spPr/>
        <p:txBody>
          <a:bodyPr/>
          <a:lstStyle/>
          <a:p>
            <a:fld id="{965A3179-7488-4368-B7C2-29FDC605EFE7}" type="datetime1">
              <a:rPr lang="en-US" smtClean="0"/>
              <a:pPr/>
              <a:t>2017-01-15</a:t>
            </a:fld>
            <a:endParaRPr lang="en-US"/>
          </a:p>
        </p:txBody>
      </p:sp>
      <p:sp>
        <p:nvSpPr>
          <p:cNvPr id="3" name="Footer Placeholder 2"/>
          <p:cNvSpPr>
            <a:spLocks noGrp="1"/>
          </p:cNvSpPr>
          <p:nvPr>
            <p:ph type="ftr" sz="quarter" idx="11"/>
          </p:nvPr>
        </p:nvSpPr>
        <p:spPr/>
        <p:txBody>
          <a:bodyPr/>
          <a:lstStyle/>
          <a:p>
            <a:r>
              <a:rPr lang="en-US"/>
              <a:t>Information Tools</a:t>
            </a:r>
            <a:endParaRPr lang="en-US" dirty="0"/>
          </a:p>
        </p:txBody>
      </p:sp>
      <p:sp>
        <p:nvSpPr>
          <p:cNvPr id="138253" name="AutoShape 13"/>
          <p:cNvSpPr>
            <a:spLocks/>
          </p:cNvSpPr>
          <p:nvPr/>
        </p:nvSpPr>
        <p:spPr bwMode="auto">
          <a:xfrm>
            <a:off x="4572001" y="1300167"/>
            <a:ext cx="4468816" cy="307777"/>
          </a:xfrm>
          <a:prstGeom prst="borderCallout1">
            <a:avLst>
              <a:gd name="adj1" fmla="val 24491"/>
              <a:gd name="adj2" fmla="val -2977"/>
              <a:gd name="adj3" fmla="val 518813"/>
              <a:gd name="adj4" fmla="val -48169"/>
            </a:avLst>
          </a:prstGeom>
          <a:solidFill>
            <a:schemeClr val="tx2"/>
          </a:solidFill>
          <a:ln>
            <a:solidFill>
              <a:schemeClr val="tx2"/>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a:defRPr/>
            </a:pPr>
            <a:r>
              <a:rPr lang="en-US" sz="1400" dirty="0"/>
              <a:t>In a standalone mode, a computer is usually just a computer.</a:t>
            </a:r>
          </a:p>
        </p:txBody>
      </p:sp>
      <p:sp>
        <p:nvSpPr>
          <p:cNvPr id="138255" name="AutoShape 15"/>
          <p:cNvSpPr>
            <a:spLocks/>
          </p:cNvSpPr>
          <p:nvPr/>
        </p:nvSpPr>
        <p:spPr bwMode="auto">
          <a:xfrm>
            <a:off x="4838702" y="3505861"/>
            <a:ext cx="4202115" cy="954107"/>
          </a:xfrm>
          <a:prstGeom prst="accentCallout2">
            <a:avLst>
              <a:gd name="adj1" fmla="val 13741"/>
              <a:gd name="adj2" fmla="val -1935"/>
              <a:gd name="adj3" fmla="val 13741"/>
              <a:gd name="adj4" fmla="val -23921"/>
              <a:gd name="adj5" fmla="val 94842"/>
              <a:gd name="adj6" fmla="val -37285"/>
            </a:avLst>
          </a:prstGeom>
          <a:solidFill>
            <a:schemeClr val="tx2">
              <a:lumMod val="50000"/>
            </a:schemeClr>
          </a:solidFill>
          <a:ln>
            <a:solidFill>
              <a:schemeClr val="tx2">
                <a:lumMod val="50000"/>
              </a:schemeClr>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a:defRPr/>
            </a:pPr>
            <a:r>
              <a:rPr lang="en-US" sz="1400" dirty="0"/>
              <a:t>However, when the standalone computer seeks something from another location, </a:t>
            </a:r>
            <a:br>
              <a:rPr lang="en-US" sz="1400" dirty="0"/>
            </a:br>
            <a:r>
              <a:rPr lang="en-US" sz="1400" dirty="0"/>
              <a:t>either on the computer itself or from another computer, </a:t>
            </a:r>
            <a:br>
              <a:rPr lang="en-US" sz="1400" dirty="0"/>
            </a:br>
            <a:r>
              <a:rPr lang="en-US" sz="1400" dirty="0"/>
              <a:t>it becomes part of a relationship</a:t>
            </a:r>
          </a:p>
        </p:txBody>
      </p:sp>
      <p:sp>
        <p:nvSpPr>
          <p:cNvPr id="138257" name="Text Box 17"/>
          <p:cNvSpPr txBox="1">
            <a:spLocks noChangeArrowheads="1"/>
          </p:cNvSpPr>
          <p:nvPr/>
        </p:nvSpPr>
        <p:spPr bwMode="auto">
          <a:xfrm>
            <a:off x="5049838" y="5334004"/>
            <a:ext cx="4094162" cy="1384995"/>
          </a:xfrm>
          <a:prstGeom prst="rect">
            <a:avLst/>
          </a:prstGeom>
          <a:solidFill>
            <a:schemeClr val="tx2">
              <a:lumMod val="50000"/>
            </a:schemeClr>
          </a:solidFill>
          <a:ln>
            <a:solidFill>
              <a:schemeClr val="tx2">
                <a:lumMod val="50000"/>
              </a:schemeClr>
            </a:solidFill>
            <a:headEnd/>
            <a:tailEnd/>
          </a:ln>
        </p:spPr>
        <p:style>
          <a:lnRef idx="1">
            <a:schemeClr val="accent2"/>
          </a:lnRef>
          <a:fillRef idx="3">
            <a:schemeClr val="accent2"/>
          </a:fillRef>
          <a:effectRef idx="2">
            <a:schemeClr val="accent2"/>
          </a:effectRef>
          <a:fontRef idx="minor">
            <a:schemeClr val="lt1"/>
          </a:fontRef>
        </p:style>
        <p:txBody>
          <a:bodyPr>
            <a:spAutoFit/>
          </a:bodyPr>
          <a:lstStyle/>
          <a:p>
            <a:pPr marL="0" lvl="1">
              <a:defRPr/>
            </a:pPr>
            <a:r>
              <a:rPr lang="en-US" sz="1400" dirty="0"/>
              <a:t>Typically, </a:t>
            </a:r>
            <a:r>
              <a:rPr lang="en-US" sz="1400" dirty="0">
                <a:solidFill>
                  <a:srgbClr val="FFFF00"/>
                </a:solidFill>
              </a:rPr>
              <a:t>a client is an application </a:t>
            </a:r>
            <a:r>
              <a:rPr lang="en-US" sz="1400" dirty="0"/>
              <a:t>that runs on a personal computer and relies on a server to perform some operations. </a:t>
            </a:r>
          </a:p>
          <a:p>
            <a:pPr lvl="1">
              <a:defRPr/>
            </a:pPr>
            <a:endParaRPr lang="en-US" sz="1400" dirty="0"/>
          </a:p>
          <a:p>
            <a:pPr marL="457200" lvl="2">
              <a:defRPr/>
            </a:pPr>
            <a:r>
              <a:rPr lang="en-US" sz="1400" dirty="0"/>
              <a:t>For example, an e-mail client is an application that enables you to send and receive e-mail.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257"/>
                                        </p:tgtEl>
                                        <p:attrNameLst>
                                          <p:attrName>style.visibility</p:attrName>
                                        </p:attrNameLst>
                                      </p:cBhvr>
                                      <p:to>
                                        <p:strVal val="visible"/>
                                      </p:to>
                                    </p:set>
                                    <p:animEffect transition="in" filter="fade">
                                      <p:cBhvr>
                                        <p:cTn id="7" dur="500"/>
                                        <p:tgtEl>
                                          <p:spTgt spid="138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bergr\AppData\Local\Microsoft\Windows\Temporary Internet Files\Content.IE5\Y4EPSR3Z\MC900433050[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59776" y="1447800"/>
            <a:ext cx="4800600" cy="4800600"/>
          </a:xfrm>
          <a:prstGeom prst="rect">
            <a:avLst/>
          </a:prstGeom>
          <a:noFill/>
        </p:spPr>
      </p:pic>
      <p:sp>
        <p:nvSpPr>
          <p:cNvPr id="138244" name="Rectangle 4"/>
          <p:cNvSpPr>
            <a:spLocks noGrp="1" noChangeArrowheads="1"/>
          </p:cNvSpPr>
          <p:nvPr>
            <p:ph type="title"/>
          </p:nvPr>
        </p:nvSpPr>
        <p:spPr/>
        <p:txBody>
          <a:bodyPr/>
          <a:lstStyle/>
          <a:p>
            <a:r>
              <a:rPr lang="en-US"/>
              <a:t>Clients</a:t>
            </a:r>
            <a:endParaRPr lang="en-US" dirty="0"/>
          </a:p>
        </p:txBody>
      </p:sp>
      <p:sp>
        <p:nvSpPr>
          <p:cNvPr id="2" name="Date Placeholder 1"/>
          <p:cNvSpPr>
            <a:spLocks noGrp="1"/>
          </p:cNvSpPr>
          <p:nvPr>
            <p:ph type="dt" sz="half" idx="10"/>
          </p:nvPr>
        </p:nvSpPr>
        <p:spPr/>
        <p:txBody>
          <a:bodyPr/>
          <a:lstStyle/>
          <a:p>
            <a:fld id="{8B8F5D6A-6E4C-4F70-A643-CB4E665C97BA}" type="datetime1">
              <a:rPr lang="en-US" smtClean="0"/>
              <a:t>2017-01-15</a:t>
            </a:fld>
            <a:endParaRPr lang="en-US"/>
          </a:p>
        </p:txBody>
      </p:sp>
      <p:sp>
        <p:nvSpPr>
          <p:cNvPr id="3" name="Footer Placeholder 2"/>
          <p:cNvSpPr>
            <a:spLocks noGrp="1"/>
          </p:cNvSpPr>
          <p:nvPr>
            <p:ph type="ftr" sz="quarter" idx="11"/>
          </p:nvPr>
        </p:nvSpPr>
        <p:spPr/>
        <p:txBody>
          <a:bodyPr/>
          <a:lstStyle/>
          <a:p>
            <a:pPr algn="r"/>
            <a:r>
              <a:rPr lang="en-US"/>
              <a:t>Information Tools</a:t>
            </a:r>
            <a:endParaRPr lang="en-US" dirty="0"/>
          </a:p>
        </p:txBody>
      </p:sp>
      <p:sp>
        <p:nvSpPr>
          <p:cNvPr id="138253" name="AutoShape 13"/>
          <p:cNvSpPr>
            <a:spLocks/>
          </p:cNvSpPr>
          <p:nvPr/>
        </p:nvSpPr>
        <p:spPr bwMode="auto">
          <a:xfrm>
            <a:off x="4776788" y="1300167"/>
            <a:ext cx="3391266" cy="276999"/>
          </a:xfrm>
          <a:prstGeom prst="borderCallout1">
            <a:avLst>
              <a:gd name="adj1" fmla="val 24491"/>
              <a:gd name="adj2" fmla="val -2977"/>
              <a:gd name="adj3" fmla="val 617642"/>
              <a:gd name="adj4" fmla="val -68781"/>
            </a:avLst>
          </a:prstGeom>
          <a:solidFill>
            <a:schemeClr val="tx2"/>
          </a:solidFill>
          <a:ln>
            <a:solidFill>
              <a:schemeClr val="tx2"/>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a:defRPr/>
            </a:pPr>
            <a:r>
              <a:rPr lang="en-US" sz="1200" dirty="0"/>
              <a:t>For any given application, there can be many clients</a:t>
            </a:r>
          </a:p>
        </p:txBody>
      </p:sp>
      <p:sp>
        <p:nvSpPr>
          <p:cNvPr id="138255" name="AutoShape 15"/>
          <p:cNvSpPr>
            <a:spLocks/>
          </p:cNvSpPr>
          <p:nvPr/>
        </p:nvSpPr>
        <p:spPr bwMode="auto">
          <a:xfrm>
            <a:off x="5105401" y="3962401"/>
            <a:ext cx="2614245" cy="461665"/>
          </a:xfrm>
          <a:prstGeom prst="accentCallout2">
            <a:avLst>
              <a:gd name="adj1" fmla="val 13741"/>
              <a:gd name="adj2" fmla="val -1935"/>
              <a:gd name="adj3" fmla="val 13741"/>
              <a:gd name="adj4" fmla="val -23921"/>
              <a:gd name="adj5" fmla="val 180509"/>
              <a:gd name="adj6" fmla="val -57932"/>
            </a:avLst>
          </a:prstGeom>
          <a:solidFill>
            <a:schemeClr val="tx2">
              <a:lumMod val="50000"/>
            </a:schemeClr>
          </a:solidFill>
          <a:ln>
            <a:solidFill>
              <a:schemeClr val="tx2">
                <a:lumMod val="50000"/>
              </a:schemeClr>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a:defRPr/>
            </a:pPr>
            <a:r>
              <a:rPr lang="en-US" sz="1200" dirty="0"/>
              <a:t>People are more familiar with clients, </a:t>
            </a:r>
            <a:br>
              <a:rPr lang="en-US" sz="1200" dirty="0"/>
            </a:br>
            <a:r>
              <a:rPr lang="en-US" sz="1200" dirty="0"/>
              <a:t>since they interface with them directly</a:t>
            </a:r>
          </a:p>
        </p:txBody>
      </p:sp>
      <p:sp>
        <p:nvSpPr>
          <p:cNvPr id="138257" name="Text Box 17"/>
          <p:cNvSpPr txBox="1">
            <a:spLocks noChangeArrowheads="1"/>
          </p:cNvSpPr>
          <p:nvPr/>
        </p:nvSpPr>
        <p:spPr bwMode="auto">
          <a:xfrm>
            <a:off x="5049838" y="4572000"/>
            <a:ext cx="3003916" cy="1938992"/>
          </a:xfrm>
          <a:prstGeom prst="rect">
            <a:avLst/>
          </a:prstGeom>
          <a:solidFill>
            <a:schemeClr val="tx2">
              <a:lumMod val="50000"/>
            </a:schemeClr>
          </a:solidFill>
          <a:ln>
            <a:solidFill>
              <a:schemeClr val="tx2">
                <a:lumMod val="50000"/>
              </a:schemeClr>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a:defRPr/>
            </a:pPr>
            <a:r>
              <a:rPr lang="en-US" sz="1200" dirty="0"/>
              <a:t>Examples of clients include:</a:t>
            </a:r>
          </a:p>
          <a:p>
            <a:pPr>
              <a:defRPr/>
            </a:pPr>
            <a:r>
              <a:rPr lang="en-US" sz="1200" dirty="0"/>
              <a:t>Browsers </a:t>
            </a:r>
          </a:p>
          <a:p>
            <a:pPr lvl="1">
              <a:defRPr/>
            </a:pPr>
            <a:r>
              <a:rPr lang="en-US" sz="1200" dirty="0"/>
              <a:t>Internet Explorer</a:t>
            </a:r>
          </a:p>
          <a:p>
            <a:pPr lvl="1">
              <a:defRPr/>
            </a:pPr>
            <a:r>
              <a:rPr lang="en-US" sz="1200" dirty="0"/>
              <a:t>Mozilla Firefox</a:t>
            </a:r>
          </a:p>
          <a:p>
            <a:pPr lvl="1">
              <a:defRPr/>
            </a:pPr>
            <a:r>
              <a:rPr lang="en-US" sz="1200" dirty="0"/>
              <a:t>Safari</a:t>
            </a:r>
          </a:p>
          <a:p>
            <a:pPr>
              <a:defRPr/>
            </a:pPr>
            <a:r>
              <a:rPr lang="en-US" sz="1200" dirty="0"/>
              <a:t>Web exchange utilities </a:t>
            </a:r>
          </a:p>
          <a:p>
            <a:pPr lvl="1">
              <a:defRPr/>
            </a:pPr>
            <a:r>
              <a:rPr lang="en-US" sz="1200" dirty="0"/>
              <a:t>Fetch</a:t>
            </a:r>
          </a:p>
          <a:p>
            <a:pPr lvl="1">
              <a:defRPr/>
            </a:pPr>
            <a:r>
              <a:rPr lang="en-US" sz="1200" dirty="0"/>
              <a:t>SFTP</a:t>
            </a:r>
          </a:p>
          <a:p>
            <a:pPr lvl="1">
              <a:defRPr/>
            </a:pPr>
            <a:r>
              <a:rPr lang="en-US" sz="1200" dirty="0"/>
              <a:t>Terminal applications</a:t>
            </a:r>
          </a:p>
          <a:p>
            <a:pPr>
              <a:defRPr/>
            </a:pPr>
            <a:r>
              <a:rPr lang="en-US" sz="1200" dirty="0"/>
              <a:t>Any MSOffice or LibreOffice application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257"/>
                                        </p:tgtEl>
                                        <p:attrNameLst>
                                          <p:attrName>style.visibility</p:attrName>
                                        </p:attrNameLst>
                                      </p:cBhvr>
                                      <p:to>
                                        <p:strVal val="visible"/>
                                      </p:to>
                                    </p:set>
                                    <p:animEffect transition="in" filter="fade">
                                      <p:cBhvr>
                                        <p:cTn id="7" dur="500"/>
                                        <p:tgtEl>
                                          <p:spTgt spid="138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owebook.com/wp-content/uploads/2013/01/web-servers-and-compu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1"/>
            <a:ext cx="7772400" cy="4989881"/>
          </a:xfrm>
          <a:prstGeom prst="rect">
            <a:avLst/>
          </a:prstGeom>
          <a:noFill/>
          <a:extLst>
            <a:ext uri="{909E8E84-426E-40DD-AFC4-6F175D3DCCD1}">
              <a14:hiddenFill xmlns:a14="http://schemas.microsoft.com/office/drawing/2010/main">
                <a:solidFill>
                  <a:srgbClr val="FFFFFF"/>
                </a:solidFill>
              </a14:hiddenFill>
            </a:ext>
          </a:extLst>
        </p:spPr>
      </p:pic>
      <p:sp>
        <p:nvSpPr>
          <p:cNvPr id="140290" name="Rectangle 2"/>
          <p:cNvSpPr>
            <a:spLocks noGrp="1" noChangeArrowheads="1"/>
          </p:cNvSpPr>
          <p:nvPr>
            <p:ph type="title"/>
          </p:nvPr>
        </p:nvSpPr>
        <p:spPr/>
        <p:txBody>
          <a:bodyPr/>
          <a:lstStyle/>
          <a:p>
            <a:pPr eaLnBrk="1" hangingPunct="1">
              <a:defRPr/>
            </a:pPr>
            <a:r>
              <a:rPr lang="en-US" dirty="0">
                <a:solidFill>
                  <a:srgbClr val="FFFF00"/>
                </a:solidFill>
              </a:rPr>
              <a:t>Clients</a:t>
            </a:r>
            <a:r>
              <a:rPr lang="en-US" dirty="0"/>
              <a:t> and Servers</a:t>
            </a:r>
          </a:p>
        </p:txBody>
      </p:sp>
      <p:sp>
        <p:nvSpPr>
          <p:cNvPr id="2" name="Date Placeholder 1"/>
          <p:cNvSpPr>
            <a:spLocks noGrp="1"/>
          </p:cNvSpPr>
          <p:nvPr>
            <p:ph type="dt" sz="half" idx="10"/>
          </p:nvPr>
        </p:nvSpPr>
        <p:spPr/>
        <p:txBody>
          <a:bodyPr/>
          <a:lstStyle/>
          <a:p>
            <a:fld id="{14E0F569-4A19-4620-ABE2-B09D10C63498}" type="datetime1">
              <a:rPr lang="en-US" smtClean="0"/>
              <a:t>2017-01-15</a:t>
            </a:fld>
            <a:endParaRPr lang="en-US" dirty="0"/>
          </a:p>
        </p:txBody>
      </p:sp>
      <p:sp>
        <p:nvSpPr>
          <p:cNvPr id="3" name="Footer Placeholder 2"/>
          <p:cNvSpPr>
            <a:spLocks noGrp="1"/>
          </p:cNvSpPr>
          <p:nvPr>
            <p:ph type="ftr" sz="quarter" idx="11"/>
          </p:nvPr>
        </p:nvSpPr>
        <p:spPr/>
        <p:txBody>
          <a:bodyPr/>
          <a:lstStyle/>
          <a:p>
            <a:pPr algn="r"/>
            <a:r>
              <a:rPr lang="en-US"/>
              <a:t>Information Tools</a:t>
            </a:r>
            <a:endParaRPr lang="en-US" dirty="0"/>
          </a:p>
        </p:txBody>
      </p:sp>
      <p:pic>
        <p:nvPicPr>
          <p:cNvPr id="6" name="Picture 4" descr="C:\Users\bergr\AppData\Local\Microsoft\Windows\Temporary Internet Files\Content.IE5\Y4EPSR3Z\MC90043305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1676400"/>
            <a:ext cx="2667000" cy="2667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dirty="0"/>
              <a:t>Clients and </a:t>
            </a:r>
            <a:r>
              <a:rPr lang="en-US" dirty="0">
                <a:solidFill>
                  <a:srgbClr val="FFFF00"/>
                </a:solidFill>
              </a:rPr>
              <a:t>Servers</a:t>
            </a:r>
          </a:p>
        </p:txBody>
      </p:sp>
      <p:sp>
        <p:nvSpPr>
          <p:cNvPr id="2" name="Date Placeholder 1"/>
          <p:cNvSpPr>
            <a:spLocks noGrp="1"/>
          </p:cNvSpPr>
          <p:nvPr>
            <p:ph type="dt" sz="half" idx="10"/>
          </p:nvPr>
        </p:nvSpPr>
        <p:spPr/>
        <p:txBody>
          <a:bodyPr/>
          <a:lstStyle/>
          <a:p>
            <a:fld id="{417C76CC-E9B5-4EC4-A72B-35CA41553331}" type="datetime1">
              <a:rPr lang="en-US" smtClean="0"/>
              <a:t>2017-01-15</a:t>
            </a:fld>
            <a:endParaRPr lang="en-US" dirty="0"/>
          </a:p>
        </p:txBody>
      </p:sp>
      <p:sp>
        <p:nvSpPr>
          <p:cNvPr id="3" name="Footer Placeholder 2"/>
          <p:cNvSpPr>
            <a:spLocks noGrp="1"/>
          </p:cNvSpPr>
          <p:nvPr>
            <p:ph type="ftr" sz="quarter" idx="11"/>
          </p:nvPr>
        </p:nvSpPr>
        <p:spPr/>
        <p:txBody>
          <a:bodyPr/>
          <a:lstStyle/>
          <a:p>
            <a:pPr algn="r"/>
            <a:r>
              <a:rPr lang="en-US"/>
              <a:t>Information Tools</a:t>
            </a:r>
            <a:endParaRPr lang="en-US" dirty="0"/>
          </a:p>
        </p:txBody>
      </p:sp>
      <p:pic>
        <p:nvPicPr>
          <p:cNvPr id="11" name="Picture 2" descr="http://www.howebook.com/wp-content/uploads/2013/01/web-servers-and-compu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1"/>
            <a:ext cx="7772400" cy="49898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ergr\AppData\Local\Microsoft\Windows\Temporary Internet Files\Content.IE5\Y4EPSR3Z\MC90043305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1676400"/>
            <a:ext cx="2667000" cy="2667000"/>
          </a:xfrm>
          <a:prstGeom prst="rect">
            <a:avLst/>
          </a:prstGeom>
          <a:noFill/>
        </p:spPr>
      </p:pic>
      <p:sp>
        <p:nvSpPr>
          <p:cNvPr id="4" name="Rectangle 3"/>
          <p:cNvSpPr/>
          <p:nvPr/>
        </p:nvSpPr>
        <p:spPr>
          <a:xfrm>
            <a:off x="304800" y="5061745"/>
            <a:ext cx="4582729" cy="923330"/>
          </a:xfrm>
          <a:prstGeom prst="rect">
            <a:avLst/>
          </a:prstGeom>
          <a:noFill/>
        </p:spPr>
        <p:txBody>
          <a:bodyPr wrap="none" lIns="91440" tIns="45720" rIns="91440" bIns="45720">
            <a:spAutoFit/>
          </a:bodyPr>
          <a:lstStyle/>
          <a:p>
            <a:pPr algn="ctr"/>
            <a:r>
              <a:rPr lang="en-US" sz="5400" dirty="0">
                <a:ln w="0"/>
                <a:solidFill>
                  <a:srgbClr val="C00000"/>
                </a:solidFill>
                <a:effectLst>
                  <a:outerShdw blurRad="38100" dist="25400" dir="5400000" algn="ctr" rotWithShape="0">
                    <a:srgbClr val="6E747A">
                      <a:alpha val="43000"/>
                    </a:srgbClr>
                  </a:outerShdw>
                </a:effectLst>
              </a:rPr>
              <a:t>What changed?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ChangeArrowheads="1"/>
          </p:cNvSpPr>
          <p:nvPr>
            <p:ph type="title"/>
          </p:nvPr>
        </p:nvSpPr>
        <p:spPr/>
        <p:txBody>
          <a:bodyPr/>
          <a:lstStyle/>
          <a:p>
            <a:r>
              <a:rPr lang="en-US" dirty="0"/>
              <a:t>Servers</a:t>
            </a:r>
          </a:p>
        </p:txBody>
      </p:sp>
      <p:pic>
        <p:nvPicPr>
          <p:cNvPr id="15" name="Picture 25"/>
          <p:cNvPicPr>
            <a:picLocks noGrp="1" noChangeAspect="1" noChangeArrowheads="1"/>
          </p:cNvPicPr>
          <p:nvPr>
            <p:ph idx="1"/>
          </p:nvPr>
        </p:nvPicPr>
        <p:blipFill>
          <a:blip r:embed="rId2" cstate="print">
            <a:clrChange>
              <a:clrFrom>
                <a:srgbClr val="000000"/>
              </a:clrFrom>
              <a:clrTo>
                <a:srgbClr val="000000">
                  <a:alpha val="0"/>
                </a:srgbClr>
              </a:clrTo>
            </a:clrChange>
          </a:blip>
          <a:stretch>
            <a:fillRect/>
          </a:stretch>
        </p:blipFill>
        <p:spPr>
          <a:xfrm>
            <a:off x="2717212" y="2093290"/>
            <a:ext cx="3285714" cy="2723809"/>
          </a:xfrm>
        </p:spPr>
      </p:pic>
      <p:sp>
        <p:nvSpPr>
          <p:cNvPr id="2" name="Date Placeholder 1"/>
          <p:cNvSpPr>
            <a:spLocks noGrp="1"/>
          </p:cNvSpPr>
          <p:nvPr>
            <p:ph type="dt" sz="half" idx="10"/>
          </p:nvPr>
        </p:nvSpPr>
        <p:spPr/>
        <p:txBody>
          <a:bodyPr/>
          <a:lstStyle/>
          <a:p>
            <a:fld id="{5D388B7D-0686-4E36-ABD2-413E840989C0}" type="datetime1">
              <a:rPr lang="en-US" smtClean="0"/>
              <a:t>2017-01-15</a:t>
            </a:fld>
            <a:endParaRPr lang="en-US" dirty="0"/>
          </a:p>
        </p:txBody>
      </p:sp>
      <p:sp>
        <p:nvSpPr>
          <p:cNvPr id="3" name="Footer Placeholder 2"/>
          <p:cNvSpPr>
            <a:spLocks noGrp="1"/>
          </p:cNvSpPr>
          <p:nvPr>
            <p:ph type="ftr" sz="quarter" idx="11"/>
          </p:nvPr>
        </p:nvSpPr>
        <p:spPr/>
        <p:txBody>
          <a:bodyPr/>
          <a:lstStyle/>
          <a:p>
            <a:pPr algn="r"/>
            <a:r>
              <a:rPr lang="en-US"/>
              <a:t>Information Tools</a:t>
            </a:r>
            <a:endParaRPr lang="en-US" dirty="0"/>
          </a:p>
        </p:txBody>
      </p:sp>
      <p:sp>
        <p:nvSpPr>
          <p:cNvPr id="12294" name="Text Box 19"/>
          <p:cNvSpPr txBox="1">
            <a:spLocks noChangeArrowheads="1"/>
          </p:cNvSpPr>
          <p:nvPr/>
        </p:nvSpPr>
        <p:spPr bwMode="auto">
          <a:xfrm>
            <a:off x="1409700" y="1038062"/>
            <a:ext cx="6324600" cy="314325"/>
          </a:xfrm>
          <a:prstGeom prst="rect">
            <a:avLst/>
          </a:prstGeom>
          <a:solidFill>
            <a:schemeClr val="tx2"/>
          </a:solidFill>
          <a:ln>
            <a:solidFill>
              <a:schemeClr val="tx2"/>
            </a:solidFill>
            <a:headEnd/>
            <a:tailEnd/>
          </a:ln>
        </p:spPr>
        <p:style>
          <a:lnRef idx="3">
            <a:schemeClr val="lt1"/>
          </a:lnRef>
          <a:fillRef idx="1">
            <a:schemeClr val="accent1"/>
          </a:fillRef>
          <a:effectRef idx="1">
            <a:schemeClr val="accent1"/>
          </a:effectRef>
          <a:fontRef idx="minor">
            <a:schemeClr val="lt1"/>
          </a:fontRef>
        </p:style>
        <p:txBody>
          <a:bodyPr wrap="square" anchor="ctr" anchorCtr="1">
            <a:spAutoFit/>
          </a:bodyPr>
          <a:lstStyle/>
          <a:p>
            <a:pPr>
              <a:spcBef>
                <a:spcPct val="50000"/>
              </a:spcBef>
            </a:pPr>
            <a:r>
              <a:rPr lang="en-US" sz="1400" dirty="0">
                <a:solidFill>
                  <a:schemeClr val="bg1"/>
                </a:solidFill>
              </a:rPr>
              <a:t>A computer or device on a network that manages network resources. </a:t>
            </a:r>
          </a:p>
        </p:txBody>
      </p:sp>
      <p:sp>
        <p:nvSpPr>
          <p:cNvPr id="108570" name="AutoShape 26"/>
          <p:cNvSpPr>
            <a:spLocks/>
          </p:cNvSpPr>
          <p:nvPr/>
        </p:nvSpPr>
        <p:spPr bwMode="auto">
          <a:xfrm>
            <a:off x="0" y="3107198"/>
            <a:ext cx="2549769" cy="830997"/>
          </a:xfrm>
          <a:prstGeom prst="borderCallout1">
            <a:avLst>
              <a:gd name="adj1" fmla="val 13741"/>
              <a:gd name="adj2" fmla="val 102977"/>
              <a:gd name="adj3" fmla="val 66182"/>
              <a:gd name="adj4" fmla="val 160731"/>
            </a:avLst>
          </a:prstGeom>
          <a:solidFill>
            <a:schemeClr val="tx2"/>
          </a:solidFill>
          <a:ln>
            <a:solidFill>
              <a:schemeClr val="tx2"/>
            </a:solidFill>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defRPr/>
            </a:pPr>
            <a:r>
              <a:rPr lang="en-US" sz="1200" dirty="0">
                <a:solidFill>
                  <a:schemeClr val="bg1"/>
                </a:solidFill>
              </a:rPr>
              <a:t>a file server is a computer and storage device dedicated to storing files. Any user on the network can store files on the server.</a:t>
            </a:r>
          </a:p>
        </p:txBody>
      </p:sp>
      <p:sp>
        <p:nvSpPr>
          <p:cNvPr id="108571" name="AutoShape 27"/>
          <p:cNvSpPr>
            <a:spLocks/>
          </p:cNvSpPr>
          <p:nvPr/>
        </p:nvSpPr>
        <p:spPr bwMode="auto">
          <a:xfrm>
            <a:off x="1066800" y="5181604"/>
            <a:ext cx="2559050" cy="466725"/>
          </a:xfrm>
          <a:prstGeom prst="borderCallout1">
            <a:avLst>
              <a:gd name="adj1" fmla="val 11269"/>
              <a:gd name="adj2" fmla="val 102977"/>
              <a:gd name="adj3" fmla="val -216642"/>
              <a:gd name="adj4" fmla="val 123463"/>
            </a:avLst>
          </a:prstGeom>
          <a:solidFill>
            <a:schemeClr val="tx2"/>
          </a:solidFill>
          <a:ln>
            <a:solidFill>
              <a:schemeClr val="tx2"/>
            </a:solidFill>
            <a:headEnd/>
            <a:tailEnd/>
          </a:ln>
        </p:spPr>
        <p:style>
          <a:lnRef idx="3">
            <a:schemeClr val="lt1"/>
          </a:lnRef>
          <a:fillRef idx="1">
            <a:schemeClr val="accent1"/>
          </a:fillRef>
          <a:effectRef idx="1">
            <a:schemeClr val="accent1"/>
          </a:effectRef>
          <a:fontRef idx="minor">
            <a:schemeClr val="lt1"/>
          </a:fontRef>
        </p:style>
        <p:txBody>
          <a:bodyPr>
            <a:spAutoFit/>
          </a:bodyPr>
          <a:lstStyle/>
          <a:p>
            <a:pPr>
              <a:spcBef>
                <a:spcPct val="50000"/>
              </a:spcBef>
              <a:defRPr/>
            </a:pPr>
            <a:r>
              <a:rPr lang="en-US" sz="1200">
                <a:solidFill>
                  <a:schemeClr val="bg1"/>
                </a:solidFill>
              </a:rPr>
              <a:t>a print server is a computer that manages one or more printers </a:t>
            </a:r>
          </a:p>
        </p:txBody>
      </p:sp>
      <p:sp>
        <p:nvSpPr>
          <p:cNvPr id="108572" name="AutoShape 28"/>
          <p:cNvSpPr>
            <a:spLocks/>
          </p:cNvSpPr>
          <p:nvPr/>
        </p:nvSpPr>
        <p:spPr bwMode="auto">
          <a:xfrm>
            <a:off x="6248400" y="4856959"/>
            <a:ext cx="2559050" cy="649288"/>
          </a:xfrm>
          <a:prstGeom prst="borderCallout1">
            <a:avLst>
              <a:gd name="adj1" fmla="val 17602"/>
              <a:gd name="adj2" fmla="val -2977"/>
              <a:gd name="adj3" fmla="val -108634"/>
              <a:gd name="adj4" fmla="val -73250"/>
            </a:avLst>
          </a:prstGeom>
          <a:solidFill>
            <a:schemeClr val="tx2"/>
          </a:solidFill>
          <a:ln>
            <a:solidFill>
              <a:schemeClr val="tx2"/>
            </a:solidFill>
            <a:headEnd/>
            <a:tailEnd/>
          </a:ln>
        </p:spPr>
        <p:style>
          <a:lnRef idx="3">
            <a:schemeClr val="lt1"/>
          </a:lnRef>
          <a:fillRef idx="1">
            <a:schemeClr val="accent1"/>
          </a:fillRef>
          <a:effectRef idx="1">
            <a:schemeClr val="accent1"/>
          </a:effectRef>
          <a:fontRef idx="minor">
            <a:schemeClr val="lt1"/>
          </a:fontRef>
        </p:style>
        <p:txBody>
          <a:bodyPr>
            <a:spAutoFit/>
          </a:bodyPr>
          <a:lstStyle/>
          <a:p>
            <a:pPr>
              <a:spcBef>
                <a:spcPct val="50000"/>
              </a:spcBef>
              <a:defRPr/>
            </a:pPr>
            <a:r>
              <a:rPr lang="en-US" sz="1200">
                <a:solidFill>
                  <a:schemeClr val="bg1"/>
                </a:solidFill>
              </a:rPr>
              <a:t>a database  server is a computer system that processes database queries.</a:t>
            </a:r>
          </a:p>
        </p:txBody>
      </p:sp>
      <p:sp>
        <p:nvSpPr>
          <p:cNvPr id="108573" name="AutoShape 29"/>
          <p:cNvSpPr>
            <a:spLocks/>
          </p:cNvSpPr>
          <p:nvPr/>
        </p:nvSpPr>
        <p:spPr bwMode="auto">
          <a:xfrm>
            <a:off x="6470915" y="2623438"/>
            <a:ext cx="2559050" cy="466725"/>
          </a:xfrm>
          <a:prstGeom prst="borderCallout1">
            <a:avLst>
              <a:gd name="adj1" fmla="val 24491"/>
              <a:gd name="adj2" fmla="val -2977"/>
              <a:gd name="adj3" fmla="val 196262"/>
              <a:gd name="adj4" fmla="val -85989"/>
            </a:avLst>
          </a:prstGeom>
          <a:solidFill>
            <a:schemeClr val="tx2"/>
          </a:solidFill>
          <a:ln>
            <a:solidFill>
              <a:schemeClr val="tx2"/>
            </a:solidFill>
            <a:headEnd/>
            <a:tailEnd/>
          </a:ln>
        </p:spPr>
        <p:style>
          <a:lnRef idx="3">
            <a:schemeClr val="lt1"/>
          </a:lnRef>
          <a:fillRef idx="1">
            <a:schemeClr val="accent1"/>
          </a:fillRef>
          <a:effectRef idx="1">
            <a:schemeClr val="accent1"/>
          </a:effectRef>
          <a:fontRef idx="minor">
            <a:schemeClr val="lt1"/>
          </a:fontRef>
        </p:style>
        <p:txBody>
          <a:bodyPr>
            <a:spAutoFit/>
          </a:bodyPr>
          <a:lstStyle/>
          <a:p>
            <a:pPr>
              <a:spcBef>
                <a:spcPct val="50000"/>
              </a:spcBef>
              <a:defRPr/>
            </a:pPr>
            <a:r>
              <a:rPr lang="en-US" sz="1200">
                <a:solidFill>
                  <a:schemeClr val="bg1"/>
                </a:solidFill>
              </a:rPr>
              <a:t>a network server is a computer that manages network traffic.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573"/>
                                        </p:tgtEl>
                                        <p:attrNameLst>
                                          <p:attrName>style.visibility</p:attrName>
                                        </p:attrNameLst>
                                      </p:cBhvr>
                                      <p:to>
                                        <p:strVal val="visible"/>
                                      </p:to>
                                    </p:set>
                                    <p:animEffect transition="in" filter="fade">
                                      <p:cBhvr>
                                        <p:cTn id="7" dur="500"/>
                                        <p:tgtEl>
                                          <p:spTgt spid="1085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570"/>
                                        </p:tgtEl>
                                        <p:attrNameLst>
                                          <p:attrName>style.visibility</p:attrName>
                                        </p:attrNameLst>
                                      </p:cBhvr>
                                      <p:to>
                                        <p:strVal val="visible"/>
                                      </p:to>
                                    </p:set>
                                    <p:animEffect transition="in" filter="fade">
                                      <p:cBhvr>
                                        <p:cTn id="12" dur="500"/>
                                        <p:tgtEl>
                                          <p:spTgt spid="1085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8571"/>
                                        </p:tgtEl>
                                        <p:attrNameLst>
                                          <p:attrName>style.visibility</p:attrName>
                                        </p:attrNameLst>
                                      </p:cBhvr>
                                      <p:to>
                                        <p:strVal val="visible"/>
                                      </p:to>
                                    </p:set>
                                    <p:animEffect transition="in" filter="fade">
                                      <p:cBhvr>
                                        <p:cTn id="17" dur="500"/>
                                        <p:tgtEl>
                                          <p:spTgt spid="1085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8572"/>
                                        </p:tgtEl>
                                        <p:attrNameLst>
                                          <p:attrName>style.visibility</p:attrName>
                                        </p:attrNameLst>
                                      </p:cBhvr>
                                      <p:to>
                                        <p:strVal val="visible"/>
                                      </p:to>
                                    </p:set>
                                    <p:animEffect transition="in" filter="fade">
                                      <p:cBhvr>
                                        <p:cTn id="22" dur="500"/>
                                        <p:tgtEl>
                                          <p:spTgt spid="108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70" grpId="0" animBg="1"/>
      <p:bldP spid="108571" grpId="0" animBg="1"/>
      <p:bldP spid="108572" grpId="0" animBg="1"/>
      <p:bldP spid="1085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blogs.guardian.co.uk/technology/archives/images/hp_mediasmart_whs.jpg"/>
          <p:cNvPicPr>
            <a:picLocks noChangeAspect="1" noChangeArrowheads="1"/>
          </p:cNvPicPr>
          <p:nvPr/>
        </p:nvPicPr>
        <p:blipFill>
          <a:blip r:embed="rId2" cstate="print"/>
          <a:srcRect/>
          <a:stretch>
            <a:fillRect/>
          </a:stretch>
        </p:blipFill>
        <p:spPr bwMode="auto">
          <a:xfrm>
            <a:off x="914400" y="1905000"/>
            <a:ext cx="3543300" cy="4562476"/>
          </a:xfrm>
          <a:prstGeom prst="rect">
            <a:avLst/>
          </a:prstGeom>
          <a:noFill/>
        </p:spPr>
      </p:pic>
      <p:sp>
        <p:nvSpPr>
          <p:cNvPr id="131074" name="Rectangle 2"/>
          <p:cNvSpPr>
            <a:spLocks noGrp="1" noChangeArrowheads="1"/>
          </p:cNvSpPr>
          <p:nvPr>
            <p:ph type="title"/>
          </p:nvPr>
        </p:nvSpPr>
        <p:spPr/>
        <p:txBody>
          <a:bodyPr/>
          <a:lstStyle/>
          <a:p>
            <a:r>
              <a:rPr lang="en-US" dirty="0"/>
              <a:t>Servers</a:t>
            </a:r>
          </a:p>
        </p:txBody>
      </p:sp>
      <p:sp>
        <p:nvSpPr>
          <p:cNvPr id="2" name="Date Placeholder 1"/>
          <p:cNvSpPr>
            <a:spLocks noGrp="1"/>
          </p:cNvSpPr>
          <p:nvPr>
            <p:ph type="dt" sz="half" idx="10"/>
          </p:nvPr>
        </p:nvSpPr>
        <p:spPr/>
        <p:txBody>
          <a:bodyPr/>
          <a:lstStyle/>
          <a:p>
            <a:fld id="{18E5FF98-763F-4B74-A3AA-3F33FDE11B2A}" type="datetime1">
              <a:rPr lang="en-US" smtClean="0"/>
              <a:t>2017-01-15</a:t>
            </a:fld>
            <a:endParaRPr lang="en-US" dirty="0"/>
          </a:p>
        </p:txBody>
      </p:sp>
      <p:sp>
        <p:nvSpPr>
          <p:cNvPr id="3" name="Footer Placeholder 2"/>
          <p:cNvSpPr>
            <a:spLocks noGrp="1"/>
          </p:cNvSpPr>
          <p:nvPr>
            <p:ph type="ftr" sz="quarter" idx="11"/>
          </p:nvPr>
        </p:nvSpPr>
        <p:spPr/>
        <p:txBody>
          <a:bodyPr/>
          <a:lstStyle/>
          <a:p>
            <a:pPr algn="r"/>
            <a:r>
              <a:rPr lang="en-US"/>
              <a:t>Information Tools</a:t>
            </a:r>
            <a:endParaRPr lang="en-US" dirty="0"/>
          </a:p>
        </p:txBody>
      </p:sp>
      <p:sp>
        <p:nvSpPr>
          <p:cNvPr id="13319" name="Text Box 6"/>
          <p:cNvSpPr txBox="1">
            <a:spLocks noChangeArrowheads="1"/>
          </p:cNvSpPr>
          <p:nvPr/>
        </p:nvSpPr>
        <p:spPr bwMode="auto">
          <a:xfrm>
            <a:off x="1524000" y="1060704"/>
            <a:ext cx="6016752" cy="630942"/>
          </a:xfrm>
          <a:prstGeom prst="rect">
            <a:avLst/>
          </a:prstGeom>
          <a:solidFill>
            <a:schemeClr val="tx2"/>
          </a:solidFill>
          <a:ln>
            <a:solidFill>
              <a:schemeClr val="tx2"/>
            </a:solidFill>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en-US" sz="1400" dirty="0">
                <a:solidFill>
                  <a:schemeClr val="bg1"/>
                </a:solidFill>
              </a:rPr>
              <a:t>Servers are often dedicated, </a:t>
            </a:r>
          </a:p>
          <a:p>
            <a:pPr algn="ctr">
              <a:spcBef>
                <a:spcPct val="50000"/>
              </a:spcBef>
            </a:pPr>
            <a:r>
              <a:rPr lang="en-US" sz="1400" dirty="0">
                <a:solidFill>
                  <a:schemeClr val="bg1"/>
                </a:solidFill>
              </a:rPr>
              <a:t>meaning that they perform no other tasks besides their server tasks.</a:t>
            </a:r>
          </a:p>
        </p:txBody>
      </p:sp>
      <p:sp>
        <p:nvSpPr>
          <p:cNvPr id="131079" name="AutoShape 7"/>
          <p:cNvSpPr>
            <a:spLocks/>
          </p:cNvSpPr>
          <p:nvPr/>
        </p:nvSpPr>
        <p:spPr bwMode="auto">
          <a:xfrm>
            <a:off x="4533900" y="4271964"/>
            <a:ext cx="2559050" cy="646331"/>
          </a:xfrm>
          <a:prstGeom prst="borderCallout1">
            <a:avLst>
              <a:gd name="adj1" fmla="val -15267"/>
              <a:gd name="adj2" fmla="val 50372"/>
              <a:gd name="adj3" fmla="val -149998"/>
              <a:gd name="adj4" fmla="val -67433"/>
            </a:avLst>
          </a:prstGeom>
          <a:solidFill>
            <a:schemeClr val="tx2"/>
          </a:solidFill>
          <a:ln>
            <a:solidFill>
              <a:schemeClr val="tx2"/>
            </a:solidFill>
            <a:headEnd/>
            <a:tailEnd/>
          </a:ln>
        </p:spPr>
        <p:style>
          <a:lnRef idx="3">
            <a:schemeClr val="lt1"/>
          </a:lnRef>
          <a:fillRef idx="1">
            <a:schemeClr val="accent1"/>
          </a:fillRef>
          <a:effectRef idx="1">
            <a:schemeClr val="accent1"/>
          </a:effectRef>
          <a:fontRef idx="minor">
            <a:schemeClr val="lt1"/>
          </a:fontRef>
        </p:style>
        <p:txBody>
          <a:bodyPr>
            <a:spAutoFit/>
          </a:bodyPr>
          <a:lstStyle/>
          <a:p>
            <a:pPr>
              <a:defRPr/>
            </a:pPr>
            <a:r>
              <a:rPr lang="en-US" sz="1200"/>
              <a:t>on multiprocessing operating systems, however, a single computer can execute several programs at once. </a:t>
            </a:r>
          </a:p>
        </p:txBody>
      </p:sp>
      <p:sp>
        <p:nvSpPr>
          <p:cNvPr id="131082" name="Text Box 10"/>
          <p:cNvSpPr txBox="1">
            <a:spLocks noChangeArrowheads="1"/>
          </p:cNvSpPr>
          <p:nvPr/>
        </p:nvSpPr>
        <p:spPr bwMode="auto">
          <a:xfrm>
            <a:off x="4341813" y="2389192"/>
            <a:ext cx="2933700" cy="646331"/>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defRPr/>
            </a:pPr>
            <a:r>
              <a:rPr lang="en-US" sz="1200" dirty="0"/>
              <a:t>A server in this case could refer to the program that is managing resources rather than the entire computer.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http://willscullypower.files.wordpress.com/2008/12/omniture-servers.jpg"/>
          <p:cNvPicPr>
            <a:picLocks noChangeAspect="1" noChangeArrowheads="1"/>
          </p:cNvPicPr>
          <p:nvPr/>
        </p:nvPicPr>
        <p:blipFill>
          <a:blip r:embed="rId2" cstate="print"/>
          <a:srcRect/>
          <a:stretch>
            <a:fillRect/>
          </a:stretch>
        </p:blipFill>
        <p:spPr bwMode="auto">
          <a:xfrm flipH="1">
            <a:off x="1066800" y="3619500"/>
            <a:ext cx="2857500" cy="2857500"/>
          </a:xfrm>
          <a:prstGeom prst="rect">
            <a:avLst/>
          </a:prstGeom>
          <a:noFill/>
        </p:spPr>
      </p:pic>
      <p:pic>
        <p:nvPicPr>
          <p:cNvPr id="18" name="Picture 6" descr="http://powerofthought.files.wordpress.com/2008/12/sql_server_2005.jpg"/>
          <p:cNvPicPr>
            <a:picLocks noChangeAspect="1" noChangeArrowheads="1"/>
          </p:cNvPicPr>
          <p:nvPr/>
        </p:nvPicPr>
        <p:blipFill>
          <a:blip r:embed="rId3" cstate="print"/>
          <a:srcRect/>
          <a:stretch>
            <a:fillRect/>
          </a:stretch>
        </p:blipFill>
        <p:spPr bwMode="auto">
          <a:xfrm>
            <a:off x="6172200" y="2590800"/>
            <a:ext cx="2251330" cy="2867026"/>
          </a:xfrm>
          <a:prstGeom prst="rect">
            <a:avLst/>
          </a:prstGeom>
          <a:noFill/>
        </p:spPr>
      </p:pic>
      <p:sp>
        <p:nvSpPr>
          <p:cNvPr id="144387" name="Rectangle 3"/>
          <p:cNvSpPr>
            <a:spLocks noGrp="1" noChangeArrowheads="1"/>
          </p:cNvSpPr>
          <p:nvPr>
            <p:ph type="title"/>
          </p:nvPr>
        </p:nvSpPr>
        <p:spPr/>
        <p:txBody>
          <a:bodyPr/>
          <a:lstStyle/>
          <a:p>
            <a:r>
              <a:rPr lang="en-US"/>
              <a:t>Servers</a:t>
            </a:r>
          </a:p>
        </p:txBody>
      </p:sp>
      <p:sp>
        <p:nvSpPr>
          <p:cNvPr id="3" name="Date Placeholder 2"/>
          <p:cNvSpPr>
            <a:spLocks noGrp="1"/>
          </p:cNvSpPr>
          <p:nvPr>
            <p:ph type="dt" sz="half" idx="10"/>
          </p:nvPr>
        </p:nvSpPr>
        <p:spPr/>
        <p:txBody>
          <a:bodyPr/>
          <a:lstStyle/>
          <a:p>
            <a:fld id="{0CF94FE6-9FC1-4945-9EC6-6A2A94DD39FD}" type="datetime1">
              <a:rPr lang="en-US" smtClean="0"/>
              <a:t>2017-01-15</a:t>
            </a:fld>
            <a:endParaRPr lang="en-US" dirty="0"/>
          </a:p>
        </p:txBody>
      </p:sp>
      <p:sp>
        <p:nvSpPr>
          <p:cNvPr id="4" name="Footer Placeholder 3"/>
          <p:cNvSpPr>
            <a:spLocks noGrp="1"/>
          </p:cNvSpPr>
          <p:nvPr>
            <p:ph type="ftr" sz="quarter" idx="11"/>
          </p:nvPr>
        </p:nvSpPr>
        <p:spPr/>
        <p:txBody>
          <a:bodyPr/>
          <a:lstStyle/>
          <a:p>
            <a:pPr algn="r"/>
            <a:r>
              <a:rPr lang="en-US"/>
              <a:t>Information Tools</a:t>
            </a:r>
            <a:endParaRPr lang="en-US" dirty="0"/>
          </a:p>
        </p:txBody>
      </p:sp>
      <p:sp>
        <p:nvSpPr>
          <p:cNvPr id="14344" name="Text Box 6"/>
          <p:cNvSpPr txBox="1">
            <a:spLocks noChangeArrowheads="1"/>
          </p:cNvSpPr>
          <p:nvPr/>
        </p:nvSpPr>
        <p:spPr bwMode="auto">
          <a:xfrm>
            <a:off x="1023938" y="2192338"/>
            <a:ext cx="2933700" cy="284162"/>
          </a:xfrm>
          <a:prstGeom prst="rect">
            <a:avLst/>
          </a:prstGeom>
          <a:solidFill>
            <a:schemeClr val="tx2"/>
          </a:solidFill>
          <a:ln>
            <a:solidFill>
              <a:schemeClr val="tx2"/>
            </a:solidFill>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r>
              <a:rPr lang="en-US" sz="1200" dirty="0">
                <a:solidFill>
                  <a:schemeClr val="bg1"/>
                </a:solidFill>
              </a:rPr>
              <a:t>Servers can be physical computers</a:t>
            </a:r>
          </a:p>
        </p:txBody>
      </p:sp>
      <p:sp>
        <p:nvSpPr>
          <p:cNvPr id="14345" name="Text Box 7"/>
          <p:cNvSpPr txBox="1">
            <a:spLocks noChangeArrowheads="1"/>
          </p:cNvSpPr>
          <p:nvPr/>
        </p:nvSpPr>
        <p:spPr bwMode="auto">
          <a:xfrm>
            <a:off x="5472117" y="2192342"/>
            <a:ext cx="3171825" cy="276999"/>
          </a:xfrm>
          <a:prstGeom prst="rect">
            <a:avLst/>
          </a:prstGeom>
          <a:solidFill>
            <a:schemeClr val="tx2"/>
          </a:solidFill>
          <a:ln>
            <a:solidFill>
              <a:schemeClr val="tx2"/>
            </a:solidFill>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r>
              <a:rPr lang="en-US" sz="1200" dirty="0"/>
              <a:t>Servers can also be software applications</a:t>
            </a:r>
          </a:p>
        </p:txBody>
      </p:sp>
      <p:sp>
        <p:nvSpPr>
          <p:cNvPr id="144392" name="Text Box 8"/>
          <p:cNvSpPr txBox="1">
            <a:spLocks noChangeArrowheads="1"/>
          </p:cNvSpPr>
          <p:nvPr/>
        </p:nvSpPr>
        <p:spPr bwMode="auto">
          <a:xfrm>
            <a:off x="3749679" y="4318000"/>
            <a:ext cx="2574925" cy="1569660"/>
          </a:xfrm>
          <a:prstGeom prst="rect">
            <a:avLst/>
          </a:prstGeom>
          <a:noFill/>
          <a:ln w="9525">
            <a:noFill/>
            <a:miter lim="800000"/>
            <a:headEnd/>
            <a:tailEnd/>
          </a:ln>
        </p:spPr>
        <p:txBody>
          <a:bodyPr>
            <a:spAutoFit/>
          </a:bodyPr>
          <a:lstStyle/>
          <a:p>
            <a:r>
              <a:rPr lang="en-US" sz="1600" dirty="0">
                <a:latin typeface="+mj-lt"/>
              </a:rPr>
              <a:t>For example, Isis has several:</a:t>
            </a:r>
          </a:p>
          <a:p>
            <a:pPr lvl="1"/>
            <a:r>
              <a:rPr lang="en-US" sz="1600" dirty="0" err="1">
                <a:latin typeface="+mj-lt"/>
              </a:rPr>
              <a:t>listproc</a:t>
            </a:r>
            <a:br>
              <a:rPr lang="en-US" sz="1600" dirty="0">
                <a:latin typeface="+mj-lt"/>
              </a:rPr>
            </a:br>
            <a:r>
              <a:rPr lang="en-US" sz="1600" dirty="0">
                <a:latin typeface="+mj-lt"/>
              </a:rPr>
              <a:t>web</a:t>
            </a:r>
            <a:br>
              <a:rPr lang="en-US" sz="1600" dirty="0">
                <a:latin typeface="+mj-lt"/>
              </a:rPr>
            </a:br>
            <a:r>
              <a:rPr lang="en-US" sz="1600" dirty="0">
                <a:latin typeface="+mj-lt"/>
              </a:rPr>
              <a:t>ftp</a:t>
            </a:r>
            <a:br>
              <a:rPr lang="en-US" sz="1600" dirty="0">
                <a:latin typeface="+mj-lt"/>
              </a:rPr>
            </a:br>
            <a:r>
              <a:rPr lang="en-US" sz="1600" dirty="0">
                <a:latin typeface="+mj-lt"/>
              </a:rPr>
              <a:t>mail</a:t>
            </a:r>
            <a:br>
              <a:rPr lang="en-US" sz="1600" dirty="0">
                <a:latin typeface="+mj-lt"/>
              </a:rPr>
            </a:br>
            <a:r>
              <a:rPr lang="en-US" sz="1600" dirty="0">
                <a:latin typeface="+mj-lt"/>
              </a:rPr>
              <a:t>address book </a:t>
            </a:r>
          </a:p>
        </p:txBody>
      </p:sp>
      <p:grpSp>
        <p:nvGrpSpPr>
          <p:cNvPr id="2" name="Group 11"/>
          <p:cNvGrpSpPr>
            <a:grpSpLocks/>
          </p:cNvGrpSpPr>
          <p:nvPr/>
        </p:nvGrpSpPr>
        <p:grpSpPr bwMode="auto">
          <a:xfrm>
            <a:off x="3400428" y="2743203"/>
            <a:ext cx="2417762" cy="1076325"/>
            <a:chOff x="2042" y="1844"/>
            <a:chExt cx="1523" cy="678"/>
          </a:xfrm>
          <a:solidFill>
            <a:schemeClr val="tx2"/>
          </a:solidFill>
        </p:grpSpPr>
        <p:sp>
          <p:nvSpPr>
            <p:cNvPr id="144386" name="Text Box 2"/>
            <p:cNvSpPr txBox="1">
              <a:spLocks noChangeArrowheads="1"/>
            </p:cNvSpPr>
            <p:nvPr/>
          </p:nvSpPr>
          <p:spPr bwMode="auto">
            <a:xfrm>
              <a:off x="2562" y="2022"/>
              <a:ext cx="463" cy="500"/>
            </a:xfrm>
            <a:prstGeom prst="rect">
              <a:avLst/>
            </a:prstGeom>
            <a:grpFill/>
            <a:ln>
              <a:solidFill>
                <a:schemeClr val="tx2"/>
              </a:solidFill>
              <a:headEnd/>
              <a:tailEnd/>
            </a:ln>
          </p:spPr>
          <p:style>
            <a:lnRef idx="3">
              <a:schemeClr val="lt1"/>
            </a:lnRef>
            <a:fillRef idx="1">
              <a:schemeClr val="accent1"/>
            </a:fillRef>
            <a:effectRef idx="1">
              <a:schemeClr val="accent1"/>
            </a:effectRef>
            <a:fontRef idx="minor">
              <a:schemeClr val="lt1"/>
            </a:fontRef>
          </p:style>
          <p:txBody>
            <a:bodyPr wrap="none">
              <a:spAutoFit/>
            </a:bodyPr>
            <a:lstStyle/>
            <a:p>
              <a:pPr algn="ctr" eaLnBrk="1" hangingPunct="1">
                <a:lnSpc>
                  <a:spcPct val="80000"/>
                </a:lnSpc>
                <a:spcBef>
                  <a:spcPct val="20000"/>
                </a:spcBef>
                <a:buClr>
                  <a:schemeClr val="hlink"/>
                </a:buClr>
                <a:buFont typeface="Wingdings" pitchFamily="2" charset="2"/>
                <a:buNone/>
                <a:defRPr/>
              </a:pPr>
              <a:r>
                <a:rPr lang="en-US" sz="1200" dirty="0">
                  <a:solidFill>
                    <a:schemeClr val="bg1"/>
                  </a:solidFill>
                </a:rPr>
                <a:t>can run  </a:t>
              </a:r>
            </a:p>
            <a:p>
              <a:pPr algn="ctr" eaLnBrk="1" hangingPunct="1">
                <a:lnSpc>
                  <a:spcPct val="80000"/>
                </a:lnSpc>
                <a:spcBef>
                  <a:spcPct val="20000"/>
                </a:spcBef>
                <a:buClr>
                  <a:schemeClr val="hlink"/>
                </a:buClr>
                <a:buFont typeface="Wingdings" pitchFamily="2" charset="2"/>
                <a:buNone/>
                <a:defRPr/>
              </a:pPr>
              <a:r>
                <a:rPr lang="en-US" sz="1200" dirty="0">
                  <a:solidFill>
                    <a:schemeClr val="bg1"/>
                  </a:solidFill>
                </a:rPr>
                <a:t> </a:t>
              </a:r>
            </a:p>
            <a:p>
              <a:pPr algn="ctr" eaLnBrk="1" hangingPunct="1">
                <a:lnSpc>
                  <a:spcPct val="80000"/>
                </a:lnSpc>
                <a:spcBef>
                  <a:spcPct val="20000"/>
                </a:spcBef>
                <a:buClr>
                  <a:schemeClr val="hlink"/>
                </a:buClr>
                <a:buFont typeface="Wingdings" pitchFamily="2" charset="2"/>
                <a:buNone/>
                <a:defRPr/>
              </a:pPr>
              <a:endParaRPr lang="en-US" sz="1200" dirty="0">
                <a:solidFill>
                  <a:schemeClr val="bg1"/>
                </a:solidFill>
              </a:endParaRPr>
            </a:p>
            <a:p>
              <a:pPr algn="ctr" eaLnBrk="1" hangingPunct="1">
                <a:lnSpc>
                  <a:spcPct val="80000"/>
                </a:lnSpc>
                <a:spcBef>
                  <a:spcPct val="20000"/>
                </a:spcBef>
                <a:buClr>
                  <a:schemeClr val="hlink"/>
                </a:buClr>
                <a:buFont typeface="Wingdings" pitchFamily="2" charset="2"/>
                <a:buNone/>
                <a:defRPr/>
              </a:pPr>
              <a:r>
                <a:rPr lang="en-US" sz="1200" dirty="0">
                  <a:solidFill>
                    <a:schemeClr val="bg1"/>
                  </a:solidFill>
                </a:rPr>
                <a:t>at a time</a:t>
              </a:r>
            </a:p>
          </p:txBody>
        </p:sp>
        <p:sp>
          <p:nvSpPr>
            <p:cNvPr id="14349" name="Text Box 9"/>
            <p:cNvSpPr txBox="1">
              <a:spLocks noChangeArrowheads="1"/>
            </p:cNvSpPr>
            <p:nvPr/>
          </p:nvSpPr>
          <p:spPr bwMode="auto">
            <a:xfrm>
              <a:off x="2161" y="1844"/>
              <a:ext cx="1313" cy="174"/>
            </a:xfrm>
            <a:prstGeom prst="rect">
              <a:avLst/>
            </a:prstGeom>
            <a:grpFill/>
            <a:ln>
              <a:solidFill>
                <a:schemeClr val="tx2"/>
              </a:solidFill>
              <a:headEnd/>
              <a:tailEnd/>
            </a:ln>
          </p:spPr>
          <p:style>
            <a:lnRef idx="3">
              <a:schemeClr val="lt1"/>
            </a:lnRef>
            <a:fillRef idx="1">
              <a:schemeClr val="accent1"/>
            </a:fillRef>
            <a:effectRef idx="1">
              <a:schemeClr val="accent1"/>
            </a:effectRef>
            <a:fontRef idx="minor">
              <a:schemeClr val="lt1"/>
            </a:fontRef>
          </p:style>
          <p:txBody>
            <a:bodyPr wrap="none">
              <a:spAutoFit/>
            </a:bodyPr>
            <a:lstStyle/>
            <a:p>
              <a:pPr algn="ctr"/>
              <a:r>
                <a:rPr lang="en-US" sz="1200" dirty="0">
                  <a:solidFill>
                    <a:schemeClr val="bg1"/>
                  </a:solidFill>
                </a:rPr>
                <a:t>One server (physical computer)</a:t>
              </a:r>
            </a:p>
          </p:txBody>
        </p:sp>
        <p:sp>
          <p:nvSpPr>
            <p:cNvPr id="14350" name="Text Box 10"/>
            <p:cNvSpPr txBox="1">
              <a:spLocks noChangeArrowheads="1"/>
            </p:cNvSpPr>
            <p:nvPr/>
          </p:nvSpPr>
          <p:spPr bwMode="auto">
            <a:xfrm>
              <a:off x="2042" y="2174"/>
              <a:ext cx="1523" cy="174"/>
            </a:xfrm>
            <a:prstGeom prst="rect">
              <a:avLst/>
            </a:prstGeom>
            <a:grpFill/>
            <a:ln>
              <a:solidFill>
                <a:schemeClr val="tx2"/>
              </a:solidFill>
              <a:headEnd/>
              <a:tailEnd/>
            </a:ln>
          </p:spPr>
          <p:style>
            <a:lnRef idx="3">
              <a:schemeClr val="lt1"/>
            </a:lnRef>
            <a:fillRef idx="1">
              <a:schemeClr val="accent1"/>
            </a:fillRef>
            <a:effectRef idx="1">
              <a:schemeClr val="accent1"/>
            </a:effectRef>
            <a:fontRef idx="minor">
              <a:schemeClr val="lt1"/>
            </a:fontRef>
          </p:style>
          <p:txBody>
            <a:bodyPr wrap="none">
              <a:spAutoFit/>
            </a:bodyPr>
            <a:lstStyle/>
            <a:p>
              <a:pPr algn="ctr"/>
              <a:r>
                <a:rPr lang="en-US" sz="1200"/>
                <a:t>many servers (software applications)</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4392"/>
                                        </p:tgtEl>
                                        <p:attrNameLst>
                                          <p:attrName>style.visibility</p:attrName>
                                        </p:attrNameLst>
                                      </p:cBhvr>
                                      <p:to>
                                        <p:strVal val="visible"/>
                                      </p:to>
                                    </p:set>
                                    <p:animEffect transition="in" filter="fade">
                                      <p:cBhvr>
                                        <p:cTn id="7" dur="1000"/>
                                        <p:tgtEl>
                                          <p:spTgt spid="144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BC9800-3818-4752-B6BC-26E8A81D23C2}" type="datetime1">
              <a:rPr lang="en-US" smtClean="0"/>
              <a:pPr/>
              <a:t>2017-01-15</a:t>
            </a:fld>
            <a:endParaRPr lang="en-US"/>
          </a:p>
        </p:txBody>
      </p:sp>
      <p:sp>
        <p:nvSpPr>
          <p:cNvPr id="3" name="Footer Placeholder 2"/>
          <p:cNvSpPr>
            <a:spLocks noGrp="1"/>
          </p:cNvSpPr>
          <p:nvPr>
            <p:ph type="ftr" sz="quarter" idx="11"/>
          </p:nvPr>
        </p:nvSpPr>
        <p:spPr/>
        <p:txBody>
          <a:bodyPr/>
          <a:lstStyle/>
          <a:p>
            <a:r>
              <a:rPr lang="en-US"/>
              <a:t>Information Tools</a:t>
            </a:r>
            <a:endParaRPr lang="en-US" dirty="0"/>
          </a:p>
        </p:txBody>
      </p:sp>
      <p:sp>
        <p:nvSpPr>
          <p:cNvPr id="94212" name="Rectangle 4"/>
          <p:cNvSpPr>
            <a:spLocks noGrp="1" noChangeArrowheads="1"/>
          </p:cNvSpPr>
          <p:nvPr>
            <p:ph type="title" idx="4294967295"/>
          </p:nvPr>
        </p:nvSpPr>
        <p:spPr>
          <a:xfrm>
            <a:off x="0" y="0"/>
            <a:ext cx="9720263" cy="496888"/>
          </a:xfrm>
        </p:spPr>
        <p:txBody>
          <a:bodyPr/>
          <a:lstStyle/>
          <a:p>
            <a:r>
              <a:rPr lang="en-US" dirty="0"/>
              <a:t>Access to information</a:t>
            </a:r>
          </a:p>
        </p:txBody>
      </p:sp>
      <p:grpSp>
        <p:nvGrpSpPr>
          <p:cNvPr id="10" name="Group 9"/>
          <p:cNvGrpSpPr>
            <a:grpSpLocks noChangeAspect="1"/>
          </p:cNvGrpSpPr>
          <p:nvPr/>
        </p:nvGrpSpPr>
        <p:grpSpPr>
          <a:xfrm>
            <a:off x="1" y="2709324"/>
            <a:ext cx="9073662" cy="3127524"/>
            <a:chOff x="2560638" y="2327278"/>
            <a:chExt cx="7650165" cy="2238375"/>
          </a:xfrm>
        </p:grpSpPr>
        <p:pic>
          <p:nvPicPr>
            <p:cNvPr id="11" name="Picture 13" descr="MCBD19956_0000[1]"/>
            <p:cNvPicPr>
              <a:picLocks noChangeAspect="1" noChangeArrowheads="1"/>
            </p:cNvPicPr>
            <p:nvPr/>
          </p:nvPicPr>
          <p:blipFill>
            <a:blip r:embed="rId2" cstate="print"/>
            <a:srcRect/>
            <a:stretch>
              <a:fillRect/>
            </a:stretch>
          </p:blipFill>
          <p:spPr bwMode="auto">
            <a:xfrm>
              <a:off x="4176716" y="2605091"/>
              <a:ext cx="4503737" cy="1646237"/>
            </a:xfrm>
            <a:prstGeom prst="rect">
              <a:avLst/>
            </a:prstGeom>
            <a:noFill/>
            <a:ln w="9525">
              <a:noFill/>
              <a:miter lim="800000"/>
              <a:headEnd/>
              <a:tailEnd/>
            </a:ln>
          </p:spPr>
        </p:pic>
        <p:pic>
          <p:nvPicPr>
            <p:cNvPr id="13" name="Picture 6" descr="MCj02806880000[1]"/>
            <p:cNvPicPr>
              <a:picLocks noChangeAspect="1" noChangeArrowheads="1"/>
            </p:cNvPicPr>
            <p:nvPr/>
          </p:nvPicPr>
          <p:blipFill>
            <a:blip r:embed="rId3" cstate="print"/>
            <a:srcRect/>
            <a:stretch>
              <a:fillRect/>
            </a:stretch>
          </p:blipFill>
          <p:spPr bwMode="auto">
            <a:xfrm>
              <a:off x="2560638" y="2327278"/>
              <a:ext cx="1909762" cy="2238375"/>
            </a:xfrm>
            <a:prstGeom prst="rect">
              <a:avLst/>
            </a:prstGeom>
            <a:noFill/>
            <a:ln w="9525">
              <a:noFill/>
              <a:miter lim="800000"/>
              <a:headEnd/>
              <a:tailEnd/>
            </a:ln>
          </p:spPr>
        </p:pic>
        <p:pic>
          <p:nvPicPr>
            <p:cNvPr id="16" name="Picture 7" descr="MCj02833630000[1]"/>
            <p:cNvPicPr>
              <a:picLocks noChangeAspect="1" noChangeArrowheads="1"/>
            </p:cNvPicPr>
            <p:nvPr/>
          </p:nvPicPr>
          <p:blipFill>
            <a:blip r:embed="rId4" cstate="print"/>
            <a:srcRect/>
            <a:stretch>
              <a:fillRect/>
            </a:stretch>
          </p:blipFill>
          <p:spPr bwMode="auto">
            <a:xfrm>
              <a:off x="8562978" y="2551116"/>
              <a:ext cx="1647825" cy="1825625"/>
            </a:xfrm>
            <a:prstGeom prst="rect">
              <a:avLst/>
            </a:prstGeom>
            <a:noFill/>
            <a:ln w="9525">
              <a:noFill/>
              <a:miter lim="800000"/>
              <a:headEnd/>
              <a:tailEnd/>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161.b.master.potx" id="{978CF429-2246-436C-B659-909B1F254CC1}" vid="{CC146D45-8536-487D-8492-FE2817D719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161.b.master</Template>
  <TotalTime>57</TotalTime>
  <Words>663</Words>
  <Application>Microsoft Office PowerPoint</Application>
  <PresentationFormat>On-screen Show (4:3)</PresentationFormat>
  <Paragraphs>139</Paragraphs>
  <Slides>19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Tahoma</vt:lpstr>
      <vt:lpstr>Trebuchet MS</vt:lpstr>
      <vt:lpstr>Tw Cen MT</vt:lpstr>
      <vt:lpstr>Tw Cen MT Condensed</vt:lpstr>
      <vt:lpstr>Wingdings</vt:lpstr>
      <vt:lpstr>Wingdings 3</vt:lpstr>
      <vt:lpstr>Integral</vt:lpstr>
      <vt:lpstr>Client-Server Computing</vt:lpstr>
      <vt:lpstr>Clients and Servers</vt:lpstr>
      <vt:lpstr>Clients</vt:lpstr>
      <vt:lpstr>Clients and Servers</vt:lpstr>
      <vt:lpstr>Clients and Servers</vt:lpstr>
      <vt:lpstr>Servers</vt:lpstr>
      <vt:lpstr>Servers</vt:lpstr>
      <vt:lpstr>Servers</vt:lpstr>
      <vt:lpstr>Access to information</vt:lpstr>
      <vt:lpstr>The Client/Server/Protocol Relationship</vt:lpstr>
      <vt:lpstr>The Client/Server/Protocol Relationship</vt:lpstr>
      <vt:lpstr>The Client/Server/Protocol Relationship</vt:lpstr>
      <vt:lpstr>The Client/Server/Protocol Relationship in practice</vt:lpstr>
      <vt:lpstr>The Client/Server/Protocol Relationship in practice</vt:lpstr>
      <vt:lpstr>Looking at both sides</vt:lpstr>
      <vt:lpstr>Looking at both sides</vt:lpstr>
      <vt:lpstr>Virtual Private Networks</vt:lpstr>
      <vt:lpstr>To get VPN on your laptop</vt:lpstr>
      <vt:lpstr>Let’s talk terminology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Bergquist</dc:creator>
  <cp:lastModifiedBy>Bergquist, Ronald Edward</cp:lastModifiedBy>
  <cp:revision>16</cp:revision>
  <dcterms:created xsi:type="dcterms:W3CDTF">2015-12-18T00:36:12Z</dcterms:created>
  <dcterms:modified xsi:type="dcterms:W3CDTF">2017-01-15T18:16:39Z</dcterms:modified>
</cp:coreProperties>
</file>