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81"/>
  </p:normalViewPr>
  <p:slideViewPr>
    <p:cSldViewPr>
      <p:cViewPr varScale="1">
        <p:scale>
          <a:sx n="83" d="100"/>
          <a:sy n="83" d="100"/>
        </p:scale>
        <p:origin x="194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rchive.ics.uci.edu/ml/datasets/Communities+and+Crime" TargetMode="External"/><Relationship Id="rId4" Type="http://schemas.openxmlformats.org/officeDocument/2006/relationships/hyperlink" Target="http://archive.ics.uci.edu/ml/dataset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waikato.ac.nz/ml/weka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Machine Learning Homework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Gaining familiarity with </a:t>
            </a:r>
            <a:r>
              <a:rPr lang="en-US" dirty="0" err="1" smtClean="0"/>
              <a:t>Weka</a:t>
            </a:r>
            <a:r>
              <a:rPr lang="en-US" dirty="0" smtClean="0"/>
              <a:t>, ML tools and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39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 3:  </a:t>
            </a:r>
            <a:br>
              <a:rPr lang="en-US" dirty="0" smtClean="0"/>
            </a:br>
            <a:r>
              <a:rPr lang="en-US" dirty="0" smtClean="0"/>
              <a:t>Running a regression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Click on the “classify” tab.</a:t>
            </a:r>
          </a:p>
          <a:p>
            <a:r>
              <a:rPr lang="en-US" dirty="0" smtClean="0"/>
              <a:t>At the top, click the button called “choose”.</a:t>
            </a:r>
          </a:p>
          <a:p>
            <a:pPr marL="0" indent="0">
              <a:buNone/>
            </a:pPr>
            <a:r>
              <a:rPr lang="en-US" dirty="0" smtClean="0"/>
              <a:t>You will see a list of many classifiers that are built in to </a:t>
            </a:r>
            <a:r>
              <a:rPr lang="en-US" dirty="0" err="1" smtClean="0"/>
              <a:t>Weka</a:t>
            </a:r>
            <a:r>
              <a:rPr lang="en-US" dirty="0" smtClean="0"/>
              <a:t>.  Many of these are greyed-out, since they can’t do regression.  The non-grey ones are available for our experiment.</a:t>
            </a:r>
            <a:endParaRPr lang="en-US" dirty="0"/>
          </a:p>
          <a:p>
            <a:r>
              <a:rPr lang="en-US" dirty="0" smtClean="0"/>
              <a:t>Under “functions”, select “linear regression”.</a:t>
            </a:r>
          </a:p>
          <a:p>
            <a:r>
              <a:rPr lang="en-US" dirty="0" smtClean="0"/>
              <a:t>Under “test options”, select “percentage split”, and set the percentage to 66.</a:t>
            </a:r>
          </a:p>
          <a:p>
            <a:r>
              <a:rPr lang="en-US" dirty="0" smtClean="0"/>
              <a:t>Make sure that “(</a:t>
            </a:r>
            <a:r>
              <a:rPr lang="en-US" dirty="0" err="1" smtClean="0"/>
              <a:t>Num</a:t>
            </a:r>
            <a:r>
              <a:rPr lang="en-US" dirty="0" smtClean="0"/>
              <a:t>) </a:t>
            </a:r>
            <a:r>
              <a:rPr lang="en-US" dirty="0" err="1" smtClean="0"/>
              <a:t>ViolentCrimePerPop</a:t>
            </a:r>
            <a:r>
              <a:rPr lang="en-US" dirty="0" smtClean="0"/>
              <a:t>” shows up in the dropdown list below the test options.</a:t>
            </a:r>
          </a:p>
          <a:p>
            <a:r>
              <a:rPr lang="en-US" dirty="0" smtClean="0"/>
              <a:t>Click “start”.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Question:  </a:t>
            </a:r>
            <a:r>
              <a:rPr lang="en-US" dirty="0" smtClean="0"/>
              <a:t>When the classifier finishes, copy the results from the “Classifier output” box to a text file called “linear-regression-</a:t>
            </a:r>
            <a:r>
              <a:rPr lang="en-US" dirty="0" err="1" smtClean="0"/>
              <a:t>results.txt</a:t>
            </a:r>
            <a:r>
              <a:rPr lang="en-US" dirty="0" smtClean="0"/>
              <a:t>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261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 4:  Running a more complicated regression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time we’ll try a Support Vector Machine.</a:t>
            </a:r>
          </a:p>
          <a:p>
            <a:r>
              <a:rPr lang="en-US" dirty="0" smtClean="0"/>
              <a:t>Click the “choose” box again, and under functions, select “</a:t>
            </a:r>
            <a:r>
              <a:rPr lang="en-US" dirty="0" err="1" smtClean="0"/>
              <a:t>SMOreg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Use the same “test options” as before.</a:t>
            </a:r>
          </a:p>
          <a:p>
            <a:r>
              <a:rPr lang="en-US" dirty="0" smtClean="0"/>
              <a:t>Click start.  (It may take 20-30 seconds to finish training.)</a:t>
            </a:r>
          </a:p>
          <a:p>
            <a:pPr marL="0" indent="0">
              <a:buNone/>
            </a:pPr>
            <a:r>
              <a:rPr lang="en-US" b="1" dirty="0" smtClean="0"/>
              <a:t>Question:</a:t>
            </a:r>
            <a:r>
              <a:rPr lang="en-US" dirty="0" smtClean="0"/>
              <a:t>  Which model performed better in this experiment?  How can you tell?  Cite two pieces of evidence that tell you why </a:t>
            </a:r>
            <a:r>
              <a:rPr lang="en-US" dirty="0" err="1" smtClean="0"/>
              <a:t>SMOreg</a:t>
            </a:r>
            <a:r>
              <a:rPr lang="en-US" dirty="0" smtClean="0"/>
              <a:t> was better than linear regression, or </a:t>
            </a:r>
            <a:r>
              <a:rPr lang="en-US" i="1" dirty="0" smtClean="0"/>
              <a:t>vice versa</a:t>
            </a:r>
            <a:r>
              <a:rPr lang="en-US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18197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 5:  </a:t>
            </a:r>
            <a:br>
              <a:rPr lang="en-US" dirty="0" smtClean="0"/>
            </a:br>
            <a:r>
              <a:rPr lang="en-US" dirty="0" smtClean="0"/>
              <a:t>Running a clustering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Click on the “cluster” tab at the top.</a:t>
            </a:r>
          </a:p>
          <a:p>
            <a:r>
              <a:rPr lang="en-US" dirty="0" smtClean="0"/>
              <a:t>Click the “choose” button, and select “</a:t>
            </a:r>
            <a:r>
              <a:rPr lang="en-US" dirty="0" err="1" smtClean="0"/>
              <a:t>SimpleKMeans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To the right of the “choose” button is a textbox that says “</a:t>
            </a:r>
            <a:r>
              <a:rPr lang="en-US" dirty="0" err="1" smtClean="0"/>
              <a:t>SimpleKMeans</a:t>
            </a:r>
            <a:r>
              <a:rPr lang="en-US" dirty="0" smtClean="0"/>
              <a:t> –N 2 …”</a:t>
            </a:r>
          </a:p>
          <a:p>
            <a:r>
              <a:rPr lang="en-US" dirty="0" smtClean="0"/>
              <a:t>Click anywhere in the textbox.  It should bring up a new window.</a:t>
            </a:r>
          </a:p>
          <a:p>
            <a:r>
              <a:rPr lang="en-US" dirty="0" smtClean="0"/>
              <a:t>In the new window, under “</a:t>
            </a:r>
            <a:r>
              <a:rPr lang="en-US" dirty="0" err="1" smtClean="0"/>
              <a:t>numClusters</a:t>
            </a:r>
            <a:r>
              <a:rPr lang="en-US" dirty="0" smtClean="0"/>
              <a:t>”, change it from 2 to 10.</a:t>
            </a:r>
          </a:p>
          <a:p>
            <a:r>
              <a:rPr lang="en-US" dirty="0" smtClean="0"/>
              <a:t>Click “Ok”.</a:t>
            </a:r>
          </a:p>
          <a:p>
            <a:r>
              <a:rPr lang="en-US" dirty="0" smtClean="0"/>
              <a:t>Set the “cluster mode” to “use training set”.</a:t>
            </a:r>
          </a:p>
          <a:p>
            <a:r>
              <a:rPr lang="en-US" dirty="0" smtClean="0"/>
              <a:t>Click “start”.</a:t>
            </a:r>
          </a:p>
          <a:p>
            <a:r>
              <a:rPr lang="en-US" dirty="0" smtClean="0"/>
              <a:t>When this finishes, in the “Result-list” text area, right-click the most recently-appeared line of text.</a:t>
            </a:r>
          </a:p>
          <a:p>
            <a:r>
              <a:rPr lang="en-US" dirty="0" smtClean="0"/>
              <a:t>Select “Visualize cluster assignments” from the popup menu.</a:t>
            </a:r>
          </a:p>
          <a:p>
            <a:r>
              <a:rPr lang="en-US" dirty="0" smtClean="0"/>
              <a:t>In the new window, change the “X” variable to “Cluster (Nom)”.  Change the “Y” variable to “</a:t>
            </a:r>
            <a:r>
              <a:rPr lang="en-US" dirty="0" err="1" smtClean="0"/>
              <a:t>ViolentCrimesPerPop</a:t>
            </a:r>
            <a:r>
              <a:rPr lang="en-US" dirty="0" smtClean="0"/>
              <a:t> (</a:t>
            </a:r>
            <a:r>
              <a:rPr lang="en-US" dirty="0" err="1" smtClean="0"/>
              <a:t>Num</a:t>
            </a:r>
            <a:r>
              <a:rPr lang="en-US" dirty="0" smtClean="0"/>
              <a:t>)”.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Question:  </a:t>
            </a:r>
            <a:r>
              <a:rPr lang="en-US" dirty="0" smtClean="0"/>
              <a:t>Did the K-means clustering algorithm do a good job of separating the data into clusters that have different violent crime rates?  What evidence from the chart you just created supports your conclusion?  (2 sentences max.)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19164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Learn how to use </a:t>
            </a:r>
            <a:r>
              <a:rPr lang="en-US" dirty="0" err="1" smtClean="0"/>
              <a:t>Weka</a:t>
            </a:r>
            <a:r>
              <a:rPr lang="en-US" dirty="0" smtClean="0"/>
              <a:t>, a collection of ML algorithms implemented in Java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Apply a few ML techniques to some standard datasets to see what </a:t>
            </a:r>
            <a:r>
              <a:rPr lang="en-US" dirty="0" smtClean="0"/>
              <a:t>happens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0562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 Install </a:t>
            </a:r>
            <a:r>
              <a:rPr lang="en-US" dirty="0" err="1" smtClean="0"/>
              <a:t>Weka</a:t>
            </a:r>
            <a:r>
              <a:rPr lang="en-US" dirty="0" smtClean="0"/>
              <a:t>, get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Download and install </a:t>
            </a:r>
            <a:r>
              <a:rPr lang="en-US" dirty="0" err="1" smtClean="0"/>
              <a:t>Weka</a:t>
            </a:r>
            <a:r>
              <a:rPr lang="en-US" dirty="0" smtClean="0"/>
              <a:t> on some machine that you will be able to use for a while.  Lab machines will not have this, but if you don’t have access to another machine, let me know, and I will try to get this installed for you on a lab machine.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http://www.cs.waikato.ac.nz/ml/weka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Also, download a dataset.  For this homework, I will ask you to use the University of California-Irvine’s repository of machine learning datasets, and I will focus on this dataset: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http://archive.ics.uci.edu/ml/datasets/Communities+and+Crime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You can browse all of the datasets on UCI’s machine learning repository here: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archive.ics.uci.edu/ml/datasets.html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You won’t need these for this assignment, but you may be interested to see what datasets people have used in the past for ML research.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287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 Format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For the Communities and Crime dataset, you should open the file “</a:t>
            </a:r>
            <a:r>
              <a:rPr lang="en-US" dirty="0" err="1" smtClean="0"/>
              <a:t>communities.names</a:t>
            </a:r>
            <a:r>
              <a:rPr lang="en-US" dirty="0" smtClean="0"/>
              <a:t>” and scroll down to the section that looks like: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@relation </a:t>
            </a:r>
            <a:r>
              <a:rPr lang="en-US" dirty="0" err="1"/>
              <a:t>crimepredict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@</a:t>
            </a:r>
            <a:r>
              <a:rPr lang="en-US" dirty="0"/>
              <a:t>attribute state numeric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@data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Copy this whole section, and paste it into the top of the file called “</a:t>
            </a:r>
            <a:r>
              <a:rPr lang="en-US" dirty="0" err="1" smtClean="0"/>
              <a:t>communities.data</a:t>
            </a:r>
            <a:r>
              <a:rPr lang="en-US" dirty="0" smtClean="0"/>
              <a:t>”.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Rename the file “</a:t>
            </a:r>
            <a:r>
              <a:rPr lang="en-US" dirty="0" err="1" smtClean="0"/>
              <a:t>communities.data</a:t>
            </a:r>
            <a:r>
              <a:rPr lang="en-US" dirty="0" smtClean="0"/>
              <a:t>” to “</a:t>
            </a:r>
            <a:r>
              <a:rPr lang="en-US" dirty="0" err="1" smtClean="0"/>
              <a:t>communities.arff</a:t>
            </a:r>
            <a:r>
              <a:rPr lang="en-US" dirty="0" smtClean="0"/>
              <a:t>”.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puts the data into a format that </a:t>
            </a:r>
            <a:r>
              <a:rPr lang="en-US" dirty="0" err="1" smtClean="0"/>
              <a:t>Weka</a:t>
            </a:r>
            <a:r>
              <a:rPr lang="en-US" dirty="0" smtClean="0"/>
              <a:t> can easily understand.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04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 Load data into </a:t>
            </a:r>
            <a:r>
              <a:rPr lang="en-US" dirty="0" err="1" smtClean="0"/>
              <a:t>Weka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46433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Start </a:t>
            </a:r>
            <a:r>
              <a:rPr lang="en-US" dirty="0" err="1" smtClean="0"/>
              <a:t>Weka</a:t>
            </a:r>
            <a:r>
              <a:rPr lang="en-US" dirty="0" smtClean="0"/>
              <a:t>.  You should see a menu like the one on the right.</a:t>
            </a:r>
          </a:p>
          <a:p>
            <a:r>
              <a:rPr lang="en-US" dirty="0" smtClean="0"/>
              <a:t>Click on “Explorer”.</a:t>
            </a:r>
          </a:p>
          <a:p>
            <a:r>
              <a:rPr lang="en-US" dirty="0" smtClean="0"/>
              <a:t>In the “Preprocess” tab, click on “Open file.”</a:t>
            </a:r>
          </a:p>
          <a:p>
            <a:r>
              <a:rPr lang="en-US" dirty="0" smtClean="0"/>
              <a:t>Find the “</a:t>
            </a:r>
            <a:r>
              <a:rPr lang="en-US" dirty="0" err="1" smtClean="0"/>
              <a:t>communities.arff</a:t>
            </a:r>
            <a:r>
              <a:rPr lang="en-US" dirty="0" smtClean="0"/>
              <a:t>” file that you created, and open it.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81394" b="77179"/>
          <a:stretch/>
        </p:blipFill>
        <p:spPr bwMode="auto">
          <a:xfrm>
            <a:off x="5703633" y="1600200"/>
            <a:ext cx="3402623" cy="2347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https://encrypted-tbn1.gstatic.com/images?q=tbn:ANd9GcQlqkrUl2_Vku1LFRIzu-2F7R04r1AAMgepak7kDJ2V0CGt00kF9w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61" t="7582" r="10578" b="58214"/>
          <a:stretch/>
        </p:blipFill>
        <p:spPr bwMode="auto">
          <a:xfrm>
            <a:off x="8697520" y="2454142"/>
            <a:ext cx="271807" cy="325497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</p:spTree>
    <p:extLst>
      <p:ext uri="{BB962C8B-B14F-4D97-AF65-F5344CB8AC3E}">
        <p14:creationId xmlns:p14="http://schemas.microsoft.com/office/powerpoint/2010/main" val="2651791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it should look when you load the data into </a:t>
            </a:r>
            <a:r>
              <a:rPr lang="en-US" dirty="0" err="1" smtClean="0"/>
              <a:t>Weka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365" b="44616"/>
          <a:stretch/>
        </p:blipFill>
        <p:spPr bwMode="auto">
          <a:xfrm>
            <a:off x="1212776" y="1600200"/>
            <a:ext cx="7010961" cy="5246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964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 task:  Get familiar with the data (and </a:t>
            </a:r>
            <a:r>
              <a:rPr lang="en-US" dirty="0" err="1" smtClean="0"/>
              <a:t>Weka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Click on the “visualize” tab.</a:t>
            </a:r>
          </a:p>
          <a:p>
            <a:r>
              <a:rPr lang="en-US" dirty="0" smtClean="0"/>
              <a:t>Use the scatterplots under this tab to try to get a feel for what this data contains.  </a:t>
            </a:r>
          </a:p>
          <a:p>
            <a:r>
              <a:rPr lang="en-US" dirty="0" smtClean="0"/>
              <a:t>We will use </a:t>
            </a:r>
            <a:r>
              <a:rPr lang="en-US" dirty="0" err="1" smtClean="0"/>
              <a:t>ViolentCrimePerPop</a:t>
            </a:r>
            <a:r>
              <a:rPr lang="en-US" dirty="0"/>
              <a:t> (total number of violent crimes per 100K </a:t>
            </a:r>
            <a:r>
              <a:rPr lang="en-US" dirty="0" err="1"/>
              <a:t>popLuation</a:t>
            </a:r>
            <a:r>
              <a:rPr lang="en-US" dirty="0" smtClean="0"/>
              <a:t>) </a:t>
            </a:r>
            <a:r>
              <a:rPr lang="en-US" dirty="0" smtClean="0"/>
              <a:t>as the Y variable that we will try to predict in this dataset.  What other variables seem to make a difference for predicting this variable, based on the plots you see?  </a:t>
            </a:r>
          </a:p>
          <a:p>
            <a:pPr marL="0" indent="0">
              <a:buNone/>
            </a:pPr>
            <a:r>
              <a:rPr lang="en-US" b="1" dirty="0" smtClean="0"/>
              <a:t>Question 1:  </a:t>
            </a:r>
            <a:r>
              <a:rPr lang="en-US" dirty="0" smtClean="0"/>
              <a:t>Write down the name of three different features that you think each have a significant predictive relationship with </a:t>
            </a:r>
            <a:r>
              <a:rPr lang="en-US" dirty="0" err="1" smtClean="0"/>
              <a:t>ViolentCrimePerPop</a:t>
            </a:r>
            <a:r>
              <a:rPr lang="en-US" dirty="0" smtClean="0"/>
              <a:t>.  For each one, briefly (1 sentence or less) describe the relationship.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167453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 2:  Determining relationships between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Focus on the variables </a:t>
            </a:r>
            <a:r>
              <a:rPr lang="en-US" dirty="0"/>
              <a:t>PctFam2Par (percentage of families (with kids) that are headed by two </a:t>
            </a:r>
            <a:r>
              <a:rPr lang="en-US" dirty="0" smtClean="0"/>
              <a:t>parents) </a:t>
            </a:r>
            <a:r>
              <a:rPr lang="en-US" dirty="0" smtClean="0"/>
              <a:t>and </a:t>
            </a:r>
            <a:r>
              <a:rPr lang="en-US" dirty="0" err="1" smtClean="0"/>
              <a:t>PctNotHSGrad</a:t>
            </a:r>
            <a:r>
              <a:rPr lang="en-US" dirty="0" smtClean="0"/>
              <a:t> (</a:t>
            </a:r>
            <a:r>
              <a:rPr lang="en-US" dirty="0"/>
              <a:t>percentage of people 25 and over that are not high school </a:t>
            </a:r>
            <a:r>
              <a:rPr lang="en-US" dirty="0" smtClean="0"/>
              <a:t>graduates)</a:t>
            </a:r>
            <a:r>
              <a:rPr lang="en-US" dirty="0" smtClean="0"/>
              <a:t>.  </a:t>
            </a:r>
            <a:r>
              <a:rPr lang="en-US" dirty="0" smtClean="0"/>
              <a:t>Both seem to have some correlation with </a:t>
            </a:r>
            <a:r>
              <a:rPr lang="en-US" dirty="0" err="1" smtClean="0"/>
              <a:t>ViolentCrimesPerPop</a:t>
            </a:r>
            <a:r>
              <a:rPr lang="en-US" dirty="0" smtClean="0"/>
              <a:t> (</a:t>
            </a:r>
            <a:r>
              <a:rPr lang="en-US" dirty="0"/>
              <a:t>total number of violent crimes per 100K </a:t>
            </a:r>
            <a:r>
              <a:rPr lang="en-US" dirty="0" err="1" smtClean="0"/>
              <a:t>popLuation</a:t>
            </a:r>
            <a:r>
              <a:rPr lang="en-US" dirty="0"/>
              <a:t>)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Question 2:</a:t>
            </a:r>
            <a:r>
              <a:rPr lang="en-US" dirty="0" smtClean="0"/>
              <a:t>  Based on the plots in the visualize tab, see if you can determine whether there is a correlation between PctFam2Par and </a:t>
            </a:r>
            <a:r>
              <a:rPr lang="en-US" dirty="0" err="1" smtClean="0"/>
              <a:t>PctNotHSGrad</a:t>
            </a:r>
            <a:r>
              <a:rPr lang="en-US" dirty="0" smtClean="0"/>
              <a:t> or not.  Explain what evidence you have found to support your conclusion.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4222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Prepping for a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First, you will need to remove non-numeric attributes from the data, since most of </a:t>
            </a:r>
            <a:r>
              <a:rPr lang="en-US" dirty="0" err="1" smtClean="0"/>
              <a:t>Weka’s</a:t>
            </a:r>
            <a:r>
              <a:rPr lang="en-US" dirty="0" smtClean="0"/>
              <a:t> regression algorithms can’t handle such attributes.</a:t>
            </a:r>
          </a:p>
          <a:p>
            <a:r>
              <a:rPr lang="en-US" dirty="0" smtClean="0"/>
              <a:t>Click on the “preprocess” tab.</a:t>
            </a:r>
          </a:p>
          <a:p>
            <a:r>
              <a:rPr lang="en-US" dirty="0" smtClean="0"/>
              <a:t>You should see a list of all 128 attributes (including </a:t>
            </a:r>
            <a:r>
              <a:rPr lang="en-US" dirty="0" err="1" smtClean="0"/>
              <a:t>ViolentCrimePerPop</a:t>
            </a:r>
            <a:r>
              <a:rPr lang="en-US" dirty="0" smtClean="0"/>
              <a:t>) on the left.</a:t>
            </a:r>
          </a:p>
          <a:p>
            <a:r>
              <a:rPr lang="en-US" dirty="0" smtClean="0"/>
              <a:t>Click the check box next to “</a:t>
            </a:r>
            <a:r>
              <a:rPr lang="en-US" dirty="0" err="1" smtClean="0"/>
              <a:t>communityName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Click the button called “remove” at the bottom of the screen.</a:t>
            </a:r>
          </a:p>
          <a:p>
            <a:r>
              <a:rPr lang="en-US" dirty="0" smtClean="0"/>
              <a:t>You should be all set.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378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1064</Words>
  <Application>Microsoft Macintosh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Arial</vt:lpstr>
      <vt:lpstr>Office Theme</vt:lpstr>
      <vt:lpstr>Machine Learning Homework</vt:lpstr>
      <vt:lpstr>Goals</vt:lpstr>
      <vt:lpstr>Step 1:  Install Weka, get data</vt:lpstr>
      <vt:lpstr>Step 2:  Format the data</vt:lpstr>
      <vt:lpstr>Step 3:  Load data into Weka</vt:lpstr>
      <vt:lpstr>How it should look when you load the data into Weka:</vt:lpstr>
      <vt:lpstr>First task:  Get familiar with the data (and Weka)</vt:lpstr>
      <vt:lpstr>Task 2:  Determining relationships between variables</vt:lpstr>
      <vt:lpstr>Prepping for a regression</vt:lpstr>
      <vt:lpstr>Task 3:   Running a regression experiment</vt:lpstr>
      <vt:lpstr>Task 4:  Running a more complicated regression model</vt:lpstr>
      <vt:lpstr>Task 5:   Running a clustering experiment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 Homework</dc:title>
  <dc:creator>Alexander P Yates</dc:creator>
  <cp:lastModifiedBy>Microsoft Office User</cp:lastModifiedBy>
  <cp:revision>74</cp:revision>
  <dcterms:created xsi:type="dcterms:W3CDTF">2006-08-16T00:00:00Z</dcterms:created>
  <dcterms:modified xsi:type="dcterms:W3CDTF">2016-04-07T17:41:59Z</dcterms:modified>
</cp:coreProperties>
</file>