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80" r:id="rId3"/>
    <p:sldId id="271" r:id="rId4"/>
    <p:sldId id="257" r:id="rId5"/>
    <p:sldId id="258" r:id="rId6"/>
    <p:sldId id="264" r:id="rId7"/>
    <p:sldId id="281" r:id="rId8"/>
    <p:sldId id="274" r:id="rId9"/>
    <p:sldId id="270" r:id="rId10"/>
    <p:sldId id="278" r:id="rId11"/>
    <p:sldId id="276" r:id="rId12"/>
    <p:sldId id="283" r:id="rId13"/>
    <p:sldId id="273" r:id="rId14"/>
    <p:sldId id="277" r:id="rId15"/>
    <p:sldId id="279" r:id="rId16"/>
    <p:sldId id="272" r:id="rId17"/>
    <p:sldId id="259" r:id="rId18"/>
    <p:sldId id="260" r:id="rId19"/>
    <p:sldId id="28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5279" autoAdjust="0"/>
  </p:normalViewPr>
  <p:slideViewPr>
    <p:cSldViewPr snapToGrid="0" snapToObjects="1">
      <p:cViewPr>
        <p:scale>
          <a:sx n="94" d="100"/>
          <a:sy n="94" d="100"/>
        </p:scale>
        <p:origin x="-2328" y="-160"/>
      </p:cViewPr>
      <p:guideLst>
        <p:guide orient="horz" pos="2160"/>
        <p:guide pos="2880"/>
      </p:guideLst>
    </p:cSldViewPr>
  </p:slideViewPr>
  <p:notesTextViewPr>
    <p:cViewPr>
      <p:scale>
        <a:sx n="100" d="100"/>
        <a:sy n="100" d="100"/>
      </p:scale>
      <p:origin x="0" y="0"/>
    </p:cViewPr>
  </p:notesTextViewPr>
  <p:sorterViewPr>
    <p:cViewPr>
      <p:scale>
        <a:sx n="210" d="100"/>
        <a:sy n="210" d="100"/>
      </p:scale>
      <p:origin x="0" y="1379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E2DF04-9E29-C24E-88CD-BAE7079C4ECB}" type="doc">
      <dgm:prSet loTypeId="urn:microsoft.com/office/officeart/2005/8/layout/cycle6" loCatId="" qsTypeId="urn:microsoft.com/office/officeart/2005/8/quickstyle/simple4" qsCatId="simple" csTypeId="urn:microsoft.com/office/officeart/2005/8/colors/colorful1" csCatId="colorful" phldr="1"/>
      <dgm:spPr/>
      <dgm:t>
        <a:bodyPr/>
        <a:lstStyle/>
        <a:p>
          <a:endParaRPr lang="en-US"/>
        </a:p>
      </dgm:t>
    </dgm:pt>
    <dgm:pt modelId="{79196D47-041B-3648-9542-D06804D095EE}">
      <dgm:prSet phldrT="[Text]" custT="1"/>
      <dgm:spPr/>
      <dgm:t>
        <a:bodyPr/>
        <a:lstStyle/>
        <a:p>
          <a:r>
            <a:rPr lang="en-US" sz="2000" b="1" dirty="0" smtClean="0"/>
            <a:t>Researchers (profit/nonprofit)</a:t>
          </a:r>
          <a:endParaRPr lang="en-US" sz="2000" b="1" dirty="0"/>
        </a:p>
      </dgm:t>
    </dgm:pt>
    <dgm:pt modelId="{F0221E7B-7FBC-CF43-B890-4493EDCE45B6}" type="parTrans" cxnId="{EA179BC8-58A7-DF47-BF89-297433DDE604}">
      <dgm:prSet/>
      <dgm:spPr/>
      <dgm:t>
        <a:bodyPr/>
        <a:lstStyle/>
        <a:p>
          <a:endParaRPr lang="en-US"/>
        </a:p>
      </dgm:t>
    </dgm:pt>
    <dgm:pt modelId="{DD95E300-DBAD-714C-8DE8-0063D97E2E8F}" type="sibTrans" cxnId="{EA179BC8-58A7-DF47-BF89-297433DDE604}">
      <dgm:prSet/>
      <dgm:spPr/>
      <dgm:t>
        <a:bodyPr/>
        <a:lstStyle/>
        <a:p>
          <a:endParaRPr lang="en-US"/>
        </a:p>
      </dgm:t>
    </dgm:pt>
    <dgm:pt modelId="{D22EEBAD-583A-9C4A-9130-AF3EF8927ECE}">
      <dgm:prSet phldrT="[Text]" custT="1"/>
      <dgm:spPr/>
      <dgm:t>
        <a:bodyPr/>
        <a:lstStyle/>
        <a:p>
          <a:r>
            <a:rPr lang="en-US" sz="2000" b="1" dirty="0" smtClean="0"/>
            <a:t>Publishers  (add value)</a:t>
          </a:r>
          <a:endParaRPr lang="en-US" sz="2000" b="1" dirty="0"/>
        </a:p>
      </dgm:t>
    </dgm:pt>
    <dgm:pt modelId="{FB931EB9-59BD-8C4D-A421-623301EAA5F6}" type="parTrans" cxnId="{5D4E4BDD-5ED8-E24D-9FCC-6638E2FEE3B2}">
      <dgm:prSet/>
      <dgm:spPr/>
      <dgm:t>
        <a:bodyPr/>
        <a:lstStyle/>
        <a:p>
          <a:endParaRPr lang="en-US"/>
        </a:p>
      </dgm:t>
    </dgm:pt>
    <dgm:pt modelId="{038816E8-1A32-F349-8D0A-1B8B9F287FB9}" type="sibTrans" cxnId="{5D4E4BDD-5ED8-E24D-9FCC-6638E2FEE3B2}">
      <dgm:prSet/>
      <dgm:spPr/>
      <dgm:t>
        <a:bodyPr/>
        <a:lstStyle/>
        <a:p>
          <a:endParaRPr lang="en-US"/>
        </a:p>
      </dgm:t>
    </dgm:pt>
    <dgm:pt modelId="{B94105AC-9DFF-BA40-85D2-3DB27C4B694D}">
      <dgm:prSet phldrT="[Text]" custT="1"/>
      <dgm:spPr/>
      <dgm:t>
        <a:bodyPr/>
        <a:lstStyle/>
        <a:p>
          <a:r>
            <a:rPr lang="en-US" sz="2000" b="1" dirty="0" smtClean="0"/>
            <a:t>Libraries</a:t>
          </a:r>
          <a:endParaRPr lang="en-US" sz="2000" b="1" dirty="0"/>
        </a:p>
      </dgm:t>
    </dgm:pt>
    <dgm:pt modelId="{3D05012C-C25D-CF43-86EE-052219AB345A}" type="parTrans" cxnId="{67E37819-A2E7-6242-AFE0-93635D717493}">
      <dgm:prSet/>
      <dgm:spPr/>
      <dgm:t>
        <a:bodyPr/>
        <a:lstStyle/>
        <a:p>
          <a:endParaRPr lang="en-US"/>
        </a:p>
      </dgm:t>
    </dgm:pt>
    <dgm:pt modelId="{29B98F66-6592-7C44-8D9B-6D3F54AE1E85}" type="sibTrans" cxnId="{67E37819-A2E7-6242-AFE0-93635D717493}">
      <dgm:prSet/>
      <dgm:spPr/>
      <dgm:t>
        <a:bodyPr/>
        <a:lstStyle/>
        <a:p>
          <a:endParaRPr lang="en-US"/>
        </a:p>
      </dgm:t>
    </dgm:pt>
    <dgm:pt modelId="{CD0EA68A-B61A-4943-B66F-B1E2EC79589E}">
      <dgm:prSet phldrT="[Text]" custT="1"/>
      <dgm:spPr/>
      <dgm:t>
        <a:bodyPr/>
        <a:lstStyle/>
        <a:p>
          <a:r>
            <a:rPr lang="en-US" sz="2000" b="1" dirty="0" smtClean="0"/>
            <a:t>Government Funders  (Taxes)</a:t>
          </a:r>
          <a:endParaRPr lang="en-US" sz="2000" b="1" dirty="0"/>
        </a:p>
      </dgm:t>
    </dgm:pt>
    <dgm:pt modelId="{8D00DE84-DB4F-9445-B5EB-6F72A85A0B3D}" type="parTrans" cxnId="{AB6CA7A6-1C85-B94E-BCF5-594702EFE9A9}">
      <dgm:prSet/>
      <dgm:spPr/>
      <dgm:t>
        <a:bodyPr/>
        <a:lstStyle/>
        <a:p>
          <a:endParaRPr lang="en-US"/>
        </a:p>
      </dgm:t>
    </dgm:pt>
    <dgm:pt modelId="{CF42F83D-D0B9-2248-9D2C-B1B0FBFEC32A}" type="sibTrans" cxnId="{AB6CA7A6-1C85-B94E-BCF5-594702EFE9A9}">
      <dgm:prSet/>
      <dgm:spPr/>
      <dgm:t>
        <a:bodyPr/>
        <a:lstStyle/>
        <a:p>
          <a:endParaRPr lang="en-US"/>
        </a:p>
      </dgm:t>
    </dgm:pt>
    <dgm:pt modelId="{B57E3CC7-3D09-7A45-9602-C437B0925D7D}">
      <dgm:prSet phldrT="[Text]" custT="1"/>
      <dgm:spPr/>
      <dgm:t>
        <a:bodyPr/>
        <a:lstStyle/>
        <a:p>
          <a:r>
            <a:rPr lang="en-US" sz="2000" b="1" dirty="0" smtClean="0"/>
            <a:t>Joe/Jane Public Citizen (Taxpayers)</a:t>
          </a:r>
          <a:endParaRPr lang="en-US" sz="2000" b="1" dirty="0"/>
        </a:p>
      </dgm:t>
    </dgm:pt>
    <dgm:pt modelId="{87D5EDC7-B557-6740-803F-6322F55FFC88}" type="parTrans" cxnId="{75DAAB43-30ED-FF4A-915D-B03C0BFD9DC5}">
      <dgm:prSet/>
      <dgm:spPr/>
      <dgm:t>
        <a:bodyPr/>
        <a:lstStyle/>
        <a:p>
          <a:endParaRPr lang="en-US"/>
        </a:p>
      </dgm:t>
    </dgm:pt>
    <dgm:pt modelId="{16CFD3B3-0447-BF47-932F-CFDBF94E120B}" type="sibTrans" cxnId="{75DAAB43-30ED-FF4A-915D-B03C0BFD9DC5}">
      <dgm:prSet/>
      <dgm:spPr/>
      <dgm:t>
        <a:bodyPr/>
        <a:lstStyle/>
        <a:p>
          <a:endParaRPr lang="en-US"/>
        </a:p>
      </dgm:t>
    </dgm:pt>
    <dgm:pt modelId="{51F423A9-90E5-C342-AAC6-1B0F536B6CD8}">
      <dgm:prSet phldrT="[Text]" custT="1"/>
      <dgm:spPr/>
      <dgm:t>
        <a:bodyPr/>
        <a:lstStyle/>
        <a:p>
          <a:r>
            <a:rPr lang="en-US" sz="2000" b="1" dirty="0" smtClean="0"/>
            <a:t>Journals / Conferences</a:t>
          </a:r>
          <a:endParaRPr lang="en-US" sz="2000" b="1" dirty="0"/>
        </a:p>
      </dgm:t>
    </dgm:pt>
    <dgm:pt modelId="{31E0702B-726F-984A-A43A-AAE8019D007B}" type="parTrans" cxnId="{9EDF0711-65FE-B146-A37A-FB54B844B76D}">
      <dgm:prSet/>
      <dgm:spPr/>
      <dgm:t>
        <a:bodyPr/>
        <a:lstStyle/>
        <a:p>
          <a:endParaRPr lang="en-US"/>
        </a:p>
      </dgm:t>
    </dgm:pt>
    <dgm:pt modelId="{2260EF36-AF41-7345-BD64-F01FE178488A}" type="sibTrans" cxnId="{9EDF0711-65FE-B146-A37A-FB54B844B76D}">
      <dgm:prSet/>
      <dgm:spPr/>
      <dgm:t>
        <a:bodyPr/>
        <a:lstStyle/>
        <a:p>
          <a:endParaRPr lang="en-US"/>
        </a:p>
      </dgm:t>
    </dgm:pt>
    <dgm:pt modelId="{91143B21-ECA0-8C4A-8226-5AB392F05700}">
      <dgm:prSet phldrT="[Text]" custT="1"/>
      <dgm:spPr/>
      <dgm:t>
        <a:bodyPr/>
        <a:lstStyle/>
        <a:p>
          <a:r>
            <a:rPr lang="en-US" sz="2000" b="1" dirty="0" smtClean="0"/>
            <a:t>Vested-interest Corporations</a:t>
          </a:r>
          <a:endParaRPr lang="en-US" sz="2000" b="1" dirty="0"/>
        </a:p>
      </dgm:t>
    </dgm:pt>
    <dgm:pt modelId="{3889455C-D3F3-0F42-A31F-4B27C47EAABF}" type="parTrans" cxnId="{112E2D69-8F2C-3B4C-8A0E-E28A509B3CB4}">
      <dgm:prSet/>
      <dgm:spPr/>
      <dgm:t>
        <a:bodyPr/>
        <a:lstStyle/>
        <a:p>
          <a:endParaRPr lang="en-US"/>
        </a:p>
      </dgm:t>
    </dgm:pt>
    <dgm:pt modelId="{E9EEFE0A-F9AC-7E48-AD2E-C4760180CF64}" type="sibTrans" cxnId="{112E2D69-8F2C-3B4C-8A0E-E28A509B3CB4}">
      <dgm:prSet/>
      <dgm:spPr/>
      <dgm:t>
        <a:bodyPr/>
        <a:lstStyle/>
        <a:p>
          <a:endParaRPr lang="en-US"/>
        </a:p>
      </dgm:t>
    </dgm:pt>
    <dgm:pt modelId="{9CB8E4FB-D1BB-A74A-8408-93220229FE99}">
      <dgm:prSet phldrT="[Text]" custT="1"/>
      <dgm:spPr/>
      <dgm:t>
        <a:bodyPr/>
        <a:lstStyle/>
        <a:p>
          <a:r>
            <a:rPr lang="en-US" sz="2000" b="1" dirty="0" smtClean="0"/>
            <a:t>Universities (faculty / researchers)</a:t>
          </a:r>
          <a:endParaRPr lang="en-US" sz="2000" b="1" dirty="0"/>
        </a:p>
      </dgm:t>
    </dgm:pt>
    <dgm:pt modelId="{DD502020-A231-344B-A069-2DB8CFCF7BD9}" type="parTrans" cxnId="{8AEBE6F4-AD5F-3349-908B-F9874EB5D9B3}">
      <dgm:prSet/>
      <dgm:spPr/>
      <dgm:t>
        <a:bodyPr/>
        <a:lstStyle/>
        <a:p>
          <a:endParaRPr lang="en-US"/>
        </a:p>
      </dgm:t>
    </dgm:pt>
    <dgm:pt modelId="{E4BAAF7D-0E29-B04D-A237-C82076FD7618}" type="sibTrans" cxnId="{8AEBE6F4-AD5F-3349-908B-F9874EB5D9B3}">
      <dgm:prSet/>
      <dgm:spPr/>
      <dgm:t>
        <a:bodyPr/>
        <a:lstStyle/>
        <a:p>
          <a:endParaRPr lang="en-US"/>
        </a:p>
      </dgm:t>
    </dgm:pt>
    <dgm:pt modelId="{61E6026E-322B-CB42-B7B3-0A253DE12C23}" type="pres">
      <dgm:prSet presAssocID="{70E2DF04-9E29-C24E-88CD-BAE7079C4ECB}" presName="cycle" presStyleCnt="0">
        <dgm:presLayoutVars>
          <dgm:dir/>
          <dgm:resizeHandles val="exact"/>
        </dgm:presLayoutVars>
      </dgm:prSet>
      <dgm:spPr/>
      <dgm:t>
        <a:bodyPr/>
        <a:lstStyle/>
        <a:p>
          <a:endParaRPr lang="en-US"/>
        </a:p>
      </dgm:t>
    </dgm:pt>
    <dgm:pt modelId="{288A007B-98D6-484D-BB51-C727FAC2F5E4}" type="pres">
      <dgm:prSet presAssocID="{79196D47-041B-3648-9542-D06804D095EE}" presName="node" presStyleLbl="node1" presStyleIdx="0" presStyleCnt="8" custScaleX="153867" custScaleY="154559">
        <dgm:presLayoutVars>
          <dgm:bulletEnabled val="1"/>
        </dgm:presLayoutVars>
      </dgm:prSet>
      <dgm:spPr/>
      <dgm:t>
        <a:bodyPr/>
        <a:lstStyle/>
        <a:p>
          <a:endParaRPr lang="en-US"/>
        </a:p>
      </dgm:t>
    </dgm:pt>
    <dgm:pt modelId="{7C736276-C658-7243-8ECE-3C3C5E969B1A}" type="pres">
      <dgm:prSet presAssocID="{79196D47-041B-3648-9542-D06804D095EE}" presName="spNode" presStyleCnt="0"/>
      <dgm:spPr/>
    </dgm:pt>
    <dgm:pt modelId="{C24B6E59-414D-2540-B5C4-45C8E8B84486}" type="pres">
      <dgm:prSet presAssocID="{DD95E300-DBAD-714C-8DE8-0063D97E2E8F}" presName="sibTrans" presStyleLbl="sibTrans1D1" presStyleIdx="0" presStyleCnt="8"/>
      <dgm:spPr/>
      <dgm:t>
        <a:bodyPr/>
        <a:lstStyle/>
        <a:p>
          <a:endParaRPr lang="en-US"/>
        </a:p>
      </dgm:t>
    </dgm:pt>
    <dgm:pt modelId="{ABACEACE-550C-0442-8F7F-5D2709B871AE}" type="pres">
      <dgm:prSet presAssocID="{9CB8E4FB-D1BB-A74A-8408-93220229FE99}" presName="node" presStyleLbl="node1" presStyleIdx="1" presStyleCnt="8" custScaleX="153867" custScaleY="154559" custRadScaleRad="98429" custRadScaleInc="57589">
        <dgm:presLayoutVars>
          <dgm:bulletEnabled val="1"/>
        </dgm:presLayoutVars>
      </dgm:prSet>
      <dgm:spPr/>
      <dgm:t>
        <a:bodyPr/>
        <a:lstStyle/>
        <a:p>
          <a:endParaRPr lang="en-US"/>
        </a:p>
      </dgm:t>
    </dgm:pt>
    <dgm:pt modelId="{04756B16-133C-3340-9F0A-98AB86A211B2}" type="pres">
      <dgm:prSet presAssocID="{9CB8E4FB-D1BB-A74A-8408-93220229FE99}" presName="spNode" presStyleCnt="0"/>
      <dgm:spPr/>
    </dgm:pt>
    <dgm:pt modelId="{655535EB-A925-DA47-9D74-BA9D2622BF83}" type="pres">
      <dgm:prSet presAssocID="{E4BAAF7D-0E29-B04D-A237-C82076FD7618}" presName="sibTrans" presStyleLbl="sibTrans1D1" presStyleIdx="1" presStyleCnt="8"/>
      <dgm:spPr/>
      <dgm:t>
        <a:bodyPr/>
        <a:lstStyle/>
        <a:p>
          <a:endParaRPr lang="en-US"/>
        </a:p>
      </dgm:t>
    </dgm:pt>
    <dgm:pt modelId="{581461C5-B5CA-0F41-B59E-920AD818D3F7}" type="pres">
      <dgm:prSet presAssocID="{D22EEBAD-583A-9C4A-9130-AF3EF8927ECE}" presName="node" presStyleLbl="node1" presStyleIdx="2" presStyleCnt="8" custScaleX="153867" custScaleY="154559">
        <dgm:presLayoutVars>
          <dgm:bulletEnabled val="1"/>
        </dgm:presLayoutVars>
      </dgm:prSet>
      <dgm:spPr/>
      <dgm:t>
        <a:bodyPr/>
        <a:lstStyle/>
        <a:p>
          <a:endParaRPr lang="en-US"/>
        </a:p>
      </dgm:t>
    </dgm:pt>
    <dgm:pt modelId="{8B538FDD-A79E-9940-9D79-A9ED5FBBC667}" type="pres">
      <dgm:prSet presAssocID="{D22EEBAD-583A-9C4A-9130-AF3EF8927ECE}" presName="spNode" presStyleCnt="0"/>
      <dgm:spPr/>
    </dgm:pt>
    <dgm:pt modelId="{46CC0E15-B417-044E-A374-44A2C4E84269}" type="pres">
      <dgm:prSet presAssocID="{038816E8-1A32-F349-8D0A-1B8B9F287FB9}" presName="sibTrans" presStyleLbl="sibTrans1D1" presStyleIdx="2" presStyleCnt="8"/>
      <dgm:spPr/>
      <dgm:t>
        <a:bodyPr/>
        <a:lstStyle/>
        <a:p>
          <a:endParaRPr lang="en-US"/>
        </a:p>
      </dgm:t>
    </dgm:pt>
    <dgm:pt modelId="{D26A03A3-E847-3140-8BBB-73354B7E7615}" type="pres">
      <dgm:prSet presAssocID="{B94105AC-9DFF-BA40-85D2-3DB27C4B694D}" presName="node" presStyleLbl="node1" presStyleIdx="3" presStyleCnt="8" custScaleX="153867" custScaleY="154559" custRadScaleRad="96731" custRadScaleInc="-35875">
        <dgm:presLayoutVars>
          <dgm:bulletEnabled val="1"/>
        </dgm:presLayoutVars>
      </dgm:prSet>
      <dgm:spPr/>
      <dgm:t>
        <a:bodyPr/>
        <a:lstStyle/>
        <a:p>
          <a:endParaRPr lang="en-US"/>
        </a:p>
      </dgm:t>
    </dgm:pt>
    <dgm:pt modelId="{B2F9D29C-25BF-9947-8930-E16F7264CF6B}" type="pres">
      <dgm:prSet presAssocID="{B94105AC-9DFF-BA40-85D2-3DB27C4B694D}" presName="spNode" presStyleCnt="0"/>
      <dgm:spPr/>
    </dgm:pt>
    <dgm:pt modelId="{5AC9087C-C593-1B4E-A5B4-37E0DF5EEC6F}" type="pres">
      <dgm:prSet presAssocID="{29B98F66-6592-7C44-8D9B-6D3F54AE1E85}" presName="sibTrans" presStyleLbl="sibTrans1D1" presStyleIdx="3" presStyleCnt="8"/>
      <dgm:spPr/>
      <dgm:t>
        <a:bodyPr/>
        <a:lstStyle/>
        <a:p>
          <a:endParaRPr lang="en-US"/>
        </a:p>
      </dgm:t>
    </dgm:pt>
    <dgm:pt modelId="{8C38FA5F-01E9-164C-B322-0FDFB4BE19E5}" type="pres">
      <dgm:prSet presAssocID="{CD0EA68A-B61A-4943-B66F-B1E2EC79589E}" presName="node" presStyleLbl="node1" presStyleIdx="4" presStyleCnt="8" custScaleX="153867" custScaleY="154559">
        <dgm:presLayoutVars>
          <dgm:bulletEnabled val="1"/>
        </dgm:presLayoutVars>
      </dgm:prSet>
      <dgm:spPr/>
      <dgm:t>
        <a:bodyPr/>
        <a:lstStyle/>
        <a:p>
          <a:endParaRPr lang="en-US"/>
        </a:p>
      </dgm:t>
    </dgm:pt>
    <dgm:pt modelId="{9D1E9122-3DFD-2445-B97A-E786E6A78892}" type="pres">
      <dgm:prSet presAssocID="{CD0EA68A-B61A-4943-B66F-B1E2EC79589E}" presName="spNode" presStyleCnt="0"/>
      <dgm:spPr/>
    </dgm:pt>
    <dgm:pt modelId="{20508A3A-5B5C-7746-8A1A-2A01BD222F4E}" type="pres">
      <dgm:prSet presAssocID="{CF42F83D-D0B9-2248-9D2C-B1B0FBFEC32A}" presName="sibTrans" presStyleLbl="sibTrans1D1" presStyleIdx="4" presStyleCnt="8"/>
      <dgm:spPr/>
      <dgm:t>
        <a:bodyPr/>
        <a:lstStyle/>
        <a:p>
          <a:endParaRPr lang="en-US"/>
        </a:p>
      </dgm:t>
    </dgm:pt>
    <dgm:pt modelId="{DC6707E4-9550-1443-874B-5BDE5E48326A}" type="pres">
      <dgm:prSet presAssocID="{B57E3CC7-3D09-7A45-9602-C437B0925D7D}" presName="node" presStyleLbl="node1" presStyleIdx="5" presStyleCnt="8" custScaleX="153867" custScaleY="154559" custRadScaleRad="99408" custRadScaleInc="34907">
        <dgm:presLayoutVars>
          <dgm:bulletEnabled val="1"/>
        </dgm:presLayoutVars>
      </dgm:prSet>
      <dgm:spPr/>
      <dgm:t>
        <a:bodyPr/>
        <a:lstStyle/>
        <a:p>
          <a:endParaRPr lang="en-US"/>
        </a:p>
      </dgm:t>
    </dgm:pt>
    <dgm:pt modelId="{B93A3DE6-47BB-D34C-80E4-9C43A4FBAC09}" type="pres">
      <dgm:prSet presAssocID="{B57E3CC7-3D09-7A45-9602-C437B0925D7D}" presName="spNode" presStyleCnt="0"/>
      <dgm:spPr/>
    </dgm:pt>
    <dgm:pt modelId="{95D556E4-B684-4F4D-BF9F-D92100176E8C}" type="pres">
      <dgm:prSet presAssocID="{16CFD3B3-0447-BF47-932F-CFDBF94E120B}" presName="sibTrans" presStyleLbl="sibTrans1D1" presStyleIdx="5" presStyleCnt="8"/>
      <dgm:spPr/>
      <dgm:t>
        <a:bodyPr/>
        <a:lstStyle/>
        <a:p>
          <a:endParaRPr lang="en-US"/>
        </a:p>
      </dgm:t>
    </dgm:pt>
    <dgm:pt modelId="{2E8F9FB0-B902-044F-9A47-E65078F381DA}" type="pres">
      <dgm:prSet presAssocID="{51F423A9-90E5-C342-AAC6-1B0F536B6CD8}" presName="node" presStyleLbl="node1" presStyleIdx="6" presStyleCnt="8" custScaleX="153867" custScaleY="154559">
        <dgm:presLayoutVars>
          <dgm:bulletEnabled val="1"/>
        </dgm:presLayoutVars>
      </dgm:prSet>
      <dgm:spPr/>
      <dgm:t>
        <a:bodyPr/>
        <a:lstStyle/>
        <a:p>
          <a:endParaRPr lang="en-US"/>
        </a:p>
      </dgm:t>
    </dgm:pt>
    <dgm:pt modelId="{6913F26F-14B3-C743-9BE8-63FEE8843746}" type="pres">
      <dgm:prSet presAssocID="{51F423A9-90E5-C342-AAC6-1B0F536B6CD8}" presName="spNode" presStyleCnt="0"/>
      <dgm:spPr/>
    </dgm:pt>
    <dgm:pt modelId="{63AFA9B8-007E-644C-9850-90282D1E1EF9}" type="pres">
      <dgm:prSet presAssocID="{2260EF36-AF41-7345-BD64-F01FE178488A}" presName="sibTrans" presStyleLbl="sibTrans1D1" presStyleIdx="6" presStyleCnt="8"/>
      <dgm:spPr/>
      <dgm:t>
        <a:bodyPr/>
        <a:lstStyle/>
        <a:p>
          <a:endParaRPr lang="en-US"/>
        </a:p>
      </dgm:t>
    </dgm:pt>
    <dgm:pt modelId="{F3BF3B17-C8D6-BB45-B4B0-94DAAB6A6411}" type="pres">
      <dgm:prSet presAssocID="{91143B21-ECA0-8C4A-8226-5AB392F05700}" presName="node" presStyleLbl="node1" presStyleIdx="7" presStyleCnt="8" custScaleX="153867" custScaleY="154559" custRadScaleRad="99661" custRadScaleInc="-54269">
        <dgm:presLayoutVars>
          <dgm:bulletEnabled val="1"/>
        </dgm:presLayoutVars>
      </dgm:prSet>
      <dgm:spPr/>
      <dgm:t>
        <a:bodyPr/>
        <a:lstStyle/>
        <a:p>
          <a:endParaRPr lang="en-US"/>
        </a:p>
      </dgm:t>
    </dgm:pt>
    <dgm:pt modelId="{137C678D-D945-6C4C-AB6E-F1B31C1FE782}" type="pres">
      <dgm:prSet presAssocID="{91143B21-ECA0-8C4A-8226-5AB392F05700}" presName="spNode" presStyleCnt="0"/>
      <dgm:spPr/>
    </dgm:pt>
    <dgm:pt modelId="{3F1BE280-7485-AD43-8F07-4086389C6F75}" type="pres">
      <dgm:prSet presAssocID="{E9EEFE0A-F9AC-7E48-AD2E-C4760180CF64}" presName="sibTrans" presStyleLbl="sibTrans1D1" presStyleIdx="7" presStyleCnt="8"/>
      <dgm:spPr/>
      <dgm:t>
        <a:bodyPr/>
        <a:lstStyle/>
        <a:p>
          <a:endParaRPr lang="en-US"/>
        </a:p>
      </dgm:t>
    </dgm:pt>
  </dgm:ptLst>
  <dgm:cxnLst>
    <dgm:cxn modelId="{5DEDACCF-3D93-8F47-A267-E236A130AC35}" type="presOf" srcId="{9CB8E4FB-D1BB-A74A-8408-93220229FE99}" destId="{ABACEACE-550C-0442-8F7F-5D2709B871AE}" srcOrd="0" destOrd="0" presId="urn:microsoft.com/office/officeart/2005/8/layout/cycle6"/>
    <dgm:cxn modelId="{C9F461CA-8F6D-1C4B-B3C5-8B11A595A553}" type="presOf" srcId="{51F423A9-90E5-C342-AAC6-1B0F536B6CD8}" destId="{2E8F9FB0-B902-044F-9A47-E65078F381DA}" srcOrd="0" destOrd="0" presId="urn:microsoft.com/office/officeart/2005/8/layout/cycle6"/>
    <dgm:cxn modelId="{CB04E8BC-C48A-144A-B26C-3A0B89C0BEC4}" type="presOf" srcId="{E4BAAF7D-0E29-B04D-A237-C82076FD7618}" destId="{655535EB-A925-DA47-9D74-BA9D2622BF83}" srcOrd="0" destOrd="0" presId="urn:microsoft.com/office/officeart/2005/8/layout/cycle6"/>
    <dgm:cxn modelId="{75DAAB43-30ED-FF4A-915D-B03C0BFD9DC5}" srcId="{70E2DF04-9E29-C24E-88CD-BAE7079C4ECB}" destId="{B57E3CC7-3D09-7A45-9602-C437B0925D7D}" srcOrd="5" destOrd="0" parTransId="{87D5EDC7-B557-6740-803F-6322F55FFC88}" sibTransId="{16CFD3B3-0447-BF47-932F-CFDBF94E120B}"/>
    <dgm:cxn modelId="{27EE5DDB-899D-AE4A-818E-C21C2877BFAC}" type="presOf" srcId="{79196D47-041B-3648-9542-D06804D095EE}" destId="{288A007B-98D6-484D-BB51-C727FAC2F5E4}" srcOrd="0" destOrd="0" presId="urn:microsoft.com/office/officeart/2005/8/layout/cycle6"/>
    <dgm:cxn modelId="{4D6537CC-86CF-9946-AB41-70EEE1B74EF2}" type="presOf" srcId="{038816E8-1A32-F349-8D0A-1B8B9F287FB9}" destId="{46CC0E15-B417-044E-A374-44A2C4E84269}" srcOrd="0" destOrd="0" presId="urn:microsoft.com/office/officeart/2005/8/layout/cycle6"/>
    <dgm:cxn modelId="{6AD16962-6065-7847-B3BB-2E85BDB33DF0}" type="presOf" srcId="{E9EEFE0A-F9AC-7E48-AD2E-C4760180CF64}" destId="{3F1BE280-7485-AD43-8F07-4086389C6F75}" srcOrd="0" destOrd="0" presId="urn:microsoft.com/office/officeart/2005/8/layout/cycle6"/>
    <dgm:cxn modelId="{8AEBE6F4-AD5F-3349-908B-F9874EB5D9B3}" srcId="{70E2DF04-9E29-C24E-88CD-BAE7079C4ECB}" destId="{9CB8E4FB-D1BB-A74A-8408-93220229FE99}" srcOrd="1" destOrd="0" parTransId="{DD502020-A231-344B-A069-2DB8CFCF7BD9}" sibTransId="{E4BAAF7D-0E29-B04D-A237-C82076FD7618}"/>
    <dgm:cxn modelId="{B8887188-6AA3-C14B-BA57-1B57F34697A9}" type="presOf" srcId="{B57E3CC7-3D09-7A45-9602-C437B0925D7D}" destId="{DC6707E4-9550-1443-874B-5BDE5E48326A}" srcOrd="0" destOrd="0" presId="urn:microsoft.com/office/officeart/2005/8/layout/cycle6"/>
    <dgm:cxn modelId="{169E88F1-625D-0D4F-88BE-FA020F9D79C8}" type="presOf" srcId="{16CFD3B3-0447-BF47-932F-CFDBF94E120B}" destId="{95D556E4-B684-4F4D-BF9F-D92100176E8C}" srcOrd="0" destOrd="0" presId="urn:microsoft.com/office/officeart/2005/8/layout/cycle6"/>
    <dgm:cxn modelId="{673FA150-B55F-D148-8F23-F87A06553178}" type="presOf" srcId="{B94105AC-9DFF-BA40-85D2-3DB27C4B694D}" destId="{D26A03A3-E847-3140-8BBB-73354B7E7615}" srcOrd="0" destOrd="0" presId="urn:microsoft.com/office/officeart/2005/8/layout/cycle6"/>
    <dgm:cxn modelId="{A75F1440-0FF9-9745-BE30-814E0F22703E}" type="presOf" srcId="{DD95E300-DBAD-714C-8DE8-0063D97E2E8F}" destId="{C24B6E59-414D-2540-B5C4-45C8E8B84486}" srcOrd="0" destOrd="0" presId="urn:microsoft.com/office/officeart/2005/8/layout/cycle6"/>
    <dgm:cxn modelId="{C726EFFC-ADB7-F042-B061-A47E393FB5FB}" type="presOf" srcId="{CD0EA68A-B61A-4943-B66F-B1E2EC79589E}" destId="{8C38FA5F-01E9-164C-B322-0FDFB4BE19E5}" srcOrd="0" destOrd="0" presId="urn:microsoft.com/office/officeart/2005/8/layout/cycle6"/>
    <dgm:cxn modelId="{B60683A3-19EC-DB45-AAA9-64056AE7D7EB}" type="presOf" srcId="{D22EEBAD-583A-9C4A-9130-AF3EF8927ECE}" destId="{581461C5-B5CA-0F41-B59E-920AD818D3F7}" srcOrd="0" destOrd="0" presId="urn:microsoft.com/office/officeart/2005/8/layout/cycle6"/>
    <dgm:cxn modelId="{112E2D69-8F2C-3B4C-8A0E-E28A509B3CB4}" srcId="{70E2DF04-9E29-C24E-88CD-BAE7079C4ECB}" destId="{91143B21-ECA0-8C4A-8226-5AB392F05700}" srcOrd="7" destOrd="0" parTransId="{3889455C-D3F3-0F42-A31F-4B27C47EAABF}" sibTransId="{E9EEFE0A-F9AC-7E48-AD2E-C4760180CF64}"/>
    <dgm:cxn modelId="{213D5E98-2B71-A24C-94F4-C8F4545B83BC}" type="presOf" srcId="{91143B21-ECA0-8C4A-8226-5AB392F05700}" destId="{F3BF3B17-C8D6-BB45-B4B0-94DAAB6A6411}" srcOrd="0" destOrd="0" presId="urn:microsoft.com/office/officeart/2005/8/layout/cycle6"/>
    <dgm:cxn modelId="{8069AB04-0AA8-9349-91FC-A16B74EFBBC0}" type="presOf" srcId="{CF42F83D-D0B9-2248-9D2C-B1B0FBFEC32A}" destId="{20508A3A-5B5C-7746-8A1A-2A01BD222F4E}" srcOrd="0" destOrd="0" presId="urn:microsoft.com/office/officeart/2005/8/layout/cycle6"/>
    <dgm:cxn modelId="{AB6CA7A6-1C85-B94E-BCF5-594702EFE9A9}" srcId="{70E2DF04-9E29-C24E-88CD-BAE7079C4ECB}" destId="{CD0EA68A-B61A-4943-B66F-B1E2EC79589E}" srcOrd="4" destOrd="0" parTransId="{8D00DE84-DB4F-9445-B5EB-6F72A85A0B3D}" sibTransId="{CF42F83D-D0B9-2248-9D2C-B1B0FBFEC32A}"/>
    <dgm:cxn modelId="{67E37819-A2E7-6242-AFE0-93635D717493}" srcId="{70E2DF04-9E29-C24E-88CD-BAE7079C4ECB}" destId="{B94105AC-9DFF-BA40-85D2-3DB27C4B694D}" srcOrd="3" destOrd="0" parTransId="{3D05012C-C25D-CF43-86EE-052219AB345A}" sibTransId="{29B98F66-6592-7C44-8D9B-6D3F54AE1E85}"/>
    <dgm:cxn modelId="{5D4E4BDD-5ED8-E24D-9FCC-6638E2FEE3B2}" srcId="{70E2DF04-9E29-C24E-88CD-BAE7079C4ECB}" destId="{D22EEBAD-583A-9C4A-9130-AF3EF8927ECE}" srcOrd="2" destOrd="0" parTransId="{FB931EB9-59BD-8C4D-A421-623301EAA5F6}" sibTransId="{038816E8-1A32-F349-8D0A-1B8B9F287FB9}"/>
    <dgm:cxn modelId="{51255339-9E00-F241-82F3-1673977834FC}" type="presOf" srcId="{29B98F66-6592-7C44-8D9B-6D3F54AE1E85}" destId="{5AC9087C-C593-1B4E-A5B4-37E0DF5EEC6F}" srcOrd="0" destOrd="0" presId="urn:microsoft.com/office/officeart/2005/8/layout/cycle6"/>
    <dgm:cxn modelId="{EA179BC8-58A7-DF47-BF89-297433DDE604}" srcId="{70E2DF04-9E29-C24E-88CD-BAE7079C4ECB}" destId="{79196D47-041B-3648-9542-D06804D095EE}" srcOrd="0" destOrd="0" parTransId="{F0221E7B-7FBC-CF43-B890-4493EDCE45B6}" sibTransId="{DD95E300-DBAD-714C-8DE8-0063D97E2E8F}"/>
    <dgm:cxn modelId="{78F251FE-53E2-4D49-B572-F5FB07D24155}" type="presOf" srcId="{2260EF36-AF41-7345-BD64-F01FE178488A}" destId="{63AFA9B8-007E-644C-9850-90282D1E1EF9}" srcOrd="0" destOrd="0" presId="urn:microsoft.com/office/officeart/2005/8/layout/cycle6"/>
    <dgm:cxn modelId="{92BC318F-1282-5440-955D-5F9ABB2F25EB}" type="presOf" srcId="{70E2DF04-9E29-C24E-88CD-BAE7079C4ECB}" destId="{61E6026E-322B-CB42-B7B3-0A253DE12C23}" srcOrd="0" destOrd="0" presId="urn:microsoft.com/office/officeart/2005/8/layout/cycle6"/>
    <dgm:cxn modelId="{9EDF0711-65FE-B146-A37A-FB54B844B76D}" srcId="{70E2DF04-9E29-C24E-88CD-BAE7079C4ECB}" destId="{51F423A9-90E5-C342-AAC6-1B0F536B6CD8}" srcOrd="6" destOrd="0" parTransId="{31E0702B-726F-984A-A43A-AAE8019D007B}" sibTransId="{2260EF36-AF41-7345-BD64-F01FE178488A}"/>
    <dgm:cxn modelId="{A29DCFC1-18B1-9945-9902-1D7EAAFD7877}" type="presParOf" srcId="{61E6026E-322B-CB42-B7B3-0A253DE12C23}" destId="{288A007B-98D6-484D-BB51-C727FAC2F5E4}" srcOrd="0" destOrd="0" presId="urn:microsoft.com/office/officeart/2005/8/layout/cycle6"/>
    <dgm:cxn modelId="{203BA7A6-E14A-634F-9E1D-C2BA21CCFE89}" type="presParOf" srcId="{61E6026E-322B-CB42-B7B3-0A253DE12C23}" destId="{7C736276-C658-7243-8ECE-3C3C5E969B1A}" srcOrd="1" destOrd="0" presId="urn:microsoft.com/office/officeart/2005/8/layout/cycle6"/>
    <dgm:cxn modelId="{0AD68A3C-9083-0445-AC5D-C6DC737EC9D4}" type="presParOf" srcId="{61E6026E-322B-CB42-B7B3-0A253DE12C23}" destId="{C24B6E59-414D-2540-B5C4-45C8E8B84486}" srcOrd="2" destOrd="0" presId="urn:microsoft.com/office/officeart/2005/8/layout/cycle6"/>
    <dgm:cxn modelId="{7D113AEB-6989-714A-8999-F4C4100E5AD6}" type="presParOf" srcId="{61E6026E-322B-CB42-B7B3-0A253DE12C23}" destId="{ABACEACE-550C-0442-8F7F-5D2709B871AE}" srcOrd="3" destOrd="0" presId="urn:microsoft.com/office/officeart/2005/8/layout/cycle6"/>
    <dgm:cxn modelId="{19051D3B-22F6-044B-AA81-A4592DA1BFA3}" type="presParOf" srcId="{61E6026E-322B-CB42-B7B3-0A253DE12C23}" destId="{04756B16-133C-3340-9F0A-98AB86A211B2}" srcOrd="4" destOrd="0" presId="urn:microsoft.com/office/officeart/2005/8/layout/cycle6"/>
    <dgm:cxn modelId="{B44D574A-B12E-0E48-A2BD-9D67E95A3529}" type="presParOf" srcId="{61E6026E-322B-CB42-B7B3-0A253DE12C23}" destId="{655535EB-A925-DA47-9D74-BA9D2622BF83}" srcOrd="5" destOrd="0" presId="urn:microsoft.com/office/officeart/2005/8/layout/cycle6"/>
    <dgm:cxn modelId="{A0010AEF-CCEE-B142-8930-97BB22B6936F}" type="presParOf" srcId="{61E6026E-322B-CB42-B7B3-0A253DE12C23}" destId="{581461C5-B5CA-0F41-B59E-920AD818D3F7}" srcOrd="6" destOrd="0" presId="urn:microsoft.com/office/officeart/2005/8/layout/cycle6"/>
    <dgm:cxn modelId="{D7E6190D-6506-F34C-B5FC-9BA9D880E54A}" type="presParOf" srcId="{61E6026E-322B-CB42-B7B3-0A253DE12C23}" destId="{8B538FDD-A79E-9940-9D79-A9ED5FBBC667}" srcOrd="7" destOrd="0" presId="urn:microsoft.com/office/officeart/2005/8/layout/cycle6"/>
    <dgm:cxn modelId="{24FBCF72-C7D6-3F4D-BC82-FD6819357577}" type="presParOf" srcId="{61E6026E-322B-CB42-B7B3-0A253DE12C23}" destId="{46CC0E15-B417-044E-A374-44A2C4E84269}" srcOrd="8" destOrd="0" presId="urn:microsoft.com/office/officeart/2005/8/layout/cycle6"/>
    <dgm:cxn modelId="{32424C2C-3D09-CB4E-B50B-086677156DDB}" type="presParOf" srcId="{61E6026E-322B-CB42-B7B3-0A253DE12C23}" destId="{D26A03A3-E847-3140-8BBB-73354B7E7615}" srcOrd="9" destOrd="0" presId="urn:microsoft.com/office/officeart/2005/8/layout/cycle6"/>
    <dgm:cxn modelId="{4566EF7A-AF1A-7E4E-86E2-F3D92CD68E0D}" type="presParOf" srcId="{61E6026E-322B-CB42-B7B3-0A253DE12C23}" destId="{B2F9D29C-25BF-9947-8930-E16F7264CF6B}" srcOrd="10" destOrd="0" presId="urn:microsoft.com/office/officeart/2005/8/layout/cycle6"/>
    <dgm:cxn modelId="{A48F03E2-3DDC-3F48-BF99-B90ED1F388A0}" type="presParOf" srcId="{61E6026E-322B-CB42-B7B3-0A253DE12C23}" destId="{5AC9087C-C593-1B4E-A5B4-37E0DF5EEC6F}" srcOrd="11" destOrd="0" presId="urn:microsoft.com/office/officeart/2005/8/layout/cycle6"/>
    <dgm:cxn modelId="{5C3809A9-595A-E646-B2E3-D8DFA6FB44E6}" type="presParOf" srcId="{61E6026E-322B-CB42-B7B3-0A253DE12C23}" destId="{8C38FA5F-01E9-164C-B322-0FDFB4BE19E5}" srcOrd="12" destOrd="0" presId="urn:microsoft.com/office/officeart/2005/8/layout/cycle6"/>
    <dgm:cxn modelId="{E84F18CF-CDD7-5A47-BD04-DED3CC82F5DE}" type="presParOf" srcId="{61E6026E-322B-CB42-B7B3-0A253DE12C23}" destId="{9D1E9122-3DFD-2445-B97A-E786E6A78892}" srcOrd="13" destOrd="0" presId="urn:microsoft.com/office/officeart/2005/8/layout/cycle6"/>
    <dgm:cxn modelId="{CDF74C4F-DD42-8C4D-ABEA-D4418B95DF5A}" type="presParOf" srcId="{61E6026E-322B-CB42-B7B3-0A253DE12C23}" destId="{20508A3A-5B5C-7746-8A1A-2A01BD222F4E}" srcOrd="14" destOrd="0" presId="urn:microsoft.com/office/officeart/2005/8/layout/cycle6"/>
    <dgm:cxn modelId="{D51EB974-C8B6-3F4C-970E-49DF24D8D629}" type="presParOf" srcId="{61E6026E-322B-CB42-B7B3-0A253DE12C23}" destId="{DC6707E4-9550-1443-874B-5BDE5E48326A}" srcOrd="15" destOrd="0" presId="urn:microsoft.com/office/officeart/2005/8/layout/cycle6"/>
    <dgm:cxn modelId="{F9D94C52-EAB4-DB4F-9711-CB81FB941FBA}" type="presParOf" srcId="{61E6026E-322B-CB42-B7B3-0A253DE12C23}" destId="{B93A3DE6-47BB-D34C-80E4-9C43A4FBAC09}" srcOrd="16" destOrd="0" presId="urn:microsoft.com/office/officeart/2005/8/layout/cycle6"/>
    <dgm:cxn modelId="{D77E5340-6A8A-A549-AFD3-FBCED01A2B55}" type="presParOf" srcId="{61E6026E-322B-CB42-B7B3-0A253DE12C23}" destId="{95D556E4-B684-4F4D-BF9F-D92100176E8C}" srcOrd="17" destOrd="0" presId="urn:microsoft.com/office/officeart/2005/8/layout/cycle6"/>
    <dgm:cxn modelId="{F2CAF738-FB1E-DA42-BAD0-035946909320}" type="presParOf" srcId="{61E6026E-322B-CB42-B7B3-0A253DE12C23}" destId="{2E8F9FB0-B902-044F-9A47-E65078F381DA}" srcOrd="18" destOrd="0" presId="urn:microsoft.com/office/officeart/2005/8/layout/cycle6"/>
    <dgm:cxn modelId="{DB69909B-807C-8C41-ACDF-20E6ED5A7BB3}" type="presParOf" srcId="{61E6026E-322B-CB42-B7B3-0A253DE12C23}" destId="{6913F26F-14B3-C743-9BE8-63FEE8843746}" srcOrd="19" destOrd="0" presId="urn:microsoft.com/office/officeart/2005/8/layout/cycle6"/>
    <dgm:cxn modelId="{09E37944-F206-E047-8C19-1CCE9686EA42}" type="presParOf" srcId="{61E6026E-322B-CB42-B7B3-0A253DE12C23}" destId="{63AFA9B8-007E-644C-9850-90282D1E1EF9}" srcOrd="20" destOrd="0" presId="urn:microsoft.com/office/officeart/2005/8/layout/cycle6"/>
    <dgm:cxn modelId="{40CE4E67-BACB-774D-A4B5-165766D96EA8}" type="presParOf" srcId="{61E6026E-322B-CB42-B7B3-0A253DE12C23}" destId="{F3BF3B17-C8D6-BB45-B4B0-94DAAB6A6411}" srcOrd="21" destOrd="0" presId="urn:microsoft.com/office/officeart/2005/8/layout/cycle6"/>
    <dgm:cxn modelId="{4261A40F-C195-9045-B16F-C796C238C5A7}" type="presParOf" srcId="{61E6026E-322B-CB42-B7B3-0A253DE12C23}" destId="{137C678D-D945-6C4C-AB6E-F1B31C1FE782}" srcOrd="22" destOrd="0" presId="urn:microsoft.com/office/officeart/2005/8/layout/cycle6"/>
    <dgm:cxn modelId="{D268C98B-F653-4D42-93DE-FF0DB48FA131}" type="presParOf" srcId="{61E6026E-322B-CB42-B7B3-0A253DE12C23}" destId="{3F1BE280-7485-AD43-8F07-4086389C6F75}" srcOrd="23"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A007B-98D6-484D-BB51-C727FAC2F5E4}">
      <dsp:nvSpPr>
        <dsp:cNvPr id="0" name=""/>
        <dsp:cNvSpPr/>
      </dsp:nvSpPr>
      <dsp:spPr>
        <a:xfrm>
          <a:off x="3402246" y="-219970"/>
          <a:ext cx="1937536" cy="1265062"/>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Researchers (profit/nonprofit)</a:t>
          </a:r>
          <a:endParaRPr lang="en-US" sz="2000" b="1" kern="1200" dirty="0"/>
        </a:p>
      </dsp:txBody>
      <dsp:txXfrm>
        <a:off x="3464001" y="-158215"/>
        <a:ext cx="1814026" cy="1141552"/>
      </dsp:txXfrm>
    </dsp:sp>
    <dsp:sp modelId="{C24B6E59-414D-2540-B5C4-45C8E8B84486}">
      <dsp:nvSpPr>
        <dsp:cNvPr id="0" name=""/>
        <dsp:cNvSpPr/>
      </dsp:nvSpPr>
      <dsp:spPr>
        <a:xfrm>
          <a:off x="1367948" y="349153"/>
          <a:ext cx="5686686" cy="5686686"/>
        </a:xfrm>
        <a:custGeom>
          <a:avLst/>
          <a:gdLst/>
          <a:ahLst/>
          <a:cxnLst/>
          <a:rect l="0" t="0" r="0" b="0"/>
          <a:pathLst>
            <a:path>
              <a:moveTo>
                <a:pt x="3978648" y="236490"/>
              </a:moveTo>
              <a:arcTo wR="2843343" hR="2843343" stAng="17612011" swAng="882826"/>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ACEACE-550C-0442-8F7F-5D2709B871AE}">
      <dsp:nvSpPr>
        <dsp:cNvPr id="0" name=""/>
        <dsp:cNvSpPr/>
      </dsp:nvSpPr>
      <dsp:spPr>
        <a:xfrm>
          <a:off x="5655993" y="964094"/>
          <a:ext cx="1937536" cy="1265062"/>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Universities (faculty / researchers)</a:t>
          </a:r>
          <a:endParaRPr lang="en-US" sz="2000" b="1" kern="1200" dirty="0"/>
        </a:p>
      </dsp:txBody>
      <dsp:txXfrm>
        <a:off x="5717748" y="1025849"/>
        <a:ext cx="1814026" cy="1141552"/>
      </dsp:txXfrm>
    </dsp:sp>
    <dsp:sp modelId="{655535EB-A925-DA47-9D74-BA9D2622BF83}">
      <dsp:nvSpPr>
        <dsp:cNvPr id="0" name=""/>
        <dsp:cNvSpPr/>
      </dsp:nvSpPr>
      <dsp:spPr>
        <a:xfrm>
          <a:off x="1608554" y="697626"/>
          <a:ext cx="5686686" cy="5686686"/>
        </a:xfrm>
        <a:custGeom>
          <a:avLst/>
          <a:gdLst/>
          <a:ahLst/>
          <a:cxnLst/>
          <a:rect l="0" t="0" r="0" b="0"/>
          <a:pathLst>
            <a:path>
              <a:moveTo>
                <a:pt x="5367965" y="1535335"/>
              </a:moveTo>
              <a:arcTo wR="2843343" hR="2843343" stAng="19956679" swAng="508496"/>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1461C5-B5CA-0F41-B59E-920AD818D3F7}">
      <dsp:nvSpPr>
        <dsp:cNvPr id="0" name=""/>
        <dsp:cNvSpPr/>
      </dsp:nvSpPr>
      <dsp:spPr>
        <a:xfrm>
          <a:off x="6245589" y="2623372"/>
          <a:ext cx="1937536" cy="1265062"/>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Publishers  (add value)</a:t>
          </a:r>
          <a:endParaRPr lang="en-US" sz="2000" b="1" kern="1200" dirty="0"/>
        </a:p>
      </dsp:txBody>
      <dsp:txXfrm>
        <a:off x="6307344" y="2685127"/>
        <a:ext cx="1814026" cy="1141552"/>
      </dsp:txXfrm>
    </dsp:sp>
    <dsp:sp modelId="{46CC0E15-B417-044E-A374-44A2C4E84269}">
      <dsp:nvSpPr>
        <dsp:cNvPr id="0" name=""/>
        <dsp:cNvSpPr/>
      </dsp:nvSpPr>
      <dsp:spPr>
        <a:xfrm>
          <a:off x="1672469" y="-42069"/>
          <a:ext cx="5686686" cy="5686686"/>
        </a:xfrm>
        <a:custGeom>
          <a:avLst/>
          <a:gdLst/>
          <a:ahLst/>
          <a:cxnLst/>
          <a:rect l="0" t="0" r="0" b="0"/>
          <a:pathLst>
            <a:path>
              <a:moveTo>
                <a:pt x="5468515" y="3935620"/>
              </a:moveTo>
              <a:arcTo wR="2843343" hR="2843343" stAng="1355469" swAng="657431"/>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26A03A3-E847-3140-8BBB-73354B7E7615}">
      <dsp:nvSpPr>
        <dsp:cNvPr id="0" name=""/>
        <dsp:cNvSpPr/>
      </dsp:nvSpPr>
      <dsp:spPr>
        <a:xfrm>
          <a:off x="5520887" y="4377232"/>
          <a:ext cx="1937536" cy="1265062"/>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Libraries</a:t>
          </a:r>
          <a:endParaRPr lang="en-US" sz="2000" b="1" kern="1200" dirty="0"/>
        </a:p>
      </dsp:txBody>
      <dsp:txXfrm>
        <a:off x="5582642" y="4438987"/>
        <a:ext cx="1814026" cy="1141552"/>
      </dsp:txXfrm>
    </dsp:sp>
    <dsp:sp modelId="{5AC9087C-C593-1B4E-A5B4-37E0DF5EEC6F}">
      <dsp:nvSpPr>
        <dsp:cNvPr id="0" name=""/>
        <dsp:cNvSpPr/>
      </dsp:nvSpPr>
      <dsp:spPr>
        <a:xfrm>
          <a:off x="1041328" y="642981"/>
          <a:ext cx="5686686" cy="5686686"/>
        </a:xfrm>
        <a:custGeom>
          <a:avLst/>
          <a:gdLst/>
          <a:ahLst/>
          <a:cxnLst/>
          <a:rect l="0" t="0" r="0" b="0"/>
          <a:pathLst>
            <a:path>
              <a:moveTo>
                <a:pt x="4693366" y="5002512"/>
              </a:moveTo>
              <a:arcTo wR="2843343" hR="2843343" stAng="2964559" swAng="582633"/>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C38FA5F-01E9-164C-B322-0FDFB4BE19E5}">
      <dsp:nvSpPr>
        <dsp:cNvPr id="0" name=""/>
        <dsp:cNvSpPr/>
      </dsp:nvSpPr>
      <dsp:spPr>
        <a:xfrm>
          <a:off x="3402246" y="5466715"/>
          <a:ext cx="1937536" cy="1265062"/>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Government Funders  (Taxes)</a:t>
          </a:r>
          <a:endParaRPr lang="en-US" sz="2000" b="1" kern="1200" dirty="0"/>
        </a:p>
      </dsp:txBody>
      <dsp:txXfrm>
        <a:off x="3464001" y="5528470"/>
        <a:ext cx="1814026" cy="1141552"/>
      </dsp:txXfrm>
    </dsp:sp>
    <dsp:sp modelId="{20508A3A-5B5C-7746-8A1A-2A01BD222F4E}">
      <dsp:nvSpPr>
        <dsp:cNvPr id="0" name=""/>
        <dsp:cNvSpPr/>
      </dsp:nvSpPr>
      <dsp:spPr>
        <a:xfrm>
          <a:off x="1615081" y="445874"/>
          <a:ext cx="5686686" cy="5686686"/>
        </a:xfrm>
        <a:custGeom>
          <a:avLst/>
          <a:gdLst/>
          <a:ahLst/>
          <a:cxnLst/>
          <a:rect l="0" t="0" r="0" b="0"/>
          <a:pathLst>
            <a:path>
              <a:moveTo>
                <a:pt x="1782403" y="5481336"/>
              </a:moveTo>
              <a:arcTo wR="2843343" hR="2843343" stAng="6714531" swAng="608746"/>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6707E4-9550-1443-874B-5BDE5E48326A}">
      <dsp:nvSpPr>
        <dsp:cNvPr id="0" name=""/>
        <dsp:cNvSpPr/>
      </dsp:nvSpPr>
      <dsp:spPr>
        <a:xfrm>
          <a:off x="1229547" y="4431282"/>
          <a:ext cx="1937536" cy="1265062"/>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Joe/Jane Public Citizen (Taxpayers)</a:t>
          </a:r>
          <a:endParaRPr lang="en-US" sz="2000" b="1" kern="1200" dirty="0"/>
        </a:p>
      </dsp:txBody>
      <dsp:txXfrm>
        <a:off x="1291302" y="4493037"/>
        <a:ext cx="1814026" cy="1141552"/>
      </dsp:txXfrm>
    </dsp:sp>
    <dsp:sp modelId="{95D556E4-B684-4F4D-BF9F-D92100176E8C}">
      <dsp:nvSpPr>
        <dsp:cNvPr id="0" name=""/>
        <dsp:cNvSpPr/>
      </dsp:nvSpPr>
      <dsp:spPr>
        <a:xfrm>
          <a:off x="1508035" y="331946"/>
          <a:ext cx="5686686" cy="5686686"/>
        </a:xfrm>
        <a:custGeom>
          <a:avLst/>
          <a:gdLst/>
          <a:ahLst/>
          <a:cxnLst/>
          <a:rect l="0" t="0" r="0" b="0"/>
          <a:pathLst>
            <a:path>
              <a:moveTo>
                <a:pt x="289892" y="4094138"/>
              </a:moveTo>
              <a:arcTo wR="2843343" hR="2843343" stAng="9234138" swAng="687326"/>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8F9FB0-B902-044F-9A47-E65078F381DA}">
      <dsp:nvSpPr>
        <dsp:cNvPr id="0" name=""/>
        <dsp:cNvSpPr/>
      </dsp:nvSpPr>
      <dsp:spPr>
        <a:xfrm>
          <a:off x="558903" y="2623372"/>
          <a:ext cx="1937536" cy="1265062"/>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Journals / Conferences</a:t>
          </a:r>
          <a:endParaRPr lang="en-US" sz="2000" b="1" kern="1200" dirty="0"/>
        </a:p>
      </dsp:txBody>
      <dsp:txXfrm>
        <a:off x="620658" y="2685127"/>
        <a:ext cx="1814026" cy="1141552"/>
      </dsp:txXfrm>
    </dsp:sp>
    <dsp:sp modelId="{63AFA9B8-007E-644C-9850-90282D1E1EF9}">
      <dsp:nvSpPr>
        <dsp:cNvPr id="0" name=""/>
        <dsp:cNvSpPr/>
      </dsp:nvSpPr>
      <dsp:spPr>
        <a:xfrm>
          <a:off x="1513740" y="470780"/>
          <a:ext cx="5686686" cy="5686686"/>
        </a:xfrm>
        <a:custGeom>
          <a:avLst/>
          <a:gdLst/>
          <a:ahLst/>
          <a:cxnLst/>
          <a:rect l="0" t="0" r="0" b="0"/>
          <a:pathLst>
            <a:path>
              <a:moveTo>
                <a:pt x="86298" y="2148140"/>
              </a:moveTo>
              <a:arcTo wR="2843343" hR="2843343" stAng="11649144" swAng="544406"/>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BF3B17-C8D6-BB45-B4B0-94DAAB6A6411}">
      <dsp:nvSpPr>
        <dsp:cNvPr id="0" name=""/>
        <dsp:cNvSpPr/>
      </dsp:nvSpPr>
      <dsp:spPr>
        <a:xfrm>
          <a:off x="1134979" y="923555"/>
          <a:ext cx="1937536" cy="1265062"/>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Vested-interest Corporations</a:t>
          </a:r>
          <a:endParaRPr lang="en-US" sz="2000" b="1" kern="1200" dirty="0"/>
        </a:p>
      </dsp:txBody>
      <dsp:txXfrm>
        <a:off x="1196734" y="985310"/>
        <a:ext cx="1814026" cy="1141552"/>
      </dsp:txXfrm>
    </dsp:sp>
    <dsp:sp modelId="{3F1BE280-7485-AD43-8F07-4086389C6F75}">
      <dsp:nvSpPr>
        <dsp:cNvPr id="0" name=""/>
        <dsp:cNvSpPr/>
      </dsp:nvSpPr>
      <dsp:spPr>
        <a:xfrm>
          <a:off x="1563356" y="399357"/>
          <a:ext cx="5686686" cy="5686686"/>
        </a:xfrm>
        <a:custGeom>
          <a:avLst/>
          <a:gdLst/>
          <a:ahLst/>
          <a:cxnLst/>
          <a:rect l="0" t="0" r="0" b="0"/>
          <a:pathLst>
            <a:path>
              <a:moveTo>
                <a:pt x="1204224" y="520007"/>
              </a:moveTo>
              <a:arcTo wR="2843343" hR="2843343" stAng="14087816" swAng="862182"/>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C3BE34-A15E-104F-97C9-C0F9BD319635}" type="datetimeFigureOut">
              <a:rPr lang="en-US" smtClean="0"/>
              <a:t>4/11/16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45F70-3605-6240-921C-8C31C24A64B2}" type="slidenum">
              <a:rPr lang="en-US" smtClean="0"/>
              <a:t>‹#›</a:t>
            </a:fld>
            <a:endParaRPr lang="en-US"/>
          </a:p>
        </p:txBody>
      </p:sp>
    </p:spTree>
    <p:extLst>
      <p:ext uri="{BB962C8B-B14F-4D97-AF65-F5344CB8AC3E}">
        <p14:creationId xmlns:p14="http://schemas.microsoft.com/office/powerpoint/2010/main" val="111552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3BE34-A15E-104F-97C9-C0F9BD319635}" type="datetimeFigureOut">
              <a:rPr lang="en-US" smtClean="0"/>
              <a:t>4/11/16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45F70-3605-6240-921C-8C31C24A64B2}" type="slidenum">
              <a:rPr lang="en-US" smtClean="0"/>
              <a:t>‹#›</a:t>
            </a:fld>
            <a:endParaRPr lang="en-US"/>
          </a:p>
        </p:txBody>
      </p:sp>
    </p:spTree>
    <p:extLst>
      <p:ext uri="{BB962C8B-B14F-4D97-AF65-F5344CB8AC3E}">
        <p14:creationId xmlns:p14="http://schemas.microsoft.com/office/powerpoint/2010/main" val="33922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3BE34-A15E-104F-97C9-C0F9BD319635}" type="datetimeFigureOut">
              <a:rPr lang="en-US" smtClean="0"/>
              <a:t>4/11/16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45F70-3605-6240-921C-8C31C24A64B2}" type="slidenum">
              <a:rPr lang="en-US" smtClean="0"/>
              <a:t>‹#›</a:t>
            </a:fld>
            <a:endParaRPr lang="en-US"/>
          </a:p>
        </p:txBody>
      </p:sp>
    </p:spTree>
    <p:extLst>
      <p:ext uri="{BB962C8B-B14F-4D97-AF65-F5344CB8AC3E}">
        <p14:creationId xmlns:p14="http://schemas.microsoft.com/office/powerpoint/2010/main" val="286197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3BE34-A15E-104F-97C9-C0F9BD319635}" type="datetimeFigureOut">
              <a:rPr lang="en-US" smtClean="0"/>
              <a:t>4/11/16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45F70-3605-6240-921C-8C31C24A64B2}" type="slidenum">
              <a:rPr lang="en-US" smtClean="0"/>
              <a:t>‹#›</a:t>
            </a:fld>
            <a:endParaRPr lang="en-US"/>
          </a:p>
        </p:txBody>
      </p:sp>
    </p:spTree>
    <p:extLst>
      <p:ext uri="{BB962C8B-B14F-4D97-AF65-F5344CB8AC3E}">
        <p14:creationId xmlns:p14="http://schemas.microsoft.com/office/powerpoint/2010/main" val="38215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C3BE34-A15E-104F-97C9-C0F9BD319635}" type="datetimeFigureOut">
              <a:rPr lang="en-US" smtClean="0"/>
              <a:t>4/11/16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45F70-3605-6240-921C-8C31C24A64B2}" type="slidenum">
              <a:rPr lang="en-US" smtClean="0"/>
              <a:t>‹#›</a:t>
            </a:fld>
            <a:endParaRPr lang="en-US"/>
          </a:p>
        </p:txBody>
      </p:sp>
    </p:spTree>
    <p:extLst>
      <p:ext uri="{BB962C8B-B14F-4D97-AF65-F5344CB8AC3E}">
        <p14:creationId xmlns:p14="http://schemas.microsoft.com/office/powerpoint/2010/main" val="119910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C3BE34-A15E-104F-97C9-C0F9BD319635}" type="datetimeFigureOut">
              <a:rPr lang="en-US" smtClean="0"/>
              <a:t>4/11/16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45F70-3605-6240-921C-8C31C24A64B2}" type="slidenum">
              <a:rPr lang="en-US" smtClean="0"/>
              <a:t>‹#›</a:t>
            </a:fld>
            <a:endParaRPr lang="en-US"/>
          </a:p>
        </p:txBody>
      </p:sp>
    </p:spTree>
    <p:extLst>
      <p:ext uri="{BB962C8B-B14F-4D97-AF65-F5344CB8AC3E}">
        <p14:creationId xmlns:p14="http://schemas.microsoft.com/office/powerpoint/2010/main" val="1829380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C3BE34-A15E-104F-97C9-C0F9BD319635}" type="datetimeFigureOut">
              <a:rPr lang="en-US" smtClean="0"/>
              <a:t>4/11/16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45F70-3605-6240-921C-8C31C24A64B2}" type="slidenum">
              <a:rPr lang="en-US" smtClean="0"/>
              <a:t>‹#›</a:t>
            </a:fld>
            <a:endParaRPr lang="en-US"/>
          </a:p>
        </p:txBody>
      </p:sp>
    </p:spTree>
    <p:extLst>
      <p:ext uri="{BB962C8B-B14F-4D97-AF65-F5344CB8AC3E}">
        <p14:creationId xmlns:p14="http://schemas.microsoft.com/office/powerpoint/2010/main" val="3896412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C3BE34-A15E-104F-97C9-C0F9BD319635}" type="datetimeFigureOut">
              <a:rPr lang="en-US" smtClean="0"/>
              <a:t>4/11/16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D45F70-3605-6240-921C-8C31C24A64B2}" type="slidenum">
              <a:rPr lang="en-US" smtClean="0"/>
              <a:t>‹#›</a:t>
            </a:fld>
            <a:endParaRPr lang="en-US"/>
          </a:p>
        </p:txBody>
      </p:sp>
    </p:spTree>
    <p:extLst>
      <p:ext uri="{BB962C8B-B14F-4D97-AF65-F5344CB8AC3E}">
        <p14:creationId xmlns:p14="http://schemas.microsoft.com/office/powerpoint/2010/main" val="223629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3BE34-A15E-104F-97C9-C0F9BD319635}" type="datetimeFigureOut">
              <a:rPr lang="en-US" smtClean="0"/>
              <a:t>4/11/16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D45F70-3605-6240-921C-8C31C24A64B2}" type="slidenum">
              <a:rPr lang="en-US" smtClean="0"/>
              <a:t>‹#›</a:t>
            </a:fld>
            <a:endParaRPr lang="en-US"/>
          </a:p>
        </p:txBody>
      </p:sp>
    </p:spTree>
    <p:extLst>
      <p:ext uri="{BB962C8B-B14F-4D97-AF65-F5344CB8AC3E}">
        <p14:creationId xmlns:p14="http://schemas.microsoft.com/office/powerpoint/2010/main" val="78833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3BE34-A15E-104F-97C9-C0F9BD319635}" type="datetimeFigureOut">
              <a:rPr lang="en-US" smtClean="0"/>
              <a:t>4/11/16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45F70-3605-6240-921C-8C31C24A64B2}" type="slidenum">
              <a:rPr lang="en-US" smtClean="0"/>
              <a:t>‹#›</a:t>
            </a:fld>
            <a:endParaRPr lang="en-US"/>
          </a:p>
        </p:txBody>
      </p:sp>
    </p:spTree>
    <p:extLst>
      <p:ext uri="{BB962C8B-B14F-4D97-AF65-F5344CB8AC3E}">
        <p14:creationId xmlns:p14="http://schemas.microsoft.com/office/powerpoint/2010/main" val="385194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3BE34-A15E-104F-97C9-C0F9BD319635}" type="datetimeFigureOut">
              <a:rPr lang="en-US" smtClean="0"/>
              <a:t>4/11/16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45F70-3605-6240-921C-8C31C24A64B2}" type="slidenum">
              <a:rPr lang="en-US" smtClean="0"/>
              <a:t>‹#›</a:t>
            </a:fld>
            <a:endParaRPr lang="en-US"/>
          </a:p>
        </p:txBody>
      </p:sp>
    </p:spTree>
    <p:extLst>
      <p:ext uri="{BB962C8B-B14F-4D97-AF65-F5344CB8AC3E}">
        <p14:creationId xmlns:p14="http://schemas.microsoft.com/office/powerpoint/2010/main" val="21527173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3BE34-A15E-104F-97C9-C0F9BD319635}" type="datetimeFigureOut">
              <a:rPr lang="en-US" smtClean="0"/>
              <a:t>4/11/16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45F70-3605-6240-921C-8C31C24A64B2}" type="slidenum">
              <a:rPr lang="en-US" smtClean="0"/>
              <a:t>‹#›</a:t>
            </a:fld>
            <a:endParaRPr lang="en-US"/>
          </a:p>
        </p:txBody>
      </p:sp>
    </p:spTree>
    <p:extLst>
      <p:ext uri="{BB962C8B-B14F-4D97-AF65-F5344CB8AC3E}">
        <p14:creationId xmlns:p14="http://schemas.microsoft.com/office/powerpoint/2010/main" val="2441883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gpvcc9C8Sb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hyperlink" Target="http://guides.lib.unc.edu/open-access-and-scholarly-communication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publicaccess.nih.gov/policy.htm" TargetMode="Externa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hyperlink" Target="http://www.sparc.arl.org/news/omnibus-appropriations-bill-codifies-white-house-directiv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plos.org/" TargetMode="External"/><Relationship Id="rId1" Type="http://schemas.openxmlformats.org/officeDocument/2006/relationships/slideLayout" Target="../slideLayouts/slideLayout7.xml"/><Relationship Id="rId2" Type="http://schemas.openxmlformats.org/officeDocument/2006/relationships/hyperlink" Target="http://www.sparc.arl.org/resources/resource-type/webcasts-videos-podcas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hyperlink" Target="https://www.plos.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a:bodyPr>
          <a:lstStyle/>
          <a:p>
            <a:pPr algn="r" fontAlgn="auto">
              <a:spcAft>
                <a:spcPts val="0"/>
              </a:spcAft>
              <a:defRPr/>
            </a:pPr>
            <a:r>
              <a:rPr lang="en-US" dirty="0" smtClean="0">
                <a:ea typeface="+mj-ea"/>
                <a:cs typeface="+mj-cs"/>
              </a:rPr>
              <a:t>MON April 11</a:t>
            </a:r>
          </a:p>
        </p:txBody>
      </p:sp>
      <p:sp>
        <p:nvSpPr>
          <p:cNvPr id="8" name="Text Placeholder 7"/>
          <p:cNvSpPr>
            <a:spLocks noGrp="1"/>
          </p:cNvSpPr>
          <p:nvPr>
            <p:ph type="body" idx="1"/>
          </p:nvPr>
        </p:nvSpPr>
        <p:spPr/>
        <p:txBody>
          <a:bodyPr rtlCol="0">
            <a:normAutofit/>
          </a:bodyPr>
          <a:lstStyle/>
          <a:p>
            <a:pPr algn="r" fontAlgn="auto">
              <a:spcAft>
                <a:spcPts val="0"/>
              </a:spcAft>
              <a:buFont typeface="Arial"/>
              <a:buNone/>
              <a:defRPr/>
            </a:pPr>
            <a:r>
              <a:rPr lang="en-US" dirty="0" smtClean="0">
                <a:ea typeface="+mn-ea"/>
                <a:cs typeface="+mn-cs"/>
              </a:rPr>
              <a:t>INLS 151</a:t>
            </a:r>
          </a:p>
        </p:txBody>
      </p:sp>
    </p:spTree>
    <p:extLst>
      <p:ext uri="{BB962C8B-B14F-4D97-AF65-F5344CB8AC3E}">
        <p14:creationId xmlns:p14="http://schemas.microsoft.com/office/powerpoint/2010/main" val="14446518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861" y="580929"/>
            <a:ext cx="8309656" cy="3046988"/>
          </a:xfrm>
          <a:prstGeom prst="rect">
            <a:avLst/>
          </a:prstGeom>
          <a:noFill/>
        </p:spPr>
        <p:txBody>
          <a:bodyPr wrap="square" rtlCol="0">
            <a:spAutoFit/>
          </a:bodyPr>
          <a:lstStyle/>
          <a:p>
            <a:r>
              <a:rPr lang="en-US" sz="2400" dirty="0"/>
              <a:t>My question is:  Do you think the health care field suffers because health care professionals do not have adequate access to online research? Is there a possibility that they could better help patients of they had access to these journals?</a:t>
            </a:r>
          </a:p>
          <a:p>
            <a:r>
              <a:rPr lang="en-US" sz="2400" dirty="0"/>
              <a:t> </a:t>
            </a:r>
          </a:p>
          <a:p>
            <a:r>
              <a:rPr lang="en-US" sz="2400" dirty="0"/>
              <a:t>My second question is: How did this hierarchy of journals come about? Were the people who started journals, like </a:t>
            </a:r>
            <a:r>
              <a:rPr lang="en-US" sz="2400" i="1" dirty="0"/>
              <a:t>Nature, </a:t>
            </a:r>
            <a:r>
              <a:rPr lang="en-US" sz="2400" dirty="0"/>
              <a:t>more popular, or are they popular because they are older journals</a:t>
            </a:r>
            <a:r>
              <a:rPr lang="en-US" sz="2400" dirty="0" smtClean="0"/>
              <a:t>?</a:t>
            </a:r>
            <a:endParaRPr lang="en-US" sz="2400" dirty="0"/>
          </a:p>
        </p:txBody>
      </p:sp>
      <p:sp>
        <p:nvSpPr>
          <p:cNvPr id="3" name="TextBox 2"/>
          <p:cNvSpPr txBox="1"/>
          <p:nvPr/>
        </p:nvSpPr>
        <p:spPr>
          <a:xfrm>
            <a:off x="6674748" y="4147562"/>
            <a:ext cx="2053769" cy="369332"/>
          </a:xfrm>
          <a:prstGeom prst="rect">
            <a:avLst/>
          </a:prstGeom>
          <a:noFill/>
        </p:spPr>
        <p:txBody>
          <a:bodyPr wrap="square" rtlCol="0">
            <a:spAutoFit/>
          </a:bodyPr>
          <a:lstStyle/>
          <a:p>
            <a:pPr algn="r"/>
            <a:r>
              <a:rPr lang="en-US" dirty="0" smtClean="0"/>
              <a:t>-</a:t>
            </a:r>
            <a:r>
              <a:rPr lang="en-US" dirty="0" err="1" smtClean="0"/>
              <a:t>Lunden</a:t>
            </a:r>
            <a:endParaRPr lang="en-US" dirty="0"/>
          </a:p>
        </p:txBody>
      </p:sp>
    </p:spTree>
    <p:extLst>
      <p:ext uri="{BB962C8B-B14F-4D97-AF65-F5344CB8AC3E}">
        <p14:creationId xmlns:p14="http://schemas.microsoft.com/office/powerpoint/2010/main" val="1206837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466" y="5606639"/>
            <a:ext cx="8215074" cy="1231106"/>
          </a:xfrm>
          <a:prstGeom prst="rect">
            <a:avLst/>
          </a:prstGeom>
          <a:noFill/>
        </p:spPr>
        <p:txBody>
          <a:bodyPr wrap="square" rtlCol="0">
            <a:spAutoFit/>
          </a:bodyPr>
          <a:lstStyle/>
          <a:p>
            <a:r>
              <a:rPr lang="en-US" sz="2800" b="1" dirty="0"/>
              <a:t>The Story of Aaron Swartz Full </a:t>
            </a:r>
            <a:r>
              <a:rPr lang="en-US" sz="2800" b="1" dirty="0" smtClean="0"/>
              <a:t>Documentary </a:t>
            </a:r>
            <a:r>
              <a:rPr lang="en-US" sz="2000" b="1" dirty="0" smtClean="0"/>
              <a:t>(1 </a:t>
            </a:r>
            <a:r>
              <a:rPr lang="en-US" sz="2000" b="1" dirty="0" err="1" smtClean="0"/>
              <a:t>hr</a:t>
            </a:r>
            <a:r>
              <a:rPr lang="en-US" sz="2000" b="1" dirty="0" smtClean="0"/>
              <a:t> 45 min)</a:t>
            </a:r>
            <a:endParaRPr lang="en-US" sz="2000" dirty="0" smtClean="0">
              <a:hlinkClick r:id="rId2"/>
            </a:endParaRPr>
          </a:p>
          <a:p>
            <a:r>
              <a:rPr lang="en-US" sz="2800" dirty="0" smtClean="0">
                <a:hlinkClick r:id="rId2"/>
              </a:rPr>
              <a:t>https</a:t>
            </a:r>
            <a:r>
              <a:rPr lang="en-US" sz="2800" dirty="0">
                <a:hlinkClick r:id="rId2"/>
              </a:rPr>
              <a:t>://www.youtube.com/watch?v=</a:t>
            </a:r>
            <a:r>
              <a:rPr lang="en-US" sz="2800" dirty="0" smtClean="0">
                <a:hlinkClick r:id="rId2"/>
              </a:rPr>
              <a:t>gpvcc9C8SbM</a:t>
            </a:r>
            <a:endParaRPr lang="en-US" sz="2800" dirty="0" smtClean="0"/>
          </a:p>
          <a:p>
            <a:endParaRPr lang="en-US" dirty="0"/>
          </a:p>
        </p:txBody>
      </p:sp>
      <p:sp>
        <p:nvSpPr>
          <p:cNvPr id="3" name="TextBox 2"/>
          <p:cNvSpPr txBox="1"/>
          <p:nvPr/>
        </p:nvSpPr>
        <p:spPr>
          <a:xfrm>
            <a:off x="405349" y="499869"/>
            <a:ext cx="8350191" cy="3416320"/>
          </a:xfrm>
          <a:prstGeom prst="rect">
            <a:avLst/>
          </a:prstGeom>
          <a:noFill/>
        </p:spPr>
        <p:txBody>
          <a:bodyPr wrap="square" rtlCol="0">
            <a:spAutoFit/>
          </a:bodyPr>
          <a:lstStyle/>
          <a:p>
            <a:r>
              <a:rPr lang="en-US" sz="2400" dirty="0"/>
              <a:t>The arrest and suicide of Aaron Swartz after illegally downloading millions of articles from JSTOR shed some light on the problems of having to pay for access to scholarly literature. </a:t>
            </a:r>
            <a:endParaRPr lang="en-US" sz="2400" dirty="0" smtClean="0"/>
          </a:p>
          <a:p>
            <a:endParaRPr lang="en-US" sz="2400" dirty="0"/>
          </a:p>
          <a:p>
            <a:r>
              <a:rPr lang="en-US" sz="2400" dirty="0" err="1" smtClean="0"/>
              <a:t>Eisen’s</a:t>
            </a:r>
            <a:r>
              <a:rPr lang="en-US" sz="2400" dirty="0" smtClean="0"/>
              <a:t> </a:t>
            </a:r>
            <a:r>
              <a:rPr lang="en-US" sz="2400" dirty="0"/>
              <a:t>article titled, Science Wants to Be Free, argues that the publishing of scholarly research doesn’t have to follow the traditional journal approach. After all, why should individuals be restricted from the most important and credible research available that their taxes often pay for?</a:t>
            </a:r>
          </a:p>
        </p:txBody>
      </p:sp>
      <p:sp>
        <p:nvSpPr>
          <p:cNvPr id="4" name="TextBox 3"/>
          <p:cNvSpPr txBox="1"/>
          <p:nvPr/>
        </p:nvSpPr>
        <p:spPr>
          <a:xfrm>
            <a:off x="6472074" y="4093522"/>
            <a:ext cx="2283466" cy="369332"/>
          </a:xfrm>
          <a:prstGeom prst="rect">
            <a:avLst/>
          </a:prstGeom>
          <a:noFill/>
        </p:spPr>
        <p:txBody>
          <a:bodyPr wrap="square" rtlCol="0">
            <a:spAutoFit/>
          </a:bodyPr>
          <a:lstStyle/>
          <a:p>
            <a:pPr algn="r"/>
            <a:r>
              <a:rPr lang="en-US" dirty="0" smtClean="0"/>
              <a:t>-Anna</a:t>
            </a:r>
            <a:endParaRPr lang="en-US" dirty="0"/>
          </a:p>
        </p:txBody>
      </p:sp>
    </p:spTree>
    <p:extLst>
      <p:ext uri="{BB962C8B-B14F-4D97-AF65-F5344CB8AC3E}">
        <p14:creationId xmlns:p14="http://schemas.microsoft.com/office/powerpoint/2010/main" val="3185428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512" y="526889"/>
            <a:ext cx="7944842" cy="3046988"/>
          </a:xfrm>
          <a:prstGeom prst="rect">
            <a:avLst/>
          </a:prstGeom>
          <a:noFill/>
        </p:spPr>
        <p:txBody>
          <a:bodyPr wrap="square" rtlCol="0">
            <a:spAutoFit/>
          </a:bodyPr>
          <a:lstStyle/>
          <a:p>
            <a:r>
              <a:rPr lang="en-US" sz="2400" dirty="0"/>
              <a:t>As society progresses there is a large disparity in the accessibility of information on the internet. I wondered why are companies and peers so focused on making money and withholding these resources that they are available to the public. I found it absurd that many physicians and health care providers lack access to basic medical research, as do students and teachers at high schools and small colleges who must resort to textbooks. </a:t>
            </a:r>
          </a:p>
        </p:txBody>
      </p:sp>
      <p:sp>
        <p:nvSpPr>
          <p:cNvPr id="3" name="TextBox 2"/>
          <p:cNvSpPr txBox="1"/>
          <p:nvPr/>
        </p:nvSpPr>
        <p:spPr>
          <a:xfrm>
            <a:off x="6593679" y="3917892"/>
            <a:ext cx="1945675" cy="369332"/>
          </a:xfrm>
          <a:prstGeom prst="rect">
            <a:avLst/>
          </a:prstGeom>
          <a:noFill/>
        </p:spPr>
        <p:txBody>
          <a:bodyPr wrap="square" rtlCol="0">
            <a:spAutoFit/>
          </a:bodyPr>
          <a:lstStyle/>
          <a:p>
            <a:pPr algn="r"/>
            <a:r>
              <a:rPr lang="en-US" dirty="0" smtClean="0"/>
              <a:t>-</a:t>
            </a:r>
            <a:r>
              <a:rPr lang="en-US" dirty="0" err="1" smtClean="0"/>
              <a:t>Anis</a:t>
            </a:r>
            <a:endParaRPr lang="en-US" dirty="0"/>
          </a:p>
        </p:txBody>
      </p:sp>
    </p:spTree>
    <p:extLst>
      <p:ext uri="{BB962C8B-B14F-4D97-AF65-F5344CB8AC3E}">
        <p14:creationId xmlns:p14="http://schemas.microsoft.com/office/powerpoint/2010/main" val="1099928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95437630"/>
              </p:ext>
            </p:extLst>
          </p:nvPr>
        </p:nvGraphicFramePr>
        <p:xfrm>
          <a:off x="189163" y="162119"/>
          <a:ext cx="8742029" cy="6511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3743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4814" y="743050"/>
            <a:ext cx="8229600" cy="2580404"/>
          </a:xfrm>
        </p:spPr>
        <p:txBody>
          <a:bodyPr>
            <a:noAutofit/>
          </a:bodyPr>
          <a:lstStyle/>
          <a:p>
            <a:pPr algn="l"/>
            <a:r>
              <a:rPr lang="en-US" sz="3200" dirty="0" smtClean="0"/>
              <a:t>What about the </a:t>
            </a:r>
            <a:r>
              <a:rPr lang="en-US" sz="3200" u="sng" dirty="0" smtClean="0"/>
              <a:t>quality</a:t>
            </a:r>
            <a:r>
              <a:rPr lang="en-US" sz="3200" dirty="0" smtClean="0"/>
              <a:t> of “peer review” in open access &amp; free publications?  Would it diminish? Could we be flooded with poorly conducted research that slips through the cracks?</a:t>
            </a:r>
            <a:br>
              <a:rPr lang="en-US" sz="3200" dirty="0" smtClean="0"/>
            </a:br>
            <a:endParaRPr lang="en-US" sz="3200" dirty="0"/>
          </a:p>
        </p:txBody>
      </p:sp>
      <p:sp>
        <p:nvSpPr>
          <p:cNvPr id="4" name="TextBox 3"/>
          <p:cNvSpPr txBox="1"/>
          <p:nvPr/>
        </p:nvSpPr>
        <p:spPr>
          <a:xfrm>
            <a:off x="7107121" y="3323454"/>
            <a:ext cx="1487293" cy="369332"/>
          </a:xfrm>
          <a:prstGeom prst="rect">
            <a:avLst/>
          </a:prstGeom>
          <a:noFill/>
        </p:spPr>
        <p:txBody>
          <a:bodyPr wrap="square" rtlCol="0">
            <a:spAutoFit/>
          </a:bodyPr>
          <a:lstStyle/>
          <a:p>
            <a:pPr algn="r"/>
            <a:r>
              <a:rPr lang="en-US" dirty="0" smtClean="0"/>
              <a:t>-Emily</a:t>
            </a:r>
            <a:endParaRPr lang="en-US" dirty="0"/>
          </a:p>
        </p:txBody>
      </p:sp>
    </p:spTree>
    <p:extLst>
      <p:ext uri="{BB962C8B-B14F-4D97-AF65-F5344CB8AC3E}">
        <p14:creationId xmlns:p14="http://schemas.microsoft.com/office/powerpoint/2010/main" val="685262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1535" y="553909"/>
            <a:ext cx="7890796" cy="4893647"/>
          </a:xfrm>
          <a:prstGeom prst="rect">
            <a:avLst/>
          </a:prstGeom>
          <a:noFill/>
        </p:spPr>
        <p:txBody>
          <a:bodyPr wrap="square" rtlCol="0">
            <a:spAutoFit/>
          </a:bodyPr>
          <a:lstStyle/>
          <a:p>
            <a:r>
              <a:rPr lang="en-US" sz="2400" dirty="0"/>
              <a:t>I beg to differ with one of </a:t>
            </a:r>
            <a:r>
              <a:rPr lang="en-US" sz="2400" dirty="0" smtClean="0"/>
              <a:t>his [</a:t>
            </a:r>
            <a:r>
              <a:rPr lang="en-US" sz="2400" dirty="0" err="1" smtClean="0"/>
              <a:t>Eisen</a:t>
            </a:r>
            <a:r>
              <a:rPr lang="en-US" sz="2400" dirty="0" smtClean="0"/>
              <a:t>] </a:t>
            </a:r>
            <a:r>
              <a:rPr lang="en-US" sz="2400" dirty="0"/>
              <a:t>principal ideas/statements: "When papers are submitted, they should immediately be made available online for free—clearly marked as not yet reviewed, but there to be used by people in the field who are capable of deciding on their own whether the work is sound and important." </a:t>
            </a:r>
            <a:endParaRPr lang="en-US" sz="2400" dirty="0" smtClean="0"/>
          </a:p>
          <a:p>
            <a:endParaRPr lang="en-US" sz="2400" dirty="0"/>
          </a:p>
          <a:p>
            <a:r>
              <a:rPr lang="en-US" sz="2400" dirty="0" smtClean="0"/>
              <a:t>…I </a:t>
            </a:r>
            <a:r>
              <a:rPr lang="en-US" sz="2400" dirty="0"/>
              <a:t>think he may be underestimating the research skills and analytical skills of an average "researcher" and its potential </a:t>
            </a:r>
            <a:r>
              <a:rPr lang="en-US" sz="2400" dirty="0" smtClean="0"/>
              <a:t>consequences…</a:t>
            </a:r>
            <a:r>
              <a:rPr lang="en-US" sz="2400" i="1" dirty="0" smtClean="0"/>
              <a:t>does</a:t>
            </a:r>
            <a:r>
              <a:rPr lang="en-US" sz="2400" i="1" dirty="0"/>
              <a:t> </a:t>
            </a:r>
            <a:r>
              <a:rPr lang="en-US" sz="2400" dirty="0"/>
              <a:t>has the appropriate skill set to make that </a:t>
            </a:r>
            <a:r>
              <a:rPr lang="en-US" sz="2400" dirty="0" smtClean="0"/>
              <a:t>determination? …the </a:t>
            </a:r>
            <a:r>
              <a:rPr lang="en-US" sz="2400" dirty="0"/>
              <a:t>traditional peer-review process would sift out these kind of scenarios </a:t>
            </a:r>
            <a:r>
              <a:rPr lang="en-US" sz="2400" dirty="0" smtClean="0"/>
              <a:t>[as opposed to] this</a:t>
            </a:r>
            <a:r>
              <a:rPr lang="en-US" sz="2400" dirty="0"/>
              <a:t> proposed information "free for all."</a:t>
            </a:r>
          </a:p>
        </p:txBody>
      </p:sp>
      <p:sp>
        <p:nvSpPr>
          <p:cNvPr id="3" name="TextBox 2"/>
          <p:cNvSpPr txBox="1"/>
          <p:nvPr/>
        </p:nvSpPr>
        <p:spPr>
          <a:xfrm>
            <a:off x="7120632" y="5633659"/>
            <a:ext cx="1391699" cy="369332"/>
          </a:xfrm>
          <a:prstGeom prst="rect">
            <a:avLst/>
          </a:prstGeom>
          <a:noFill/>
        </p:spPr>
        <p:txBody>
          <a:bodyPr wrap="square" rtlCol="0">
            <a:spAutoFit/>
          </a:bodyPr>
          <a:lstStyle/>
          <a:p>
            <a:pPr algn="r"/>
            <a:r>
              <a:rPr lang="en-US" dirty="0" smtClean="0"/>
              <a:t>-Alex</a:t>
            </a:r>
            <a:endParaRPr lang="en-US" dirty="0"/>
          </a:p>
        </p:txBody>
      </p:sp>
    </p:spTree>
    <p:extLst>
      <p:ext uri="{BB962C8B-B14F-4D97-AF65-F5344CB8AC3E}">
        <p14:creationId xmlns:p14="http://schemas.microsoft.com/office/powerpoint/2010/main" val="47968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1-18 at 2.49.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81" y="142452"/>
            <a:ext cx="9144000" cy="4540281"/>
          </a:xfrm>
          <a:prstGeom prst="rect">
            <a:avLst/>
          </a:prstGeom>
        </p:spPr>
      </p:pic>
      <p:sp>
        <p:nvSpPr>
          <p:cNvPr id="3" name="TextBox 2"/>
          <p:cNvSpPr txBox="1"/>
          <p:nvPr/>
        </p:nvSpPr>
        <p:spPr>
          <a:xfrm>
            <a:off x="121605" y="5174320"/>
            <a:ext cx="8927814" cy="461665"/>
          </a:xfrm>
          <a:prstGeom prst="rect">
            <a:avLst/>
          </a:prstGeom>
          <a:noFill/>
        </p:spPr>
        <p:txBody>
          <a:bodyPr wrap="square" rtlCol="0">
            <a:spAutoFit/>
          </a:bodyPr>
          <a:lstStyle/>
          <a:p>
            <a:r>
              <a:rPr lang="en-US" sz="2400" dirty="0">
                <a:hlinkClick r:id="rId3"/>
              </a:rPr>
              <a:t>http://guides.lib.unc.edu/open-access-and-scholarly-</a:t>
            </a:r>
            <a:r>
              <a:rPr lang="en-US" sz="2400" dirty="0" smtClean="0">
                <a:hlinkClick r:id="rId3"/>
              </a:rPr>
              <a:t>communications</a:t>
            </a:r>
            <a:r>
              <a:rPr lang="en-US" sz="2400" dirty="0" smtClean="0"/>
              <a:t> </a:t>
            </a:r>
            <a:endParaRPr lang="en-US" sz="2400" dirty="0"/>
          </a:p>
        </p:txBody>
      </p:sp>
      <p:sp>
        <p:nvSpPr>
          <p:cNvPr id="4" name="TextBox 3"/>
          <p:cNvSpPr txBox="1"/>
          <p:nvPr/>
        </p:nvSpPr>
        <p:spPr>
          <a:xfrm>
            <a:off x="1486280" y="5768758"/>
            <a:ext cx="6080236" cy="707886"/>
          </a:xfrm>
          <a:prstGeom prst="rect">
            <a:avLst/>
          </a:prstGeom>
          <a:noFill/>
        </p:spPr>
        <p:txBody>
          <a:bodyPr wrap="square" rtlCol="0">
            <a:spAutoFit/>
          </a:bodyPr>
          <a:lstStyle/>
          <a:p>
            <a:pPr algn="ctr"/>
            <a:r>
              <a:rPr lang="en-US" sz="4000" dirty="0" smtClean="0"/>
              <a:t>Institutional Repositories </a:t>
            </a:r>
            <a:endParaRPr lang="en-US" sz="4000" dirty="0"/>
          </a:p>
        </p:txBody>
      </p:sp>
    </p:spTree>
    <p:extLst>
      <p:ext uri="{BB962C8B-B14F-4D97-AF65-F5344CB8AC3E}">
        <p14:creationId xmlns:p14="http://schemas.microsoft.com/office/powerpoint/2010/main" val="2194435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154442" y="3925344"/>
            <a:ext cx="7042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400" dirty="0">
                <a:hlinkClick r:id="rId2"/>
              </a:rPr>
              <a:t>http://publicaccess.nih.gov/policy.htm</a:t>
            </a:r>
            <a:r>
              <a:rPr lang="en-US" sz="2400" dirty="0"/>
              <a:t> </a:t>
            </a:r>
          </a:p>
        </p:txBody>
      </p:sp>
      <p:pic>
        <p:nvPicPr>
          <p:cNvPr id="2" name="Picture 1" descr="Screen Shot 2015-04-06 at 9.08.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6229"/>
            <a:ext cx="9144000" cy="3439115"/>
          </a:xfrm>
          <a:prstGeom prst="rect">
            <a:avLst/>
          </a:prstGeom>
        </p:spPr>
      </p:pic>
      <p:sp>
        <p:nvSpPr>
          <p:cNvPr id="3" name="TextBox 2"/>
          <p:cNvSpPr txBox="1"/>
          <p:nvPr/>
        </p:nvSpPr>
        <p:spPr>
          <a:xfrm>
            <a:off x="526143" y="5116286"/>
            <a:ext cx="8291285" cy="1015663"/>
          </a:xfrm>
          <a:prstGeom prst="rect">
            <a:avLst/>
          </a:prstGeom>
          <a:noFill/>
        </p:spPr>
        <p:txBody>
          <a:bodyPr wrap="square" rtlCol="0">
            <a:spAutoFit/>
          </a:bodyPr>
          <a:lstStyle/>
          <a:p>
            <a:pPr marL="285750" indent="-285750">
              <a:buFont typeface="Arial"/>
              <a:buChar char="•"/>
            </a:pPr>
            <a:r>
              <a:rPr lang="en-US" sz="2000" dirty="0"/>
              <a:t>The National Institutes of Health (NIH), a part of the U.S. Department of Health and Human Services , is the nation’s medical research </a:t>
            </a:r>
            <a:r>
              <a:rPr lang="en-US" sz="2000" dirty="0" smtClean="0"/>
              <a:t>agency</a:t>
            </a:r>
          </a:p>
          <a:p>
            <a:pPr marL="285750" indent="-285750">
              <a:buFont typeface="Arial"/>
              <a:buChar char="•"/>
            </a:pPr>
            <a:r>
              <a:rPr lang="en-US" sz="2000" dirty="0" smtClean="0"/>
              <a:t>NIH </a:t>
            </a:r>
            <a:r>
              <a:rPr lang="en-US" sz="2000" dirty="0"/>
              <a:t>is the largest source of funding for medical research in the world</a:t>
            </a:r>
          </a:p>
        </p:txBody>
      </p:sp>
    </p:spTree>
    <p:extLst>
      <p:ext uri="{BB962C8B-B14F-4D97-AF65-F5344CB8AC3E}">
        <p14:creationId xmlns:p14="http://schemas.microsoft.com/office/powerpoint/2010/main" val="24756750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Screen Shot 2014-04-10 at 7.56.1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01600"/>
            <a:ext cx="835025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extBox 2"/>
          <p:cNvSpPr txBox="1">
            <a:spLocks noChangeArrowheads="1"/>
          </p:cNvSpPr>
          <p:nvPr/>
        </p:nvSpPr>
        <p:spPr bwMode="auto">
          <a:xfrm>
            <a:off x="369888" y="6043613"/>
            <a:ext cx="8350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a:hlinkClick r:id="rId3"/>
              </a:rPr>
              <a:t>http://www.sparc.arl.org/news/omnibus-appropriations-bill-codifies-white-house-directive</a:t>
            </a:r>
            <a:r>
              <a:rPr lang="en-US"/>
              <a:t> </a:t>
            </a:r>
          </a:p>
        </p:txBody>
      </p:sp>
    </p:spTree>
    <p:extLst>
      <p:ext uri="{BB962C8B-B14F-4D97-AF65-F5344CB8AC3E}">
        <p14:creationId xmlns:p14="http://schemas.microsoft.com/office/powerpoint/2010/main" val="35862104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groups…</a:t>
            </a:r>
            <a:endParaRPr lang="en-US" dirty="0"/>
          </a:p>
        </p:txBody>
      </p:sp>
      <p:sp>
        <p:nvSpPr>
          <p:cNvPr id="3" name="Content Placeholder 2"/>
          <p:cNvSpPr>
            <a:spLocks noGrp="1"/>
          </p:cNvSpPr>
          <p:nvPr>
            <p:ph idx="1"/>
          </p:nvPr>
        </p:nvSpPr>
        <p:spPr/>
        <p:txBody>
          <a:bodyPr/>
          <a:lstStyle/>
          <a:p>
            <a:r>
              <a:rPr lang="en-US" dirty="0" smtClean="0"/>
              <a:t>Health-related information</a:t>
            </a:r>
          </a:p>
          <a:p>
            <a:pPr lvl="1"/>
            <a:r>
              <a:rPr lang="en-US" dirty="0" smtClean="0"/>
              <a:t>6 constituents</a:t>
            </a:r>
          </a:p>
          <a:p>
            <a:pPr lvl="1"/>
            <a:r>
              <a:rPr lang="en-US" dirty="0" smtClean="0"/>
              <a:t>$</a:t>
            </a:r>
          </a:p>
          <a:p>
            <a:pPr lvl="1"/>
            <a:r>
              <a:rPr lang="en-US" dirty="0"/>
              <a:t>e</a:t>
            </a:r>
            <a:r>
              <a:rPr lang="en-US" dirty="0" smtClean="0"/>
              <a:t>xpertise</a:t>
            </a:r>
          </a:p>
          <a:p>
            <a:pPr lvl="1"/>
            <a:r>
              <a:rPr lang="en-US" dirty="0"/>
              <a:t>i</a:t>
            </a:r>
            <a:r>
              <a:rPr lang="en-US" dirty="0" smtClean="0"/>
              <a:t>nformation needs</a:t>
            </a:r>
          </a:p>
          <a:p>
            <a:r>
              <a:rPr lang="en-US" dirty="0" smtClean="0"/>
              <a:t>What sort of model/process can you come up with to ensure access to information trustworthiness of content?</a:t>
            </a:r>
            <a:endParaRPr lang="en-US" dirty="0"/>
          </a:p>
        </p:txBody>
      </p:sp>
    </p:spTree>
    <p:extLst>
      <p:ext uri="{BB962C8B-B14F-4D97-AF65-F5344CB8AC3E}">
        <p14:creationId xmlns:p14="http://schemas.microsoft.com/office/powerpoint/2010/main" val="3445967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0000"/>
          </a:xfrm>
        </p:spPr>
        <p:txBody>
          <a:bodyPr>
            <a:normAutofit/>
          </a:bodyPr>
          <a:lstStyle/>
          <a:p>
            <a:r>
              <a:rPr lang="en-US" sz="3200" dirty="0" smtClean="0"/>
              <a:t>Annotated bibliography – due April 18</a:t>
            </a:r>
            <a:endParaRPr lang="en-US" sz="3200" dirty="0"/>
          </a:p>
        </p:txBody>
      </p:sp>
      <p:sp>
        <p:nvSpPr>
          <p:cNvPr id="3" name="Content Placeholder 2"/>
          <p:cNvSpPr>
            <a:spLocks noGrp="1"/>
          </p:cNvSpPr>
          <p:nvPr>
            <p:ph idx="1"/>
          </p:nvPr>
        </p:nvSpPr>
        <p:spPr>
          <a:xfrm>
            <a:off x="457200" y="864638"/>
            <a:ext cx="8229600" cy="5836309"/>
          </a:xfrm>
        </p:spPr>
        <p:txBody>
          <a:bodyPr>
            <a:normAutofit/>
          </a:bodyPr>
          <a:lstStyle/>
          <a:p>
            <a:pPr marL="0" indent="0">
              <a:buNone/>
            </a:pPr>
            <a:r>
              <a:rPr lang="en-US" sz="2000" dirty="0" smtClean="0"/>
              <a:t>Fischer, C.S. (2008). What wealth-happiness paradox? A short note on the American case. </a:t>
            </a:r>
            <a:r>
              <a:rPr lang="en-US" sz="2000" i="1" dirty="0" smtClean="0"/>
              <a:t>Journal of Happiness Studies, 9</a:t>
            </a:r>
            <a:r>
              <a:rPr lang="en-US" sz="2000" dirty="0" smtClean="0"/>
              <a:t>(2), 219-226. </a:t>
            </a:r>
            <a:r>
              <a:rPr lang="en-US" sz="2000" dirty="0" err="1" smtClean="0"/>
              <a:t>doi</a:t>
            </a:r>
            <a:r>
              <a:rPr lang="en-US" sz="2000" dirty="0" smtClean="0"/>
              <a:t>: 10.1007/s10902-007-9047-4</a:t>
            </a:r>
          </a:p>
          <a:p>
            <a:pPr marL="0" indent="0">
              <a:buNone/>
            </a:pPr>
            <a:endParaRPr lang="en-US" sz="1400" dirty="0" smtClean="0"/>
          </a:p>
          <a:p>
            <a:pPr marL="0" indent="0">
              <a:buNone/>
            </a:pPr>
            <a:r>
              <a:rPr lang="en-US" sz="2000" dirty="0" smtClean="0"/>
              <a:t>This article furthers the idea that income increases happiness, but inheritance does not. More than simply income, effort is an integral part to happiness. This article points out that someone could have a high paying job, but put limited effort into it. People with these types of jobs typically do not have as much happiness because they subconsciously do not feel entitled to the money they receive. </a:t>
            </a:r>
          </a:p>
          <a:p>
            <a:pPr marL="0" indent="0">
              <a:buNone/>
            </a:pPr>
            <a:endParaRPr lang="en-US" sz="1400" dirty="0"/>
          </a:p>
          <a:p>
            <a:pPr marL="0" indent="0">
              <a:buNone/>
            </a:pPr>
            <a:r>
              <a:rPr lang="en-US" sz="2000" dirty="0" smtClean="0"/>
              <a:t>This article comes from the Journal of Happiness Studies, which is a well-respected peer-reviewed scientific journal (according to Ulrich’s). It specializes in speculating and empirically investigating subjective well-being. The author, Claude S. Fischer, is a social psychologist who specializes in urban sociology. From the time span of 1986-1998, Fischer won multiple scholarly awards for his work in the field of sociology.  This article has been cited by 9 subsequent articles, demonstrating its impact on related research.  </a:t>
            </a:r>
            <a:endParaRPr lang="en-US" sz="2000" dirty="0"/>
          </a:p>
        </p:txBody>
      </p:sp>
    </p:spTree>
    <p:extLst>
      <p:ext uri="{BB962C8B-B14F-4D97-AF65-F5344CB8AC3E}">
        <p14:creationId xmlns:p14="http://schemas.microsoft.com/office/powerpoint/2010/main" val="59825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51877044"/>
              </p:ext>
            </p:extLst>
          </p:nvPr>
        </p:nvGraphicFramePr>
        <p:xfrm>
          <a:off x="0" y="28575"/>
          <a:ext cx="9144000" cy="6217952"/>
        </p:xfrm>
        <a:graphic>
          <a:graphicData uri="http://schemas.openxmlformats.org/drawingml/2006/table">
            <a:tbl>
              <a:tblPr firstRow="1" bandRow="1">
                <a:tableStyleId>{5C22544A-7EE6-4342-B048-85BDC9FD1C3A}</a:tableStyleId>
              </a:tblPr>
              <a:tblGrid>
                <a:gridCol w="2513164"/>
                <a:gridCol w="5039841"/>
                <a:gridCol w="1590995"/>
              </a:tblGrid>
              <a:tr h="652857">
                <a:tc>
                  <a:txBody>
                    <a:bodyPr/>
                    <a:lstStyle/>
                    <a:p>
                      <a:r>
                        <a:rPr lang="en-US" sz="2000" dirty="0" smtClean="0"/>
                        <a:t>Team Members</a:t>
                      </a:r>
                      <a:endParaRPr lang="en-US" sz="2000" dirty="0"/>
                    </a:p>
                  </a:txBody>
                  <a:tcPr marT="45722" marB="45722" anchor="ctr"/>
                </a:tc>
                <a:tc>
                  <a:txBody>
                    <a:bodyPr/>
                    <a:lstStyle/>
                    <a:p>
                      <a:r>
                        <a:rPr lang="en-US" sz="2000" dirty="0" smtClean="0"/>
                        <a:t>Topic</a:t>
                      </a:r>
                      <a:endParaRPr lang="en-US" sz="2000" dirty="0"/>
                    </a:p>
                  </a:txBody>
                  <a:tcPr marT="45722" marB="45722" anchor="ctr"/>
                </a:tc>
                <a:tc>
                  <a:txBody>
                    <a:bodyPr/>
                    <a:lstStyle/>
                    <a:p>
                      <a:r>
                        <a:rPr lang="en-US" sz="2000" dirty="0" smtClean="0"/>
                        <a:t>Presentation Date</a:t>
                      </a:r>
                      <a:endParaRPr lang="en-US" sz="2000" dirty="0"/>
                    </a:p>
                  </a:txBody>
                  <a:tcPr marT="45722" marB="45722" anchor="ctr"/>
                </a:tc>
              </a:tr>
              <a:tr h="537571">
                <a:tc>
                  <a:txBody>
                    <a:bodyPr/>
                    <a:lstStyle/>
                    <a:p>
                      <a:r>
                        <a:rPr lang="en-US" sz="2000" dirty="0" smtClean="0"/>
                        <a:t>Jorge</a:t>
                      </a:r>
                      <a:endParaRPr lang="en-US" sz="2000" dirty="0"/>
                    </a:p>
                  </a:txBody>
                  <a:tcPr marT="45722" marB="45722" anchor="ctr"/>
                </a:tc>
                <a:tc>
                  <a:txBody>
                    <a:bodyPr/>
                    <a:lstStyle/>
                    <a:p>
                      <a:r>
                        <a:rPr lang="en-US" sz="2000" dirty="0" smtClean="0"/>
                        <a:t>How/why have U.S. attitudes toward homosexuality changed</a:t>
                      </a:r>
                      <a:r>
                        <a:rPr lang="en-US" sz="2000" baseline="0" dirty="0" smtClean="0"/>
                        <a:t> in recent years?</a:t>
                      </a:r>
                      <a:endParaRPr lang="en-US" sz="2000" dirty="0"/>
                    </a:p>
                  </a:txBody>
                  <a:tcPr marT="45722" marB="45722" anchor="ctr"/>
                </a:tc>
                <a:tc>
                  <a:txBody>
                    <a:bodyPr/>
                    <a:lstStyle/>
                    <a:p>
                      <a:r>
                        <a:rPr lang="en-US" sz="2000" dirty="0" smtClean="0"/>
                        <a:t>April 18</a:t>
                      </a:r>
                      <a:endParaRPr lang="en-US" sz="2000" dirty="0"/>
                    </a:p>
                  </a:txBody>
                  <a:tcPr marT="45722" marB="45722" anchor="ctr"/>
                </a:tc>
              </a:tr>
              <a:tr h="537571">
                <a:tc>
                  <a:txBody>
                    <a:bodyPr/>
                    <a:lstStyle/>
                    <a:p>
                      <a:r>
                        <a:rPr lang="en-US" sz="2000" dirty="0" smtClean="0"/>
                        <a:t>Addie, Dorian, </a:t>
                      </a:r>
                      <a:r>
                        <a:rPr lang="en-US" sz="2000" dirty="0" err="1" smtClean="0"/>
                        <a:t>Lunden</a:t>
                      </a:r>
                      <a:r>
                        <a:rPr lang="en-US" sz="2000" dirty="0" smtClean="0"/>
                        <a:t> &amp; Jennifer</a:t>
                      </a:r>
                      <a:endParaRPr lang="en-US" sz="2000" dirty="0"/>
                    </a:p>
                  </a:txBody>
                  <a:tcPr marT="45722" marB="45722" anchor="ctr"/>
                </a:tc>
                <a:tc>
                  <a:txBody>
                    <a:bodyPr/>
                    <a:lstStyle/>
                    <a:p>
                      <a:r>
                        <a:rPr lang="en-US" sz="2000" dirty="0" smtClean="0"/>
                        <a:t>How does self-reported level of general happiness relate to family income?</a:t>
                      </a:r>
                      <a:endParaRPr lang="en-US" sz="2000" dirty="0"/>
                    </a:p>
                  </a:txBody>
                  <a:tcPr marT="45722" marB="45722" anchor="ctr"/>
                </a:tc>
                <a:tc>
                  <a:txBody>
                    <a:bodyPr/>
                    <a:lstStyle/>
                    <a:p>
                      <a:r>
                        <a:rPr lang="en-US" sz="2000" dirty="0" smtClean="0"/>
                        <a:t>April</a:t>
                      </a:r>
                      <a:r>
                        <a:rPr lang="en-US" sz="2000" baseline="0" dirty="0" smtClean="0"/>
                        <a:t> 20</a:t>
                      </a:r>
                      <a:endParaRPr lang="en-US" sz="2000" dirty="0"/>
                    </a:p>
                  </a:txBody>
                  <a:tcPr marT="45722" marB="45722" anchor="ctr"/>
                </a:tc>
              </a:tr>
              <a:tr h="53757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Colin, Jake &amp; Aiden</a:t>
                      </a:r>
                    </a:p>
                  </a:txBody>
                  <a:tcPr marT="45722" marB="45722" anchor="ctr"/>
                </a:tc>
                <a:tc>
                  <a:txBody>
                    <a:bodyPr/>
                    <a:lstStyle/>
                    <a:p>
                      <a:r>
                        <a:rPr lang="en-US" sz="2000" dirty="0" smtClean="0"/>
                        <a:t>What is the relationship between armed</a:t>
                      </a:r>
                      <a:r>
                        <a:rPr lang="en-US" sz="2000" baseline="0" dirty="0" smtClean="0"/>
                        <a:t> service personnel (and veterans) and gun ownership?</a:t>
                      </a:r>
                      <a:endParaRPr lang="en-US" sz="2000" dirty="0"/>
                    </a:p>
                  </a:txBody>
                  <a:tcPr marT="45722" marB="45722"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April 20</a:t>
                      </a:r>
                    </a:p>
                  </a:txBody>
                  <a:tcPr marT="45722" marB="45722" anchor="ctr"/>
                </a:tc>
              </a:tr>
              <a:tr h="652857">
                <a:tc>
                  <a:txBody>
                    <a:bodyPr/>
                    <a:lstStyle/>
                    <a:p>
                      <a:r>
                        <a:rPr lang="en-US" sz="2000" dirty="0" err="1" smtClean="0"/>
                        <a:t>Rishabh</a:t>
                      </a:r>
                      <a:r>
                        <a:rPr lang="en-US" sz="2000" dirty="0" smtClean="0"/>
                        <a:t>, Anna, Kelly &amp; </a:t>
                      </a:r>
                      <a:r>
                        <a:rPr lang="en-US" sz="2000" dirty="0" err="1" smtClean="0"/>
                        <a:t>Kalsey</a:t>
                      </a:r>
                      <a:endParaRPr lang="en-US" sz="2000" dirty="0"/>
                    </a:p>
                  </a:txBody>
                  <a:tcPr marT="45722" marB="45722" anchor="ctr"/>
                </a:tc>
                <a:tc>
                  <a:txBody>
                    <a:bodyPr/>
                    <a:lstStyle/>
                    <a:p>
                      <a:r>
                        <a:rPr lang="en-US" sz="2000" dirty="0" smtClean="0"/>
                        <a:t>How does self-reported level of general happiness relate to family income?</a:t>
                      </a:r>
                      <a:endParaRPr lang="en-US" sz="2000" dirty="0"/>
                    </a:p>
                  </a:txBody>
                  <a:tcPr marT="45722" marB="45722" anchor="ctr"/>
                </a:tc>
                <a:tc>
                  <a:txBody>
                    <a:bodyPr/>
                    <a:lstStyle/>
                    <a:p>
                      <a:r>
                        <a:rPr lang="en-US" sz="2000" dirty="0" smtClean="0"/>
                        <a:t>April 25</a:t>
                      </a:r>
                      <a:endParaRPr lang="en-US" sz="2000" dirty="0"/>
                    </a:p>
                  </a:txBody>
                  <a:tcPr marT="45722" marB="45722" anchor="ctr"/>
                </a:tc>
              </a:tr>
              <a:tr h="537571">
                <a:tc>
                  <a:txBody>
                    <a:bodyPr/>
                    <a:lstStyle/>
                    <a:p>
                      <a:r>
                        <a:rPr lang="en-US" sz="2000" dirty="0" err="1" smtClean="0"/>
                        <a:t>Anis</a:t>
                      </a:r>
                      <a:r>
                        <a:rPr lang="en-US" sz="2000" dirty="0" smtClean="0"/>
                        <a:t>, Nick, Cassandra &amp; Joseph</a:t>
                      </a:r>
                      <a:endParaRPr lang="en-US" sz="2000" dirty="0"/>
                    </a:p>
                  </a:txBody>
                  <a:tcPr marT="45722" marB="45722" anchor="ctr"/>
                </a:tc>
                <a:tc>
                  <a:txBody>
                    <a:bodyPr/>
                    <a:lstStyle/>
                    <a:p>
                      <a:r>
                        <a:rPr lang="en-US" sz="2000" dirty="0" smtClean="0"/>
                        <a:t>What is the relationship between income and gender?</a:t>
                      </a:r>
                      <a:endParaRPr lang="en-US" sz="2000" dirty="0"/>
                    </a:p>
                  </a:txBody>
                  <a:tcPr marT="45722" marB="45722" anchor="ctr"/>
                </a:tc>
                <a:tc>
                  <a:txBody>
                    <a:bodyPr/>
                    <a:lstStyle/>
                    <a:p>
                      <a:r>
                        <a:rPr lang="en-US" sz="2000" dirty="0" smtClean="0"/>
                        <a:t>April 25</a:t>
                      </a:r>
                      <a:endParaRPr lang="en-US" sz="2000" dirty="0"/>
                    </a:p>
                  </a:txBody>
                  <a:tcPr marT="45722" marB="45722" anchor="ctr"/>
                </a:tc>
              </a:tr>
              <a:tr h="537571">
                <a:tc>
                  <a:txBody>
                    <a:bodyPr/>
                    <a:lstStyle/>
                    <a:p>
                      <a:r>
                        <a:rPr lang="en-US" sz="2000" dirty="0" smtClean="0"/>
                        <a:t>Alex and </a:t>
                      </a:r>
                      <a:r>
                        <a:rPr lang="en-US" sz="2000" dirty="0" err="1" smtClean="0"/>
                        <a:t>Ranni</a:t>
                      </a:r>
                      <a:endParaRPr lang="en-US" sz="2000" dirty="0"/>
                    </a:p>
                  </a:txBody>
                  <a:tcPr marT="45722" marB="45722" anchor="ctr"/>
                </a:tc>
                <a:tc>
                  <a:txBody>
                    <a:bodyPr/>
                    <a:lstStyle/>
                    <a:p>
                      <a:r>
                        <a:rPr lang="en-US" sz="2000" dirty="0" smtClean="0"/>
                        <a:t>Gun ownership by region of country:</a:t>
                      </a:r>
                      <a:r>
                        <a:rPr lang="en-US" sz="2000" baseline="0" dirty="0" smtClean="0"/>
                        <a:t> Do stereotypes of rural American South hold true?</a:t>
                      </a:r>
                      <a:endParaRPr lang="en-US" sz="2000" dirty="0"/>
                    </a:p>
                  </a:txBody>
                  <a:tcPr marT="45722" marB="45722" anchor="ctr"/>
                </a:tc>
                <a:tc>
                  <a:txBody>
                    <a:bodyPr/>
                    <a:lstStyle/>
                    <a:p>
                      <a:endParaRPr lang="en-US" sz="2000" dirty="0"/>
                    </a:p>
                  </a:txBody>
                  <a:tcPr marT="45722" marB="45722" anchor="ctr"/>
                </a:tc>
              </a:tr>
              <a:tr h="652857">
                <a:tc>
                  <a:txBody>
                    <a:bodyPr/>
                    <a:lstStyle/>
                    <a:p>
                      <a:r>
                        <a:rPr lang="en-US" sz="2000" dirty="0" smtClean="0"/>
                        <a:t>Grace &amp;</a:t>
                      </a:r>
                      <a:r>
                        <a:rPr lang="en-US" sz="2000" baseline="0" dirty="0" smtClean="0"/>
                        <a:t> Emily</a:t>
                      </a:r>
                      <a:endParaRPr lang="en-US" sz="2000" dirty="0"/>
                    </a:p>
                  </a:txBody>
                  <a:tcPr marT="45722" marB="45722" anchor="ctr"/>
                </a:tc>
                <a:tc>
                  <a:txBody>
                    <a:bodyPr/>
                    <a:lstStyle/>
                    <a:p>
                      <a:r>
                        <a:rPr lang="en-US" sz="2000" dirty="0" smtClean="0"/>
                        <a:t>What is the relationship</a:t>
                      </a:r>
                      <a:r>
                        <a:rPr lang="en-US" sz="2000" baseline="0" dirty="0" smtClean="0"/>
                        <a:t> between gender, happiness and income?</a:t>
                      </a:r>
                      <a:endParaRPr lang="en-US" sz="2000" dirty="0"/>
                    </a:p>
                  </a:txBody>
                  <a:tcPr marT="45722" marB="45722" anchor="ctr"/>
                </a:tc>
                <a:tc>
                  <a:txBody>
                    <a:bodyPr/>
                    <a:lstStyle/>
                    <a:p>
                      <a:endParaRPr lang="en-US" sz="2000" dirty="0"/>
                    </a:p>
                  </a:txBody>
                  <a:tcPr marT="45722" marB="45722" anchor="ctr"/>
                </a:tc>
              </a:tr>
            </a:tbl>
          </a:graphicData>
        </a:graphic>
      </p:graphicFrame>
      <p:sp>
        <p:nvSpPr>
          <p:cNvPr id="15407" name="TextBox 4"/>
          <p:cNvSpPr txBox="1">
            <a:spLocks noChangeArrowheads="1"/>
          </p:cNvSpPr>
          <p:nvPr/>
        </p:nvSpPr>
        <p:spPr bwMode="auto">
          <a:xfrm>
            <a:off x="304800" y="6392150"/>
            <a:ext cx="838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dirty="0"/>
              <a:t>Presentation </a:t>
            </a:r>
            <a:r>
              <a:rPr lang="en-US" sz="1800" b="1" dirty="0" smtClean="0"/>
              <a:t>date options:  </a:t>
            </a:r>
            <a:r>
              <a:rPr lang="en-US" sz="1800" b="1" u="sng" dirty="0"/>
              <a:t>Mon April 18</a:t>
            </a:r>
            <a:r>
              <a:rPr lang="en-US" sz="1800" b="1" dirty="0"/>
              <a:t>, </a:t>
            </a:r>
            <a:r>
              <a:rPr lang="en-US" sz="1800" b="1" u="sng" dirty="0"/>
              <a:t>Wed April 20</a:t>
            </a:r>
            <a:r>
              <a:rPr lang="en-US" sz="1800" b="1" dirty="0"/>
              <a:t>, </a:t>
            </a:r>
            <a:r>
              <a:rPr lang="en-US" sz="1800" b="1" u="sng" dirty="0"/>
              <a:t>Mon April 25</a:t>
            </a:r>
          </a:p>
        </p:txBody>
      </p:sp>
    </p:spTree>
    <p:extLst>
      <p:ext uri="{BB962C8B-B14F-4D97-AF65-F5344CB8AC3E}">
        <p14:creationId xmlns:p14="http://schemas.microsoft.com/office/powerpoint/2010/main" val="20528392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txBox="1">
            <a:spLocks noChangeArrowheads="1"/>
          </p:cNvSpPr>
          <p:nvPr/>
        </p:nvSpPr>
        <p:spPr bwMode="auto">
          <a:xfrm>
            <a:off x="339725" y="4841875"/>
            <a:ext cx="8505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2000" dirty="0">
                <a:hlinkClick r:id="rId2"/>
              </a:rPr>
              <a:t>http://www.sparc.arl.org/resources/resource-type/webcasts-videos-podcasts</a:t>
            </a:r>
            <a:r>
              <a:rPr lang="en-US" sz="2000" dirty="0"/>
              <a:t> </a:t>
            </a:r>
          </a:p>
        </p:txBody>
      </p:sp>
      <p:pic>
        <p:nvPicPr>
          <p:cNvPr id="15362" name="Picture 2" descr="Screen Shot 2014-04-10 at 8.02.3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9738" y="666750"/>
            <a:ext cx="53721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40466" y="5264327"/>
            <a:ext cx="5271279" cy="369332"/>
          </a:xfrm>
          <a:prstGeom prst="rect">
            <a:avLst/>
          </a:prstGeom>
          <a:noFill/>
        </p:spPr>
        <p:txBody>
          <a:bodyPr wrap="square" rtlCol="0">
            <a:spAutoFit/>
          </a:bodyPr>
          <a:lstStyle/>
          <a:p>
            <a:r>
              <a:rPr lang="en-US" dirty="0" smtClean="0"/>
              <a:t>Jonathan </a:t>
            </a:r>
            <a:r>
              <a:rPr lang="en-US" dirty="0" err="1" smtClean="0"/>
              <a:t>Eisen</a:t>
            </a:r>
            <a:r>
              <a:rPr lang="en-US" dirty="0" smtClean="0"/>
              <a:t> &amp; Nick </a:t>
            </a:r>
            <a:r>
              <a:rPr lang="en-US" dirty="0" err="1" smtClean="0"/>
              <a:t>Shockey</a:t>
            </a:r>
            <a:endParaRPr lang="en-US" dirty="0"/>
          </a:p>
        </p:txBody>
      </p:sp>
      <p:sp>
        <p:nvSpPr>
          <p:cNvPr id="3" name="TextBox 2"/>
          <p:cNvSpPr txBox="1"/>
          <p:nvPr/>
        </p:nvSpPr>
        <p:spPr>
          <a:xfrm>
            <a:off x="540466" y="5836308"/>
            <a:ext cx="6769329" cy="369332"/>
          </a:xfrm>
          <a:prstGeom prst="rect">
            <a:avLst/>
          </a:prstGeom>
          <a:noFill/>
        </p:spPr>
        <p:txBody>
          <a:bodyPr wrap="square" rtlCol="0">
            <a:spAutoFit/>
          </a:bodyPr>
          <a:lstStyle/>
          <a:p>
            <a:r>
              <a:rPr lang="en-US" dirty="0" smtClean="0"/>
              <a:t>PLOS Public Library </a:t>
            </a:r>
            <a:r>
              <a:rPr lang="en-US" dirty="0"/>
              <a:t>of Science </a:t>
            </a:r>
            <a:r>
              <a:rPr lang="en-US" dirty="0">
                <a:hlinkClick r:id="rId4"/>
              </a:rPr>
              <a:t>http://www.plos.org</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20109351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4252913" y="204788"/>
            <a:ext cx="5003800" cy="2879725"/>
          </a:xfrm>
          <a:prstGeom prst="cloudCallout">
            <a:avLst>
              <a:gd name="adj1" fmla="val -31340"/>
              <a:gd name="adj2" fmla="val 77957"/>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800" dirty="0">
                <a:latin typeface="Comic Sans MS"/>
                <a:cs typeface="Comic Sans MS"/>
              </a:rPr>
              <a:t>INFORMATION WANTS TO BE FREE!  </a:t>
            </a:r>
          </a:p>
        </p:txBody>
      </p:sp>
      <p:sp>
        <p:nvSpPr>
          <p:cNvPr id="5" name="Cloud Callout 4"/>
          <p:cNvSpPr/>
          <p:nvPr/>
        </p:nvSpPr>
        <p:spPr>
          <a:xfrm>
            <a:off x="0" y="327025"/>
            <a:ext cx="5005388" cy="2881313"/>
          </a:xfrm>
          <a:prstGeom prst="cloudCallout">
            <a:avLst>
              <a:gd name="adj1" fmla="val 32778"/>
              <a:gd name="adj2" fmla="val 91343"/>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800" dirty="0">
                <a:latin typeface="Comic Sans MS"/>
                <a:cs typeface="Comic Sans MS"/>
              </a:rPr>
              <a:t>INFORMATION IS NOT “FREE” – IT IS A COMMODITY!  </a:t>
            </a:r>
          </a:p>
        </p:txBody>
      </p:sp>
      <p:sp>
        <p:nvSpPr>
          <p:cNvPr id="6" name="Cloud Callout 5"/>
          <p:cNvSpPr/>
          <p:nvPr/>
        </p:nvSpPr>
        <p:spPr>
          <a:xfrm>
            <a:off x="5769470" y="4971670"/>
            <a:ext cx="3242792" cy="1845401"/>
          </a:xfrm>
          <a:prstGeom prst="cloudCallout">
            <a:avLst>
              <a:gd name="adj1" fmla="val -91655"/>
              <a:gd name="adj2" fmla="val -90210"/>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800" dirty="0" smtClean="0">
                <a:latin typeface="Comic Sans MS"/>
                <a:cs typeface="Comic Sans MS"/>
              </a:rPr>
              <a:t>OTHER OPTIONS</a:t>
            </a:r>
            <a:endParaRPr lang="en-US" sz="2800" dirty="0">
              <a:latin typeface="Comic Sans MS"/>
              <a:cs typeface="Comic Sans MS"/>
            </a:endParaRPr>
          </a:p>
        </p:txBody>
      </p:sp>
    </p:spTree>
    <p:extLst>
      <p:ext uri="{BB962C8B-B14F-4D97-AF65-F5344CB8AC3E}">
        <p14:creationId xmlns:p14="http://schemas.microsoft.com/office/powerpoint/2010/main" val="21157835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303" y="324239"/>
            <a:ext cx="8458284" cy="2308324"/>
          </a:xfrm>
          <a:prstGeom prst="rect">
            <a:avLst/>
          </a:prstGeom>
          <a:noFill/>
        </p:spPr>
        <p:txBody>
          <a:bodyPr wrap="square" rtlCol="0">
            <a:spAutoFit/>
          </a:bodyPr>
          <a:lstStyle/>
          <a:p>
            <a:r>
              <a:rPr lang="en-US" sz="2400" dirty="0"/>
              <a:t>Michael </a:t>
            </a:r>
            <a:r>
              <a:rPr lang="en-US" sz="2400" dirty="0" err="1"/>
              <a:t>Eisen's</a:t>
            </a:r>
            <a:r>
              <a:rPr lang="en-US" sz="2400" dirty="0"/>
              <a:t> article regarding the shackles that are being put on our ability to access scientific research offered some insight that I had not previously considered. Mainly, our "unlimited" access to research here at the university has blinded me to the real troubles that people outside of academia have when they try to access research.</a:t>
            </a:r>
          </a:p>
        </p:txBody>
      </p:sp>
      <p:sp>
        <p:nvSpPr>
          <p:cNvPr id="7" name="TextBox 6"/>
          <p:cNvSpPr txBox="1"/>
          <p:nvPr/>
        </p:nvSpPr>
        <p:spPr>
          <a:xfrm>
            <a:off x="6674748" y="5961150"/>
            <a:ext cx="2134839" cy="369332"/>
          </a:xfrm>
          <a:prstGeom prst="rect">
            <a:avLst/>
          </a:prstGeom>
          <a:noFill/>
        </p:spPr>
        <p:txBody>
          <a:bodyPr wrap="square" rtlCol="0">
            <a:spAutoFit/>
          </a:bodyPr>
          <a:lstStyle/>
          <a:p>
            <a:pPr algn="r"/>
            <a:r>
              <a:rPr lang="en-US" dirty="0" smtClean="0"/>
              <a:t>-Joseph</a:t>
            </a:r>
            <a:endParaRPr lang="en-US" dirty="0"/>
          </a:p>
        </p:txBody>
      </p:sp>
    </p:spTree>
    <p:extLst>
      <p:ext uri="{BB962C8B-B14F-4D97-AF65-F5344CB8AC3E}">
        <p14:creationId xmlns:p14="http://schemas.microsoft.com/office/powerpoint/2010/main" val="460481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aren’t research products “free”?</a:t>
            </a:r>
            <a:endParaRPr lang="en-US" dirty="0"/>
          </a:p>
        </p:txBody>
      </p:sp>
    </p:spTree>
    <p:extLst>
      <p:ext uri="{BB962C8B-B14F-4D97-AF65-F5344CB8AC3E}">
        <p14:creationId xmlns:p14="http://schemas.microsoft.com/office/powerpoint/2010/main" val="1170830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1-18 at 3.11.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826858"/>
          </a:xfrm>
          <a:prstGeom prst="rect">
            <a:avLst/>
          </a:prstGeom>
        </p:spPr>
      </p:pic>
      <p:sp>
        <p:nvSpPr>
          <p:cNvPr id="3" name="TextBox 2"/>
          <p:cNvSpPr txBox="1"/>
          <p:nvPr/>
        </p:nvSpPr>
        <p:spPr>
          <a:xfrm>
            <a:off x="310767" y="5052730"/>
            <a:ext cx="7323307" cy="1200329"/>
          </a:xfrm>
          <a:prstGeom prst="rect">
            <a:avLst/>
          </a:prstGeom>
          <a:noFill/>
        </p:spPr>
        <p:txBody>
          <a:bodyPr wrap="square" rtlCol="0">
            <a:spAutoFit/>
          </a:bodyPr>
          <a:lstStyle/>
          <a:p>
            <a:r>
              <a:rPr lang="en-US" sz="3600" dirty="0" smtClean="0"/>
              <a:t>Public Library of Science (PLOS)</a:t>
            </a:r>
          </a:p>
          <a:p>
            <a:r>
              <a:rPr lang="en-US" sz="3600" dirty="0">
                <a:hlinkClick r:id="rId3"/>
              </a:rPr>
              <a:t>https://www.plos.org/</a:t>
            </a:r>
            <a:r>
              <a:rPr lang="en-US" sz="3600" dirty="0"/>
              <a:t> </a:t>
            </a:r>
          </a:p>
        </p:txBody>
      </p:sp>
    </p:spTree>
    <p:extLst>
      <p:ext uri="{BB962C8B-B14F-4D97-AF65-F5344CB8AC3E}">
        <p14:creationId xmlns:p14="http://schemas.microsoft.com/office/powerpoint/2010/main" val="291318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512" y="716029"/>
            <a:ext cx="8228587" cy="6278641"/>
          </a:xfrm>
          <a:prstGeom prst="rect">
            <a:avLst/>
          </a:prstGeom>
          <a:noFill/>
        </p:spPr>
        <p:txBody>
          <a:bodyPr wrap="square" rtlCol="0">
            <a:spAutoFit/>
          </a:bodyPr>
          <a:lstStyle/>
          <a:p>
            <a:r>
              <a:rPr lang="en-US" sz="2400" dirty="0"/>
              <a:t>So what would be better? </a:t>
            </a:r>
            <a:r>
              <a:rPr lang="en-US" sz="2400" dirty="0" err="1"/>
              <a:t>Eisen</a:t>
            </a:r>
            <a:r>
              <a:rPr lang="en-US" sz="2400" dirty="0"/>
              <a:t> </a:t>
            </a:r>
            <a:r>
              <a:rPr lang="en-US" sz="2400" dirty="0" smtClean="0"/>
              <a:t>suggests:</a:t>
            </a:r>
          </a:p>
          <a:p>
            <a:endParaRPr lang="en-US" sz="2400" dirty="0" smtClean="0"/>
          </a:p>
          <a:p>
            <a:r>
              <a:rPr lang="en-US" sz="2400" dirty="0" smtClean="0"/>
              <a:t>The </a:t>
            </a:r>
            <a:r>
              <a:rPr lang="en-US" sz="2400" dirty="0"/>
              <a:t>outlines of an ideal system are simple. </a:t>
            </a:r>
            <a:endParaRPr lang="en-US" sz="2400" dirty="0" smtClean="0"/>
          </a:p>
          <a:p>
            <a:pPr marL="342900" indent="-342900">
              <a:buFont typeface="Arial"/>
              <a:buChar char="•"/>
            </a:pPr>
            <a:r>
              <a:rPr lang="en-US" sz="2400" dirty="0" smtClean="0"/>
              <a:t>There </a:t>
            </a:r>
            <a:r>
              <a:rPr lang="en-US" sz="2400" dirty="0"/>
              <a:t>should be no journal hierarchy, only broad journals like PLOS ONE. </a:t>
            </a:r>
            <a:endParaRPr lang="en-US" sz="2400" dirty="0" smtClean="0"/>
          </a:p>
          <a:p>
            <a:pPr marL="342900" indent="-342900">
              <a:buFont typeface="Arial"/>
              <a:buChar char="•"/>
            </a:pPr>
            <a:r>
              <a:rPr lang="en-US" sz="2400" dirty="0" smtClean="0"/>
              <a:t>When </a:t>
            </a:r>
            <a:r>
              <a:rPr lang="en-US" sz="2400" dirty="0"/>
              <a:t>papers are submitted, they should </a:t>
            </a:r>
            <a:r>
              <a:rPr lang="en-US" sz="2400" b="1" dirty="0"/>
              <a:t>immediately</a:t>
            </a:r>
            <a:r>
              <a:rPr lang="en-US" sz="2400" dirty="0"/>
              <a:t> be made available online for </a:t>
            </a:r>
            <a:r>
              <a:rPr lang="en-US" sz="2400" b="1" dirty="0"/>
              <a:t>free</a:t>
            </a:r>
            <a:r>
              <a:rPr lang="en-US" sz="2400" dirty="0"/>
              <a:t>—clearly marked as not yet reviewed, but there to be used by people in the field who are capable of deciding on their own whether the work is sound and important.</a:t>
            </a:r>
          </a:p>
          <a:p>
            <a:pPr marL="342900" indent="-342900">
              <a:buFont typeface="Arial"/>
              <a:buChar char="•"/>
            </a:pPr>
            <a:r>
              <a:rPr lang="en-US" sz="2400" dirty="0"/>
              <a:t>The journal would then organize a different type of peer review, in which experts are asked about a paper’s technical soundness—as we currently do at PLOS ONE—and about its appropriate scientific audience and its relative importance. This assessment would then be attached to the paper, there for everyone to see.</a:t>
            </a:r>
          </a:p>
          <a:p>
            <a:endParaRPr lang="en-US" dirty="0"/>
          </a:p>
        </p:txBody>
      </p:sp>
    </p:spTree>
    <p:extLst>
      <p:ext uri="{BB962C8B-B14F-4D97-AF65-F5344CB8AC3E}">
        <p14:creationId xmlns:p14="http://schemas.microsoft.com/office/powerpoint/2010/main" val="31555934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2463</TotalTime>
  <Words>1048</Words>
  <Application>Microsoft Macintosh PowerPoint</Application>
  <PresentationFormat>On-screen Show (4:3)</PresentationFormat>
  <Paragraphs>87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MON April 11</vt:lpstr>
      <vt:lpstr>Annotated bibliography – due April 18</vt:lpstr>
      <vt:lpstr>PowerPoint Presentation</vt:lpstr>
      <vt:lpstr>PowerPoint Presentation</vt:lpstr>
      <vt:lpstr>PowerPoint Presentation</vt:lpstr>
      <vt:lpstr>PowerPoint Presentation</vt:lpstr>
      <vt:lpstr>Why aren’t research products “free”?</vt:lpstr>
      <vt:lpstr>PowerPoint Presentation</vt:lpstr>
      <vt:lpstr>PowerPoint Presentation</vt:lpstr>
      <vt:lpstr>PowerPoint Presentation</vt:lpstr>
      <vt:lpstr>PowerPoint Presentation</vt:lpstr>
      <vt:lpstr>PowerPoint Presentation</vt:lpstr>
      <vt:lpstr>PowerPoint Presentation</vt:lpstr>
      <vt:lpstr>What about the quality of “peer review” in open access &amp; free publications?  Would it diminish? Could we be flooded with poorly conducted research that slips through the cracks? </vt:lpstr>
      <vt:lpstr>PowerPoint Presentation</vt:lpstr>
      <vt:lpstr>PowerPoint Presentation</vt:lpstr>
      <vt:lpstr>PowerPoint Presentation</vt:lpstr>
      <vt:lpstr>PowerPoint Presentation</vt:lpstr>
      <vt:lpstr>Discussion groups…</vt:lpstr>
    </vt:vector>
  </TitlesOfParts>
  <Company>University of North Carolina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 april 6 </dc:title>
  <dc:creator>Rachael Clemens</dc:creator>
  <cp:lastModifiedBy>Rachael Clemens</cp:lastModifiedBy>
  <cp:revision>31</cp:revision>
  <dcterms:created xsi:type="dcterms:W3CDTF">2015-04-01T13:25:16Z</dcterms:created>
  <dcterms:modified xsi:type="dcterms:W3CDTF">2016-04-11T19:00:37Z</dcterms:modified>
</cp:coreProperties>
</file>