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63" r:id="rId3"/>
    <p:sldId id="262" r:id="rId4"/>
    <p:sldId id="261" r:id="rId5"/>
    <p:sldId id="257" r:id="rId6"/>
    <p:sldId id="258" r:id="rId7"/>
    <p:sldId id="259" r:id="rId8"/>
    <p:sldId id="260" r:id="rId9"/>
    <p:sldId id="265" r:id="rId10"/>
    <p:sldId id="266" r:id="rId11"/>
    <p:sldId id="267" r:id="rId12"/>
    <p:sldId id="292" r:id="rId13"/>
    <p:sldId id="268" r:id="rId14"/>
    <p:sldId id="269" r:id="rId15"/>
    <p:sldId id="270" r:id="rId16"/>
    <p:sldId id="271" r:id="rId17"/>
    <p:sldId id="272" r:id="rId18"/>
    <p:sldId id="273" r:id="rId19"/>
    <p:sldId id="293" r:id="rId20"/>
    <p:sldId id="279" r:id="rId21"/>
    <p:sldId id="280" r:id="rId22"/>
    <p:sldId id="281" r:id="rId23"/>
    <p:sldId id="282" r:id="rId24"/>
    <p:sldId id="277" r:id="rId25"/>
    <p:sldId id="278" r:id="rId26"/>
    <p:sldId id="283" r:id="rId27"/>
    <p:sldId id="284" r:id="rId28"/>
    <p:sldId id="285" r:id="rId29"/>
    <p:sldId id="286" r:id="rId30"/>
    <p:sldId id="287" r:id="rId31"/>
    <p:sldId id="288" r:id="rId32"/>
    <p:sldId id="289" r:id="rId33"/>
    <p:sldId id="290" r:id="rId34"/>
    <p:sldId id="291"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01" d="100"/>
          <a:sy n="101" d="100"/>
        </p:scale>
        <p:origin x="-1440" y="-104"/>
      </p:cViewPr>
      <p:guideLst>
        <p:guide orient="horz" pos="2160"/>
        <p:guide pos="2880"/>
      </p:guideLst>
    </p:cSldViewPr>
  </p:slideViewPr>
  <p:notesTextViewPr>
    <p:cViewPr>
      <p:scale>
        <a:sx n="100" d="100"/>
        <a:sy n="100" d="100"/>
      </p:scale>
      <p:origin x="0" y="0"/>
    </p:cViewPr>
  </p:notesTextViewPr>
  <p:sorterViewPr>
    <p:cViewPr>
      <p:scale>
        <a:sx n="180" d="100"/>
        <a:sy n="18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A4D98D-95A1-564B-BFA5-4AD72EF90E8A}" type="datetimeFigureOut">
              <a:rPr lang="en-US" smtClean="0"/>
              <a:t>3/2/16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AF002F-6AE6-1F43-AD68-21EB5176E5C4}" type="slidenum">
              <a:rPr lang="en-US" smtClean="0"/>
              <a:t>‹#›</a:t>
            </a:fld>
            <a:endParaRPr lang="en-US"/>
          </a:p>
        </p:txBody>
      </p:sp>
    </p:spTree>
    <p:extLst>
      <p:ext uri="{BB962C8B-B14F-4D97-AF65-F5344CB8AC3E}">
        <p14:creationId xmlns:p14="http://schemas.microsoft.com/office/powerpoint/2010/main" val="26625299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journal in the world exclusively devoted to science</a:t>
            </a:r>
            <a:r>
              <a:rPr lang="en-US" baseline="0" dirty="0" smtClean="0"/>
              <a:t> </a:t>
            </a:r>
            <a:r>
              <a:rPr lang="en-US" dirty="0" smtClean="0"/>
              <a:t>and also the world's longest-running scientific journal</a:t>
            </a:r>
            <a:endParaRPr lang="en-US" dirty="0"/>
          </a:p>
        </p:txBody>
      </p:sp>
      <p:sp>
        <p:nvSpPr>
          <p:cNvPr id="4" name="Slide Number Placeholder 3"/>
          <p:cNvSpPr>
            <a:spLocks noGrp="1"/>
          </p:cNvSpPr>
          <p:nvPr>
            <p:ph type="sldNum" sz="quarter" idx="10"/>
          </p:nvPr>
        </p:nvSpPr>
        <p:spPr/>
        <p:txBody>
          <a:bodyPr/>
          <a:lstStyle/>
          <a:p>
            <a:fld id="{DFAF002F-6AE6-1F43-AD68-21EB5176E5C4}" type="slidenum">
              <a:rPr lang="en-US" smtClean="0"/>
              <a:t>10</a:t>
            </a:fld>
            <a:endParaRPr lang="en-US"/>
          </a:p>
        </p:txBody>
      </p:sp>
    </p:spTree>
    <p:extLst>
      <p:ext uri="{BB962C8B-B14F-4D97-AF65-F5344CB8AC3E}">
        <p14:creationId xmlns:p14="http://schemas.microsoft.com/office/powerpoint/2010/main" val="459859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384381-879E-7D48-A39A-6D4ED918CDB1}" type="datetimeFigureOut">
              <a:rPr lang="en-US" smtClean="0"/>
              <a:t>3/2/16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62DE1-597B-4F48-AE4A-0C310E2CC64D}" type="slidenum">
              <a:rPr lang="en-US" smtClean="0"/>
              <a:t>‹#›</a:t>
            </a:fld>
            <a:endParaRPr lang="en-US"/>
          </a:p>
        </p:txBody>
      </p:sp>
    </p:spTree>
    <p:extLst>
      <p:ext uri="{BB962C8B-B14F-4D97-AF65-F5344CB8AC3E}">
        <p14:creationId xmlns:p14="http://schemas.microsoft.com/office/powerpoint/2010/main" val="382652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84381-879E-7D48-A39A-6D4ED918CDB1}" type="datetimeFigureOut">
              <a:rPr lang="en-US" smtClean="0"/>
              <a:t>3/2/16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62DE1-597B-4F48-AE4A-0C310E2CC64D}" type="slidenum">
              <a:rPr lang="en-US" smtClean="0"/>
              <a:t>‹#›</a:t>
            </a:fld>
            <a:endParaRPr lang="en-US"/>
          </a:p>
        </p:txBody>
      </p:sp>
    </p:spTree>
    <p:extLst>
      <p:ext uri="{BB962C8B-B14F-4D97-AF65-F5344CB8AC3E}">
        <p14:creationId xmlns:p14="http://schemas.microsoft.com/office/powerpoint/2010/main" val="3961086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84381-879E-7D48-A39A-6D4ED918CDB1}" type="datetimeFigureOut">
              <a:rPr lang="en-US" smtClean="0"/>
              <a:t>3/2/16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62DE1-597B-4F48-AE4A-0C310E2CC64D}" type="slidenum">
              <a:rPr lang="en-US" smtClean="0"/>
              <a:t>‹#›</a:t>
            </a:fld>
            <a:endParaRPr lang="en-US"/>
          </a:p>
        </p:txBody>
      </p:sp>
    </p:spTree>
    <p:extLst>
      <p:ext uri="{BB962C8B-B14F-4D97-AF65-F5344CB8AC3E}">
        <p14:creationId xmlns:p14="http://schemas.microsoft.com/office/powerpoint/2010/main" val="2708008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84381-879E-7D48-A39A-6D4ED918CDB1}" type="datetimeFigureOut">
              <a:rPr lang="en-US" smtClean="0"/>
              <a:t>3/2/16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62DE1-597B-4F48-AE4A-0C310E2CC64D}" type="slidenum">
              <a:rPr lang="en-US" smtClean="0"/>
              <a:t>‹#›</a:t>
            </a:fld>
            <a:endParaRPr lang="en-US"/>
          </a:p>
        </p:txBody>
      </p:sp>
    </p:spTree>
    <p:extLst>
      <p:ext uri="{BB962C8B-B14F-4D97-AF65-F5344CB8AC3E}">
        <p14:creationId xmlns:p14="http://schemas.microsoft.com/office/powerpoint/2010/main" val="176124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384381-879E-7D48-A39A-6D4ED918CDB1}" type="datetimeFigureOut">
              <a:rPr lang="en-US" smtClean="0"/>
              <a:t>3/2/16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62DE1-597B-4F48-AE4A-0C310E2CC64D}" type="slidenum">
              <a:rPr lang="en-US" smtClean="0"/>
              <a:t>‹#›</a:t>
            </a:fld>
            <a:endParaRPr lang="en-US"/>
          </a:p>
        </p:txBody>
      </p:sp>
    </p:spTree>
    <p:extLst>
      <p:ext uri="{BB962C8B-B14F-4D97-AF65-F5344CB8AC3E}">
        <p14:creationId xmlns:p14="http://schemas.microsoft.com/office/powerpoint/2010/main" val="180776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384381-879E-7D48-A39A-6D4ED918CDB1}" type="datetimeFigureOut">
              <a:rPr lang="en-US" smtClean="0"/>
              <a:t>3/2/16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62DE1-597B-4F48-AE4A-0C310E2CC64D}" type="slidenum">
              <a:rPr lang="en-US" smtClean="0"/>
              <a:t>‹#›</a:t>
            </a:fld>
            <a:endParaRPr lang="en-US"/>
          </a:p>
        </p:txBody>
      </p:sp>
    </p:spTree>
    <p:extLst>
      <p:ext uri="{BB962C8B-B14F-4D97-AF65-F5344CB8AC3E}">
        <p14:creationId xmlns:p14="http://schemas.microsoft.com/office/powerpoint/2010/main" val="3558651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384381-879E-7D48-A39A-6D4ED918CDB1}" type="datetimeFigureOut">
              <a:rPr lang="en-US" smtClean="0"/>
              <a:t>3/2/16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962DE1-597B-4F48-AE4A-0C310E2CC64D}" type="slidenum">
              <a:rPr lang="en-US" smtClean="0"/>
              <a:t>‹#›</a:t>
            </a:fld>
            <a:endParaRPr lang="en-US"/>
          </a:p>
        </p:txBody>
      </p:sp>
    </p:spTree>
    <p:extLst>
      <p:ext uri="{BB962C8B-B14F-4D97-AF65-F5344CB8AC3E}">
        <p14:creationId xmlns:p14="http://schemas.microsoft.com/office/powerpoint/2010/main" val="147782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384381-879E-7D48-A39A-6D4ED918CDB1}" type="datetimeFigureOut">
              <a:rPr lang="en-US" smtClean="0"/>
              <a:t>3/2/16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962DE1-597B-4F48-AE4A-0C310E2CC64D}" type="slidenum">
              <a:rPr lang="en-US" smtClean="0"/>
              <a:t>‹#›</a:t>
            </a:fld>
            <a:endParaRPr lang="en-US"/>
          </a:p>
        </p:txBody>
      </p:sp>
    </p:spTree>
    <p:extLst>
      <p:ext uri="{BB962C8B-B14F-4D97-AF65-F5344CB8AC3E}">
        <p14:creationId xmlns:p14="http://schemas.microsoft.com/office/powerpoint/2010/main" val="1042210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84381-879E-7D48-A39A-6D4ED918CDB1}" type="datetimeFigureOut">
              <a:rPr lang="en-US" smtClean="0"/>
              <a:t>3/2/16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962DE1-597B-4F48-AE4A-0C310E2CC64D}" type="slidenum">
              <a:rPr lang="en-US" smtClean="0"/>
              <a:t>‹#›</a:t>
            </a:fld>
            <a:endParaRPr lang="en-US"/>
          </a:p>
        </p:txBody>
      </p:sp>
    </p:spTree>
    <p:extLst>
      <p:ext uri="{BB962C8B-B14F-4D97-AF65-F5344CB8AC3E}">
        <p14:creationId xmlns:p14="http://schemas.microsoft.com/office/powerpoint/2010/main" val="2146976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84381-879E-7D48-A39A-6D4ED918CDB1}" type="datetimeFigureOut">
              <a:rPr lang="en-US" smtClean="0"/>
              <a:t>3/2/16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62DE1-597B-4F48-AE4A-0C310E2CC64D}" type="slidenum">
              <a:rPr lang="en-US" smtClean="0"/>
              <a:t>‹#›</a:t>
            </a:fld>
            <a:endParaRPr lang="en-US"/>
          </a:p>
        </p:txBody>
      </p:sp>
    </p:spTree>
    <p:extLst>
      <p:ext uri="{BB962C8B-B14F-4D97-AF65-F5344CB8AC3E}">
        <p14:creationId xmlns:p14="http://schemas.microsoft.com/office/powerpoint/2010/main" val="2290540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84381-879E-7D48-A39A-6D4ED918CDB1}" type="datetimeFigureOut">
              <a:rPr lang="en-US" smtClean="0"/>
              <a:t>3/2/16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62DE1-597B-4F48-AE4A-0C310E2CC64D}" type="slidenum">
              <a:rPr lang="en-US" smtClean="0"/>
              <a:t>‹#›</a:t>
            </a:fld>
            <a:endParaRPr lang="en-US"/>
          </a:p>
        </p:txBody>
      </p:sp>
    </p:spTree>
    <p:extLst>
      <p:ext uri="{BB962C8B-B14F-4D97-AF65-F5344CB8AC3E}">
        <p14:creationId xmlns:p14="http://schemas.microsoft.com/office/powerpoint/2010/main" val="13639632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84381-879E-7D48-A39A-6D4ED918CDB1}" type="datetimeFigureOut">
              <a:rPr lang="en-US" smtClean="0"/>
              <a:t>3/2/16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62DE1-597B-4F48-AE4A-0C310E2CC64D}" type="slidenum">
              <a:rPr lang="en-US" smtClean="0"/>
              <a:t>‹#›</a:t>
            </a:fld>
            <a:endParaRPr lang="en-US"/>
          </a:p>
        </p:txBody>
      </p:sp>
    </p:spTree>
    <p:extLst>
      <p:ext uri="{BB962C8B-B14F-4D97-AF65-F5344CB8AC3E}">
        <p14:creationId xmlns:p14="http://schemas.microsoft.com/office/powerpoint/2010/main" val="1712144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lib.ncsu.edu/tutorials/peerreview/" TargetMode="Externa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ature.com/nature/authors/get_published/1a_Editorial_process.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lib.ncsu.edu/tutorials/picking_topic/" TargetMode="Externa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hyperlink" Target="http://stanford.edu/~dbroock/broockman_kalla_aronow_lg_irregularities.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oi.or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ibrary.unc.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wed march 2 agenda</a:t>
            </a:r>
            <a:endParaRPr lang="en-US" dirty="0"/>
          </a:p>
        </p:txBody>
      </p:sp>
      <p:sp>
        <p:nvSpPr>
          <p:cNvPr id="5" name="Content Placeholder 4"/>
          <p:cNvSpPr>
            <a:spLocks noGrp="1"/>
          </p:cNvSpPr>
          <p:nvPr>
            <p:ph idx="1"/>
          </p:nvPr>
        </p:nvSpPr>
        <p:spPr/>
        <p:txBody>
          <a:bodyPr/>
          <a:lstStyle/>
          <a:p>
            <a:r>
              <a:rPr lang="en-US" dirty="0"/>
              <a:t>Focusing on a topic</a:t>
            </a:r>
          </a:p>
          <a:p>
            <a:r>
              <a:rPr lang="en-US" dirty="0"/>
              <a:t>Search strings &amp; operators</a:t>
            </a:r>
          </a:p>
          <a:p>
            <a:r>
              <a:rPr lang="en-US" dirty="0" smtClean="0"/>
              <a:t>Where to go for statistics</a:t>
            </a:r>
          </a:p>
          <a:p>
            <a:r>
              <a:rPr lang="en-US" dirty="0" smtClean="0"/>
              <a:t>What does “peer review” mean?</a:t>
            </a:r>
          </a:p>
          <a:p>
            <a:r>
              <a:rPr lang="en-US" dirty="0" smtClean="0"/>
              <a:t>Ethical use of information</a:t>
            </a:r>
          </a:p>
          <a:p>
            <a:r>
              <a:rPr lang="en-US" dirty="0" smtClean="0"/>
              <a:t>Style guides (APA example)</a:t>
            </a:r>
          </a:p>
          <a:p>
            <a:endParaRPr lang="en-US" dirty="0"/>
          </a:p>
        </p:txBody>
      </p:sp>
    </p:spTree>
    <p:extLst>
      <p:ext uri="{BB962C8B-B14F-4D97-AF65-F5344CB8AC3E}">
        <p14:creationId xmlns:p14="http://schemas.microsoft.com/office/powerpoint/2010/main" val="3689244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4114800" cy="613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extBox 1"/>
          <p:cNvSpPr txBox="1">
            <a:spLocks noChangeArrowheads="1"/>
          </p:cNvSpPr>
          <p:nvPr/>
        </p:nvSpPr>
        <p:spPr bwMode="auto">
          <a:xfrm>
            <a:off x="5791200" y="6019800"/>
            <a:ext cx="304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t>Royal Society of London for Improving Natural Knowledge</a:t>
            </a:r>
          </a:p>
        </p:txBody>
      </p:sp>
    </p:spTree>
    <p:extLst>
      <p:ext uri="{BB962C8B-B14F-4D97-AF65-F5344CB8AC3E}">
        <p14:creationId xmlns:p14="http://schemas.microsoft.com/office/powerpoint/2010/main" val="7741500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p:cNvPicPr>
          <p:nvPr/>
        </p:nvPicPr>
        <p:blipFill>
          <a:blip r:embed="rId2">
            <a:extLst>
              <a:ext uri="{28A0092B-C50C-407E-A947-70E740481C1C}">
                <a14:useLocalDpi xmlns:a14="http://schemas.microsoft.com/office/drawing/2010/main" val="0"/>
              </a:ext>
            </a:extLst>
          </a:blip>
          <a:srcRect b="7997"/>
          <a:stretch>
            <a:fillRect/>
          </a:stretch>
        </p:blipFill>
        <p:spPr bwMode="auto">
          <a:xfrm>
            <a:off x="914400" y="457200"/>
            <a:ext cx="7391400" cy="576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2298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02 at 2.10.34 PM.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912" y="461200"/>
            <a:ext cx="6425995" cy="4405595"/>
          </a:xfrm>
          <a:prstGeom prst="rect">
            <a:avLst/>
          </a:prstGeom>
        </p:spPr>
      </p:pic>
    </p:spTree>
    <p:extLst>
      <p:ext uri="{BB962C8B-B14F-4D97-AF65-F5344CB8AC3E}">
        <p14:creationId xmlns:p14="http://schemas.microsoft.com/office/powerpoint/2010/main" val="26814202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1524000"/>
          <a:ext cx="8305800" cy="2179638"/>
        </p:xfrm>
        <a:graphic>
          <a:graphicData uri="http://schemas.openxmlformats.org/drawingml/2006/table">
            <a:tbl>
              <a:tblPr firstRow="1" bandRow="1">
                <a:tableStyleId>{5C22544A-7EE6-4342-B048-85BDC9FD1C3A}</a:tableStyleId>
              </a:tblPr>
              <a:tblGrid>
                <a:gridCol w="2768600"/>
                <a:gridCol w="2768600"/>
                <a:gridCol w="2768600"/>
              </a:tblGrid>
              <a:tr h="990745">
                <a:tc>
                  <a:txBody>
                    <a:bodyPr/>
                    <a:lstStyle/>
                    <a:p>
                      <a:pPr algn="l"/>
                      <a:r>
                        <a:rPr lang="en-US" sz="2400" dirty="0" smtClean="0"/>
                        <a:t>BLIND REVIEW</a:t>
                      </a:r>
                      <a:endParaRPr lang="en-US" sz="2400" dirty="0"/>
                    </a:p>
                  </a:txBody>
                  <a:tcPr marT="45727" marB="45727"/>
                </a:tc>
                <a:tc>
                  <a:txBody>
                    <a:bodyPr/>
                    <a:lstStyle/>
                    <a:p>
                      <a:pPr algn="l"/>
                      <a:r>
                        <a:rPr lang="en-US" sz="2400" dirty="0" smtClean="0"/>
                        <a:t>DOUBLE BLIND REVIEW</a:t>
                      </a:r>
                      <a:endParaRPr lang="en-US" sz="2400" dirty="0"/>
                    </a:p>
                  </a:txBody>
                  <a:tcPr marT="45727" marB="45727"/>
                </a:tc>
                <a:tc>
                  <a:txBody>
                    <a:bodyPr/>
                    <a:lstStyle/>
                    <a:p>
                      <a:pPr algn="l"/>
                      <a:r>
                        <a:rPr lang="en-US" sz="2400" dirty="0" smtClean="0"/>
                        <a:t>OPEN REVIEW</a:t>
                      </a:r>
                      <a:endParaRPr lang="en-US" sz="2400" dirty="0"/>
                    </a:p>
                  </a:txBody>
                  <a:tcPr marT="45727" marB="45727"/>
                </a:tc>
              </a:tr>
              <a:tr h="1188893">
                <a:tc>
                  <a:txBody>
                    <a:bodyPr/>
                    <a:lstStyle/>
                    <a:p>
                      <a:pPr algn="l"/>
                      <a:r>
                        <a:rPr lang="en-US" sz="2400" i="1" dirty="0" smtClean="0"/>
                        <a:t>The names of the reviewers are hidden from the author</a:t>
                      </a:r>
                      <a:endParaRPr lang="en-US" sz="2400" dirty="0"/>
                    </a:p>
                  </a:txBody>
                  <a:tcPr marT="45727" marB="45727"/>
                </a:tc>
                <a:tc>
                  <a:txBody>
                    <a:bodyPr/>
                    <a:lstStyle/>
                    <a:p>
                      <a:pPr algn="l"/>
                      <a:r>
                        <a:rPr lang="en-US" sz="2400" i="1" dirty="0" smtClean="0"/>
                        <a:t>Both the reviewer and the author remain anonymous</a:t>
                      </a:r>
                      <a:endParaRPr lang="en-US" sz="2400" dirty="0"/>
                    </a:p>
                  </a:txBody>
                  <a:tcPr marT="45727" marB="45727"/>
                </a:tc>
                <a:tc>
                  <a:txBody>
                    <a:bodyPr/>
                    <a:lstStyle/>
                    <a:p>
                      <a:pPr algn="l"/>
                      <a:r>
                        <a:rPr lang="en-US" sz="2400" i="1" dirty="0" smtClean="0"/>
                        <a:t>Reviewer and author are known to each other</a:t>
                      </a:r>
                      <a:endParaRPr lang="en-US" sz="2400" dirty="0"/>
                    </a:p>
                  </a:txBody>
                  <a:tcPr marT="45727" marB="45727"/>
                </a:tc>
              </a:tr>
            </a:tbl>
          </a:graphicData>
        </a:graphic>
      </p:graphicFrame>
      <p:sp>
        <p:nvSpPr>
          <p:cNvPr id="25615" name="Title 2"/>
          <p:cNvSpPr>
            <a:spLocks noGrp="1"/>
          </p:cNvSpPr>
          <p:nvPr>
            <p:ph type="title"/>
          </p:nvPr>
        </p:nvSpPr>
        <p:spPr/>
        <p:txBody>
          <a:bodyPr/>
          <a:lstStyle/>
          <a:p>
            <a:pPr eaLnBrk="1" hangingPunct="1"/>
            <a:r>
              <a:rPr lang="en-US">
                <a:latin typeface="Calibri" charset="0"/>
              </a:rPr>
              <a:t>3 types of peer review</a:t>
            </a:r>
          </a:p>
        </p:txBody>
      </p:sp>
    </p:spTree>
    <p:extLst>
      <p:ext uri="{BB962C8B-B14F-4D97-AF65-F5344CB8AC3E}">
        <p14:creationId xmlns:p14="http://schemas.microsoft.com/office/powerpoint/2010/main" val="20370436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1524000"/>
          <a:ext cx="8305800" cy="4632594"/>
        </p:xfrm>
        <a:graphic>
          <a:graphicData uri="http://schemas.openxmlformats.org/drawingml/2006/table">
            <a:tbl>
              <a:tblPr firstRow="1" bandRow="1">
                <a:tableStyleId>{5C22544A-7EE6-4342-B048-85BDC9FD1C3A}</a:tableStyleId>
              </a:tblPr>
              <a:tblGrid>
                <a:gridCol w="2768600"/>
                <a:gridCol w="2768600"/>
                <a:gridCol w="2768600"/>
              </a:tblGrid>
              <a:tr h="990375">
                <a:tc>
                  <a:txBody>
                    <a:bodyPr/>
                    <a:lstStyle/>
                    <a:p>
                      <a:pPr algn="l"/>
                      <a:r>
                        <a:rPr lang="en-US" sz="2400" dirty="0" smtClean="0"/>
                        <a:t>BLIND REVIEW</a:t>
                      </a:r>
                      <a:endParaRPr lang="en-US" sz="2400" dirty="0"/>
                    </a:p>
                  </a:txBody>
                  <a:tcPr marT="45710" marB="45710"/>
                </a:tc>
                <a:tc>
                  <a:txBody>
                    <a:bodyPr/>
                    <a:lstStyle/>
                    <a:p>
                      <a:pPr algn="l"/>
                      <a:r>
                        <a:rPr lang="en-US" sz="2400" dirty="0" smtClean="0"/>
                        <a:t>DOUBLE BLIND REVIEW</a:t>
                      </a:r>
                      <a:endParaRPr lang="en-US" sz="2400" dirty="0"/>
                    </a:p>
                  </a:txBody>
                  <a:tcPr marT="45710" marB="45710"/>
                </a:tc>
                <a:tc>
                  <a:txBody>
                    <a:bodyPr/>
                    <a:lstStyle/>
                    <a:p>
                      <a:pPr algn="l"/>
                      <a:r>
                        <a:rPr lang="en-US" sz="2400" dirty="0" smtClean="0"/>
                        <a:t>OPEN REVIEW</a:t>
                      </a:r>
                      <a:endParaRPr lang="en-US" sz="2400" dirty="0"/>
                    </a:p>
                  </a:txBody>
                  <a:tcPr marT="45710" marB="45710"/>
                </a:tc>
              </a:tr>
              <a:tr h="533279">
                <a:tc>
                  <a:txBody>
                    <a:bodyPr/>
                    <a:lstStyle/>
                    <a:p>
                      <a:pPr algn="l"/>
                      <a:r>
                        <a:rPr lang="en-US" sz="1800" dirty="0" smtClean="0"/>
                        <a:t>Advantages</a:t>
                      </a:r>
                    </a:p>
                  </a:txBody>
                  <a:tcPr marT="45710" marB="45710"/>
                </a:tc>
                <a:tc>
                  <a:txBody>
                    <a:bodyPr/>
                    <a:lstStyle/>
                    <a:p>
                      <a:pPr algn="l"/>
                      <a:r>
                        <a:rPr lang="en-US" sz="1800" dirty="0" smtClean="0"/>
                        <a:t>Advantages</a:t>
                      </a:r>
                    </a:p>
                  </a:txBody>
                  <a:tcPr marT="45710" marB="45710"/>
                </a:tc>
                <a:tc>
                  <a:txBody>
                    <a:bodyPr/>
                    <a:lstStyle/>
                    <a:p>
                      <a:pPr algn="l"/>
                      <a:r>
                        <a:rPr lang="en-US" sz="1800" dirty="0" smtClean="0"/>
                        <a:t>Advantages</a:t>
                      </a:r>
                    </a:p>
                  </a:txBody>
                  <a:tcPr marT="45710" marB="45710"/>
                </a:tc>
              </a:tr>
              <a:tr h="3108670">
                <a:tc>
                  <a:txBody>
                    <a:bodyPr/>
                    <a:lstStyle/>
                    <a:p>
                      <a:pPr algn="l"/>
                      <a:r>
                        <a:rPr lang="en-US" sz="1800" dirty="0" smtClean="0"/>
                        <a:t>Reviewer anonymity allows for impartial decisions free from influence by the author</a:t>
                      </a:r>
                    </a:p>
                  </a:txBody>
                  <a:tcPr marT="45710" marB="45710"/>
                </a:tc>
                <a:tc>
                  <a:txBody>
                    <a:bodyPr/>
                    <a:lstStyle/>
                    <a:p>
                      <a:pPr algn="l"/>
                      <a:r>
                        <a:rPr lang="en-US" sz="1800" dirty="0" smtClean="0"/>
                        <a:t>Author anonymity prevents any reviewer bias based on, for example, an author's country of origin or previous controversial work.   Articles written by 'prestigious' or renowned authors are considered on the basis of the content of their papers, rather than on the author's reputation</a:t>
                      </a:r>
                      <a:endParaRPr lang="en-US" sz="1800" dirty="0"/>
                    </a:p>
                  </a:txBody>
                  <a:tcPr marT="45710" marB="45710"/>
                </a:tc>
                <a:tc>
                  <a:txBody>
                    <a:bodyPr/>
                    <a:lstStyle/>
                    <a:p>
                      <a:pPr algn="l"/>
                      <a:r>
                        <a:rPr lang="en-US" sz="1800" dirty="0" smtClean="0"/>
                        <a:t>Some scientists feel this is the best way to prevent malicious comments, stop plagiarism, prevent reviewers from drawing upon their own 'agenda' and encourage open, honest reviewing.</a:t>
                      </a:r>
                      <a:endParaRPr lang="en-US" sz="1800" dirty="0"/>
                    </a:p>
                  </a:txBody>
                  <a:tcPr marT="45710" marB="45710"/>
                </a:tc>
              </a:tr>
            </a:tbl>
          </a:graphicData>
        </a:graphic>
      </p:graphicFrame>
      <p:sp>
        <p:nvSpPr>
          <p:cNvPr id="26643" name="Title 2"/>
          <p:cNvSpPr>
            <a:spLocks noGrp="1"/>
          </p:cNvSpPr>
          <p:nvPr>
            <p:ph type="title"/>
          </p:nvPr>
        </p:nvSpPr>
        <p:spPr/>
        <p:txBody>
          <a:bodyPr/>
          <a:lstStyle/>
          <a:p>
            <a:pPr eaLnBrk="1" hangingPunct="1"/>
            <a:r>
              <a:rPr lang="en-US">
                <a:latin typeface="Calibri" charset="0"/>
              </a:rPr>
              <a:t>3 types of peer review</a:t>
            </a:r>
          </a:p>
        </p:txBody>
      </p:sp>
    </p:spTree>
    <p:extLst>
      <p:ext uri="{BB962C8B-B14F-4D97-AF65-F5344CB8AC3E}">
        <p14:creationId xmlns:p14="http://schemas.microsoft.com/office/powerpoint/2010/main" val="32334249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1524000"/>
          <a:ext cx="8305800" cy="4632594"/>
        </p:xfrm>
        <a:graphic>
          <a:graphicData uri="http://schemas.openxmlformats.org/drawingml/2006/table">
            <a:tbl>
              <a:tblPr firstRow="1" bandRow="1">
                <a:tableStyleId>{5C22544A-7EE6-4342-B048-85BDC9FD1C3A}</a:tableStyleId>
              </a:tblPr>
              <a:tblGrid>
                <a:gridCol w="2768600"/>
                <a:gridCol w="2768600"/>
                <a:gridCol w="2768600"/>
              </a:tblGrid>
              <a:tr h="990375">
                <a:tc>
                  <a:txBody>
                    <a:bodyPr/>
                    <a:lstStyle/>
                    <a:p>
                      <a:pPr algn="l"/>
                      <a:r>
                        <a:rPr lang="en-US" sz="2400" dirty="0" smtClean="0"/>
                        <a:t>BLIND REVIEW</a:t>
                      </a:r>
                      <a:endParaRPr lang="en-US" sz="2400" dirty="0"/>
                    </a:p>
                  </a:txBody>
                  <a:tcPr marT="45710" marB="45710"/>
                </a:tc>
                <a:tc>
                  <a:txBody>
                    <a:bodyPr/>
                    <a:lstStyle/>
                    <a:p>
                      <a:pPr algn="l"/>
                      <a:r>
                        <a:rPr lang="en-US" sz="2400" dirty="0" smtClean="0"/>
                        <a:t>DOUBLE BLIND REVIEW</a:t>
                      </a:r>
                      <a:endParaRPr lang="en-US" sz="2400" dirty="0"/>
                    </a:p>
                  </a:txBody>
                  <a:tcPr marT="45710" marB="45710"/>
                </a:tc>
                <a:tc>
                  <a:txBody>
                    <a:bodyPr/>
                    <a:lstStyle/>
                    <a:p>
                      <a:pPr algn="l"/>
                      <a:r>
                        <a:rPr lang="en-US" sz="2400" dirty="0" smtClean="0"/>
                        <a:t>OPEN REVIEW</a:t>
                      </a:r>
                      <a:endParaRPr lang="en-US" sz="2400" dirty="0"/>
                    </a:p>
                  </a:txBody>
                  <a:tcPr marT="45710" marB="45710"/>
                </a:tc>
              </a:tr>
              <a:tr h="533279">
                <a:tc>
                  <a:txBody>
                    <a:bodyPr/>
                    <a:lstStyle/>
                    <a:p>
                      <a:pPr algn="l"/>
                      <a:r>
                        <a:rPr lang="en-US" sz="1800" dirty="0" smtClean="0"/>
                        <a:t>Disadvantages</a:t>
                      </a:r>
                      <a:endParaRPr lang="en-US" sz="1800" dirty="0"/>
                    </a:p>
                  </a:txBody>
                  <a:tcPr marT="45710" marB="45710"/>
                </a:tc>
                <a:tc>
                  <a:txBody>
                    <a:bodyPr/>
                    <a:lstStyle/>
                    <a:p>
                      <a:pPr algn="l"/>
                      <a:r>
                        <a:rPr lang="en-US" sz="1800" dirty="0" smtClean="0"/>
                        <a:t>Disadvantages</a:t>
                      </a:r>
                      <a:endParaRPr lang="en-US" sz="1800" dirty="0"/>
                    </a:p>
                  </a:txBody>
                  <a:tcPr marT="45710" marB="45710"/>
                </a:tc>
                <a:tc>
                  <a:txBody>
                    <a:bodyPr/>
                    <a:lstStyle/>
                    <a:p>
                      <a:pPr algn="l"/>
                      <a:r>
                        <a:rPr lang="en-US" sz="1800" dirty="0" smtClean="0"/>
                        <a:t>Disadvantages</a:t>
                      </a:r>
                      <a:endParaRPr lang="en-US" sz="1800" dirty="0"/>
                    </a:p>
                  </a:txBody>
                  <a:tcPr marT="45710" marB="45710"/>
                </a:tc>
              </a:tr>
              <a:tr h="3108670">
                <a:tc>
                  <a:txBody>
                    <a:bodyPr/>
                    <a:lstStyle/>
                    <a:p>
                      <a:pPr algn="l"/>
                      <a:r>
                        <a:rPr lang="en-US" sz="1800" dirty="0" smtClean="0"/>
                        <a:t>Reviewers may use their anonymity as justification for being unnecessarily critical or harsh when commenting on the author's work.</a:t>
                      </a:r>
                      <a:endParaRPr lang="en-US" sz="1800" dirty="0"/>
                    </a:p>
                  </a:txBody>
                  <a:tcPr marT="45710" marB="45710"/>
                </a:tc>
                <a:tc>
                  <a:txBody>
                    <a:bodyPr/>
                    <a:lstStyle/>
                    <a:p>
                      <a:pPr algn="l"/>
                      <a:r>
                        <a:rPr lang="en-US" sz="1800" dirty="0" smtClean="0"/>
                        <a:t>It is uncertain whether a paper can ever truly be 'blind' – especially in specialty 'niche' areas. Reviewers can often identify the author through the paper's style, subject matter or self-citation.</a:t>
                      </a:r>
                      <a:endParaRPr lang="en-US" sz="1800" dirty="0"/>
                    </a:p>
                  </a:txBody>
                  <a:tcPr marT="45710" marB="45710"/>
                </a:tc>
                <a:tc>
                  <a:txBody>
                    <a:bodyPr/>
                    <a:lstStyle/>
                    <a:p>
                      <a:pPr algn="l"/>
                      <a:r>
                        <a:rPr lang="en-US" sz="1800" dirty="0" smtClean="0"/>
                        <a:t>Some see open review as a less honest process in which politeness or fear of retribution may cause a reviewer to withhold or tone down criticism. For example, junior reviewers may hesitate to criticize more esteemed authors for fear of damaging their prospects. </a:t>
                      </a:r>
                      <a:endParaRPr lang="en-US" sz="1800" dirty="0"/>
                    </a:p>
                  </a:txBody>
                  <a:tcPr marT="45710" marB="45710"/>
                </a:tc>
              </a:tr>
            </a:tbl>
          </a:graphicData>
        </a:graphic>
      </p:graphicFrame>
      <p:sp>
        <p:nvSpPr>
          <p:cNvPr id="27667" name="Title 2"/>
          <p:cNvSpPr>
            <a:spLocks noGrp="1"/>
          </p:cNvSpPr>
          <p:nvPr>
            <p:ph type="title"/>
          </p:nvPr>
        </p:nvSpPr>
        <p:spPr/>
        <p:txBody>
          <a:bodyPr/>
          <a:lstStyle/>
          <a:p>
            <a:pPr eaLnBrk="1" hangingPunct="1"/>
            <a:r>
              <a:rPr lang="en-US">
                <a:latin typeface="Calibri" charset="0"/>
              </a:rPr>
              <a:t>3 types of peer review</a:t>
            </a:r>
          </a:p>
        </p:txBody>
      </p:sp>
    </p:spTree>
    <p:extLst>
      <p:ext uri="{BB962C8B-B14F-4D97-AF65-F5344CB8AC3E}">
        <p14:creationId xmlns:p14="http://schemas.microsoft.com/office/powerpoint/2010/main" val="27742636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
          <p:cNvSpPr txBox="1">
            <a:spLocks noChangeArrowheads="1"/>
          </p:cNvSpPr>
          <p:nvPr/>
        </p:nvSpPr>
        <p:spPr bwMode="auto">
          <a:xfrm>
            <a:off x="1219200" y="1447800"/>
            <a:ext cx="7315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200" dirty="0"/>
              <a:t>Let’s look at the </a:t>
            </a:r>
            <a:r>
              <a:rPr lang="en-US" sz="3200" i="1" dirty="0"/>
              <a:t>instructions for authors</a:t>
            </a:r>
            <a:r>
              <a:rPr lang="en-US" sz="3200" dirty="0"/>
              <a:t> from </a:t>
            </a:r>
            <a:r>
              <a:rPr lang="en-US" sz="3200" dirty="0" smtClean="0"/>
              <a:t>one </a:t>
            </a:r>
            <a:r>
              <a:rPr lang="en-US" sz="3200" dirty="0"/>
              <a:t>scholarly / peer-reviewed </a:t>
            </a:r>
            <a:r>
              <a:rPr lang="en-US" sz="3200" dirty="0" smtClean="0"/>
              <a:t>journal…</a:t>
            </a:r>
            <a:endParaRPr lang="en-US" sz="3200" dirty="0"/>
          </a:p>
        </p:txBody>
      </p:sp>
    </p:spTree>
    <p:extLst>
      <p:ext uri="{BB962C8B-B14F-4D97-AF65-F5344CB8AC3E}">
        <p14:creationId xmlns:p14="http://schemas.microsoft.com/office/powerpoint/2010/main" val="36456343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ea typeface="+mj-ea"/>
                <a:cs typeface="+mj-cs"/>
              </a:rPr>
              <a:t>a</a:t>
            </a:r>
            <a:r>
              <a:rPr lang="en-US" dirty="0" smtClean="0">
                <a:ea typeface="+mj-ea"/>
                <a:cs typeface="+mj-cs"/>
              </a:rPr>
              <a:t>rticle submission &amp; review process</a:t>
            </a:r>
            <a:endParaRPr lang="en-US" dirty="0">
              <a:ea typeface="+mj-ea"/>
              <a:cs typeface="+mj-cs"/>
            </a:endParaRPr>
          </a:p>
        </p:txBody>
      </p:sp>
      <p:sp>
        <p:nvSpPr>
          <p:cNvPr id="3" name="Content Placeholder 2"/>
          <p:cNvSpPr>
            <a:spLocks noGrp="1"/>
          </p:cNvSpPr>
          <p:nvPr>
            <p:ph idx="1"/>
          </p:nvPr>
        </p:nvSpPr>
        <p:spPr>
          <a:xfrm>
            <a:off x="457200" y="1600200"/>
            <a:ext cx="8458200" cy="4525963"/>
          </a:xfrm>
        </p:spPr>
        <p:txBody>
          <a:bodyPr rtlCol="0">
            <a:normAutofit/>
          </a:bodyPr>
          <a:lstStyle/>
          <a:p>
            <a:pPr eaLnBrk="1" fontAlgn="auto" hangingPunct="1">
              <a:spcAft>
                <a:spcPts val="0"/>
              </a:spcAft>
              <a:buFont typeface="Arial" pitchFamily="34" charset="0"/>
              <a:buChar char="•"/>
              <a:defRPr/>
            </a:pPr>
            <a:r>
              <a:rPr lang="en-US" sz="2800" i="1" dirty="0" smtClean="0">
                <a:ea typeface="+mn-ea"/>
                <a:cs typeface="+mn-cs"/>
              </a:rPr>
              <a:t> Nature</a:t>
            </a:r>
            <a:r>
              <a:rPr lang="en-US" sz="2800" dirty="0" smtClean="0">
                <a:ea typeface="+mn-ea"/>
                <a:cs typeface="+mn-cs"/>
              </a:rPr>
              <a:t> publication guidelines:</a:t>
            </a:r>
          </a:p>
          <a:p>
            <a:pPr marL="457200" lvl="1" indent="0">
              <a:buNone/>
              <a:defRPr/>
            </a:pPr>
            <a:r>
              <a:rPr lang="en-US" sz="2400" dirty="0">
                <a:hlinkClick r:id="rId2"/>
              </a:rPr>
              <a:t>http://www.nature.com/nature/authors/get_published/</a:t>
            </a:r>
            <a:r>
              <a:rPr lang="en-US" sz="2400" dirty="0" smtClean="0">
                <a:hlinkClick r:id="rId2"/>
              </a:rPr>
              <a:t>1a_Editorial_process.pdf</a:t>
            </a:r>
            <a:r>
              <a:rPr lang="en-US" sz="2400" dirty="0" smtClean="0"/>
              <a:t> </a:t>
            </a:r>
            <a:endParaRPr lang="en-US" sz="2400" dirty="0" smtClean="0">
              <a:ea typeface="+mn-ea"/>
            </a:endParaRPr>
          </a:p>
        </p:txBody>
      </p:sp>
      <p:sp>
        <p:nvSpPr>
          <p:cNvPr id="29699" name="TextBox 3"/>
          <p:cNvSpPr txBox="1">
            <a:spLocks noChangeArrowheads="1"/>
          </p:cNvSpPr>
          <p:nvPr/>
        </p:nvSpPr>
        <p:spPr bwMode="auto">
          <a:xfrm>
            <a:off x="5715000" y="5334000"/>
            <a:ext cx="3276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a:t>Type of review</a:t>
            </a:r>
          </a:p>
          <a:p>
            <a:pPr algn="r" eaLnBrk="1" hangingPunct="1"/>
            <a:r>
              <a:rPr lang="en-US"/>
              <a:t>Rigor / acceptance rate</a:t>
            </a:r>
          </a:p>
          <a:p>
            <a:pPr algn="r" eaLnBrk="1" hangingPunct="1"/>
            <a:r>
              <a:rPr lang="en-US"/>
              <a:t>Process &amp; criteria </a:t>
            </a:r>
          </a:p>
        </p:txBody>
      </p:sp>
    </p:spTree>
    <p:extLst>
      <p:ext uri="{BB962C8B-B14F-4D97-AF65-F5344CB8AC3E}">
        <p14:creationId xmlns:p14="http://schemas.microsoft.com/office/powerpoint/2010/main" val="32866751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762000"/>
            <a:ext cx="4267200" cy="5943600"/>
          </a:xfrm>
        </p:spPr>
        <p:txBody>
          <a:bodyPr rtlCol="0">
            <a:normAutofit fontScale="32500" lnSpcReduction="20000"/>
          </a:bodyPr>
          <a:lstStyle/>
          <a:p>
            <a:pPr eaLnBrk="1" fontAlgn="auto" hangingPunct="1">
              <a:spcAft>
                <a:spcPts val="0"/>
              </a:spcAft>
              <a:buFont typeface="Arial" pitchFamily="34" charset="0"/>
              <a:buChar char="•"/>
              <a:defRPr/>
            </a:pPr>
            <a:r>
              <a:rPr lang="en-US" sz="4800" dirty="0">
                <a:ea typeface="+mn-ea"/>
                <a:cs typeface="+mn-cs"/>
              </a:rPr>
              <a:t>Is the subject appropriate to the editorial aims and scope of the journal</a:t>
            </a:r>
            <a:r>
              <a:rPr lang="en-US" sz="4800" dirty="0" smtClean="0">
                <a:ea typeface="+mn-ea"/>
                <a:cs typeface="+mn-cs"/>
              </a:rPr>
              <a:t>?</a:t>
            </a:r>
          </a:p>
          <a:p>
            <a:pPr eaLnBrk="1" fontAlgn="auto" hangingPunct="1">
              <a:spcAft>
                <a:spcPts val="0"/>
              </a:spcAft>
              <a:buFont typeface="Arial" pitchFamily="34" charset="0"/>
              <a:buChar char="•"/>
              <a:defRPr/>
            </a:pPr>
            <a:endParaRPr lang="en-US" sz="2000" dirty="0">
              <a:ea typeface="+mn-ea"/>
              <a:cs typeface="+mn-cs"/>
            </a:endParaRPr>
          </a:p>
          <a:p>
            <a:pPr eaLnBrk="1" fontAlgn="auto" hangingPunct="1">
              <a:spcAft>
                <a:spcPts val="0"/>
              </a:spcAft>
              <a:buFont typeface="Arial" pitchFamily="34" charset="0"/>
              <a:buChar char="•"/>
              <a:defRPr/>
            </a:pPr>
            <a:r>
              <a:rPr lang="en-US" sz="4800" dirty="0">
                <a:ea typeface="+mn-ea"/>
                <a:cs typeface="+mn-cs"/>
              </a:rPr>
              <a:t>Originality: </a:t>
            </a:r>
            <a:r>
              <a:rPr lang="en-US" sz="4800" b="1" dirty="0">
                <a:ea typeface="+mn-ea"/>
                <a:cs typeface="+mn-cs"/>
              </a:rPr>
              <a:t>does the article say something original, does it add to the body of knowledge, etc.? </a:t>
            </a:r>
            <a:r>
              <a:rPr lang="en-US" sz="4800" dirty="0">
                <a:ea typeface="+mn-ea"/>
                <a:cs typeface="+mn-cs"/>
              </a:rPr>
              <a:t>If a case study, is this its first use</a:t>
            </a:r>
            <a:r>
              <a:rPr lang="en-US" sz="4800" dirty="0" smtClean="0">
                <a:ea typeface="+mn-ea"/>
                <a:cs typeface="+mn-cs"/>
              </a:rPr>
              <a:t>?</a:t>
            </a:r>
          </a:p>
          <a:p>
            <a:pPr eaLnBrk="1" fontAlgn="auto" hangingPunct="1">
              <a:spcAft>
                <a:spcPts val="0"/>
              </a:spcAft>
              <a:buFont typeface="Arial" pitchFamily="34" charset="0"/>
              <a:buChar char="•"/>
              <a:defRPr/>
            </a:pPr>
            <a:endParaRPr lang="en-US" sz="2000" dirty="0">
              <a:ea typeface="+mn-ea"/>
              <a:cs typeface="+mn-cs"/>
            </a:endParaRPr>
          </a:p>
          <a:p>
            <a:pPr eaLnBrk="1" fontAlgn="auto" hangingPunct="1">
              <a:spcAft>
                <a:spcPts val="0"/>
              </a:spcAft>
              <a:buFont typeface="Arial" pitchFamily="34" charset="0"/>
              <a:buChar char="•"/>
              <a:defRPr/>
            </a:pPr>
            <a:r>
              <a:rPr lang="en-US" sz="4800" dirty="0">
                <a:ea typeface="+mn-ea"/>
                <a:cs typeface="+mn-cs"/>
              </a:rPr>
              <a:t>Research methodology: most journals are concerned about this, as would be expected for an academic publisher.</a:t>
            </a:r>
            <a:r>
              <a:rPr lang="en-US" sz="4800" b="1" dirty="0">
                <a:ea typeface="+mn-ea"/>
                <a:cs typeface="+mn-cs"/>
              </a:rPr>
              <a:t> Is the research design, methodology, theoretical approach, critical review, etc. sound?</a:t>
            </a:r>
            <a:r>
              <a:rPr lang="en-US" sz="4800" dirty="0">
                <a:ea typeface="+mn-ea"/>
                <a:cs typeface="+mn-cs"/>
              </a:rPr>
              <a:t> Are the results well presented, do they correlate to the theory, and have they been correctly interpreted? Is the analysis sufficiently </a:t>
            </a:r>
            <a:r>
              <a:rPr lang="en-US" sz="4800" dirty="0" smtClean="0">
                <a:ea typeface="+mn-ea"/>
                <a:cs typeface="+mn-cs"/>
              </a:rPr>
              <a:t>rigorous?</a:t>
            </a:r>
          </a:p>
          <a:p>
            <a:pPr eaLnBrk="1" fontAlgn="auto" hangingPunct="1">
              <a:spcAft>
                <a:spcPts val="0"/>
              </a:spcAft>
              <a:buFont typeface="Arial" pitchFamily="34" charset="0"/>
              <a:buChar char="•"/>
              <a:defRPr/>
            </a:pPr>
            <a:endParaRPr lang="en-US" sz="2000" dirty="0">
              <a:ea typeface="+mn-ea"/>
              <a:cs typeface="+mn-cs"/>
            </a:endParaRPr>
          </a:p>
          <a:p>
            <a:pPr eaLnBrk="1" fontAlgn="auto" hangingPunct="1">
              <a:spcAft>
                <a:spcPts val="0"/>
              </a:spcAft>
              <a:buFont typeface="Arial" pitchFamily="34" charset="0"/>
              <a:buChar char="•"/>
              <a:defRPr/>
            </a:pPr>
            <a:r>
              <a:rPr lang="en-US" sz="4800" dirty="0">
                <a:ea typeface="+mn-ea"/>
                <a:cs typeface="+mn-cs"/>
              </a:rPr>
              <a:t>Is the paper set in the context of the wider literature, are there sufficient relevant </a:t>
            </a:r>
            <a:r>
              <a:rPr lang="en-US" sz="4800" dirty="0" err="1">
                <a:ea typeface="+mn-ea"/>
                <a:cs typeface="+mn-cs"/>
              </a:rPr>
              <a:t>citings</a:t>
            </a:r>
            <a:r>
              <a:rPr lang="en-US" sz="4800" dirty="0">
                <a:ea typeface="+mn-ea"/>
                <a:cs typeface="+mn-cs"/>
              </a:rPr>
              <a:t>, are these well referenced and are other people's views credited</a:t>
            </a:r>
            <a:r>
              <a:rPr lang="en-US" sz="4800" dirty="0" smtClean="0">
                <a:ea typeface="+mn-ea"/>
                <a:cs typeface="+mn-cs"/>
              </a:rPr>
              <a:t>?</a:t>
            </a:r>
          </a:p>
          <a:p>
            <a:pPr eaLnBrk="1" fontAlgn="auto" hangingPunct="1">
              <a:spcAft>
                <a:spcPts val="0"/>
              </a:spcAft>
              <a:buFont typeface="Arial" pitchFamily="34" charset="0"/>
              <a:buChar char="•"/>
              <a:defRPr/>
            </a:pPr>
            <a:endParaRPr lang="en-US" sz="2000" dirty="0">
              <a:ea typeface="+mn-ea"/>
              <a:cs typeface="+mn-cs"/>
            </a:endParaRPr>
          </a:p>
          <a:p>
            <a:pPr eaLnBrk="1" fontAlgn="auto" hangingPunct="1">
              <a:spcAft>
                <a:spcPts val="0"/>
              </a:spcAft>
              <a:buFont typeface="Arial" pitchFamily="34" charset="0"/>
              <a:buChar char="•"/>
              <a:defRPr/>
            </a:pPr>
            <a:r>
              <a:rPr lang="en-US" sz="4800" dirty="0">
                <a:ea typeface="+mn-ea"/>
                <a:cs typeface="+mn-cs"/>
              </a:rPr>
              <a:t>Is the paper accurate, is any information missing or wrong?</a:t>
            </a:r>
          </a:p>
          <a:p>
            <a:pPr eaLnBrk="1" fontAlgn="auto" hangingPunct="1">
              <a:spcAft>
                <a:spcPts val="0"/>
              </a:spcAft>
              <a:buFont typeface="Arial" pitchFamily="34" charset="0"/>
              <a:buChar char="•"/>
              <a:defRPr/>
            </a:pPr>
            <a:endParaRPr lang="en-US" dirty="0">
              <a:ea typeface="+mn-ea"/>
              <a:cs typeface="+mn-cs"/>
            </a:endParaRPr>
          </a:p>
        </p:txBody>
      </p:sp>
      <p:sp>
        <p:nvSpPr>
          <p:cNvPr id="4" name="Content Placeholder 3"/>
          <p:cNvSpPr>
            <a:spLocks noGrp="1"/>
          </p:cNvSpPr>
          <p:nvPr>
            <p:ph sz="half" idx="2"/>
          </p:nvPr>
        </p:nvSpPr>
        <p:spPr>
          <a:xfrm>
            <a:off x="4648200" y="762000"/>
            <a:ext cx="4267200" cy="6096000"/>
          </a:xfrm>
        </p:spPr>
        <p:txBody>
          <a:bodyPr rtlCol="0">
            <a:normAutofit fontScale="32500" lnSpcReduction="20000"/>
          </a:bodyPr>
          <a:lstStyle/>
          <a:p>
            <a:pPr eaLnBrk="1" fontAlgn="auto" hangingPunct="1">
              <a:spcAft>
                <a:spcPts val="0"/>
              </a:spcAft>
              <a:buFont typeface="Arial" pitchFamily="34" charset="0"/>
              <a:buChar char="•"/>
              <a:defRPr/>
            </a:pPr>
            <a:r>
              <a:rPr lang="en-US" sz="4900" dirty="0">
                <a:ea typeface="+mn-ea"/>
                <a:cs typeface="+mn-cs"/>
              </a:rPr>
              <a:t>Is the structure logical, is the sequence of the material appropriate, is there a good introduction and are the summary and conclusions adequate</a:t>
            </a:r>
            <a:r>
              <a:rPr lang="en-US" sz="4900" dirty="0" smtClean="0">
                <a:ea typeface="+mn-ea"/>
                <a:cs typeface="+mn-cs"/>
              </a:rPr>
              <a:t>?</a:t>
            </a:r>
          </a:p>
          <a:p>
            <a:pPr eaLnBrk="1" fontAlgn="auto" hangingPunct="1">
              <a:spcAft>
                <a:spcPts val="0"/>
              </a:spcAft>
              <a:buFont typeface="Arial" pitchFamily="34" charset="0"/>
              <a:buChar char="•"/>
              <a:defRPr/>
            </a:pPr>
            <a:endParaRPr lang="en-US" sz="2000" dirty="0">
              <a:ea typeface="+mn-ea"/>
              <a:cs typeface="+mn-cs"/>
            </a:endParaRPr>
          </a:p>
          <a:p>
            <a:pPr eaLnBrk="1" fontAlgn="auto" hangingPunct="1">
              <a:spcAft>
                <a:spcPts val="0"/>
              </a:spcAft>
              <a:buFont typeface="Arial" pitchFamily="34" charset="0"/>
              <a:buChar char="•"/>
              <a:defRPr/>
            </a:pPr>
            <a:r>
              <a:rPr lang="en-US" sz="4900" dirty="0">
                <a:ea typeface="+mn-ea"/>
                <a:cs typeface="+mn-cs"/>
              </a:rPr>
              <a:t>Does the title of the article accurately reflect its content</a:t>
            </a:r>
            <a:r>
              <a:rPr lang="en-US" sz="4900" dirty="0" smtClean="0">
                <a:ea typeface="+mn-ea"/>
                <a:cs typeface="+mn-cs"/>
              </a:rPr>
              <a:t>?</a:t>
            </a:r>
          </a:p>
          <a:p>
            <a:pPr eaLnBrk="1" fontAlgn="auto" hangingPunct="1">
              <a:spcAft>
                <a:spcPts val="0"/>
              </a:spcAft>
              <a:buFont typeface="Arial" pitchFamily="34" charset="0"/>
              <a:buChar char="•"/>
              <a:defRPr/>
            </a:pPr>
            <a:endParaRPr lang="en-US" sz="2000" dirty="0">
              <a:ea typeface="+mn-ea"/>
              <a:cs typeface="+mn-cs"/>
            </a:endParaRPr>
          </a:p>
          <a:p>
            <a:pPr eaLnBrk="1" fontAlgn="auto" hangingPunct="1">
              <a:spcAft>
                <a:spcPts val="0"/>
              </a:spcAft>
              <a:buFont typeface="Arial" pitchFamily="34" charset="0"/>
              <a:buChar char="•"/>
              <a:defRPr/>
            </a:pPr>
            <a:r>
              <a:rPr lang="en-US" sz="4900" dirty="0">
                <a:ea typeface="+mn-ea"/>
                <a:cs typeface="+mn-cs"/>
              </a:rPr>
              <a:t>How useful would the article be to a practitioner, is it a useful example of "good practice"? </a:t>
            </a:r>
            <a:endParaRPr lang="en-US" sz="4900" dirty="0" smtClean="0">
              <a:ea typeface="+mn-ea"/>
              <a:cs typeface="+mn-cs"/>
            </a:endParaRPr>
          </a:p>
          <a:p>
            <a:pPr eaLnBrk="1" fontAlgn="auto" hangingPunct="1">
              <a:spcAft>
                <a:spcPts val="0"/>
              </a:spcAft>
              <a:buFont typeface="Arial" pitchFamily="34" charset="0"/>
              <a:buChar char="•"/>
              <a:defRPr/>
            </a:pPr>
            <a:endParaRPr lang="en-US" sz="2200" dirty="0">
              <a:ea typeface="+mn-ea"/>
              <a:cs typeface="+mn-cs"/>
            </a:endParaRPr>
          </a:p>
          <a:p>
            <a:pPr eaLnBrk="1" fontAlgn="auto" hangingPunct="1">
              <a:spcAft>
                <a:spcPts val="0"/>
              </a:spcAft>
              <a:buFont typeface="Arial" pitchFamily="34" charset="0"/>
              <a:buChar char="•"/>
              <a:defRPr/>
            </a:pPr>
            <a:r>
              <a:rPr lang="en-US" sz="4900" b="1" dirty="0" smtClean="0">
                <a:ea typeface="+mn-ea"/>
                <a:cs typeface="+mn-cs"/>
              </a:rPr>
              <a:t>Could </a:t>
            </a:r>
            <a:r>
              <a:rPr lang="en-US" sz="4900" b="1" dirty="0">
                <a:ea typeface="+mn-ea"/>
                <a:cs typeface="+mn-cs"/>
              </a:rPr>
              <a:t>the study be replicated </a:t>
            </a:r>
            <a:r>
              <a:rPr lang="en-US" sz="4900" b="1" dirty="0" smtClean="0">
                <a:ea typeface="+mn-ea"/>
                <a:cs typeface="+mn-cs"/>
              </a:rPr>
              <a:t>with similar results?</a:t>
            </a:r>
          </a:p>
          <a:p>
            <a:pPr eaLnBrk="1" fontAlgn="auto" hangingPunct="1">
              <a:spcAft>
                <a:spcPts val="0"/>
              </a:spcAft>
              <a:buFont typeface="Arial" pitchFamily="34" charset="0"/>
              <a:buChar char="•"/>
              <a:defRPr/>
            </a:pPr>
            <a:endParaRPr lang="en-US" sz="1500" dirty="0">
              <a:ea typeface="+mn-ea"/>
              <a:cs typeface="+mn-cs"/>
            </a:endParaRPr>
          </a:p>
          <a:p>
            <a:pPr eaLnBrk="1" fontAlgn="auto" hangingPunct="1">
              <a:spcAft>
                <a:spcPts val="0"/>
              </a:spcAft>
              <a:buFont typeface="Arial" pitchFamily="34" charset="0"/>
              <a:buChar char="•"/>
              <a:defRPr/>
            </a:pPr>
            <a:r>
              <a:rPr lang="en-US" sz="4900" dirty="0">
                <a:ea typeface="+mn-ea"/>
                <a:cs typeface="+mn-cs"/>
              </a:rPr>
              <a:t>Is the material clearly presented, readable? Are graphs and tables used to good effect? Is the level of detail appropriate? Is the use of terminology appropriate to the readership</a:t>
            </a:r>
            <a:r>
              <a:rPr lang="en-US" sz="4900" dirty="0" smtClean="0">
                <a:ea typeface="+mn-ea"/>
                <a:cs typeface="+mn-cs"/>
              </a:rPr>
              <a:t>?</a:t>
            </a:r>
          </a:p>
          <a:p>
            <a:pPr eaLnBrk="1" fontAlgn="auto" hangingPunct="1">
              <a:spcAft>
                <a:spcPts val="0"/>
              </a:spcAft>
              <a:buFont typeface="Arial" pitchFamily="34" charset="0"/>
              <a:buChar char="•"/>
              <a:defRPr/>
            </a:pPr>
            <a:endParaRPr lang="en-US" sz="1500" dirty="0">
              <a:ea typeface="+mn-ea"/>
              <a:cs typeface="+mn-cs"/>
            </a:endParaRPr>
          </a:p>
          <a:p>
            <a:pPr eaLnBrk="1" fontAlgn="auto" hangingPunct="1">
              <a:spcAft>
                <a:spcPts val="0"/>
              </a:spcAft>
              <a:buFont typeface="Arial" pitchFamily="34" charset="0"/>
              <a:buChar char="•"/>
              <a:defRPr/>
            </a:pPr>
            <a:r>
              <a:rPr lang="en-US" sz="4900" dirty="0">
                <a:ea typeface="+mn-ea"/>
                <a:cs typeface="+mn-cs"/>
              </a:rPr>
              <a:t>Is the perspective appropriate for an international audience</a:t>
            </a:r>
            <a:r>
              <a:rPr lang="en-US" sz="4900" dirty="0" smtClean="0">
                <a:ea typeface="+mn-ea"/>
                <a:cs typeface="+mn-cs"/>
              </a:rPr>
              <a:t>?</a:t>
            </a:r>
          </a:p>
          <a:p>
            <a:pPr eaLnBrk="1" fontAlgn="auto" hangingPunct="1">
              <a:spcAft>
                <a:spcPts val="0"/>
              </a:spcAft>
              <a:buFont typeface="Arial" pitchFamily="34" charset="0"/>
              <a:buChar char="•"/>
              <a:defRPr/>
            </a:pPr>
            <a:endParaRPr lang="en-US" sz="1500" dirty="0">
              <a:ea typeface="+mn-ea"/>
              <a:cs typeface="+mn-cs"/>
            </a:endParaRPr>
          </a:p>
          <a:p>
            <a:pPr eaLnBrk="1" fontAlgn="auto" hangingPunct="1">
              <a:spcAft>
                <a:spcPts val="0"/>
              </a:spcAft>
              <a:buFont typeface="Arial" pitchFamily="34" charset="0"/>
              <a:buChar char="•"/>
              <a:defRPr/>
            </a:pPr>
            <a:r>
              <a:rPr lang="en-US" sz="4900" dirty="0">
                <a:ea typeface="+mn-ea"/>
                <a:cs typeface="+mn-cs"/>
              </a:rPr>
              <a:t>Questions of format: are the abstract, keywords etc. appropriate</a:t>
            </a:r>
            <a:r>
              <a:rPr lang="en-US" sz="4900" dirty="0" smtClean="0">
                <a:ea typeface="+mn-ea"/>
                <a:cs typeface="+mn-cs"/>
              </a:rPr>
              <a:t>?</a:t>
            </a:r>
          </a:p>
          <a:p>
            <a:pPr eaLnBrk="1" fontAlgn="auto" hangingPunct="1">
              <a:spcAft>
                <a:spcPts val="0"/>
              </a:spcAft>
              <a:buFont typeface="Arial" pitchFamily="34" charset="0"/>
              <a:buChar char="•"/>
              <a:defRPr/>
            </a:pPr>
            <a:endParaRPr lang="en-US" sz="1500" dirty="0">
              <a:ea typeface="+mn-ea"/>
              <a:cs typeface="+mn-cs"/>
            </a:endParaRPr>
          </a:p>
          <a:p>
            <a:pPr eaLnBrk="1" fontAlgn="auto" hangingPunct="1">
              <a:spcAft>
                <a:spcPts val="0"/>
              </a:spcAft>
              <a:buFont typeface="Arial" pitchFamily="34" charset="0"/>
              <a:buChar char="•"/>
              <a:defRPr/>
            </a:pPr>
            <a:r>
              <a:rPr lang="en-US" sz="4900" dirty="0">
                <a:ea typeface="+mn-ea"/>
                <a:cs typeface="+mn-cs"/>
              </a:rPr>
              <a:t>Is it an appropriate length (note: many journals will stipulate length requirements in their author guidelines)? </a:t>
            </a:r>
          </a:p>
          <a:p>
            <a:pPr eaLnBrk="1" fontAlgn="auto" hangingPunct="1">
              <a:spcAft>
                <a:spcPts val="0"/>
              </a:spcAft>
              <a:buFont typeface="Arial" pitchFamily="34" charset="0"/>
              <a:buChar char="•"/>
              <a:defRPr/>
            </a:pPr>
            <a:endParaRPr lang="en-US" dirty="0">
              <a:ea typeface="+mn-ea"/>
              <a:cs typeface="+mn-cs"/>
            </a:endParaRPr>
          </a:p>
        </p:txBody>
      </p:sp>
      <p:sp>
        <p:nvSpPr>
          <p:cNvPr id="30723" name="TextBox 4"/>
          <p:cNvSpPr txBox="1">
            <a:spLocks noChangeArrowheads="1"/>
          </p:cNvSpPr>
          <p:nvPr/>
        </p:nvSpPr>
        <p:spPr bwMode="auto">
          <a:xfrm>
            <a:off x="685800" y="152400"/>
            <a:ext cx="777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Submissions judged on criteria such as…</a:t>
            </a:r>
          </a:p>
        </p:txBody>
      </p:sp>
    </p:spTree>
    <p:extLst>
      <p:ext uri="{BB962C8B-B14F-4D97-AF65-F5344CB8AC3E}">
        <p14:creationId xmlns:p14="http://schemas.microsoft.com/office/powerpoint/2010/main" val="18376651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normAutofit fontScale="90000"/>
          </a:bodyPr>
          <a:lstStyle/>
          <a:p>
            <a:r>
              <a:rPr lang="en-US" dirty="0" smtClean="0">
                <a:latin typeface="Calibri" charset="0"/>
              </a:rPr>
              <a:t>Why is citing sources so important?</a:t>
            </a:r>
            <a:endParaRPr lang="en-US" dirty="0">
              <a:latin typeface="Calibri" charset="0"/>
            </a:endParaRPr>
          </a:p>
        </p:txBody>
      </p:sp>
      <p:sp>
        <p:nvSpPr>
          <p:cNvPr id="53250" name="Content Placeholder 2"/>
          <p:cNvSpPr>
            <a:spLocks noGrp="1"/>
          </p:cNvSpPr>
          <p:nvPr>
            <p:ph idx="1"/>
          </p:nvPr>
        </p:nvSpPr>
        <p:spPr/>
        <p:txBody>
          <a:bodyPr>
            <a:normAutofit/>
          </a:bodyPr>
          <a:lstStyle/>
          <a:p>
            <a:r>
              <a:rPr lang="en-US" sz="2800" dirty="0">
                <a:latin typeface="Calibri" charset="0"/>
              </a:rPr>
              <a:t>Cite sources you use</a:t>
            </a:r>
          </a:p>
          <a:p>
            <a:pPr lvl="1"/>
            <a:r>
              <a:rPr lang="en-US" sz="2400" dirty="0">
                <a:latin typeface="Calibri" charset="0"/>
              </a:rPr>
              <a:t>Supports your case/research</a:t>
            </a:r>
          </a:p>
          <a:p>
            <a:pPr lvl="1"/>
            <a:r>
              <a:rPr lang="en-US" sz="2400" dirty="0">
                <a:latin typeface="Calibri" charset="0"/>
              </a:rPr>
              <a:t>Avoid plagiarism</a:t>
            </a:r>
          </a:p>
          <a:p>
            <a:pPr lvl="1"/>
            <a:r>
              <a:rPr lang="en-US" sz="2400" dirty="0">
                <a:latin typeface="Calibri" charset="0"/>
              </a:rPr>
              <a:t>Places your work within scholarly dialogue</a:t>
            </a:r>
          </a:p>
          <a:p>
            <a:r>
              <a:rPr lang="en-US" sz="2800" dirty="0">
                <a:latin typeface="Calibri" charset="0"/>
              </a:rPr>
              <a:t>Use reference lists to find additional/relevant material</a:t>
            </a:r>
          </a:p>
          <a:p>
            <a:r>
              <a:rPr lang="en-US" sz="2800" dirty="0">
                <a:latin typeface="Calibri" charset="0"/>
              </a:rPr>
              <a:t>Look for material that cites your source – will be more </a:t>
            </a:r>
            <a:r>
              <a:rPr lang="en-US" sz="2800" dirty="0" smtClean="0">
                <a:latin typeface="Calibri" charset="0"/>
              </a:rPr>
              <a:t>recent</a:t>
            </a:r>
            <a:endParaRPr lang="en-US" sz="2800" dirty="0">
              <a:latin typeface="Calibri" charset="0"/>
            </a:endParaRPr>
          </a:p>
        </p:txBody>
      </p:sp>
    </p:spTree>
    <p:extLst>
      <p:ext uri="{BB962C8B-B14F-4D97-AF65-F5344CB8AC3E}">
        <p14:creationId xmlns:p14="http://schemas.microsoft.com/office/powerpoint/2010/main" val="35750140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Screen Shot 2014-02-27 at 8.35.23 AM.pn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500" y="330200"/>
            <a:ext cx="8242300"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295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131763"/>
            <a:ext cx="8229600" cy="900112"/>
          </a:xfrm>
        </p:spPr>
        <p:txBody>
          <a:bodyPr/>
          <a:lstStyle/>
          <a:p>
            <a:r>
              <a:rPr lang="en-US" dirty="0" smtClean="0">
                <a:latin typeface="Calibri" charset="0"/>
              </a:rPr>
              <a:t>Ethics in scholarly communication</a:t>
            </a:r>
            <a:endParaRPr lang="en-US" dirty="0">
              <a:latin typeface="Calibri" charset="0"/>
            </a:endParaRPr>
          </a:p>
        </p:txBody>
      </p:sp>
      <p:pic>
        <p:nvPicPr>
          <p:cNvPr id="25602" name="Picture 3" descr="Screen Shot 2015-10-12 at 2.47.52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4238" y="1031875"/>
            <a:ext cx="4579937"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19688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descr="Screen Shot 2015-10-12 at 2.53.30 PM.png"/>
          <p:cNvPicPr>
            <a:picLocks noChangeAspect="1"/>
          </p:cNvPicPr>
          <p:nvPr/>
        </p:nvPicPr>
        <p:blipFill>
          <a:blip r:embed="rId2">
            <a:extLst>
              <a:ext uri="{28A0092B-C50C-407E-A947-70E740481C1C}">
                <a14:useLocalDpi xmlns:a14="http://schemas.microsoft.com/office/drawing/2010/main" val="0"/>
              </a:ext>
            </a:extLst>
          </a:blip>
          <a:srcRect b="9029"/>
          <a:stretch>
            <a:fillRect/>
          </a:stretch>
        </p:blipFill>
        <p:spPr bwMode="auto">
          <a:xfrm>
            <a:off x="139700" y="0"/>
            <a:ext cx="8839200" cy="62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extBox 4"/>
          <p:cNvSpPr txBox="1">
            <a:spLocks noChangeArrowheads="1"/>
          </p:cNvSpPr>
          <p:nvPr/>
        </p:nvSpPr>
        <p:spPr bwMode="auto">
          <a:xfrm>
            <a:off x="523875" y="6365875"/>
            <a:ext cx="85185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hlinkClick r:id="rId3"/>
              </a:rPr>
              <a:t>http://stanford.edu/~dbroock/broockman_kalla_aronow_lg_irregularities.pdf</a:t>
            </a:r>
            <a:r>
              <a:rPr lang="en-US" sz="1800"/>
              <a:t> </a:t>
            </a:r>
          </a:p>
        </p:txBody>
      </p:sp>
    </p:spTree>
    <p:extLst>
      <p:ext uri="{BB962C8B-B14F-4D97-AF65-F5344CB8AC3E}">
        <p14:creationId xmlns:p14="http://schemas.microsoft.com/office/powerpoint/2010/main" val="250776515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Screen Shot 2015-10-12 at 2.49.10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95288"/>
            <a:ext cx="6575425"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960722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Screen Shot 2015-10-12 at 2.58.54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53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673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28613" y="319088"/>
          <a:ext cx="8289925" cy="6454779"/>
        </p:xfrm>
        <a:graphic>
          <a:graphicData uri="http://schemas.openxmlformats.org/drawingml/2006/table">
            <a:tbl>
              <a:tblPr firstRow="1" bandRow="1">
                <a:tableStyleId>{5C22544A-7EE6-4342-B048-85BDC9FD1C3A}</a:tableStyleId>
              </a:tblPr>
              <a:tblGrid>
                <a:gridCol w="2347932"/>
                <a:gridCol w="5941993"/>
              </a:tblGrid>
              <a:tr h="377866">
                <a:tc>
                  <a:txBody>
                    <a:bodyPr/>
                    <a:lstStyle/>
                    <a:p>
                      <a:r>
                        <a:rPr lang="en-US" sz="1800" dirty="0" smtClean="0"/>
                        <a:t>Discipline</a:t>
                      </a:r>
                      <a:endParaRPr lang="en-US" sz="1800" dirty="0"/>
                    </a:p>
                  </a:txBody>
                  <a:tcPr marL="91447" marR="91447" marT="45725" marB="45725"/>
                </a:tc>
                <a:tc>
                  <a:txBody>
                    <a:bodyPr/>
                    <a:lstStyle/>
                    <a:p>
                      <a:r>
                        <a:rPr lang="en-US" sz="1800" dirty="0" smtClean="0"/>
                        <a:t>Citation Style</a:t>
                      </a:r>
                      <a:endParaRPr lang="en-US" sz="1800" dirty="0"/>
                    </a:p>
                  </a:txBody>
                  <a:tcPr marL="91447" marR="91447" marT="45725" marB="45725"/>
                </a:tc>
              </a:tr>
              <a:tr h="377866">
                <a:tc>
                  <a:txBody>
                    <a:bodyPr/>
                    <a:lstStyle/>
                    <a:p>
                      <a:r>
                        <a:rPr lang="en-US" sz="1800" dirty="0" smtClean="0"/>
                        <a:t>Anthropology</a:t>
                      </a:r>
                      <a:endParaRPr lang="en-US" sz="1800" dirty="0"/>
                    </a:p>
                  </a:txBody>
                  <a:tcPr marL="91447" marR="91447" marT="45725" marB="45725"/>
                </a:tc>
                <a:tc>
                  <a:txBody>
                    <a:bodyPr/>
                    <a:lstStyle/>
                    <a:p>
                      <a:r>
                        <a:rPr lang="en-US" sz="1800" i="1" dirty="0" smtClean="0"/>
                        <a:t>Chicago Manual of Style</a:t>
                      </a:r>
                      <a:endParaRPr lang="en-US" sz="1800" i="1" dirty="0"/>
                    </a:p>
                  </a:txBody>
                  <a:tcPr marL="91447" marR="91447" marT="45725" marB="45725"/>
                </a:tc>
              </a:tr>
              <a:tr h="652207">
                <a:tc>
                  <a:txBody>
                    <a:bodyPr/>
                    <a:lstStyle/>
                    <a:p>
                      <a:r>
                        <a:rPr lang="en-US" sz="1800" dirty="0" smtClean="0"/>
                        <a:t>Biology</a:t>
                      </a:r>
                      <a:endParaRPr lang="en-US" sz="1800" dirty="0"/>
                    </a:p>
                  </a:txBody>
                  <a:tcPr marL="91447" marR="91447" marT="45725" marB="45725"/>
                </a:tc>
                <a:tc>
                  <a:txBody>
                    <a:bodyPr/>
                    <a:lstStyle/>
                    <a:p>
                      <a:r>
                        <a:rPr lang="en-US" sz="1800" dirty="0" smtClean="0"/>
                        <a:t>Council of Science Editors. </a:t>
                      </a:r>
                      <a:r>
                        <a:rPr lang="en-US" sz="1800" i="1" dirty="0" smtClean="0"/>
                        <a:t>Scientific Style and Format: The CSE Manual for Authors, Editors, and Publishers.</a:t>
                      </a:r>
                      <a:endParaRPr lang="en-US" sz="1800" dirty="0"/>
                    </a:p>
                  </a:txBody>
                  <a:tcPr marL="91447" marR="91447" marT="45725" marB="45725"/>
                </a:tc>
              </a:tr>
              <a:tr h="652207">
                <a:tc>
                  <a:txBody>
                    <a:bodyPr/>
                    <a:lstStyle/>
                    <a:p>
                      <a:r>
                        <a:rPr lang="en-US" sz="1800" dirty="0" smtClean="0"/>
                        <a:t>Business</a:t>
                      </a:r>
                      <a:endParaRPr lang="en-US" sz="1800" dirty="0"/>
                    </a:p>
                  </a:txBody>
                  <a:tcPr marL="91447" marR="91447" marT="45725" marB="45725"/>
                </a:tc>
                <a:tc>
                  <a:txBody>
                    <a:bodyPr/>
                    <a:lstStyle/>
                    <a:p>
                      <a:r>
                        <a:rPr lang="en-US" sz="1800" dirty="0" smtClean="0"/>
                        <a:t>American Management Association. </a:t>
                      </a:r>
                      <a:r>
                        <a:rPr lang="en-US" sz="1800" i="1" dirty="0" smtClean="0"/>
                        <a:t>The AMA Style Guide for Business Writing.</a:t>
                      </a:r>
                      <a:endParaRPr lang="en-US" sz="1800" dirty="0"/>
                    </a:p>
                  </a:txBody>
                  <a:tcPr marL="91447" marR="91447" marT="45725" marB="45725"/>
                </a:tc>
              </a:tr>
              <a:tr h="652207">
                <a:tc>
                  <a:txBody>
                    <a:bodyPr/>
                    <a:lstStyle/>
                    <a:p>
                      <a:r>
                        <a:rPr lang="en-US" sz="1800" dirty="0" smtClean="0"/>
                        <a:t>Engineering</a:t>
                      </a:r>
                      <a:endParaRPr lang="en-US" sz="1800" dirty="0"/>
                    </a:p>
                  </a:txBody>
                  <a:tcPr marL="91447" marR="91447" marT="45725" marB="45725"/>
                </a:tc>
                <a:tc>
                  <a:txBody>
                    <a:bodyPr/>
                    <a:lstStyle/>
                    <a:p>
                      <a:r>
                        <a:rPr lang="en-US" sz="1800" dirty="0" smtClean="0"/>
                        <a:t>Institute of Electrical and Electronics Engineers. </a:t>
                      </a:r>
                      <a:r>
                        <a:rPr lang="en-US" sz="1800" i="1" dirty="0" smtClean="0"/>
                        <a:t>IEEE Editorial Style Manual.</a:t>
                      </a:r>
                      <a:endParaRPr lang="en-US" sz="1800" dirty="0"/>
                    </a:p>
                  </a:txBody>
                  <a:tcPr marL="91447" marR="91447" marT="45725" marB="45725"/>
                </a:tc>
              </a:tr>
              <a:tr h="377866">
                <a:tc>
                  <a:txBody>
                    <a:bodyPr/>
                    <a:lstStyle/>
                    <a:p>
                      <a:r>
                        <a:rPr lang="en-US" sz="1800" dirty="0" smtClean="0"/>
                        <a:t>History</a:t>
                      </a:r>
                      <a:endParaRPr lang="en-US" sz="1800" dirty="0"/>
                    </a:p>
                  </a:txBody>
                  <a:tcPr marL="91447" marR="91447" marT="45725" marB="45725"/>
                </a:tc>
                <a:tc>
                  <a:txBody>
                    <a:bodyPr/>
                    <a:lstStyle/>
                    <a:p>
                      <a:r>
                        <a:rPr lang="en-US" sz="1800" i="1" dirty="0" smtClean="0"/>
                        <a:t>The Chicago Manual of Style.</a:t>
                      </a:r>
                      <a:endParaRPr lang="en-US" sz="1800" dirty="0"/>
                    </a:p>
                  </a:txBody>
                  <a:tcPr marL="91447" marR="91447" marT="45725" marB="45725"/>
                </a:tc>
              </a:tr>
              <a:tr h="377866">
                <a:tc>
                  <a:txBody>
                    <a:bodyPr/>
                    <a:lstStyle/>
                    <a:p>
                      <a:r>
                        <a:rPr lang="en-US" sz="1800" dirty="0" smtClean="0"/>
                        <a:t>Journalism</a:t>
                      </a:r>
                      <a:endParaRPr lang="en-US" sz="1800" dirty="0"/>
                    </a:p>
                  </a:txBody>
                  <a:tcPr marL="91447" marR="91447" marT="45725" marB="45725"/>
                </a:tc>
                <a:tc>
                  <a:txBody>
                    <a:bodyPr/>
                    <a:lstStyle/>
                    <a:p>
                      <a:r>
                        <a:rPr lang="en-US" sz="1800" i="1" dirty="0" smtClean="0"/>
                        <a:t>Associated Press Stylebook </a:t>
                      </a:r>
                      <a:endParaRPr lang="en-US" sz="1800" dirty="0"/>
                    </a:p>
                  </a:txBody>
                  <a:tcPr marL="91447" marR="91447" marT="45725" marB="45725"/>
                </a:tc>
              </a:tr>
              <a:tr h="652207">
                <a:tc>
                  <a:txBody>
                    <a:bodyPr/>
                    <a:lstStyle/>
                    <a:p>
                      <a:r>
                        <a:rPr lang="en-US" sz="1800" dirty="0" smtClean="0"/>
                        <a:t>Law</a:t>
                      </a:r>
                      <a:endParaRPr lang="en-US" sz="1800" dirty="0"/>
                    </a:p>
                  </a:txBody>
                  <a:tcPr marL="91447" marR="91447" marT="45725" marB="45725"/>
                </a:tc>
                <a:tc>
                  <a:txBody>
                    <a:bodyPr/>
                    <a:lstStyle/>
                    <a:p>
                      <a:r>
                        <a:rPr lang="en-US" sz="1800" dirty="0" smtClean="0"/>
                        <a:t>Harvard Law Review et al. </a:t>
                      </a:r>
                      <a:r>
                        <a:rPr lang="en-US" sz="1800" i="1" dirty="0" smtClean="0"/>
                        <a:t>The Bluebook: A Uniform System of Citation </a:t>
                      </a:r>
                      <a:r>
                        <a:rPr lang="en-US" sz="1800" i="0" dirty="0" smtClean="0"/>
                        <a:t>(20</a:t>
                      </a:r>
                      <a:r>
                        <a:rPr lang="en-US" sz="1800" i="0" baseline="30000" dirty="0" smtClean="0"/>
                        <a:t>th</a:t>
                      </a:r>
                      <a:r>
                        <a:rPr lang="en-US" sz="1800" i="0" dirty="0" smtClean="0"/>
                        <a:t> edition, fall 2015)</a:t>
                      </a:r>
                      <a:endParaRPr lang="en-US" sz="1800" dirty="0"/>
                    </a:p>
                  </a:txBody>
                  <a:tcPr marL="91447" marR="91447" marT="45725" marB="45725"/>
                </a:tc>
              </a:tr>
              <a:tr h="377866">
                <a:tc>
                  <a:txBody>
                    <a:bodyPr/>
                    <a:lstStyle/>
                    <a:p>
                      <a:r>
                        <a:rPr lang="en-US" sz="1800" dirty="0" smtClean="0"/>
                        <a:t>Math</a:t>
                      </a:r>
                      <a:endParaRPr lang="en-US" sz="1800" dirty="0"/>
                    </a:p>
                  </a:txBody>
                  <a:tcPr marL="91447" marR="91447" marT="45725" marB="45725"/>
                </a:tc>
                <a:tc>
                  <a:txBody>
                    <a:bodyPr/>
                    <a:lstStyle/>
                    <a:p>
                      <a:r>
                        <a:rPr lang="en-US" sz="1800" dirty="0" smtClean="0"/>
                        <a:t>American Mathematical Society. </a:t>
                      </a:r>
                      <a:r>
                        <a:rPr lang="en-US" sz="1800" i="1" dirty="0" smtClean="0"/>
                        <a:t>AMS Author Handbook</a:t>
                      </a:r>
                      <a:r>
                        <a:rPr lang="en-US" sz="1800" dirty="0" smtClean="0"/>
                        <a:t>.</a:t>
                      </a:r>
                      <a:endParaRPr lang="en-US" sz="1800" dirty="0"/>
                    </a:p>
                  </a:txBody>
                  <a:tcPr marL="91447" marR="91447" marT="45725" marB="45725"/>
                </a:tc>
              </a:tr>
              <a:tr h="652207">
                <a:tc>
                  <a:txBody>
                    <a:bodyPr/>
                    <a:lstStyle/>
                    <a:p>
                      <a:r>
                        <a:rPr lang="en-US" sz="1800" dirty="0" smtClean="0"/>
                        <a:t>Medicine</a:t>
                      </a:r>
                      <a:endParaRPr lang="en-US" sz="1800" dirty="0"/>
                    </a:p>
                  </a:txBody>
                  <a:tcPr marL="91447" marR="91447" marT="45725" marB="45725"/>
                </a:tc>
                <a:tc>
                  <a:txBody>
                    <a:bodyPr/>
                    <a:lstStyle/>
                    <a:p>
                      <a:r>
                        <a:rPr lang="en-US" sz="1800" dirty="0" smtClean="0"/>
                        <a:t>American Medical Association. </a:t>
                      </a:r>
                      <a:r>
                        <a:rPr lang="en-US" sz="1800" i="1" dirty="0" smtClean="0"/>
                        <a:t>AMA Manual of Style: A Guide for Authors and Editors</a:t>
                      </a:r>
                      <a:r>
                        <a:rPr lang="en-US" sz="1800" dirty="0" smtClean="0"/>
                        <a:t>.</a:t>
                      </a:r>
                      <a:endParaRPr lang="en-US" sz="1800" dirty="0"/>
                    </a:p>
                  </a:txBody>
                  <a:tcPr marL="91447" marR="91447" marT="45725" marB="45725"/>
                </a:tc>
              </a:tr>
              <a:tr h="652207">
                <a:tc>
                  <a:txBody>
                    <a:bodyPr/>
                    <a:lstStyle/>
                    <a:p>
                      <a:r>
                        <a:rPr lang="en-US" sz="1800" dirty="0" smtClean="0"/>
                        <a:t>Political Science</a:t>
                      </a:r>
                      <a:endParaRPr lang="en-US" sz="1800" dirty="0"/>
                    </a:p>
                  </a:txBody>
                  <a:tcPr marL="91447" marR="91447" marT="45725" marB="45725"/>
                </a:tc>
                <a:tc>
                  <a:txBody>
                    <a:bodyPr/>
                    <a:lstStyle/>
                    <a:p>
                      <a:r>
                        <a:rPr lang="en-US" sz="1800" dirty="0" smtClean="0"/>
                        <a:t>American Political Science Association. </a:t>
                      </a:r>
                      <a:r>
                        <a:rPr lang="en-US" sz="1800" i="1" dirty="0" smtClean="0"/>
                        <a:t>APSA Style Manual for Political Science.</a:t>
                      </a:r>
                      <a:endParaRPr lang="en-US" sz="1800" dirty="0"/>
                    </a:p>
                  </a:txBody>
                  <a:tcPr marL="91447" marR="91447" marT="45725" marB="45725"/>
                </a:tc>
              </a:tr>
              <a:tr h="652207">
                <a:tc>
                  <a:txBody>
                    <a:bodyPr/>
                    <a:lstStyle/>
                    <a:p>
                      <a:r>
                        <a:rPr lang="en-US" sz="1800" dirty="0" smtClean="0"/>
                        <a:t>Psychology</a:t>
                      </a:r>
                      <a:r>
                        <a:rPr lang="en-US" sz="1800" baseline="0" dirty="0" smtClean="0"/>
                        <a:t> and other social sciences</a:t>
                      </a:r>
                      <a:endParaRPr lang="en-US" sz="1800" dirty="0"/>
                    </a:p>
                  </a:txBody>
                  <a:tcPr marL="91447" marR="91447" marT="45725" marB="45725"/>
                </a:tc>
                <a:tc>
                  <a:txBody>
                    <a:bodyPr/>
                    <a:lstStyle/>
                    <a:p>
                      <a:r>
                        <a:rPr lang="en-US" sz="1800" dirty="0" smtClean="0"/>
                        <a:t>American Psychological Association. </a:t>
                      </a:r>
                      <a:r>
                        <a:rPr lang="en-US" sz="1800" i="1" dirty="0" smtClean="0"/>
                        <a:t>Publication Manual of the American Psychological Association.</a:t>
                      </a:r>
                      <a:endParaRPr lang="en-US" sz="1800" dirty="0"/>
                    </a:p>
                  </a:txBody>
                  <a:tcPr marL="91447" marR="91447" marT="45725" marB="45725"/>
                </a:tc>
              </a:tr>
            </a:tbl>
          </a:graphicData>
        </a:graphic>
      </p:graphicFrame>
    </p:spTree>
    <p:extLst>
      <p:ext uri="{BB962C8B-B14F-4D97-AF65-F5344CB8AC3E}">
        <p14:creationId xmlns:p14="http://schemas.microsoft.com/office/powerpoint/2010/main" val="4054918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a:latin typeface="Calibri" charset="0"/>
              </a:rPr>
              <a:t>What is a </a:t>
            </a:r>
            <a:r>
              <a:rPr lang="en-US" i="1">
                <a:latin typeface="Calibri" charset="0"/>
              </a:rPr>
              <a:t>style guide </a:t>
            </a:r>
            <a:r>
              <a:rPr lang="en-US">
                <a:latin typeface="Calibri" charset="0"/>
              </a:rPr>
              <a:t>for?</a:t>
            </a:r>
          </a:p>
        </p:txBody>
      </p:sp>
      <p:sp>
        <p:nvSpPr>
          <p:cNvPr id="15362" name="Content Placeholder 2"/>
          <p:cNvSpPr>
            <a:spLocks noGrp="1"/>
          </p:cNvSpPr>
          <p:nvPr>
            <p:ph idx="1"/>
          </p:nvPr>
        </p:nvSpPr>
        <p:spPr/>
        <p:txBody>
          <a:bodyPr/>
          <a:lstStyle/>
          <a:p>
            <a:pPr eaLnBrk="1" hangingPunct="1"/>
            <a:r>
              <a:rPr lang="en-US">
                <a:latin typeface="Calibri" charset="0"/>
              </a:rPr>
              <a:t>How to format a paper for publication</a:t>
            </a:r>
          </a:p>
          <a:p>
            <a:pPr eaLnBrk="1" hangingPunct="1"/>
            <a:r>
              <a:rPr lang="en-US">
                <a:latin typeface="Calibri" charset="0"/>
              </a:rPr>
              <a:t>Writing style (clarity, accuracy, reducing bias)</a:t>
            </a:r>
          </a:p>
          <a:p>
            <a:pPr eaLnBrk="1" hangingPunct="1"/>
            <a:r>
              <a:rPr lang="en-US">
                <a:latin typeface="Calibri" charset="0"/>
              </a:rPr>
              <a:t>Ethics</a:t>
            </a:r>
          </a:p>
          <a:p>
            <a:pPr eaLnBrk="1" hangingPunct="1"/>
            <a:r>
              <a:rPr lang="en-US">
                <a:latin typeface="Calibri" charset="0"/>
              </a:rPr>
              <a:t>Editorial process</a:t>
            </a:r>
          </a:p>
          <a:p>
            <a:pPr eaLnBrk="1" hangingPunct="1"/>
            <a:r>
              <a:rPr lang="en-US">
                <a:latin typeface="Calibri" charset="0"/>
              </a:rPr>
              <a:t>Mechanics of style</a:t>
            </a:r>
          </a:p>
          <a:p>
            <a:pPr eaLnBrk="1" hangingPunct="1"/>
            <a:r>
              <a:rPr lang="en-US">
                <a:latin typeface="Calibri" charset="0"/>
              </a:rPr>
              <a:t>Crediting sources</a:t>
            </a:r>
          </a:p>
          <a:p>
            <a:pPr eaLnBrk="1" hangingPunct="1"/>
            <a:r>
              <a:rPr lang="en-US">
                <a:latin typeface="Calibri" charset="0"/>
              </a:rPr>
              <a:t>Displaying results</a:t>
            </a: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9188" y="4340225"/>
            <a:ext cx="2911475"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573114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a:latin typeface="Calibri" charset="0"/>
              </a:rPr>
              <a:t>Style example…</a:t>
            </a:r>
          </a:p>
        </p:txBody>
      </p:sp>
      <p:sp>
        <p:nvSpPr>
          <p:cNvPr id="16386" name="Content Placeholder 2"/>
          <p:cNvSpPr>
            <a:spLocks noGrp="1"/>
          </p:cNvSpPr>
          <p:nvPr>
            <p:ph idx="1"/>
          </p:nvPr>
        </p:nvSpPr>
        <p:spPr/>
        <p:txBody>
          <a:bodyPr/>
          <a:lstStyle/>
          <a:p>
            <a:pPr eaLnBrk="1" hangingPunct="1"/>
            <a:r>
              <a:rPr lang="en-US" b="1">
                <a:latin typeface="Calibri" charset="0"/>
              </a:rPr>
              <a:t>Refer to participants at the appropriate level of specificity.</a:t>
            </a:r>
            <a:r>
              <a:rPr lang="en-US">
                <a:latin typeface="Calibri" charset="0"/>
              </a:rPr>
              <a:t> The manual provides the example of using women and men to refer to all human beings instead of only using man. Man is appropriate to use when referring to one man but not when referring to a population that includes men and women. </a:t>
            </a:r>
          </a:p>
        </p:txBody>
      </p:sp>
    </p:spTree>
    <p:extLst>
      <p:ext uri="{BB962C8B-B14F-4D97-AF65-F5344CB8AC3E}">
        <p14:creationId xmlns:p14="http://schemas.microsoft.com/office/powerpoint/2010/main" val="36289502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a:latin typeface="Calibri" charset="0"/>
              </a:rPr>
              <a:t>Reducing bias example…</a:t>
            </a:r>
          </a:p>
        </p:txBody>
      </p:sp>
      <p:sp>
        <p:nvSpPr>
          <p:cNvPr id="17410" name="Content Placeholder 2"/>
          <p:cNvSpPr>
            <a:spLocks noGrp="1"/>
          </p:cNvSpPr>
          <p:nvPr>
            <p:ph idx="1"/>
          </p:nvPr>
        </p:nvSpPr>
        <p:spPr/>
        <p:txBody>
          <a:bodyPr/>
          <a:lstStyle/>
          <a:p>
            <a:pPr eaLnBrk="1" hangingPunct="1"/>
            <a:r>
              <a:rPr lang="en-US" b="1">
                <a:latin typeface="Calibri" charset="0"/>
              </a:rPr>
              <a:t>Refer to participants how they wish to be called. </a:t>
            </a:r>
            <a:r>
              <a:rPr lang="en-US">
                <a:latin typeface="Calibri" charset="0"/>
              </a:rPr>
              <a:t>Try to avoid labels if possible, but if this is not avoidable, be respectful. Focus on the people and not the label. For example, instead of labeling a group “the elderly" or "the arthritic," labels in which individuals are lost, try “older adults" or "a woman with arthritis."</a:t>
            </a:r>
          </a:p>
        </p:txBody>
      </p:sp>
    </p:spTree>
    <p:extLst>
      <p:ext uri="{BB962C8B-B14F-4D97-AF65-F5344CB8AC3E}">
        <p14:creationId xmlns:p14="http://schemas.microsoft.com/office/powerpoint/2010/main" val="349438457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a:latin typeface="Calibri" charset="0"/>
              </a:rPr>
              <a:t>Mechanics example…</a:t>
            </a:r>
          </a:p>
        </p:txBody>
      </p:sp>
      <p:sp>
        <p:nvSpPr>
          <p:cNvPr id="18434" name="Content Placeholder 2"/>
          <p:cNvSpPr>
            <a:spLocks noGrp="1"/>
          </p:cNvSpPr>
          <p:nvPr>
            <p:ph idx="1"/>
          </p:nvPr>
        </p:nvSpPr>
        <p:spPr/>
        <p:txBody>
          <a:bodyPr/>
          <a:lstStyle/>
          <a:p>
            <a:pPr eaLnBrk="1" hangingPunct="1"/>
            <a:r>
              <a:rPr lang="en-US">
                <a:latin typeface="Calibri" charset="0"/>
              </a:rPr>
              <a:t>Punctuation—the sixth edition of APA returns to </a:t>
            </a:r>
            <a:r>
              <a:rPr lang="en-US" b="1">
                <a:latin typeface="Calibri" charset="0"/>
              </a:rPr>
              <a:t>two spaces </a:t>
            </a:r>
            <a:r>
              <a:rPr lang="en-US">
                <a:latin typeface="Calibri" charset="0"/>
              </a:rPr>
              <a:t>after the period at the end of the sentence recommended for ease of reading comprehension.</a:t>
            </a:r>
          </a:p>
        </p:txBody>
      </p:sp>
    </p:spTree>
    <p:extLst>
      <p:ext uri="{BB962C8B-B14F-4D97-AF65-F5344CB8AC3E}">
        <p14:creationId xmlns:p14="http://schemas.microsoft.com/office/powerpoint/2010/main" val="2580399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a:latin typeface="Calibri" charset="0"/>
              </a:rPr>
              <a:t>Crediting sources example…</a:t>
            </a:r>
          </a:p>
        </p:txBody>
      </p:sp>
      <p:sp>
        <p:nvSpPr>
          <p:cNvPr id="19458" name="Content Placeholder 2"/>
          <p:cNvSpPr>
            <a:spLocks noGrp="1"/>
          </p:cNvSpPr>
          <p:nvPr>
            <p:ph idx="1"/>
          </p:nvPr>
        </p:nvSpPr>
        <p:spPr/>
        <p:txBody>
          <a:bodyPr/>
          <a:lstStyle/>
          <a:p>
            <a:pPr eaLnBrk="1" hangingPunct="1"/>
            <a:r>
              <a:rPr lang="en-US">
                <a:latin typeface="Calibri" charset="0"/>
              </a:rPr>
              <a:t>References that appear in the text must appear in the references list in alphabetical order by the author’s last name, with the exception of personal communication; only cite personal communication in the text, not in the reference list. </a:t>
            </a:r>
            <a:br>
              <a:rPr lang="en-US">
                <a:latin typeface="Calibri" charset="0"/>
              </a:rPr>
            </a:br>
            <a:endParaRPr lang="en-US">
              <a:latin typeface="Calibri" charset="0"/>
            </a:endParaRPr>
          </a:p>
        </p:txBody>
      </p:sp>
    </p:spTree>
    <p:extLst>
      <p:ext uri="{BB962C8B-B14F-4D97-AF65-F5344CB8AC3E}">
        <p14:creationId xmlns:p14="http://schemas.microsoft.com/office/powerpoint/2010/main" val="4281952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274638"/>
            <a:ext cx="8229600" cy="618175"/>
          </a:xfrm>
        </p:spPr>
        <p:txBody>
          <a:bodyPr>
            <a:normAutofit fontScale="90000"/>
          </a:bodyPr>
          <a:lstStyle/>
          <a:p>
            <a:r>
              <a:rPr lang="en-US" dirty="0">
                <a:latin typeface="Calibri" charset="0"/>
              </a:rPr>
              <a:t>search process</a:t>
            </a:r>
          </a:p>
        </p:txBody>
      </p:sp>
      <p:sp>
        <p:nvSpPr>
          <p:cNvPr id="24578" name="Content Placeholder 2"/>
          <p:cNvSpPr>
            <a:spLocks noGrp="1"/>
          </p:cNvSpPr>
          <p:nvPr>
            <p:ph idx="1"/>
          </p:nvPr>
        </p:nvSpPr>
        <p:spPr>
          <a:xfrm>
            <a:off x="457200" y="1031136"/>
            <a:ext cx="8229600" cy="5570652"/>
          </a:xfrm>
        </p:spPr>
        <p:txBody>
          <a:bodyPr>
            <a:normAutofit fontScale="85000" lnSpcReduction="20000"/>
          </a:bodyPr>
          <a:lstStyle/>
          <a:p>
            <a:r>
              <a:rPr lang="en-US" dirty="0">
                <a:latin typeface="Calibri" charset="0"/>
              </a:rPr>
              <a:t>Divide your topic into individual concepts</a:t>
            </a:r>
          </a:p>
          <a:p>
            <a:pPr lvl="1"/>
            <a:r>
              <a:rPr lang="en-US" dirty="0">
                <a:latin typeface="Calibri" charset="0"/>
              </a:rPr>
              <a:t>Single mothers</a:t>
            </a:r>
          </a:p>
          <a:p>
            <a:pPr lvl="1"/>
            <a:r>
              <a:rPr lang="en-US" dirty="0">
                <a:latin typeface="Calibri" charset="0"/>
              </a:rPr>
              <a:t>Happiness | well-being | life satisfaction</a:t>
            </a:r>
          </a:p>
          <a:p>
            <a:r>
              <a:rPr lang="en-US" dirty="0" smtClean="0">
                <a:latin typeface="Calibri" charset="0"/>
              </a:rPr>
              <a:t>Think of synonyms to craft search strings</a:t>
            </a:r>
          </a:p>
          <a:p>
            <a:pPr lvl="1"/>
            <a:r>
              <a:rPr lang="en-US" dirty="0" smtClean="0">
                <a:latin typeface="Calibri" charset="0"/>
              </a:rPr>
              <a:t>(single mother* OR single mom* OR “single parent” OR single dad* OR single father*)</a:t>
            </a:r>
          </a:p>
          <a:p>
            <a:pPr lvl="1"/>
            <a:r>
              <a:rPr lang="en-US" dirty="0" smtClean="0">
                <a:latin typeface="Calibri" charset="0"/>
              </a:rPr>
              <a:t>AND</a:t>
            </a:r>
          </a:p>
          <a:p>
            <a:pPr lvl="1"/>
            <a:r>
              <a:rPr lang="en-US" dirty="0" smtClean="0">
                <a:latin typeface="Calibri" charset="0"/>
              </a:rPr>
              <a:t>(happiness OR well-being OR “life satisfaction”)</a:t>
            </a:r>
          </a:p>
          <a:p>
            <a:r>
              <a:rPr lang="en-US" dirty="0" smtClean="0">
                <a:latin typeface="Calibri" charset="0"/>
              </a:rPr>
              <a:t>Look </a:t>
            </a:r>
            <a:r>
              <a:rPr lang="en-US" dirty="0">
                <a:latin typeface="Calibri" charset="0"/>
              </a:rPr>
              <a:t>for a subject heading that addresses each individual concept</a:t>
            </a:r>
          </a:p>
          <a:p>
            <a:r>
              <a:rPr lang="en-US" dirty="0">
                <a:latin typeface="Calibri" charset="0"/>
              </a:rPr>
              <a:t>Combine searches (</a:t>
            </a:r>
            <a:r>
              <a:rPr lang="en-US" i="1" dirty="0">
                <a:latin typeface="Calibri" charset="0"/>
              </a:rPr>
              <a:t>search history</a:t>
            </a:r>
            <a:r>
              <a:rPr lang="en-US" dirty="0">
                <a:latin typeface="Calibri" charset="0"/>
              </a:rPr>
              <a:t>) using “AND” or “OR”</a:t>
            </a:r>
          </a:p>
          <a:p>
            <a:r>
              <a:rPr lang="en-US" dirty="0">
                <a:latin typeface="Calibri" charset="0"/>
              </a:rPr>
              <a:t>May need to do some free text term searches</a:t>
            </a:r>
          </a:p>
          <a:p>
            <a:r>
              <a:rPr lang="en-US" dirty="0">
                <a:latin typeface="Calibri" charset="0"/>
              </a:rPr>
              <a:t>THEN try a similar search in another database</a:t>
            </a:r>
          </a:p>
        </p:txBody>
      </p:sp>
    </p:spTree>
    <p:extLst>
      <p:ext uri="{BB962C8B-B14F-4D97-AF65-F5344CB8AC3E}">
        <p14:creationId xmlns:p14="http://schemas.microsoft.com/office/powerpoint/2010/main" val="15722716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a:latin typeface="Calibri" charset="0"/>
              </a:rPr>
              <a:t>APA Reference List</a:t>
            </a:r>
          </a:p>
        </p:txBody>
      </p:sp>
      <p:sp>
        <p:nvSpPr>
          <p:cNvPr id="3" name="Content Placeholder 2"/>
          <p:cNvSpPr>
            <a:spLocks noGrp="1"/>
          </p:cNvSpPr>
          <p:nvPr>
            <p:ph idx="1"/>
          </p:nvPr>
        </p:nvSpPr>
        <p:spPr/>
        <p:txBody>
          <a:bodyPr rtlCol="0">
            <a:normAutofit fontScale="62500" lnSpcReduction="20000"/>
          </a:bodyPr>
          <a:lstStyle/>
          <a:p>
            <a:pPr eaLnBrk="1" fontAlgn="auto" hangingPunct="1">
              <a:spcAft>
                <a:spcPts val="0"/>
              </a:spcAft>
              <a:buFont typeface="Arial"/>
              <a:buChar char="•"/>
              <a:defRPr/>
            </a:pPr>
            <a:r>
              <a:rPr lang="en-US" b="1" dirty="0" smtClean="0">
                <a:ea typeface="+mn-ea"/>
                <a:cs typeface="+mn-cs"/>
              </a:rPr>
              <a:t>Order:</a:t>
            </a:r>
            <a:r>
              <a:rPr lang="en-US" dirty="0" smtClean="0">
                <a:ea typeface="+mn-ea"/>
                <a:cs typeface="+mn-cs"/>
              </a:rPr>
              <a:t> Entries should be arranged in alphabetical order by authors' last names. Sources without authors are arranged alphabetically by title within the same list. </a:t>
            </a:r>
          </a:p>
          <a:p>
            <a:pPr eaLnBrk="1" fontAlgn="auto" hangingPunct="1">
              <a:spcAft>
                <a:spcPts val="0"/>
              </a:spcAft>
              <a:buFont typeface="Arial"/>
              <a:buChar char="•"/>
              <a:defRPr/>
            </a:pPr>
            <a:r>
              <a:rPr lang="en-US" b="1" dirty="0" smtClean="0">
                <a:ea typeface="+mn-ea"/>
                <a:cs typeface="+mn-cs"/>
              </a:rPr>
              <a:t>Authors:</a:t>
            </a:r>
            <a:r>
              <a:rPr lang="en-US" dirty="0" smtClean="0">
                <a:ea typeface="+mn-ea"/>
                <a:cs typeface="+mn-cs"/>
              </a:rPr>
              <a:t> Write out the last name and initials for all authors of a particular work. Use an ampersand (&amp;) instead of the word "and" when listing multiple authors of a single work. e.g. Smith, J. D., &amp; Jones, M. </a:t>
            </a:r>
          </a:p>
          <a:p>
            <a:pPr eaLnBrk="1" fontAlgn="auto" hangingPunct="1">
              <a:spcAft>
                <a:spcPts val="0"/>
              </a:spcAft>
              <a:buFont typeface="Arial"/>
              <a:buChar char="•"/>
              <a:defRPr/>
            </a:pPr>
            <a:r>
              <a:rPr lang="en-US" b="1" dirty="0" smtClean="0">
                <a:ea typeface="+mn-ea"/>
                <a:cs typeface="+mn-cs"/>
              </a:rPr>
              <a:t>Titles:</a:t>
            </a:r>
            <a:r>
              <a:rPr lang="en-US" dirty="0" smtClean="0">
                <a:ea typeface="+mn-ea"/>
                <a:cs typeface="+mn-cs"/>
              </a:rPr>
              <a:t> Capitalize only the first word of a title or subtitle, and any proper names that are part of a title. </a:t>
            </a:r>
          </a:p>
          <a:p>
            <a:pPr eaLnBrk="1" fontAlgn="auto" hangingPunct="1">
              <a:spcAft>
                <a:spcPts val="0"/>
              </a:spcAft>
              <a:buFont typeface="Arial"/>
              <a:buChar char="•"/>
              <a:defRPr/>
            </a:pPr>
            <a:r>
              <a:rPr lang="en-US" b="1" dirty="0" smtClean="0">
                <a:ea typeface="+mn-ea"/>
                <a:cs typeface="+mn-cs"/>
              </a:rPr>
              <a:t>Pagination:</a:t>
            </a:r>
            <a:r>
              <a:rPr lang="en-US" dirty="0" smtClean="0">
                <a:ea typeface="+mn-ea"/>
                <a:cs typeface="+mn-cs"/>
              </a:rPr>
              <a:t> Use the abbreviation p. or pp. to designate page numbers of articles from periodicals that do not use volume numbers, especially newspapers. These abbreviations are also used to designate pages in encyclopedia articles and chapters from edited books. </a:t>
            </a:r>
          </a:p>
          <a:p>
            <a:pPr eaLnBrk="1" fontAlgn="auto" hangingPunct="1">
              <a:spcAft>
                <a:spcPts val="0"/>
              </a:spcAft>
              <a:buFont typeface="Arial"/>
              <a:buChar char="•"/>
              <a:defRPr/>
            </a:pPr>
            <a:r>
              <a:rPr lang="en-US" b="1" dirty="0" smtClean="0">
                <a:ea typeface="+mn-ea"/>
                <a:cs typeface="+mn-cs"/>
              </a:rPr>
              <a:t>Indentation*:</a:t>
            </a:r>
            <a:r>
              <a:rPr lang="en-US" dirty="0" smtClean="0">
                <a:ea typeface="+mn-ea"/>
                <a:cs typeface="+mn-cs"/>
              </a:rPr>
              <a:t> The first line of the entry is flush with the left margin, and all subsequent lines are indented (5 to 7 spaces) to form a "hanging indent".</a:t>
            </a:r>
          </a:p>
        </p:txBody>
      </p:sp>
      <p:sp>
        <p:nvSpPr>
          <p:cNvPr id="20483" name="TextBox 3"/>
          <p:cNvSpPr txBox="1">
            <a:spLocks noChangeArrowheads="1"/>
          </p:cNvSpPr>
          <p:nvPr/>
        </p:nvSpPr>
        <p:spPr bwMode="auto">
          <a:xfrm>
            <a:off x="6010275" y="5919788"/>
            <a:ext cx="2676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solidFill>
                  <a:srgbClr val="4F81BD"/>
                </a:solidFill>
              </a:rPr>
              <a:t>APA Cheat Sheet handout</a:t>
            </a:r>
          </a:p>
        </p:txBody>
      </p:sp>
    </p:spTree>
    <p:extLst>
      <p:ext uri="{BB962C8B-B14F-4D97-AF65-F5344CB8AC3E}">
        <p14:creationId xmlns:p14="http://schemas.microsoft.com/office/powerpoint/2010/main" val="1679194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a:latin typeface="Calibri" charset="0"/>
              </a:rPr>
              <a:t>What is a DOI?</a:t>
            </a:r>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buFont typeface="Arial"/>
              <a:buChar char="•"/>
              <a:defRPr/>
            </a:pPr>
            <a:r>
              <a:rPr lang="en-US" dirty="0" smtClean="0">
                <a:ea typeface="+mn-ea"/>
                <a:cs typeface="+mn-cs"/>
              </a:rPr>
              <a:t>A digital object identifier (</a:t>
            </a:r>
            <a:r>
              <a:rPr lang="en-US" b="1" dirty="0" smtClean="0">
                <a:ea typeface="+mn-ea"/>
                <a:cs typeface="+mn-cs"/>
              </a:rPr>
              <a:t>DOI</a:t>
            </a:r>
            <a:r>
              <a:rPr lang="en-US" dirty="0" smtClean="0">
                <a:ea typeface="+mn-ea"/>
                <a:cs typeface="+mn-cs"/>
              </a:rPr>
              <a:t>) is a unique alphanumeric string assigned by a registration agency (the International </a:t>
            </a:r>
            <a:r>
              <a:rPr lang="en-US" b="1" dirty="0" smtClean="0">
                <a:ea typeface="+mn-ea"/>
                <a:cs typeface="+mn-cs"/>
              </a:rPr>
              <a:t>DOI</a:t>
            </a:r>
            <a:r>
              <a:rPr lang="en-US" dirty="0" smtClean="0">
                <a:ea typeface="+mn-ea"/>
                <a:cs typeface="+mn-cs"/>
              </a:rPr>
              <a:t> Foundation) to identify content and provide a persistent link to its location on the Internet. The publisher assigns a </a:t>
            </a:r>
            <a:r>
              <a:rPr lang="en-US" b="1" dirty="0" smtClean="0">
                <a:ea typeface="+mn-ea"/>
                <a:cs typeface="+mn-cs"/>
              </a:rPr>
              <a:t>DOI</a:t>
            </a:r>
            <a:r>
              <a:rPr lang="en-US" dirty="0" smtClean="0">
                <a:ea typeface="+mn-ea"/>
                <a:cs typeface="+mn-cs"/>
              </a:rPr>
              <a:t> when your article is published and made available electronically.</a:t>
            </a:r>
          </a:p>
          <a:p>
            <a:pPr eaLnBrk="1" fontAlgn="auto" hangingPunct="1">
              <a:spcAft>
                <a:spcPts val="0"/>
              </a:spcAft>
              <a:buFont typeface="Arial"/>
              <a:buChar char="•"/>
              <a:defRPr/>
            </a:pPr>
            <a:r>
              <a:rPr lang="en-US" dirty="0" smtClean="0">
                <a:ea typeface="+mn-ea"/>
                <a:cs typeface="+mn-cs"/>
                <a:hlinkClick r:id="rId2"/>
              </a:rPr>
              <a:t>http://www.doi.org/</a:t>
            </a:r>
            <a:r>
              <a:rPr lang="en-US" dirty="0" smtClean="0">
                <a:ea typeface="+mn-ea"/>
                <a:cs typeface="+mn-cs"/>
              </a:rPr>
              <a:t> </a:t>
            </a:r>
          </a:p>
          <a:p>
            <a:pPr eaLnBrk="1" fontAlgn="auto" hangingPunct="1">
              <a:spcAft>
                <a:spcPts val="0"/>
              </a:spcAft>
              <a:buFont typeface="Arial"/>
              <a:buChar char="•"/>
              <a:defRPr/>
            </a:pPr>
            <a:r>
              <a:rPr lang="en-US" dirty="0" smtClean="0">
                <a:ea typeface="+mn-ea"/>
                <a:cs typeface="+mn-cs"/>
              </a:rPr>
              <a:t>The DOI system provides a technical and social infrastructure for the registration and use of persistent interoperable identifiers, called DOIs, for use on digital networks.</a:t>
            </a:r>
          </a:p>
        </p:txBody>
      </p:sp>
    </p:spTree>
    <p:extLst>
      <p:ext uri="{BB962C8B-B14F-4D97-AF65-F5344CB8AC3E}">
        <p14:creationId xmlns:p14="http://schemas.microsoft.com/office/powerpoint/2010/main" val="1885674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4"/>
          <p:cNvSpPr>
            <a:spLocks noGrp="1"/>
          </p:cNvSpPr>
          <p:nvPr>
            <p:ph type="title"/>
          </p:nvPr>
        </p:nvSpPr>
        <p:spPr/>
        <p:txBody>
          <a:bodyPr/>
          <a:lstStyle/>
          <a:p>
            <a:pPr eaLnBrk="1" hangingPunct="1"/>
            <a:r>
              <a:rPr lang="en-US" sz="2800">
                <a:solidFill>
                  <a:srgbClr val="4F81BD"/>
                </a:solidFill>
                <a:latin typeface="Calibri" charset="0"/>
              </a:rPr>
              <a:t>Journal article, one author, accessed online </a:t>
            </a:r>
          </a:p>
        </p:txBody>
      </p:sp>
      <p:sp>
        <p:nvSpPr>
          <p:cNvPr id="6" name="Content Placeholder 5"/>
          <p:cNvSpPr>
            <a:spLocks noGrp="1"/>
          </p:cNvSpPr>
          <p:nvPr>
            <p:ph idx="1"/>
          </p:nvPr>
        </p:nvSpPr>
        <p:spPr/>
        <p:txBody>
          <a:bodyPr rtlCol="0">
            <a:normAutofit/>
          </a:bodyPr>
          <a:lstStyle/>
          <a:p>
            <a:pPr marL="0" indent="-457200" eaLnBrk="1" fontAlgn="auto" hangingPunct="1">
              <a:lnSpc>
                <a:spcPct val="150000"/>
              </a:lnSpc>
              <a:spcBef>
                <a:spcPts val="0"/>
              </a:spcBef>
              <a:spcAft>
                <a:spcPts val="0"/>
              </a:spcAft>
              <a:buFont typeface="Arial"/>
              <a:buNone/>
              <a:defRPr/>
            </a:pPr>
            <a:r>
              <a:rPr lang="en-US" dirty="0" smtClean="0">
                <a:ea typeface="+mn-ea"/>
                <a:cs typeface="+mn-cs"/>
              </a:rPr>
              <a:t>Ku, G. (2008). Learning to de-escalate: The 	effects of regret in 	escalation of 	commitment. </a:t>
            </a:r>
            <a:r>
              <a:rPr lang="en-US" i="1" dirty="0" smtClean="0">
                <a:ea typeface="+mn-ea"/>
                <a:cs typeface="+mn-cs"/>
              </a:rPr>
              <a:t>Organizational Behavior and 	Human Decision Processes</a:t>
            </a:r>
            <a:r>
              <a:rPr lang="en-US" dirty="0" smtClean="0">
                <a:ea typeface="+mn-ea"/>
                <a:cs typeface="+mn-cs"/>
              </a:rPr>
              <a:t>, </a:t>
            </a:r>
            <a:r>
              <a:rPr lang="en-US" i="1" dirty="0" smtClean="0">
                <a:ea typeface="+mn-ea"/>
                <a:cs typeface="+mn-cs"/>
              </a:rPr>
              <a:t>105</a:t>
            </a:r>
            <a:r>
              <a:rPr lang="en-US" dirty="0" smtClean="0">
                <a:ea typeface="+mn-ea"/>
                <a:cs typeface="+mn-cs"/>
              </a:rPr>
              <a:t>(2), 221-232. 	doi:10.1016/</a:t>
            </a:r>
            <a:r>
              <a:rPr lang="en-US" dirty="0" err="1" smtClean="0">
                <a:ea typeface="+mn-ea"/>
                <a:cs typeface="+mn-cs"/>
              </a:rPr>
              <a:t>j.obhdp</a:t>
            </a:r>
            <a:r>
              <a:rPr lang="en-US" dirty="0" smtClean="0">
                <a:ea typeface="+mn-ea"/>
                <a:cs typeface="+mn-cs"/>
              </a:rPr>
              <a:t>.	2007.08.002</a:t>
            </a:r>
          </a:p>
          <a:p>
            <a:pPr marL="0" indent="0" eaLnBrk="1" fontAlgn="auto" hangingPunct="1">
              <a:spcAft>
                <a:spcPts val="0"/>
              </a:spcAft>
              <a:buFont typeface="Arial"/>
              <a:buNone/>
              <a:defRPr/>
            </a:pPr>
            <a:endParaRPr lang="en-US" dirty="0" smtClean="0">
              <a:ea typeface="+mn-ea"/>
              <a:cs typeface="+mn-cs"/>
            </a:endParaRPr>
          </a:p>
        </p:txBody>
      </p:sp>
    </p:spTree>
    <p:extLst>
      <p:ext uri="{BB962C8B-B14F-4D97-AF65-F5344CB8AC3E}">
        <p14:creationId xmlns:p14="http://schemas.microsoft.com/office/powerpoint/2010/main" val="2073474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z="2800">
                <a:solidFill>
                  <a:schemeClr val="accent1"/>
                </a:solidFill>
                <a:latin typeface="Calibri" charset="0"/>
              </a:rPr>
              <a:t>Journal article, more than two authors, accessed online</a:t>
            </a:r>
          </a:p>
        </p:txBody>
      </p:sp>
      <p:sp>
        <p:nvSpPr>
          <p:cNvPr id="23554" name="Content Placeholder 2"/>
          <p:cNvSpPr>
            <a:spLocks noGrp="1"/>
          </p:cNvSpPr>
          <p:nvPr>
            <p:ph idx="1"/>
          </p:nvPr>
        </p:nvSpPr>
        <p:spPr/>
        <p:txBody>
          <a:bodyPr/>
          <a:lstStyle/>
          <a:p>
            <a:pPr marL="0" indent="0" eaLnBrk="1" hangingPunct="1">
              <a:lnSpc>
                <a:spcPct val="150000"/>
              </a:lnSpc>
              <a:spcBef>
                <a:spcPct val="0"/>
              </a:spcBef>
              <a:buFont typeface="Arial" charset="0"/>
              <a:buNone/>
            </a:pPr>
            <a:r>
              <a:rPr lang="en-US">
                <a:latin typeface="Calibri" charset="0"/>
              </a:rPr>
              <a:t>Van Vugt, M., Hogan, R., &amp; Kaiser, R. B. (2008). 	Leadership, followership, and evolution: 	Some lessons from the past. </a:t>
            </a:r>
            <a:r>
              <a:rPr lang="en-US" i="1">
                <a:latin typeface="Calibri" charset="0"/>
              </a:rPr>
              <a:t>American 	Psychologist</a:t>
            </a:r>
            <a:r>
              <a:rPr lang="en-US">
                <a:latin typeface="Calibri" charset="0"/>
              </a:rPr>
              <a:t>, </a:t>
            </a:r>
            <a:r>
              <a:rPr lang="en-US" i="1">
                <a:latin typeface="Calibri" charset="0"/>
              </a:rPr>
              <a:t>63</a:t>
            </a:r>
            <a:r>
              <a:rPr lang="en-US">
                <a:latin typeface="Calibri" charset="0"/>
              </a:rPr>
              <a:t>(3), 182-196. doi:	10.1037/0003-066X.  63.3.182</a:t>
            </a:r>
          </a:p>
          <a:p>
            <a:pPr marL="0" indent="0" eaLnBrk="1" hangingPunct="1">
              <a:buFont typeface="Arial" charset="0"/>
              <a:buNone/>
            </a:pPr>
            <a:endParaRPr lang="en-US">
              <a:latin typeface="Calibri" charset="0"/>
            </a:endParaRPr>
          </a:p>
        </p:txBody>
      </p:sp>
    </p:spTree>
    <p:extLst>
      <p:ext uri="{BB962C8B-B14F-4D97-AF65-F5344CB8AC3E}">
        <p14:creationId xmlns:p14="http://schemas.microsoft.com/office/powerpoint/2010/main" val="411541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25413" y="274638"/>
            <a:ext cx="8901112" cy="1143000"/>
          </a:xfrm>
        </p:spPr>
        <p:txBody>
          <a:bodyPr/>
          <a:lstStyle/>
          <a:p>
            <a:pPr eaLnBrk="1" hangingPunct="1"/>
            <a:r>
              <a:rPr lang="en-US" sz="2800">
                <a:solidFill>
                  <a:srgbClr val="4F81BD"/>
                </a:solidFill>
                <a:latin typeface="Calibri" charset="0"/>
              </a:rPr>
              <a:t>Magazine article from a subscription database (no DOI)</a:t>
            </a:r>
          </a:p>
        </p:txBody>
      </p:sp>
      <p:sp>
        <p:nvSpPr>
          <p:cNvPr id="24578" name="Content Placeholder 2"/>
          <p:cNvSpPr>
            <a:spLocks noGrp="1"/>
          </p:cNvSpPr>
          <p:nvPr>
            <p:ph idx="1"/>
          </p:nvPr>
        </p:nvSpPr>
        <p:spPr>
          <a:xfrm>
            <a:off x="457200" y="1408113"/>
            <a:ext cx="8229600" cy="4525962"/>
          </a:xfrm>
        </p:spPr>
        <p:txBody>
          <a:bodyPr/>
          <a:lstStyle/>
          <a:p>
            <a:pPr marL="0" indent="0" eaLnBrk="1" hangingPunct="1">
              <a:lnSpc>
                <a:spcPct val="200000"/>
              </a:lnSpc>
              <a:spcBef>
                <a:spcPct val="0"/>
              </a:spcBef>
              <a:buFont typeface="Arial" charset="0"/>
              <a:buNone/>
            </a:pPr>
            <a:r>
              <a:rPr lang="en-US">
                <a:latin typeface="Calibri" charset="0"/>
              </a:rPr>
              <a:t>Colvin, G. (2008, July). Information worth 	billions. </a:t>
            </a:r>
            <a:r>
              <a:rPr lang="en-US" i="1">
                <a:latin typeface="Calibri" charset="0"/>
              </a:rPr>
              <a:t>Fortune</a:t>
            </a:r>
            <a:r>
              <a:rPr lang="en-US">
                <a:latin typeface="Calibri" charset="0"/>
              </a:rPr>
              <a:t>, </a:t>
            </a:r>
            <a:r>
              <a:rPr lang="en-US" i="1">
                <a:latin typeface="Calibri" charset="0"/>
              </a:rPr>
              <a:t>158</a:t>
            </a:r>
            <a:r>
              <a:rPr lang="en-US">
                <a:latin typeface="Calibri" charset="0"/>
              </a:rPr>
              <a:t>(2), 73-79. Retrieved 	from Business Source Complete, EBSCO.</a:t>
            </a:r>
          </a:p>
        </p:txBody>
      </p:sp>
    </p:spTree>
    <p:extLst>
      <p:ext uri="{BB962C8B-B14F-4D97-AF65-F5344CB8AC3E}">
        <p14:creationId xmlns:p14="http://schemas.microsoft.com/office/powerpoint/2010/main" val="3087786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3838" y="455613"/>
          <a:ext cx="8651875" cy="5580141"/>
        </p:xfrm>
        <a:graphic>
          <a:graphicData uri="http://schemas.openxmlformats.org/drawingml/2006/table">
            <a:tbl>
              <a:tblPr firstRow="1" bandRow="1">
                <a:tableStyleId>{2D5ABB26-0587-4C30-8999-92F81FD0307C}</a:tableStyleId>
              </a:tblPr>
              <a:tblGrid>
                <a:gridCol w="2596800"/>
                <a:gridCol w="6055075"/>
              </a:tblGrid>
              <a:tr h="605150">
                <a:tc gridSpan="2">
                  <a:txBody>
                    <a:bodyPr/>
                    <a:lstStyle/>
                    <a:p>
                      <a:pPr algn="ctr"/>
                      <a:r>
                        <a:rPr lang="en-US" sz="2400" b="1" dirty="0" smtClean="0"/>
                        <a:t>SEARCH OPERATORS &amp; SYNTAX</a:t>
                      </a:r>
                    </a:p>
                  </a:txBody>
                  <a:tcPr marL="91458" marR="91458" marT="45729" marB="45729">
                    <a:lnB w="12700" cap="flat" cmpd="sng" algn="ctr">
                      <a:solidFill>
                        <a:scrgbClr r="0" g="0" b="0"/>
                      </a:solidFill>
                      <a:prstDash val="solid"/>
                      <a:round/>
                      <a:headEnd type="none" w="med" len="med"/>
                      <a:tailEnd type="none" w="med" len="med"/>
                    </a:lnB>
                  </a:tcPr>
                </a:tc>
                <a:tc hMerge="1">
                  <a:txBody>
                    <a:bodyPr/>
                    <a:lstStyle/>
                    <a:p>
                      <a:endParaRPr lang="en-US" sz="2400" dirty="0"/>
                    </a:p>
                  </a:txBody>
                  <a:tcPr/>
                </a:tc>
              </a:tr>
              <a:tr h="2262235">
                <a:tc>
                  <a:txBody>
                    <a:bodyPr/>
                    <a:lstStyle/>
                    <a:p>
                      <a:r>
                        <a:rPr lang="en-US" sz="2400" b="1" dirty="0" smtClean="0"/>
                        <a:t>AND</a:t>
                      </a:r>
                    </a:p>
                    <a:p>
                      <a:r>
                        <a:rPr lang="en-US" sz="2400" b="1" dirty="0" smtClean="0"/>
                        <a:t>OR</a:t>
                      </a:r>
                    </a:p>
                    <a:p>
                      <a:r>
                        <a:rPr lang="en-US" sz="2400" b="1" dirty="0" smtClean="0"/>
                        <a:t>NOT</a:t>
                      </a:r>
                      <a:endParaRPr lang="en-US" sz="2400" b="1" dirty="0"/>
                    </a:p>
                  </a:txBody>
                  <a:tcPr marL="91458" marR="91458" marT="45729" marB="45729">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Connect your search words together to either narrow or broaden your set of results</a:t>
                      </a:r>
                    </a:p>
                    <a:p>
                      <a:r>
                        <a:rPr lang="en-US" sz="2400" dirty="0" smtClean="0"/>
                        <a:t>Combine using parentheses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i="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i="1" kern="1200" dirty="0" smtClean="0">
                          <a:solidFill>
                            <a:schemeClr val="tx1"/>
                          </a:solidFill>
                          <a:effectLst/>
                          <a:latin typeface="+mn-lt"/>
                          <a:ea typeface="+mn-ea"/>
                          <a:cs typeface="+mn-cs"/>
                        </a:rPr>
                        <a:t>(death or dying) AND grief</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i="1" kern="1200" dirty="0" smtClean="0">
                          <a:solidFill>
                            <a:schemeClr val="tx1"/>
                          </a:solidFill>
                          <a:effectLst/>
                          <a:latin typeface="+mn-lt"/>
                          <a:ea typeface="+mn-ea"/>
                          <a:cs typeface="+mn-cs"/>
                        </a:rPr>
                        <a:t>(woman or female or girl) AND (athlete or sports)</a:t>
                      </a:r>
                      <a:endParaRPr lang="en-US" sz="2400" dirty="0" smtClean="0"/>
                    </a:p>
                  </a:txBody>
                  <a:tcPr marL="91458" marR="91458" marT="45729" marB="45729">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371578">
                <a:tc>
                  <a:txBody>
                    <a:bodyPr/>
                    <a:lstStyle/>
                    <a:p>
                      <a:r>
                        <a:rPr lang="en-US" sz="2400" b="1" dirty="0" smtClean="0"/>
                        <a:t>* truncation</a:t>
                      </a:r>
                      <a:endParaRPr lang="en-US" sz="2400" b="1" dirty="0"/>
                    </a:p>
                  </a:txBody>
                  <a:tcPr marL="91458" marR="91458" marT="45729" marB="45729">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Searches</a:t>
                      </a:r>
                      <a:r>
                        <a:rPr lang="en-US" sz="2400" baseline="0" dirty="0" smtClean="0"/>
                        <a:t> alternate word endings</a:t>
                      </a:r>
                    </a:p>
                    <a:p>
                      <a:endParaRPr lang="en-US" sz="1600" baseline="0" dirty="0" smtClean="0"/>
                    </a:p>
                    <a:p>
                      <a:r>
                        <a:rPr lang="en-US" sz="2000" i="1" baseline="0" dirty="0" err="1" smtClean="0"/>
                        <a:t>wom</a:t>
                      </a:r>
                      <a:r>
                        <a:rPr lang="en-US" sz="2000" i="1" baseline="0" dirty="0" smtClean="0"/>
                        <a:t>*  (searches for woman or women) </a:t>
                      </a:r>
                    </a:p>
                    <a:p>
                      <a:r>
                        <a:rPr lang="en-US" sz="2000" i="1" baseline="0" dirty="0" smtClean="0"/>
                        <a:t>Genetic* (finds genetic, genetics, genetically)</a:t>
                      </a:r>
                      <a:r>
                        <a:rPr lang="en-US" sz="2400" i="1" baseline="0" dirty="0" smtClean="0"/>
                        <a:t> </a:t>
                      </a:r>
                      <a:endParaRPr lang="en-US" sz="2400" i="1" dirty="0" smtClean="0"/>
                    </a:p>
                  </a:txBody>
                  <a:tcPr marL="91458" marR="91458" marT="45729" marB="45729">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341099">
                <a:tc>
                  <a:txBody>
                    <a:bodyPr/>
                    <a:lstStyle/>
                    <a:p>
                      <a:r>
                        <a:rPr lang="en-US" sz="2400" b="1" dirty="0" smtClean="0"/>
                        <a:t>“phrases”</a:t>
                      </a:r>
                      <a:endParaRPr lang="en-US" sz="2400" b="1" dirty="0"/>
                    </a:p>
                  </a:txBody>
                  <a:tcPr marL="91458" marR="91458" marT="45729" marB="45729">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r>
                        <a:rPr lang="en-US" sz="2400" dirty="0" smtClean="0"/>
                        <a:t>Searches multiple words as a phrase in that specific order</a:t>
                      </a:r>
                    </a:p>
                    <a:p>
                      <a:endParaRPr lang="en-US" sz="1600" dirty="0" smtClean="0"/>
                    </a:p>
                    <a:p>
                      <a:r>
                        <a:rPr lang="en-US" sz="1800" i="1" dirty="0" smtClean="0"/>
                        <a:t>“death and dying”</a:t>
                      </a:r>
                      <a:endParaRPr lang="en-US" sz="1800" i="1" dirty="0"/>
                    </a:p>
                  </a:txBody>
                  <a:tcPr marL="91458" marR="91458" marT="45729" marB="45729">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9874871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43823980"/>
              </p:ext>
            </p:extLst>
          </p:nvPr>
        </p:nvGraphicFramePr>
        <p:xfrm>
          <a:off x="130175" y="203200"/>
          <a:ext cx="8922668" cy="6199370"/>
        </p:xfrm>
        <a:graphic>
          <a:graphicData uri="http://schemas.openxmlformats.org/drawingml/2006/table">
            <a:tbl>
              <a:tblPr firstRow="1" bandRow="1">
                <a:tableStyleId>{5C22544A-7EE6-4342-B048-85BDC9FD1C3A}</a:tableStyleId>
              </a:tblPr>
              <a:tblGrid>
                <a:gridCol w="2974222"/>
                <a:gridCol w="3459586"/>
                <a:gridCol w="2488860"/>
              </a:tblGrid>
              <a:tr h="762069">
                <a:tc gridSpan="3">
                  <a:txBody>
                    <a:bodyPr/>
                    <a:lstStyle/>
                    <a:p>
                      <a:pPr algn="ctr"/>
                      <a:r>
                        <a:rPr lang="en-US" sz="4400" dirty="0" smtClean="0"/>
                        <a:t>Statistical Sources</a:t>
                      </a:r>
                      <a:endParaRPr lang="en-US" sz="4400" dirty="0"/>
                    </a:p>
                  </a:txBody>
                  <a:tcPr marL="91439" marR="91439" marT="45724" marB="45724"/>
                </a:tc>
                <a:tc hMerge="1">
                  <a:txBody>
                    <a:bodyPr/>
                    <a:lstStyle/>
                    <a:p>
                      <a:endParaRPr lang="en-US"/>
                    </a:p>
                  </a:txBody>
                  <a:tcPr/>
                </a:tc>
                <a:tc hMerge="1">
                  <a:txBody>
                    <a:bodyPr/>
                    <a:lstStyle/>
                    <a:p>
                      <a:endParaRPr lang="en-US" dirty="0"/>
                    </a:p>
                  </a:txBody>
                  <a:tcPr/>
                </a:tc>
              </a:tr>
              <a:tr h="1139333">
                <a:tc>
                  <a:txBody>
                    <a:bodyPr/>
                    <a:lstStyle/>
                    <a:p>
                      <a:r>
                        <a:rPr lang="en-US" sz="2800" b="1" dirty="0" smtClean="0"/>
                        <a:t>Pew Research Center </a:t>
                      </a:r>
                      <a:endParaRPr lang="en-US" sz="2800" b="1" dirty="0"/>
                    </a:p>
                  </a:txBody>
                  <a:tcPr marL="91439" marR="91439" marT="45724" marB="45724"/>
                </a:tc>
                <a:tc>
                  <a:txBody>
                    <a:bodyPr/>
                    <a:lstStyle/>
                    <a:p>
                      <a:r>
                        <a:rPr lang="en-US" sz="2800" dirty="0" smtClean="0"/>
                        <a:t>collect their own data</a:t>
                      </a:r>
                      <a:endParaRPr lang="en-US" sz="2800" dirty="0"/>
                    </a:p>
                  </a:txBody>
                  <a:tcPr marL="91439" marR="91439" marT="45724" marB="45724"/>
                </a:tc>
                <a:tc>
                  <a:txBody>
                    <a:bodyPr/>
                    <a:lstStyle/>
                    <a:p>
                      <a:r>
                        <a:rPr lang="en-US" sz="2800" dirty="0" smtClean="0"/>
                        <a:t>Free</a:t>
                      </a:r>
                    </a:p>
                    <a:p>
                      <a:r>
                        <a:rPr lang="en-US" sz="1800" dirty="0" smtClean="0"/>
                        <a:t>http://</a:t>
                      </a:r>
                      <a:r>
                        <a:rPr lang="en-US" sz="1800" dirty="0" err="1" smtClean="0"/>
                        <a:t>www.pewresearch.org</a:t>
                      </a:r>
                      <a:r>
                        <a:rPr lang="en-US" sz="1800" dirty="0" smtClean="0"/>
                        <a:t>/</a:t>
                      </a:r>
                      <a:endParaRPr lang="en-US" sz="1800" dirty="0"/>
                    </a:p>
                  </a:txBody>
                  <a:tcPr marL="91439" marR="91439" marT="45724" marB="45724"/>
                </a:tc>
              </a:tr>
              <a:tr h="1139333">
                <a:tc>
                  <a:txBody>
                    <a:bodyPr/>
                    <a:lstStyle/>
                    <a:p>
                      <a:r>
                        <a:rPr lang="en-US" sz="2800" b="1" dirty="0" err="1" smtClean="0"/>
                        <a:t>Statista</a:t>
                      </a:r>
                      <a:endParaRPr lang="en-US" sz="2800" b="1" dirty="0"/>
                    </a:p>
                  </a:txBody>
                  <a:tcPr marL="91439" marR="91439" marT="45724" marB="45724"/>
                </a:tc>
                <a:tc>
                  <a:txBody>
                    <a:bodyPr/>
                    <a:lstStyle/>
                    <a:p>
                      <a:r>
                        <a:rPr lang="en-US" sz="2800" dirty="0" smtClean="0"/>
                        <a:t>collect own data + other sources</a:t>
                      </a:r>
                      <a:endParaRPr lang="en-US" sz="2800" dirty="0"/>
                    </a:p>
                  </a:txBody>
                  <a:tcPr marL="91439" marR="91439" marT="45724" marB="45724"/>
                </a:tc>
                <a:tc>
                  <a:txBody>
                    <a:bodyPr/>
                    <a:lstStyle/>
                    <a:p>
                      <a:r>
                        <a:rPr lang="en-US" sz="1800" dirty="0" smtClean="0">
                          <a:hlinkClick r:id="rId2"/>
                        </a:rPr>
                        <a:t>http://library.unc.edu/</a:t>
                      </a:r>
                      <a:r>
                        <a:rPr lang="en-US" sz="1800" dirty="0" smtClean="0"/>
                        <a:t> &gt;&gt; </a:t>
                      </a:r>
                    </a:p>
                    <a:p>
                      <a:r>
                        <a:rPr lang="en-US" sz="1800" dirty="0" smtClean="0"/>
                        <a:t>E-Resources</a:t>
                      </a:r>
                      <a:r>
                        <a:rPr lang="en-US" sz="1800" baseline="0" dirty="0" smtClean="0"/>
                        <a:t> by Discipline &gt;&gt; Statistics</a:t>
                      </a:r>
                      <a:endParaRPr lang="en-US" sz="1800" dirty="0"/>
                    </a:p>
                  </a:txBody>
                  <a:tcPr marL="91439" marR="91439" marT="45724" marB="45724"/>
                </a:tc>
              </a:tr>
              <a:tr h="1554620">
                <a:tc>
                  <a:txBody>
                    <a:bodyPr/>
                    <a:lstStyle/>
                    <a:p>
                      <a:r>
                        <a:rPr lang="en-US" sz="2800" b="1" dirty="0" smtClean="0"/>
                        <a:t>Statistical Abstracts of the U.S. </a:t>
                      </a:r>
                      <a:endParaRPr lang="en-US" sz="2800" b="1" dirty="0"/>
                    </a:p>
                  </a:txBody>
                  <a:tcPr marL="91439" marR="91439" marT="45724" marB="45724"/>
                </a:tc>
                <a:tc>
                  <a:txBody>
                    <a:bodyPr/>
                    <a:lstStyle/>
                    <a:p>
                      <a:r>
                        <a:rPr lang="en-US" sz="2800" dirty="0" smtClean="0"/>
                        <a:t>based on census data</a:t>
                      </a:r>
                      <a:endParaRPr lang="en-US" sz="2800" dirty="0"/>
                    </a:p>
                  </a:txBody>
                  <a:tcPr marL="91439" marR="91439" marT="45724" marB="45724"/>
                </a:tc>
                <a:tc>
                  <a:txBody>
                    <a:bodyPr/>
                    <a:lstStyle/>
                    <a:p>
                      <a:r>
                        <a:rPr lang="en-US" sz="1800" dirty="0" smtClean="0">
                          <a:hlinkClick r:id="rId2"/>
                        </a:rPr>
                        <a:t>http://library.unc.edu/</a:t>
                      </a:r>
                      <a:r>
                        <a:rPr lang="en-US" sz="1800" dirty="0" smtClean="0"/>
                        <a:t> &gt;&gt; </a:t>
                      </a:r>
                    </a:p>
                    <a:p>
                      <a:r>
                        <a:rPr lang="en-US" sz="1800" dirty="0" smtClean="0"/>
                        <a:t>E-Resources</a:t>
                      </a:r>
                      <a:r>
                        <a:rPr lang="en-US" sz="1800" baseline="0" dirty="0" smtClean="0"/>
                        <a:t> by Discipline &gt;&gt; Statistics</a:t>
                      </a:r>
                      <a:endParaRPr lang="en-US" sz="1800" dirty="0"/>
                    </a:p>
                  </a:txBody>
                  <a:tcPr marL="91439" marR="91439" marT="45724" marB="45724"/>
                </a:tc>
              </a:tr>
              <a:tr h="1554620">
                <a:tc>
                  <a:txBody>
                    <a:bodyPr/>
                    <a:lstStyle/>
                    <a:p>
                      <a:r>
                        <a:rPr lang="en-US" sz="2800" b="1" dirty="0" smtClean="0"/>
                        <a:t>Historical Statistics of the U.S.</a:t>
                      </a:r>
                      <a:endParaRPr lang="en-US" sz="2800" b="1" dirty="0"/>
                    </a:p>
                  </a:txBody>
                  <a:tcPr marL="91439" marR="91439" marT="45724" marB="45724"/>
                </a:tc>
                <a:tc>
                  <a:txBody>
                    <a:bodyPr/>
                    <a:lstStyle/>
                    <a:p>
                      <a:r>
                        <a:rPr lang="en-US" sz="2800" dirty="0" smtClean="0"/>
                        <a:t>based on census</a:t>
                      </a:r>
                      <a:r>
                        <a:rPr lang="en-US" sz="2800" baseline="0" dirty="0" smtClean="0"/>
                        <a:t> data</a:t>
                      </a:r>
                      <a:endParaRPr lang="en-US" sz="2800" dirty="0"/>
                    </a:p>
                  </a:txBody>
                  <a:tcPr marL="91439" marR="91439" marT="45724" marB="45724"/>
                </a:tc>
                <a:tc>
                  <a:txBody>
                    <a:bodyPr/>
                    <a:lstStyle/>
                    <a:p>
                      <a:r>
                        <a:rPr lang="en-US" sz="1800" dirty="0" smtClean="0">
                          <a:hlinkClick r:id="rId2"/>
                        </a:rPr>
                        <a:t>http://library.unc.edu/</a:t>
                      </a:r>
                      <a:r>
                        <a:rPr lang="en-US" sz="1800" dirty="0" smtClean="0"/>
                        <a:t> &gt;&gt; </a:t>
                      </a:r>
                    </a:p>
                    <a:p>
                      <a:r>
                        <a:rPr lang="en-US" sz="1800" dirty="0" smtClean="0"/>
                        <a:t>E-Resources</a:t>
                      </a:r>
                      <a:r>
                        <a:rPr lang="en-US" sz="1800" baseline="0" dirty="0" smtClean="0"/>
                        <a:t> by Discipline &gt;&gt; Statistics</a:t>
                      </a:r>
                      <a:endParaRPr lang="en-US" sz="1800" dirty="0"/>
                    </a:p>
                  </a:txBody>
                  <a:tcPr marL="91439" marR="91439" marT="45724" marB="45724"/>
                </a:tc>
              </a:tr>
            </a:tbl>
          </a:graphicData>
        </a:graphic>
      </p:graphicFrame>
    </p:spTree>
    <p:extLst>
      <p:ext uri="{BB962C8B-B14F-4D97-AF65-F5344CB8AC3E}">
        <p14:creationId xmlns:p14="http://schemas.microsoft.com/office/powerpoint/2010/main" val="1642104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2"/>
          <p:cNvSpPr txBox="1">
            <a:spLocks noChangeArrowheads="1"/>
          </p:cNvSpPr>
          <p:nvPr/>
        </p:nvSpPr>
        <p:spPr bwMode="auto">
          <a:xfrm>
            <a:off x="935038" y="5459413"/>
            <a:ext cx="72834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4400" dirty="0"/>
              <a:t>http://</a:t>
            </a:r>
            <a:r>
              <a:rPr lang="en-US" sz="4400" dirty="0" err="1"/>
              <a:t>www.pewresearch.org</a:t>
            </a:r>
            <a:r>
              <a:rPr lang="en-US" sz="4400" dirty="0"/>
              <a:t>/</a:t>
            </a:r>
          </a:p>
        </p:txBody>
      </p:sp>
      <p:pic>
        <p:nvPicPr>
          <p:cNvPr id="3" name="Picture 2" descr="Screen Shot 2016-03-02 at 11.44.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83"/>
            <a:ext cx="8109838" cy="5439830"/>
          </a:xfrm>
          <a:prstGeom prst="rect">
            <a:avLst/>
          </a:prstGeom>
        </p:spPr>
      </p:pic>
    </p:spTree>
    <p:extLst>
      <p:ext uri="{BB962C8B-B14F-4D97-AF65-F5344CB8AC3E}">
        <p14:creationId xmlns:p14="http://schemas.microsoft.com/office/powerpoint/2010/main" val="9796709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p:cNvSpPr txBox="1">
            <a:spLocks noChangeArrowheads="1"/>
          </p:cNvSpPr>
          <p:nvPr/>
        </p:nvSpPr>
        <p:spPr bwMode="auto">
          <a:xfrm>
            <a:off x="744538" y="642938"/>
            <a:ext cx="7650162"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200"/>
              <a:t>Pew Research Center is a nonpartisan fact tank that informs the public about the issues, attitudes and trends shaping America and the world. It conducts public opinion polling, demographic research, media content analysis and other empirical social science research. </a:t>
            </a:r>
          </a:p>
          <a:p>
            <a:pPr eaLnBrk="1" hangingPunct="1"/>
            <a:endParaRPr lang="en-US" sz="3200"/>
          </a:p>
          <a:p>
            <a:pPr eaLnBrk="1" hangingPunct="1"/>
            <a:r>
              <a:rPr lang="en-US" sz="3200"/>
              <a:t>Pew Research does not take policy positions. </a:t>
            </a:r>
          </a:p>
          <a:p>
            <a:pPr eaLnBrk="1" hangingPunct="1"/>
            <a:r>
              <a:rPr lang="en-US" sz="3200"/>
              <a:t>It is a subsidiary of </a:t>
            </a:r>
            <a:r>
              <a:rPr lang="en-US" sz="3200" i="1"/>
              <a:t>The Pew Charitable Trusts</a:t>
            </a:r>
            <a:r>
              <a:rPr lang="en-US" sz="3200"/>
              <a:t>.</a:t>
            </a:r>
          </a:p>
        </p:txBody>
      </p:sp>
    </p:spTree>
    <p:extLst>
      <p:ext uri="{BB962C8B-B14F-4D97-AF65-F5344CB8AC3E}">
        <p14:creationId xmlns:p14="http://schemas.microsoft.com/office/powerpoint/2010/main" val="8747411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a:latin typeface="Calibri" charset="0"/>
              </a:rPr>
              <a:t>Statistia</a:t>
            </a:r>
          </a:p>
        </p:txBody>
      </p:sp>
      <p:sp>
        <p:nvSpPr>
          <p:cNvPr id="22530" name="Content Placeholder 2"/>
          <p:cNvSpPr>
            <a:spLocks noGrp="1"/>
          </p:cNvSpPr>
          <p:nvPr>
            <p:ph idx="1"/>
          </p:nvPr>
        </p:nvSpPr>
        <p:spPr/>
        <p:txBody>
          <a:bodyPr/>
          <a:lstStyle/>
          <a:p>
            <a:pPr eaLnBrk="1" hangingPunct="1"/>
            <a:r>
              <a:rPr lang="en-US">
                <a:latin typeface="Calibri" charset="0"/>
              </a:rPr>
              <a:t>Sample search:  viral videos</a:t>
            </a:r>
          </a:p>
          <a:p>
            <a:pPr eaLnBrk="1" hangingPunct="1"/>
            <a:r>
              <a:rPr lang="en-US">
                <a:latin typeface="Calibri" charset="0"/>
              </a:rPr>
              <a:t>Sample search: Groupon</a:t>
            </a:r>
          </a:p>
        </p:txBody>
      </p:sp>
    </p:spTree>
    <p:extLst>
      <p:ext uri="{BB962C8B-B14F-4D97-AF65-F5344CB8AC3E}">
        <p14:creationId xmlns:p14="http://schemas.microsoft.com/office/powerpoint/2010/main" val="1187587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274320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971800"/>
            <a:ext cx="463867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200400"/>
            <a:ext cx="144145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371600"/>
            <a:ext cx="1243013"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38725"/>
            <a:ext cx="14192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5562600"/>
            <a:ext cx="14287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2650" y="3962400"/>
            <a:ext cx="14287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4953000"/>
            <a:ext cx="1290638"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4800600"/>
            <a:ext cx="13239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267200" y="1066800"/>
            <a:ext cx="4572000" cy="1384300"/>
          </a:xfrm>
          <a:prstGeom prst="rect">
            <a:avLst/>
          </a:prstGeom>
          <a:noFill/>
        </p:spPr>
        <p:txBody>
          <a:bodyPr>
            <a:spAutoFit/>
          </a:bodyPr>
          <a:lstStyle/>
          <a:p>
            <a:pPr algn="ctr" fontAlgn="auto">
              <a:spcBef>
                <a:spcPts val="0"/>
              </a:spcBef>
              <a:spcAft>
                <a:spcPts val="0"/>
              </a:spcAft>
              <a:defRPr/>
            </a:pPr>
            <a:r>
              <a:rPr lang="en-US" sz="2800" b="1" spc="300" dirty="0">
                <a:latin typeface="+mn-lt"/>
                <a:ea typeface="+mn-ea"/>
                <a:cs typeface="+mn-cs"/>
              </a:rPr>
              <a:t>The </a:t>
            </a:r>
            <a:r>
              <a:rPr lang="en-US" sz="2800" b="1" i="1" spc="300" dirty="0">
                <a:latin typeface="+mn-lt"/>
                <a:ea typeface="+mn-ea"/>
                <a:cs typeface="+mn-cs"/>
              </a:rPr>
              <a:t>scholarly</a:t>
            </a:r>
            <a:r>
              <a:rPr lang="en-US" sz="2800" b="1" spc="300" dirty="0">
                <a:latin typeface="+mn-lt"/>
                <a:ea typeface="+mn-ea"/>
                <a:cs typeface="+mn-cs"/>
              </a:rPr>
              <a:t> journal</a:t>
            </a:r>
          </a:p>
          <a:p>
            <a:pPr algn="ctr" fontAlgn="auto">
              <a:spcBef>
                <a:spcPts val="0"/>
              </a:spcBef>
              <a:spcAft>
                <a:spcPts val="0"/>
              </a:spcAft>
              <a:defRPr/>
            </a:pPr>
            <a:r>
              <a:rPr lang="en-US" sz="2800" b="1" spc="300" dirty="0" err="1">
                <a:latin typeface="+mn-lt"/>
                <a:ea typeface="+mn-ea"/>
                <a:cs typeface="+mn-cs"/>
              </a:rPr>
              <a:t>vs</a:t>
            </a:r>
            <a:endParaRPr lang="en-US" sz="2800" b="1" spc="300" dirty="0">
              <a:latin typeface="+mn-lt"/>
              <a:ea typeface="+mn-ea"/>
              <a:cs typeface="+mn-cs"/>
            </a:endParaRPr>
          </a:p>
          <a:p>
            <a:pPr algn="ctr" fontAlgn="auto">
              <a:spcBef>
                <a:spcPts val="0"/>
              </a:spcBef>
              <a:spcAft>
                <a:spcPts val="0"/>
              </a:spcAft>
              <a:defRPr/>
            </a:pPr>
            <a:r>
              <a:rPr lang="en-US" sz="2800" b="1" spc="300" dirty="0">
                <a:latin typeface="+mn-lt"/>
                <a:ea typeface="+mn-ea"/>
                <a:cs typeface="+mn-cs"/>
              </a:rPr>
              <a:t>The </a:t>
            </a:r>
            <a:r>
              <a:rPr lang="en-US" sz="2800" b="1" i="1" spc="300" dirty="0">
                <a:latin typeface="+mn-lt"/>
                <a:ea typeface="+mn-ea"/>
                <a:cs typeface="+mn-cs"/>
              </a:rPr>
              <a:t>popular</a:t>
            </a:r>
            <a:r>
              <a:rPr lang="en-US" sz="2800" b="1" spc="300" dirty="0">
                <a:latin typeface="+mn-lt"/>
                <a:ea typeface="+mn-ea"/>
                <a:cs typeface="+mn-cs"/>
              </a:rPr>
              <a:t> publication</a:t>
            </a:r>
          </a:p>
        </p:txBody>
      </p:sp>
      <p:sp>
        <p:nvSpPr>
          <p:cNvPr id="22539" name="TextBox 11"/>
          <p:cNvSpPr txBox="1">
            <a:spLocks noChangeArrowheads="1"/>
          </p:cNvSpPr>
          <p:nvPr/>
        </p:nvSpPr>
        <p:spPr bwMode="auto">
          <a:xfrm>
            <a:off x="3558270" y="76200"/>
            <a:ext cx="54238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1800" b="1" dirty="0">
                <a:solidFill>
                  <a:srgbClr val="FF0000"/>
                </a:solidFill>
              </a:rPr>
              <a:t>[</a:t>
            </a:r>
            <a:r>
              <a:rPr lang="en-US" sz="1800" b="1" dirty="0" smtClean="0">
                <a:solidFill>
                  <a:srgbClr val="FF0000"/>
                </a:solidFill>
              </a:rPr>
              <a:t>handout from last class: </a:t>
            </a:r>
            <a:r>
              <a:rPr lang="en-US" sz="1800" b="1" dirty="0">
                <a:solidFill>
                  <a:srgbClr val="FF0000"/>
                </a:solidFill>
              </a:rPr>
              <a:t>types of periodicals]</a:t>
            </a:r>
          </a:p>
        </p:txBody>
      </p:sp>
    </p:spTree>
    <p:extLst>
      <p:ext uri="{BB962C8B-B14F-4D97-AF65-F5344CB8AC3E}">
        <p14:creationId xmlns:p14="http://schemas.microsoft.com/office/powerpoint/2010/main" val="30359997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281</TotalTime>
  <Words>1838</Words>
  <Application>Microsoft Macintosh PowerPoint</Application>
  <PresentationFormat>On-screen Show (4:3)</PresentationFormat>
  <Paragraphs>194</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wed march 2 agenda</vt:lpstr>
      <vt:lpstr>PowerPoint Presentation</vt:lpstr>
      <vt:lpstr>search process</vt:lpstr>
      <vt:lpstr>PowerPoint Presentation</vt:lpstr>
      <vt:lpstr>PowerPoint Presentation</vt:lpstr>
      <vt:lpstr>PowerPoint Presentation</vt:lpstr>
      <vt:lpstr>PowerPoint Presentation</vt:lpstr>
      <vt:lpstr>Statistia</vt:lpstr>
      <vt:lpstr>PowerPoint Presentation</vt:lpstr>
      <vt:lpstr>PowerPoint Presentation</vt:lpstr>
      <vt:lpstr>PowerPoint Presentation</vt:lpstr>
      <vt:lpstr>PowerPoint Presentation</vt:lpstr>
      <vt:lpstr>3 types of peer review</vt:lpstr>
      <vt:lpstr>3 types of peer review</vt:lpstr>
      <vt:lpstr>3 types of peer review</vt:lpstr>
      <vt:lpstr>PowerPoint Presentation</vt:lpstr>
      <vt:lpstr>article submission &amp; review process</vt:lpstr>
      <vt:lpstr>PowerPoint Presentation</vt:lpstr>
      <vt:lpstr>Why is citing sources so important?</vt:lpstr>
      <vt:lpstr>Ethics in scholarly communication</vt:lpstr>
      <vt:lpstr>PowerPoint Presentation</vt:lpstr>
      <vt:lpstr>PowerPoint Presentation</vt:lpstr>
      <vt:lpstr>PowerPoint Presentation</vt:lpstr>
      <vt:lpstr>PowerPoint Presentation</vt:lpstr>
      <vt:lpstr>What is a style guide for?</vt:lpstr>
      <vt:lpstr>Style example…</vt:lpstr>
      <vt:lpstr>Reducing bias example…</vt:lpstr>
      <vt:lpstr>Mechanics example…</vt:lpstr>
      <vt:lpstr>Crediting sources example…</vt:lpstr>
      <vt:lpstr>APA Reference List</vt:lpstr>
      <vt:lpstr>What is a DOI?</vt:lpstr>
      <vt:lpstr>Journal article, one author, accessed online </vt:lpstr>
      <vt:lpstr>Journal article, more than two authors, accessed online</vt:lpstr>
      <vt:lpstr>Magazine article from a subscription database (no DOI)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Clemens</dc:creator>
  <cp:lastModifiedBy>Rachael Clemens</cp:lastModifiedBy>
  <cp:revision>11</cp:revision>
  <dcterms:created xsi:type="dcterms:W3CDTF">2016-02-29T19:44:44Z</dcterms:created>
  <dcterms:modified xsi:type="dcterms:W3CDTF">2016-03-02T19:39:27Z</dcterms:modified>
</cp:coreProperties>
</file>