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97" r:id="rId3"/>
    <p:sldId id="295" r:id="rId4"/>
    <p:sldId id="296" r:id="rId5"/>
    <p:sldId id="258" r:id="rId6"/>
    <p:sldId id="264" r:id="rId7"/>
    <p:sldId id="265" r:id="rId8"/>
    <p:sldId id="259" r:id="rId9"/>
    <p:sldId id="260" r:id="rId10"/>
    <p:sldId id="261" r:id="rId11"/>
    <p:sldId id="262" r:id="rId12"/>
    <p:sldId id="298"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95" d="100"/>
          <a:sy n="95" d="100"/>
        </p:scale>
        <p:origin x="-1768" y="-112"/>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library.unc.edu/"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library.unc.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7FC4A-A94A-6847-9BC3-7041E5A85A0C}"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5E0D169F-8578-0E49-A1A3-1B11DA2E5BDB}">
      <dgm:prSet phldrT="[Text]"/>
      <dgm:spPr/>
      <dgm:t>
        <a:bodyPr/>
        <a:lstStyle/>
        <a:p>
          <a:r>
            <a:rPr lang="en-US" dirty="0" smtClean="0">
              <a:solidFill>
                <a:schemeClr val="bg1"/>
              </a:solidFill>
              <a:hlinkClick xmlns:r="http://schemas.openxmlformats.org/officeDocument/2006/relationships" r:id="rId1"/>
            </a:rPr>
            <a:t>UNC Library Homepage: http://</a:t>
          </a:r>
          <a:r>
            <a:rPr lang="en-US" dirty="0" err="1" smtClean="0">
              <a:solidFill>
                <a:schemeClr val="bg1"/>
              </a:solidFill>
              <a:hlinkClick xmlns:r="http://schemas.openxmlformats.org/officeDocument/2006/relationships" r:id="rId1"/>
            </a:rPr>
            <a:t>library.unc.edu</a:t>
          </a:r>
          <a:r>
            <a:rPr lang="en-US" dirty="0" smtClean="0">
              <a:solidFill>
                <a:schemeClr val="bg1"/>
              </a:solidFill>
              <a:hlinkClick xmlns:r="http://schemas.openxmlformats.org/officeDocument/2006/relationships" r:id="rId1"/>
            </a:rPr>
            <a:t>/ </a:t>
          </a:r>
          <a:endParaRPr lang="en-US" dirty="0">
            <a:solidFill>
              <a:schemeClr val="bg1"/>
            </a:solidFill>
          </a:endParaRPr>
        </a:p>
      </dgm:t>
    </dgm:pt>
    <dgm:pt modelId="{0990E941-8ABF-5B41-8EB4-F503A142AB40}" type="parTrans" cxnId="{5B911D0B-CD62-F64A-83D6-EEFAED586E08}">
      <dgm:prSet/>
      <dgm:spPr/>
      <dgm:t>
        <a:bodyPr/>
        <a:lstStyle/>
        <a:p>
          <a:endParaRPr lang="en-US"/>
        </a:p>
      </dgm:t>
    </dgm:pt>
    <dgm:pt modelId="{C17E3BB6-733A-484A-B9EF-0286A66E5688}" type="sibTrans" cxnId="{5B911D0B-CD62-F64A-83D6-EEFAED586E08}">
      <dgm:prSet/>
      <dgm:spPr/>
      <dgm:t>
        <a:bodyPr/>
        <a:lstStyle/>
        <a:p>
          <a:endParaRPr lang="en-US"/>
        </a:p>
      </dgm:t>
    </dgm:pt>
    <dgm:pt modelId="{21DD6289-8044-1544-9351-44D86D5BA39E}">
      <dgm:prSet phldrT="[Text]"/>
      <dgm:spPr/>
      <dgm:t>
        <a:bodyPr/>
        <a:lstStyle/>
        <a:p>
          <a:r>
            <a:rPr lang="en-US" dirty="0" smtClean="0"/>
            <a:t>E-research by discipline</a:t>
          </a:r>
          <a:endParaRPr lang="en-US" dirty="0"/>
        </a:p>
      </dgm:t>
    </dgm:pt>
    <dgm:pt modelId="{B6FC9C15-E3B5-5745-A801-698293ADF3D5}" type="parTrans" cxnId="{1C51FF14-823D-6341-B27C-DCB5E3302544}">
      <dgm:prSet/>
      <dgm:spPr/>
      <dgm:t>
        <a:bodyPr/>
        <a:lstStyle/>
        <a:p>
          <a:endParaRPr lang="en-US"/>
        </a:p>
      </dgm:t>
    </dgm:pt>
    <dgm:pt modelId="{7F22D94D-09CE-4B43-AEB3-8033162EB1A9}" type="sibTrans" cxnId="{1C51FF14-823D-6341-B27C-DCB5E3302544}">
      <dgm:prSet/>
      <dgm:spPr/>
      <dgm:t>
        <a:bodyPr/>
        <a:lstStyle/>
        <a:p>
          <a:endParaRPr lang="en-US"/>
        </a:p>
      </dgm:t>
    </dgm:pt>
    <dgm:pt modelId="{AD07E04E-B1B0-9146-B877-D9A18B68599D}">
      <dgm:prSet phldrT="[Text]"/>
      <dgm:spPr/>
      <dgm:t>
        <a:bodyPr/>
        <a:lstStyle/>
        <a:p>
          <a:r>
            <a:rPr lang="en-US" dirty="0" smtClean="0"/>
            <a:t>Academic Search Complete</a:t>
          </a:r>
          <a:endParaRPr lang="en-US" dirty="0"/>
        </a:p>
      </dgm:t>
    </dgm:pt>
    <dgm:pt modelId="{E1755F9B-289F-8547-8F6D-643D23554179}" type="parTrans" cxnId="{82DC1427-A0C7-5744-9F9D-2F0A3198DC08}">
      <dgm:prSet/>
      <dgm:spPr/>
      <dgm:t>
        <a:bodyPr/>
        <a:lstStyle/>
        <a:p>
          <a:endParaRPr lang="en-US"/>
        </a:p>
      </dgm:t>
    </dgm:pt>
    <dgm:pt modelId="{68259075-C6A7-C745-A263-1878EE439E9D}" type="sibTrans" cxnId="{82DC1427-A0C7-5744-9F9D-2F0A3198DC08}">
      <dgm:prSet/>
      <dgm:spPr/>
      <dgm:t>
        <a:bodyPr/>
        <a:lstStyle/>
        <a:p>
          <a:endParaRPr lang="en-US"/>
        </a:p>
      </dgm:t>
    </dgm:pt>
    <dgm:pt modelId="{33D7D24C-37A7-D046-8DBE-7C85817CB63F}" type="pres">
      <dgm:prSet presAssocID="{FA87FC4A-A94A-6847-9BC3-7041E5A85A0C}" presName="outerComposite" presStyleCnt="0">
        <dgm:presLayoutVars>
          <dgm:chMax val="5"/>
          <dgm:dir/>
          <dgm:resizeHandles val="exact"/>
        </dgm:presLayoutVars>
      </dgm:prSet>
      <dgm:spPr/>
      <dgm:t>
        <a:bodyPr/>
        <a:lstStyle/>
        <a:p>
          <a:endParaRPr lang="en-US"/>
        </a:p>
      </dgm:t>
    </dgm:pt>
    <dgm:pt modelId="{1C70E01A-696D-E244-AC1D-881711A71304}" type="pres">
      <dgm:prSet presAssocID="{FA87FC4A-A94A-6847-9BC3-7041E5A85A0C}" presName="dummyMaxCanvas" presStyleCnt="0">
        <dgm:presLayoutVars/>
      </dgm:prSet>
      <dgm:spPr/>
    </dgm:pt>
    <dgm:pt modelId="{4BAB2FD1-0BBB-6949-B109-1C98257BF2D5}" type="pres">
      <dgm:prSet presAssocID="{FA87FC4A-A94A-6847-9BC3-7041E5A85A0C}" presName="ThreeNodes_1" presStyleLbl="node1" presStyleIdx="0" presStyleCnt="3">
        <dgm:presLayoutVars>
          <dgm:bulletEnabled val="1"/>
        </dgm:presLayoutVars>
      </dgm:prSet>
      <dgm:spPr/>
      <dgm:t>
        <a:bodyPr/>
        <a:lstStyle/>
        <a:p>
          <a:endParaRPr lang="en-US"/>
        </a:p>
      </dgm:t>
    </dgm:pt>
    <dgm:pt modelId="{58BF97B7-ED3C-A74E-8752-D0664A7DE324}" type="pres">
      <dgm:prSet presAssocID="{FA87FC4A-A94A-6847-9BC3-7041E5A85A0C}" presName="ThreeNodes_2" presStyleLbl="node1" presStyleIdx="1" presStyleCnt="3">
        <dgm:presLayoutVars>
          <dgm:bulletEnabled val="1"/>
        </dgm:presLayoutVars>
      </dgm:prSet>
      <dgm:spPr/>
      <dgm:t>
        <a:bodyPr/>
        <a:lstStyle/>
        <a:p>
          <a:endParaRPr lang="en-US"/>
        </a:p>
      </dgm:t>
    </dgm:pt>
    <dgm:pt modelId="{44614549-F6B9-9E44-9174-371580BCB67C}" type="pres">
      <dgm:prSet presAssocID="{FA87FC4A-A94A-6847-9BC3-7041E5A85A0C}" presName="ThreeNodes_3" presStyleLbl="node1" presStyleIdx="2" presStyleCnt="3">
        <dgm:presLayoutVars>
          <dgm:bulletEnabled val="1"/>
        </dgm:presLayoutVars>
      </dgm:prSet>
      <dgm:spPr/>
      <dgm:t>
        <a:bodyPr/>
        <a:lstStyle/>
        <a:p>
          <a:endParaRPr lang="en-US"/>
        </a:p>
      </dgm:t>
    </dgm:pt>
    <dgm:pt modelId="{8E65D833-AB03-AA42-B674-3FA09F6E9B6C}" type="pres">
      <dgm:prSet presAssocID="{FA87FC4A-A94A-6847-9BC3-7041E5A85A0C}" presName="ThreeConn_1-2" presStyleLbl="fgAccFollowNode1" presStyleIdx="0" presStyleCnt="2">
        <dgm:presLayoutVars>
          <dgm:bulletEnabled val="1"/>
        </dgm:presLayoutVars>
      </dgm:prSet>
      <dgm:spPr/>
      <dgm:t>
        <a:bodyPr/>
        <a:lstStyle/>
        <a:p>
          <a:endParaRPr lang="en-US"/>
        </a:p>
      </dgm:t>
    </dgm:pt>
    <dgm:pt modelId="{31F7114A-470E-C24F-BBBE-BF68E7420E50}" type="pres">
      <dgm:prSet presAssocID="{FA87FC4A-A94A-6847-9BC3-7041E5A85A0C}" presName="ThreeConn_2-3" presStyleLbl="fgAccFollowNode1" presStyleIdx="1" presStyleCnt="2">
        <dgm:presLayoutVars>
          <dgm:bulletEnabled val="1"/>
        </dgm:presLayoutVars>
      </dgm:prSet>
      <dgm:spPr/>
      <dgm:t>
        <a:bodyPr/>
        <a:lstStyle/>
        <a:p>
          <a:endParaRPr lang="en-US"/>
        </a:p>
      </dgm:t>
    </dgm:pt>
    <dgm:pt modelId="{41B376B6-2B8B-6744-B020-AA524F1B8B54}" type="pres">
      <dgm:prSet presAssocID="{FA87FC4A-A94A-6847-9BC3-7041E5A85A0C}" presName="ThreeNodes_1_text" presStyleLbl="node1" presStyleIdx="2" presStyleCnt="3">
        <dgm:presLayoutVars>
          <dgm:bulletEnabled val="1"/>
        </dgm:presLayoutVars>
      </dgm:prSet>
      <dgm:spPr/>
      <dgm:t>
        <a:bodyPr/>
        <a:lstStyle/>
        <a:p>
          <a:endParaRPr lang="en-US"/>
        </a:p>
      </dgm:t>
    </dgm:pt>
    <dgm:pt modelId="{662675C7-EF49-1E44-ABD7-288B9CBF448F}" type="pres">
      <dgm:prSet presAssocID="{FA87FC4A-A94A-6847-9BC3-7041E5A85A0C}" presName="ThreeNodes_2_text" presStyleLbl="node1" presStyleIdx="2" presStyleCnt="3">
        <dgm:presLayoutVars>
          <dgm:bulletEnabled val="1"/>
        </dgm:presLayoutVars>
      </dgm:prSet>
      <dgm:spPr/>
      <dgm:t>
        <a:bodyPr/>
        <a:lstStyle/>
        <a:p>
          <a:endParaRPr lang="en-US"/>
        </a:p>
      </dgm:t>
    </dgm:pt>
    <dgm:pt modelId="{B4BB2B2B-2032-6947-BA3C-717ED8BAB533}" type="pres">
      <dgm:prSet presAssocID="{FA87FC4A-A94A-6847-9BC3-7041E5A85A0C}" presName="ThreeNodes_3_text" presStyleLbl="node1" presStyleIdx="2" presStyleCnt="3">
        <dgm:presLayoutVars>
          <dgm:bulletEnabled val="1"/>
        </dgm:presLayoutVars>
      </dgm:prSet>
      <dgm:spPr/>
      <dgm:t>
        <a:bodyPr/>
        <a:lstStyle/>
        <a:p>
          <a:endParaRPr lang="en-US"/>
        </a:p>
      </dgm:t>
    </dgm:pt>
  </dgm:ptLst>
  <dgm:cxnLst>
    <dgm:cxn modelId="{BE8DB825-D85F-8C48-A308-499CB4AFBAC3}" type="presOf" srcId="{AD07E04E-B1B0-9146-B877-D9A18B68599D}" destId="{B4BB2B2B-2032-6947-BA3C-717ED8BAB533}" srcOrd="1" destOrd="0" presId="urn:microsoft.com/office/officeart/2005/8/layout/vProcess5"/>
    <dgm:cxn modelId="{59C874C3-FB57-B740-B0F6-384563A09AED}" type="presOf" srcId="{7F22D94D-09CE-4B43-AEB3-8033162EB1A9}" destId="{31F7114A-470E-C24F-BBBE-BF68E7420E50}" srcOrd="0" destOrd="0" presId="urn:microsoft.com/office/officeart/2005/8/layout/vProcess5"/>
    <dgm:cxn modelId="{0FC4DF06-BDF1-7144-808F-3B53E9C92106}" type="presOf" srcId="{5E0D169F-8578-0E49-A1A3-1B11DA2E5BDB}" destId="{4BAB2FD1-0BBB-6949-B109-1C98257BF2D5}" srcOrd="0" destOrd="0" presId="urn:microsoft.com/office/officeart/2005/8/layout/vProcess5"/>
    <dgm:cxn modelId="{82DC1427-A0C7-5744-9F9D-2F0A3198DC08}" srcId="{FA87FC4A-A94A-6847-9BC3-7041E5A85A0C}" destId="{AD07E04E-B1B0-9146-B877-D9A18B68599D}" srcOrd="2" destOrd="0" parTransId="{E1755F9B-289F-8547-8F6D-643D23554179}" sibTransId="{68259075-C6A7-C745-A263-1878EE439E9D}"/>
    <dgm:cxn modelId="{773A79F8-ACF1-B145-A06B-45A5EC2F0A2C}" type="presOf" srcId="{5E0D169F-8578-0E49-A1A3-1B11DA2E5BDB}" destId="{41B376B6-2B8B-6744-B020-AA524F1B8B54}" srcOrd="1" destOrd="0" presId="urn:microsoft.com/office/officeart/2005/8/layout/vProcess5"/>
    <dgm:cxn modelId="{5B911D0B-CD62-F64A-83D6-EEFAED586E08}" srcId="{FA87FC4A-A94A-6847-9BC3-7041E5A85A0C}" destId="{5E0D169F-8578-0E49-A1A3-1B11DA2E5BDB}" srcOrd="0" destOrd="0" parTransId="{0990E941-8ABF-5B41-8EB4-F503A142AB40}" sibTransId="{C17E3BB6-733A-484A-B9EF-0286A66E5688}"/>
    <dgm:cxn modelId="{01C2BD6E-0B31-5E43-8919-0C6994385121}" type="presOf" srcId="{C17E3BB6-733A-484A-B9EF-0286A66E5688}" destId="{8E65D833-AB03-AA42-B674-3FA09F6E9B6C}" srcOrd="0" destOrd="0" presId="urn:microsoft.com/office/officeart/2005/8/layout/vProcess5"/>
    <dgm:cxn modelId="{A68F9E6F-C992-234D-A422-272147ABBCCB}" type="presOf" srcId="{AD07E04E-B1B0-9146-B877-D9A18B68599D}" destId="{44614549-F6B9-9E44-9174-371580BCB67C}" srcOrd="0" destOrd="0" presId="urn:microsoft.com/office/officeart/2005/8/layout/vProcess5"/>
    <dgm:cxn modelId="{C62F9C10-CF91-BF46-94E0-986C5B9B9B07}" type="presOf" srcId="{21DD6289-8044-1544-9351-44D86D5BA39E}" destId="{662675C7-EF49-1E44-ABD7-288B9CBF448F}" srcOrd="1" destOrd="0" presId="urn:microsoft.com/office/officeart/2005/8/layout/vProcess5"/>
    <dgm:cxn modelId="{7C28F89A-B8FF-2D46-9C76-B0D85EA22007}" type="presOf" srcId="{FA87FC4A-A94A-6847-9BC3-7041E5A85A0C}" destId="{33D7D24C-37A7-D046-8DBE-7C85817CB63F}" srcOrd="0" destOrd="0" presId="urn:microsoft.com/office/officeart/2005/8/layout/vProcess5"/>
    <dgm:cxn modelId="{D260D275-4AF8-9A46-9F75-A2764AF7D0CF}" type="presOf" srcId="{21DD6289-8044-1544-9351-44D86D5BA39E}" destId="{58BF97B7-ED3C-A74E-8752-D0664A7DE324}" srcOrd="0" destOrd="0" presId="urn:microsoft.com/office/officeart/2005/8/layout/vProcess5"/>
    <dgm:cxn modelId="{1C51FF14-823D-6341-B27C-DCB5E3302544}" srcId="{FA87FC4A-A94A-6847-9BC3-7041E5A85A0C}" destId="{21DD6289-8044-1544-9351-44D86D5BA39E}" srcOrd="1" destOrd="0" parTransId="{B6FC9C15-E3B5-5745-A801-698293ADF3D5}" sibTransId="{7F22D94D-09CE-4B43-AEB3-8033162EB1A9}"/>
    <dgm:cxn modelId="{B880FD76-80ED-7449-8AA4-05FA3902CA2B}" type="presParOf" srcId="{33D7D24C-37A7-D046-8DBE-7C85817CB63F}" destId="{1C70E01A-696D-E244-AC1D-881711A71304}" srcOrd="0" destOrd="0" presId="urn:microsoft.com/office/officeart/2005/8/layout/vProcess5"/>
    <dgm:cxn modelId="{6E86D071-A42D-2843-9780-B17E9716DDCE}" type="presParOf" srcId="{33D7D24C-37A7-D046-8DBE-7C85817CB63F}" destId="{4BAB2FD1-0BBB-6949-B109-1C98257BF2D5}" srcOrd="1" destOrd="0" presId="urn:microsoft.com/office/officeart/2005/8/layout/vProcess5"/>
    <dgm:cxn modelId="{42B0D76F-136D-E045-827D-858DC0B07482}" type="presParOf" srcId="{33D7D24C-37A7-D046-8DBE-7C85817CB63F}" destId="{58BF97B7-ED3C-A74E-8752-D0664A7DE324}" srcOrd="2" destOrd="0" presId="urn:microsoft.com/office/officeart/2005/8/layout/vProcess5"/>
    <dgm:cxn modelId="{48C27843-A36B-D947-9912-39D4AEE46696}" type="presParOf" srcId="{33D7D24C-37A7-D046-8DBE-7C85817CB63F}" destId="{44614549-F6B9-9E44-9174-371580BCB67C}" srcOrd="3" destOrd="0" presId="urn:microsoft.com/office/officeart/2005/8/layout/vProcess5"/>
    <dgm:cxn modelId="{AEDDA672-692A-F145-A1C8-09B44FB39582}" type="presParOf" srcId="{33D7D24C-37A7-D046-8DBE-7C85817CB63F}" destId="{8E65D833-AB03-AA42-B674-3FA09F6E9B6C}" srcOrd="4" destOrd="0" presId="urn:microsoft.com/office/officeart/2005/8/layout/vProcess5"/>
    <dgm:cxn modelId="{6511376A-127D-1946-86B6-7DC390116F79}" type="presParOf" srcId="{33D7D24C-37A7-D046-8DBE-7C85817CB63F}" destId="{31F7114A-470E-C24F-BBBE-BF68E7420E50}" srcOrd="5" destOrd="0" presId="urn:microsoft.com/office/officeart/2005/8/layout/vProcess5"/>
    <dgm:cxn modelId="{30B91C80-F8EB-CA4A-A2F9-ADEA0232AECB}" type="presParOf" srcId="{33D7D24C-37A7-D046-8DBE-7C85817CB63F}" destId="{41B376B6-2B8B-6744-B020-AA524F1B8B54}" srcOrd="6" destOrd="0" presId="urn:microsoft.com/office/officeart/2005/8/layout/vProcess5"/>
    <dgm:cxn modelId="{DEA2F196-B781-E94A-B689-0ABAED8B026A}" type="presParOf" srcId="{33D7D24C-37A7-D046-8DBE-7C85817CB63F}" destId="{662675C7-EF49-1E44-ABD7-288B9CBF448F}" srcOrd="7" destOrd="0" presId="urn:microsoft.com/office/officeart/2005/8/layout/vProcess5"/>
    <dgm:cxn modelId="{42743C9E-9968-DE46-AA1F-1FC1D9FD4A86}" type="presParOf" srcId="{33D7D24C-37A7-D046-8DBE-7C85817CB63F}" destId="{B4BB2B2B-2032-6947-BA3C-717ED8BAB53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B2FD1-0BBB-6949-B109-1C98257BF2D5}">
      <dsp:nvSpPr>
        <dsp:cNvPr id="0" name=""/>
        <dsp:cNvSpPr/>
      </dsp:nvSpPr>
      <dsp:spPr>
        <a:xfrm>
          <a:off x="0" y="0"/>
          <a:ext cx="7092774" cy="164815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solidFill>
                <a:schemeClr val="bg1"/>
              </a:solidFill>
              <a:hlinkClick xmlns:r="http://schemas.openxmlformats.org/officeDocument/2006/relationships" r:id="rId1"/>
            </a:rPr>
            <a:t>UNC Library Homepage: http://</a:t>
          </a:r>
          <a:r>
            <a:rPr lang="en-US" sz="4000" kern="1200" dirty="0" err="1" smtClean="0">
              <a:solidFill>
                <a:schemeClr val="bg1"/>
              </a:solidFill>
              <a:hlinkClick xmlns:r="http://schemas.openxmlformats.org/officeDocument/2006/relationships" r:id="rId1"/>
            </a:rPr>
            <a:t>library.unc.edu</a:t>
          </a:r>
          <a:r>
            <a:rPr lang="en-US" sz="4000" kern="1200" dirty="0" smtClean="0">
              <a:solidFill>
                <a:schemeClr val="bg1"/>
              </a:solidFill>
              <a:hlinkClick xmlns:r="http://schemas.openxmlformats.org/officeDocument/2006/relationships" r:id="rId1"/>
            </a:rPr>
            <a:t>/ </a:t>
          </a:r>
          <a:endParaRPr lang="en-US" sz="4000" kern="1200" dirty="0">
            <a:solidFill>
              <a:schemeClr val="bg1"/>
            </a:solidFill>
          </a:endParaRPr>
        </a:p>
      </dsp:txBody>
      <dsp:txXfrm>
        <a:off x="48273" y="48273"/>
        <a:ext cx="5314286" cy="1551608"/>
      </dsp:txXfrm>
    </dsp:sp>
    <dsp:sp modelId="{58BF97B7-ED3C-A74E-8752-D0664A7DE324}">
      <dsp:nvSpPr>
        <dsp:cNvPr id="0" name=""/>
        <dsp:cNvSpPr/>
      </dsp:nvSpPr>
      <dsp:spPr>
        <a:xfrm>
          <a:off x="625832" y="1922846"/>
          <a:ext cx="7092774" cy="164815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E-research by discipline</a:t>
          </a:r>
          <a:endParaRPr lang="en-US" sz="4000" kern="1200" dirty="0"/>
        </a:p>
      </dsp:txBody>
      <dsp:txXfrm>
        <a:off x="674105" y="1971119"/>
        <a:ext cx="5299094" cy="1551608"/>
      </dsp:txXfrm>
    </dsp:sp>
    <dsp:sp modelId="{44614549-F6B9-9E44-9174-371580BCB67C}">
      <dsp:nvSpPr>
        <dsp:cNvPr id="0" name=""/>
        <dsp:cNvSpPr/>
      </dsp:nvSpPr>
      <dsp:spPr>
        <a:xfrm>
          <a:off x="1251665" y="3845693"/>
          <a:ext cx="7092774" cy="164815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Academic Search Complete</a:t>
          </a:r>
          <a:endParaRPr lang="en-US" sz="4000" kern="1200" dirty="0"/>
        </a:p>
      </dsp:txBody>
      <dsp:txXfrm>
        <a:off x="1299938" y="3893966"/>
        <a:ext cx="5299094" cy="1551608"/>
      </dsp:txXfrm>
    </dsp:sp>
    <dsp:sp modelId="{8E65D833-AB03-AA42-B674-3FA09F6E9B6C}">
      <dsp:nvSpPr>
        <dsp:cNvPr id="0" name=""/>
        <dsp:cNvSpPr/>
      </dsp:nvSpPr>
      <dsp:spPr>
        <a:xfrm>
          <a:off x="6021473" y="1249850"/>
          <a:ext cx="1071300" cy="107130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62516" y="1249850"/>
        <a:ext cx="589215" cy="806153"/>
      </dsp:txXfrm>
    </dsp:sp>
    <dsp:sp modelId="{31F7114A-470E-C24F-BBBE-BF68E7420E50}">
      <dsp:nvSpPr>
        <dsp:cNvPr id="0" name=""/>
        <dsp:cNvSpPr/>
      </dsp:nvSpPr>
      <dsp:spPr>
        <a:xfrm>
          <a:off x="6647306" y="3161709"/>
          <a:ext cx="1071300" cy="107130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888349" y="3161709"/>
        <a:ext cx="589215" cy="80615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3AEE46-AA17-304C-8042-73FFBA1A5D24}"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96097-FAB3-774B-B07C-9B986EF77459}" type="slidenum">
              <a:rPr lang="en-US" smtClean="0"/>
              <a:t>‹#›</a:t>
            </a:fld>
            <a:endParaRPr lang="en-US"/>
          </a:p>
        </p:txBody>
      </p:sp>
    </p:spTree>
    <p:extLst>
      <p:ext uri="{BB962C8B-B14F-4D97-AF65-F5344CB8AC3E}">
        <p14:creationId xmlns:p14="http://schemas.microsoft.com/office/powerpoint/2010/main" val="1217166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AEE46-AA17-304C-8042-73FFBA1A5D24}"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96097-FAB3-774B-B07C-9B986EF77459}" type="slidenum">
              <a:rPr lang="en-US" smtClean="0"/>
              <a:t>‹#›</a:t>
            </a:fld>
            <a:endParaRPr lang="en-US"/>
          </a:p>
        </p:txBody>
      </p:sp>
    </p:spTree>
    <p:extLst>
      <p:ext uri="{BB962C8B-B14F-4D97-AF65-F5344CB8AC3E}">
        <p14:creationId xmlns:p14="http://schemas.microsoft.com/office/powerpoint/2010/main" val="318285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AEE46-AA17-304C-8042-73FFBA1A5D24}"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96097-FAB3-774B-B07C-9B986EF77459}" type="slidenum">
              <a:rPr lang="en-US" smtClean="0"/>
              <a:t>‹#›</a:t>
            </a:fld>
            <a:endParaRPr lang="en-US"/>
          </a:p>
        </p:txBody>
      </p:sp>
    </p:spTree>
    <p:extLst>
      <p:ext uri="{BB962C8B-B14F-4D97-AF65-F5344CB8AC3E}">
        <p14:creationId xmlns:p14="http://schemas.microsoft.com/office/powerpoint/2010/main" val="38206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AEE46-AA17-304C-8042-73FFBA1A5D24}"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96097-FAB3-774B-B07C-9B986EF77459}" type="slidenum">
              <a:rPr lang="en-US" smtClean="0"/>
              <a:t>‹#›</a:t>
            </a:fld>
            <a:endParaRPr lang="en-US"/>
          </a:p>
        </p:txBody>
      </p:sp>
    </p:spTree>
    <p:extLst>
      <p:ext uri="{BB962C8B-B14F-4D97-AF65-F5344CB8AC3E}">
        <p14:creationId xmlns:p14="http://schemas.microsoft.com/office/powerpoint/2010/main" val="2379730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AEE46-AA17-304C-8042-73FFBA1A5D24}"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96097-FAB3-774B-B07C-9B986EF77459}" type="slidenum">
              <a:rPr lang="en-US" smtClean="0"/>
              <a:t>‹#›</a:t>
            </a:fld>
            <a:endParaRPr lang="en-US"/>
          </a:p>
        </p:txBody>
      </p:sp>
    </p:spTree>
    <p:extLst>
      <p:ext uri="{BB962C8B-B14F-4D97-AF65-F5344CB8AC3E}">
        <p14:creationId xmlns:p14="http://schemas.microsoft.com/office/powerpoint/2010/main" val="356769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3AEE46-AA17-304C-8042-73FFBA1A5D24}"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96097-FAB3-774B-B07C-9B986EF77459}" type="slidenum">
              <a:rPr lang="en-US" smtClean="0"/>
              <a:t>‹#›</a:t>
            </a:fld>
            <a:endParaRPr lang="en-US"/>
          </a:p>
        </p:txBody>
      </p:sp>
    </p:spTree>
    <p:extLst>
      <p:ext uri="{BB962C8B-B14F-4D97-AF65-F5344CB8AC3E}">
        <p14:creationId xmlns:p14="http://schemas.microsoft.com/office/powerpoint/2010/main" val="45843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3AEE46-AA17-304C-8042-73FFBA1A5D24}" type="datetimeFigureOut">
              <a:rPr lang="en-US" smtClean="0"/>
              <a:t>2/29/16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96097-FAB3-774B-B07C-9B986EF77459}" type="slidenum">
              <a:rPr lang="en-US" smtClean="0"/>
              <a:t>‹#›</a:t>
            </a:fld>
            <a:endParaRPr lang="en-US"/>
          </a:p>
        </p:txBody>
      </p:sp>
    </p:spTree>
    <p:extLst>
      <p:ext uri="{BB962C8B-B14F-4D97-AF65-F5344CB8AC3E}">
        <p14:creationId xmlns:p14="http://schemas.microsoft.com/office/powerpoint/2010/main" val="2450452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3AEE46-AA17-304C-8042-73FFBA1A5D24}" type="datetimeFigureOut">
              <a:rPr lang="en-US" smtClean="0"/>
              <a:t>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96097-FAB3-774B-B07C-9B986EF77459}" type="slidenum">
              <a:rPr lang="en-US" smtClean="0"/>
              <a:t>‹#›</a:t>
            </a:fld>
            <a:endParaRPr lang="en-US"/>
          </a:p>
        </p:txBody>
      </p:sp>
    </p:spTree>
    <p:extLst>
      <p:ext uri="{BB962C8B-B14F-4D97-AF65-F5344CB8AC3E}">
        <p14:creationId xmlns:p14="http://schemas.microsoft.com/office/powerpoint/2010/main" val="100578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AEE46-AA17-304C-8042-73FFBA1A5D24}" type="datetimeFigureOut">
              <a:rPr lang="en-US" smtClean="0"/>
              <a:t>2/29/16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F96097-FAB3-774B-B07C-9B986EF77459}" type="slidenum">
              <a:rPr lang="en-US" smtClean="0"/>
              <a:t>‹#›</a:t>
            </a:fld>
            <a:endParaRPr lang="en-US"/>
          </a:p>
        </p:txBody>
      </p:sp>
    </p:spTree>
    <p:extLst>
      <p:ext uri="{BB962C8B-B14F-4D97-AF65-F5344CB8AC3E}">
        <p14:creationId xmlns:p14="http://schemas.microsoft.com/office/powerpoint/2010/main" val="87412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AEE46-AA17-304C-8042-73FFBA1A5D24}"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96097-FAB3-774B-B07C-9B986EF77459}" type="slidenum">
              <a:rPr lang="en-US" smtClean="0"/>
              <a:t>‹#›</a:t>
            </a:fld>
            <a:endParaRPr lang="en-US"/>
          </a:p>
        </p:txBody>
      </p:sp>
    </p:spTree>
    <p:extLst>
      <p:ext uri="{BB962C8B-B14F-4D97-AF65-F5344CB8AC3E}">
        <p14:creationId xmlns:p14="http://schemas.microsoft.com/office/powerpoint/2010/main" val="401670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AEE46-AA17-304C-8042-73FFBA1A5D24}"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96097-FAB3-774B-B07C-9B986EF77459}" type="slidenum">
              <a:rPr lang="en-US" smtClean="0"/>
              <a:t>‹#›</a:t>
            </a:fld>
            <a:endParaRPr lang="en-US"/>
          </a:p>
        </p:txBody>
      </p:sp>
    </p:spTree>
    <p:extLst>
      <p:ext uri="{BB962C8B-B14F-4D97-AF65-F5344CB8AC3E}">
        <p14:creationId xmlns:p14="http://schemas.microsoft.com/office/powerpoint/2010/main" val="14286823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AEE46-AA17-304C-8042-73FFBA1A5D24}" type="datetimeFigureOut">
              <a:rPr lang="en-US" smtClean="0"/>
              <a:t>2/29/16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96097-FAB3-774B-B07C-9B986EF77459}" type="slidenum">
              <a:rPr lang="en-US" smtClean="0"/>
              <a:t>‹#›</a:t>
            </a:fld>
            <a:endParaRPr lang="en-US"/>
          </a:p>
        </p:txBody>
      </p:sp>
    </p:spTree>
    <p:extLst>
      <p:ext uri="{BB962C8B-B14F-4D97-AF65-F5344CB8AC3E}">
        <p14:creationId xmlns:p14="http://schemas.microsoft.com/office/powerpoint/2010/main" val="308639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lib.ncsu.edu/tutorials/picking_topic/" TargetMode="Externa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sciencemag.org/site/feature/contribinfo/prep/gen_info.xhtml" TargetMode="External"/><Relationship Id="rId4" Type="http://schemas.openxmlformats.org/officeDocument/2006/relationships/hyperlink" Target="http://www.healthaffairs.org/1410i_for_authors_prep_and_review.php" TargetMode="External"/><Relationship Id="rId1" Type="http://schemas.openxmlformats.org/officeDocument/2006/relationships/slideLayout" Target="../slideLayouts/slideLayout2.xml"/><Relationship Id="rId2" Type="http://schemas.openxmlformats.org/officeDocument/2006/relationships/hyperlink" Target="http://www.nature.com/nature/authors/get_published/"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brary.unc.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pewresearch.org/" TargetMode="Externa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pPr eaLnBrk="1" hangingPunct="1"/>
            <a:r>
              <a:rPr lang="en-US">
                <a:latin typeface="Calibri" charset="0"/>
              </a:rPr>
              <a:t>INLS 151</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r>
              <a:rPr lang="en-US" dirty="0" err="1">
                <a:ea typeface="+mn-ea"/>
                <a:cs typeface="+mn-cs"/>
              </a:rPr>
              <a:t>m</a:t>
            </a:r>
            <a:r>
              <a:rPr lang="en-US" dirty="0" err="1" smtClean="0">
                <a:ea typeface="+mn-ea"/>
                <a:cs typeface="+mn-cs"/>
              </a:rPr>
              <a:t>on</a:t>
            </a:r>
            <a:r>
              <a:rPr lang="en-US" dirty="0" smtClean="0">
                <a:ea typeface="+mn-ea"/>
                <a:cs typeface="+mn-cs"/>
              </a:rPr>
              <a:t>, </a:t>
            </a:r>
            <a:r>
              <a:rPr lang="en-US" dirty="0" err="1" smtClean="0">
                <a:ea typeface="+mn-ea"/>
                <a:cs typeface="+mn-cs"/>
              </a:rPr>
              <a:t>feb</a:t>
            </a:r>
            <a:r>
              <a:rPr lang="en-US" dirty="0" smtClean="0">
                <a:ea typeface="+mn-ea"/>
                <a:cs typeface="+mn-cs"/>
              </a:rPr>
              <a:t> 29, 2016</a:t>
            </a:r>
            <a:endParaRPr lang="en-US" dirty="0" smtClean="0">
              <a:ea typeface="+mn-ea"/>
              <a:cs typeface="+mn-cs"/>
            </a:endParaRPr>
          </a:p>
        </p:txBody>
      </p:sp>
    </p:spTree>
    <p:extLst>
      <p:ext uri="{BB962C8B-B14F-4D97-AF65-F5344CB8AC3E}">
        <p14:creationId xmlns:p14="http://schemas.microsoft.com/office/powerpoint/2010/main" val="41985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744538" y="642938"/>
            <a:ext cx="7650162"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a:t>Pew Research Center is a nonpartisan fact tank that informs the public about the issues, attitudes and trends shaping America and the world. It conducts public opinion polling, demographic research, media content analysis and other empirical social science research. </a:t>
            </a:r>
          </a:p>
          <a:p>
            <a:pPr eaLnBrk="1" hangingPunct="1"/>
            <a:endParaRPr lang="en-US" sz="3200"/>
          </a:p>
          <a:p>
            <a:pPr eaLnBrk="1" hangingPunct="1"/>
            <a:r>
              <a:rPr lang="en-US" sz="3200"/>
              <a:t>Pew Research does not take policy positions. </a:t>
            </a:r>
          </a:p>
          <a:p>
            <a:pPr eaLnBrk="1" hangingPunct="1"/>
            <a:r>
              <a:rPr lang="en-US" sz="3200"/>
              <a:t>It is a subsidiary of </a:t>
            </a:r>
            <a:r>
              <a:rPr lang="en-US" sz="3200" i="1"/>
              <a:t>The Pew Charitable Trusts</a:t>
            </a:r>
            <a:r>
              <a:rPr lang="en-US" sz="3200"/>
              <a:t>.</a:t>
            </a:r>
          </a:p>
        </p:txBody>
      </p:sp>
    </p:spTree>
    <p:extLst>
      <p:ext uri="{BB962C8B-B14F-4D97-AF65-F5344CB8AC3E}">
        <p14:creationId xmlns:p14="http://schemas.microsoft.com/office/powerpoint/2010/main" val="17783511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atin typeface="Calibri" charset="0"/>
              </a:rPr>
              <a:t>Statistia</a:t>
            </a:r>
          </a:p>
        </p:txBody>
      </p:sp>
      <p:sp>
        <p:nvSpPr>
          <p:cNvPr id="22530" name="Content Placeholder 2"/>
          <p:cNvSpPr>
            <a:spLocks noGrp="1"/>
          </p:cNvSpPr>
          <p:nvPr>
            <p:ph idx="1"/>
          </p:nvPr>
        </p:nvSpPr>
        <p:spPr/>
        <p:txBody>
          <a:bodyPr/>
          <a:lstStyle/>
          <a:p>
            <a:pPr eaLnBrk="1" hangingPunct="1"/>
            <a:r>
              <a:rPr lang="en-US">
                <a:latin typeface="Calibri" charset="0"/>
              </a:rPr>
              <a:t>Sample search:  viral videos</a:t>
            </a:r>
          </a:p>
          <a:p>
            <a:pPr eaLnBrk="1" hangingPunct="1"/>
            <a:r>
              <a:rPr lang="en-US">
                <a:latin typeface="Calibri" charset="0"/>
              </a:rPr>
              <a:t>Sample search: Groupon</a:t>
            </a:r>
          </a:p>
        </p:txBody>
      </p:sp>
    </p:spTree>
    <p:extLst>
      <p:ext uri="{BB962C8B-B14F-4D97-AF65-F5344CB8AC3E}">
        <p14:creationId xmlns:p14="http://schemas.microsoft.com/office/powerpoint/2010/main" val="142426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mid-term exam</a:t>
            </a:r>
            <a:endParaRPr lang="en-US" dirty="0"/>
          </a:p>
        </p:txBody>
      </p:sp>
      <p:sp>
        <p:nvSpPr>
          <p:cNvPr id="7" name="Content Placeholder 6"/>
          <p:cNvSpPr>
            <a:spLocks noGrp="1"/>
          </p:cNvSpPr>
          <p:nvPr>
            <p:ph idx="1"/>
          </p:nvPr>
        </p:nvSpPr>
        <p:spPr/>
        <p:txBody>
          <a:bodyPr/>
          <a:lstStyle/>
          <a:p>
            <a:r>
              <a:rPr lang="en-US" dirty="0" smtClean="0"/>
              <a:t>Pass out print version</a:t>
            </a:r>
          </a:p>
          <a:p>
            <a:r>
              <a:rPr lang="en-US" dirty="0" smtClean="0"/>
              <a:t>.doc will be on website this evening</a:t>
            </a:r>
          </a:p>
          <a:p>
            <a:r>
              <a:rPr lang="en-US" dirty="0" smtClean="0"/>
              <a:t>Due by 5:00 pm on Wed, March 9 (no class that day)</a:t>
            </a:r>
            <a:endParaRPr lang="en-US" dirty="0"/>
          </a:p>
        </p:txBody>
      </p:sp>
    </p:spTree>
    <p:extLst>
      <p:ext uri="{BB962C8B-B14F-4D97-AF65-F5344CB8AC3E}">
        <p14:creationId xmlns:p14="http://schemas.microsoft.com/office/powerpoint/2010/main" val="2871366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dirty="0" smtClean="0">
                <a:latin typeface="Calibri" charset="0"/>
              </a:rPr>
              <a:t>Refresher from reading…</a:t>
            </a:r>
            <a:endParaRPr lang="en-US" dirty="0">
              <a:latin typeface="Calibri" charset="0"/>
            </a:endParaRPr>
          </a:p>
        </p:txBody>
      </p:sp>
      <p:sp>
        <p:nvSpPr>
          <p:cNvPr id="17410" name="Content Placeholder 2"/>
          <p:cNvSpPr>
            <a:spLocks noGrp="1"/>
          </p:cNvSpPr>
          <p:nvPr>
            <p:ph idx="1"/>
          </p:nvPr>
        </p:nvSpPr>
        <p:spPr/>
        <p:txBody>
          <a:bodyPr/>
          <a:lstStyle/>
          <a:p>
            <a:pPr marL="514350" indent="-514350" eaLnBrk="1" hangingPunct="1">
              <a:buFont typeface="Calibri" charset="0"/>
              <a:buAutoNum type="arabicPeriod"/>
            </a:pPr>
            <a:r>
              <a:rPr lang="en-US">
                <a:latin typeface="Calibri" charset="0"/>
              </a:rPr>
              <a:t>In the context of an information retrieval system, </a:t>
            </a:r>
            <a:r>
              <a:rPr lang="en-US" b="1">
                <a:latin typeface="Calibri" charset="0"/>
              </a:rPr>
              <a:t>what is a </a:t>
            </a:r>
            <a:r>
              <a:rPr lang="en-US" b="1" i="1">
                <a:latin typeface="Calibri" charset="0"/>
              </a:rPr>
              <a:t>controlled vocabulary</a:t>
            </a:r>
            <a:r>
              <a:rPr lang="en-US">
                <a:latin typeface="Calibri" charset="0"/>
              </a:rPr>
              <a:t>?</a:t>
            </a:r>
          </a:p>
          <a:p>
            <a:pPr marL="514350" indent="-514350" eaLnBrk="1" hangingPunct="1">
              <a:buFont typeface="Calibri" charset="0"/>
              <a:buAutoNum type="arabicPeriod"/>
            </a:pPr>
            <a:r>
              <a:rPr lang="en-US">
                <a:latin typeface="Calibri" charset="0"/>
              </a:rPr>
              <a:t>If an information retrieval system has a controlled vocabulary, how would using it improve your search experience?</a:t>
            </a:r>
          </a:p>
        </p:txBody>
      </p:sp>
    </p:spTree>
    <p:extLst>
      <p:ext uri="{BB962C8B-B14F-4D97-AF65-F5344CB8AC3E}">
        <p14:creationId xmlns:p14="http://schemas.microsoft.com/office/powerpoint/2010/main" val="11128540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atin typeface="Calibri" charset="0"/>
              </a:rPr>
              <a:t>What is a controlled vocabulary?</a:t>
            </a:r>
          </a:p>
        </p:txBody>
      </p:sp>
      <p:sp>
        <p:nvSpPr>
          <p:cNvPr id="18434" name="Content Placeholder 2"/>
          <p:cNvSpPr>
            <a:spLocks noGrp="1"/>
          </p:cNvSpPr>
          <p:nvPr>
            <p:ph idx="1"/>
          </p:nvPr>
        </p:nvSpPr>
        <p:spPr>
          <a:xfrm>
            <a:off x="457200" y="1600200"/>
            <a:ext cx="8416925" cy="4972050"/>
          </a:xfrm>
        </p:spPr>
        <p:txBody>
          <a:bodyPr/>
          <a:lstStyle/>
          <a:p>
            <a:pPr eaLnBrk="1" hangingPunct="1"/>
            <a:r>
              <a:rPr lang="en-US" sz="2400">
                <a:latin typeface="Calibri" charset="0"/>
                <a:cs typeface="Arial" charset="0"/>
              </a:rPr>
              <a:t>a controlled vocabulary is a list of terms (words or phrases) used for indexing</a:t>
            </a:r>
          </a:p>
          <a:p>
            <a:pPr eaLnBrk="1" hangingPunct="1"/>
            <a:r>
              <a:rPr lang="en-US" sz="2400">
                <a:latin typeface="Calibri" charset="0"/>
              </a:rPr>
              <a:t>organized lists of words and phrases, that are used to initially tag content, and then to find it through navigation or search</a:t>
            </a:r>
          </a:p>
          <a:p>
            <a:r>
              <a:rPr lang="en-US" sz="2400">
                <a:latin typeface="Calibri" charset="0"/>
              </a:rPr>
              <a:t>while capturing the richness of variant terms, controlled vocabularies also promote consistency in preferred terms and the assignment of the same terms to similar content.</a:t>
            </a:r>
            <a:endParaRPr lang="en-US" sz="2400">
              <a:latin typeface="Calibri" charset="0"/>
              <a:cs typeface="Arial" charset="0"/>
            </a:endParaRPr>
          </a:p>
          <a:p>
            <a:pPr eaLnBrk="1" hangingPunct="1"/>
            <a:r>
              <a:rPr lang="en-US" sz="2400" u="sng">
                <a:latin typeface="Calibri" charset="0"/>
              </a:rPr>
              <a:t>consistent labeling system</a:t>
            </a:r>
            <a:endParaRPr lang="en-US" sz="2400" u="sng">
              <a:latin typeface="Calibri" charset="0"/>
              <a:cs typeface="Arial" charset="0"/>
            </a:endParaRPr>
          </a:p>
          <a:p>
            <a:pPr eaLnBrk="1" hangingPunct="1"/>
            <a:r>
              <a:rPr lang="en-US" sz="2400">
                <a:latin typeface="Calibri" charset="0"/>
                <a:cs typeface="Arial" charset="0"/>
              </a:rPr>
              <a:t>almost always, controlled vocabularies show relationships among terms</a:t>
            </a:r>
          </a:p>
          <a:p>
            <a:pPr eaLnBrk="1" hangingPunct="1"/>
            <a:endParaRPr lang="en-US">
              <a:latin typeface="Calibri" charset="0"/>
            </a:endParaRPr>
          </a:p>
        </p:txBody>
      </p:sp>
    </p:spTree>
    <p:extLst>
      <p:ext uri="{BB962C8B-B14F-4D97-AF65-F5344CB8AC3E}">
        <p14:creationId xmlns:p14="http://schemas.microsoft.com/office/powerpoint/2010/main" val="34585499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Calibri" charset="0"/>
              </a:rPr>
              <a:t>Subject headings</a:t>
            </a:r>
          </a:p>
        </p:txBody>
      </p:sp>
      <p:sp>
        <p:nvSpPr>
          <p:cNvPr id="3" name="Content Placeholder 2"/>
          <p:cNvSpPr>
            <a:spLocks noGrp="1"/>
          </p:cNvSpPr>
          <p:nvPr>
            <p:ph idx="1"/>
          </p:nvPr>
        </p:nvSpPr>
        <p:spPr>
          <a:xfrm>
            <a:off x="457200" y="1600200"/>
            <a:ext cx="8445500" cy="4525963"/>
          </a:xfrm>
        </p:spPr>
        <p:txBody>
          <a:bodyPr rtlCol="0">
            <a:normAutofit lnSpcReduction="10000"/>
          </a:bodyPr>
          <a:lstStyle/>
          <a:p>
            <a:pPr eaLnBrk="1" fontAlgn="auto" hangingPunct="1">
              <a:spcAft>
                <a:spcPts val="0"/>
              </a:spcAft>
              <a:buFont typeface="Arial"/>
              <a:buChar char="•"/>
              <a:defRPr/>
            </a:pPr>
            <a:r>
              <a:rPr lang="en-US" dirty="0" smtClean="0">
                <a:ea typeface="+mn-ea"/>
                <a:cs typeface="+mn-cs"/>
              </a:rPr>
              <a:t>Subject headings are a set of terms or phrases (known as controlled vocabulary) that classify materials.  </a:t>
            </a:r>
          </a:p>
          <a:p>
            <a:pPr eaLnBrk="1" fontAlgn="auto" hangingPunct="1">
              <a:spcAft>
                <a:spcPts val="0"/>
              </a:spcAft>
              <a:buFont typeface="Arial"/>
              <a:buChar char="•"/>
              <a:defRPr/>
            </a:pPr>
            <a:r>
              <a:rPr lang="en-US" dirty="0" smtClean="0">
                <a:ea typeface="+mn-ea"/>
                <a:cs typeface="+mn-cs"/>
              </a:rPr>
              <a:t>Essentially they identify and pull together under a common umbrella information about a given subject.  </a:t>
            </a:r>
          </a:p>
          <a:p>
            <a:pPr eaLnBrk="1" fontAlgn="auto" hangingPunct="1">
              <a:spcAft>
                <a:spcPts val="0"/>
              </a:spcAft>
              <a:buFont typeface="Arial"/>
              <a:buChar char="•"/>
              <a:defRPr/>
            </a:pPr>
            <a:r>
              <a:rPr lang="en-US" dirty="0" smtClean="0">
                <a:ea typeface="+mn-ea"/>
                <a:cs typeface="+mn-cs"/>
              </a:rPr>
              <a:t>Most online catalogs and databases use some form of subject headings, though they may also be called </a:t>
            </a:r>
            <a:r>
              <a:rPr lang="en-US" b="1" dirty="0" smtClean="0">
                <a:ea typeface="+mn-ea"/>
                <a:cs typeface="+mn-cs"/>
              </a:rPr>
              <a:t>descriptors</a:t>
            </a:r>
            <a:r>
              <a:rPr lang="en-US" dirty="0" smtClean="0">
                <a:ea typeface="+mn-ea"/>
                <a:cs typeface="+mn-cs"/>
              </a:rPr>
              <a:t> or </a:t>
            </a:r>
            <a:r>
              <a:rPr lang="en-US" b="1" dirty="0" smtClean="0">
                <a:ea typeface="+mn-ea"/>
                <a:cs typeface="+mn-cs"/>
              </a:rPr>
              <a:t>keywords</a:t>
            </a:r>
            <a:r>
              <a:rPr lang="en-US" dirty="0" smtClean="0">
                <a:ea typeface="+mn-ea"/>
                <a:cs typeface="+mn-cs"/>
              </a:rPr>
              <a:t>.</a:t>
            </a:r>
            <a:endParaRPr lang="en-US" dirty="0">
              <a:ea typeface="+mn-ea"/>
              <a:cs typeface="+mn-cs"/>
            </a:endParaRPr>
          </a:p>
        </p:txBody>
      </p:sp>
    </p:spTree>
    <p:extLst>
      <p:ext uri="{BB962C8B-B14F-4D97-AF65-F5344CB8AC3E}">
        <p14:creationId xmlns:p14="http://schemas.microsoft.com/office/powerpoint/2010/main" val="10775681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Calibri" charset="0"/>
              </a:rPr>
              <a:t>why is CV useful in an IR system?</a:t>
            </a:r>
          </a:p>
        </p:txBody>
      </p:sp>
      <p:sp>
        <p:nvSpPr>
          <p:cNvPr id="30722" name="Content Placeholder 2"/>
          <p:cNvSpPr>
            <a:spLocks noGrp="1"/>
          </p:cNvSpPr>
          <p:nvPr>
            <p:ph idx="1"/>
          </p:nvPr>
        </p:nvSpPr>
        <p:spPr/>
        <p:txBody>
          <a:bodyPr>
            <a:normAutofit fontScale="92500"/>
          </a:bodyPr>
          <a:lstStyle/>
          <a:p>
            <a:r>
              <a:rPr lang="en-US">
                <a:latin typeface="Calibri" charset="0"/>
              </a:rPr>
              <a:t>In a library system, we put “like items” with “like items” – allows you to browse the shelves for similar items</a:t>
            </a:r>
          </a:p>
          <a:p>
            <a:r>
              <a:rPr lang="en-US">
                <a:latin typeface="Calibri" charset="0"/>
              </a:rPr>
              <a:t>In a digital collection, items will be linked with similar items</a:t>
            </a:r>
            <a:endParaRPr lang="en-US" sz="4400">
              <a:latin typeface="Calibri" charset="0"/>
            </a:endParaRPr>
          </a:p>
          <a:p>
            <a:r>
              <a:rPr lang="en-US">
                <a:latin typeface="Calibri" charset="0"/>
              </a:rPr>
              <a:t>In a library database, limiting to a subject heading will pull up items that have been identified as REALLY relating to the subject – not material that just happens to have a keyword in the text</a:t>
            </a:r>
          </a:p>
          <a:p>
            <a:pPr lvl="1"/>
            <a:endParaRPr lang="en-US" sz="4000">
              <a:latin typeface="Calibri" charset="0"/>
            </a:endParaRPr>
          </a:p>
        </p:txBody>
      </p:sp>
    </p:spTree>
    <p:extLst>
      <p:ext uri="{BB962C8B-B14F-4D97-AF65-F5344CB8AC3E}">
        <p14:creationId xmlns:p14="http://schemas.microsoft.com/office/powerpoint/2010/main" val="15696775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23825" y="68263"/>
            <a:ext cx="8229600" cy="646112"/>
          </a:xfrm>
        </p:spPr>
        <p:txBody>
          <a:bodyPr/>
          <a:lstStyle/>
          <a:p>
            <a:pPr algn="l"/>
            <a:r>
              <a:rPr lang="en-US" sz="3200">
                <a:latin typeface="Calibri" charset="0"/>
              </a:rPr>
              <a:t>Example</a:t>
            </a:r>
          </a:p>
        </p:txBody>
      </p:sp>
      <p:pic>
        <p:nvPicPr>
          <p:cNvPr id="31746" name="Picture 3" descr="Screen Shot 2015-10-05 at 1.58.0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7375"/>
            <a:ext cx="6810375"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4"/>
          <p:cNvSpPr txBox="1">
            <a:spLocks noChangeArrowheads="1"/>
          </p:cNvSpPr>
          <p:nvPr/>
        </p:nvSpPr>
        <p:spPr bwMode="auto">
          <a:xfrm>
            <a:off x="5270500" y="136525"/>
            <a:ext cx="37306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1800"/>
              <a:t>Look up INCARCERATION in </a:t>
            </a:r>
          </a:p>
          <a:p>
            <a:pPr algn="r" eaLnBrk="1" hangingPunct="1"/>
            <a:r>
              <a:rPr lang="en-US" sz="1800"/>
              <a:t>Academic Search Premier’s </a:t>
            </a:r>
          </a:p>
          <a:p>
            <a:pPr algn="r" eaLnBrk="1" hangingPunct="1"/>
            <a:r>
              <a:rPr lang="en-US" sz="1800"/>
              <a:t>SUBJECT TERMS</a:t>
            </a:r>
          </a:p>
        </p:txBody>
      </p:sp>
      <p:sp>
        <p:nvSpPr>
          <p:cNvPr id="6" name="Rounded Rectangle 5"/>
          <p:cNvSpPr/>
          <p:nvPr/>
        </p:nvSpPr>
        <p:spPr>
          <a:xfrm>
            <a:off x="1016000" y="4111625"/>
            <a:ext cx="2873375" cy="317500"/>
          </a:xfrm>
          <a:prstGeom prst="round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98487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Screen Shot 2015-10-05 at 2.07.0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8125"/>
            <a:ext cx="96821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6419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Calibri" charset="0"/>
              </a:rPr>
              <a:t>why is CV useful in an IR system?</a:t>
            </a:r>
          </a:p>
        </p:txBody>
      </p:sp>
      <p:sp>
        <p:nvSpPr>
          <p:cNvPr id="33794" name="Content Placeholder 2"/>
          <p:cNvSpPr>
            <a:spLocks noGrp="1"/>
          </p:cNvSpPr>
          <p:nvPr>
            <p:ph idx="1"/>
          </p:nvPr>
        </p:nvSpPr>
        <p:spPr/>
        <p:txBody>
          <a:bodyPr>
            <a:normAutofit fontScale="92500" lnSpcReduction="10000"/>
          </a:bodyPr>
          <a:lstStyle/>
          <a:p>
            <a:r>
              <a:rPr lang="en-US">
                <a:latin typeface="Calibri" charset="0"/>
              </a:rPr>
              <a:t>Authority: How does this database index material about/by a particular person? How is the name spelled? What is the agreed-upon “name” or “term” for this concept?</a:t>
            </a:r>
          </a:p>
          <a:p>
            <a:r>
              <a:rPr lang="en-US">
                <a:latin typeface="Calibri" charset="0"/>
              </a:rPr>
              <a:t>Example: </a:t>
            </a:r>
          </a:p>
          <a:p>
            <a:pPr lvl="1"/>
            <a:r>
              <a:rPr lang="en-US">
                <a:latin typeface="Calibri" charset="0"/>
              </a:rPr>
              <a:t>What is the subject heading for a particular author/researcher?</a:t>
            </a:r>
          </a:p>
          <a:p>
            <a:pPr lvl="2"/>
            <a:r>
              <a:rPr lang="en-US" sz="2000">
                <a:latin typeface="Calibri" charset="0"/>
              </a:rPr>
              <a:t>Robinson, Leeah</a:t>
            </a:r>
          </a:p>
          <a:p>
            <a:pPr lvl="2"/>
            <a:r>
              <a:rPr lang="en-US" sz="2000">
                <a:latin typeface="Calibri" charset="0"/>
              </a:rPr>
              <a:t>Robinson, M.L.</a:t>
            </a:r>
          </a:p>
          <a:p>
            <a:pPr lvl="2"/>
            <a:r>
              <a:rPr lang="en-US" sz="2000">
                <a:latin typeface="Calibri" charset="0"/>
              </a:rPr>
              <a:t>Robinson, MelLeeah</a:t>
            </a:r>
          </a:p>
          <a:p>
            <a:pPr lvl="2"/>
            <a:r>
              <a:rPr lang="en-US" sz="2000">
                <a:latin typeface="Calibri" charset="0"/>
              </a:rPr>
              <a:t>Robinson, Mel’Leeah</a:t>
            </a:r>
          </a:p>
          <a:p>
            <a:pPr lvl="1"/>
            <a:endParaRPr lang="en-US">
              <a:latin typeface="Calibri" charset="0"/>
            </a:endParaRPr>
          </a:p>
        </p:txBody>
      </p:sp>
    </p:spTree>
    <p:extLst>
      <p:ext uri="{BB962C8B-B14F-4D97-AF65-F5344CB8AC3E}">
        <p14:creationId xmlns:p14="http://schemas.microsoft.com/office/powerpoint/2010/main" val="22607616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line-up</a:t>
            </a:r>
            <a:endParaRPr lang="en-US" dirty="0"/>
          </a:p>
        </p:txBody>
      </p:sp>
      <p:sp>
        <p:nvSpPr>
          <p:cNvPr id="3" name="Content Placeholder 2"/>
          <p:cNvSpPr>
            <a:spLocks noGrp="1"/>
          </p:cNvSpPr>
          <p:nvPr>
            <p:ph idx="1"/>
          </p:nvPr>
        </p:nvSpPr>
        <p:spPr>
          <a:xfrm>
            <a:off x="457200" y="1600200"/>
            <a:ext cx="8499642" cy="4525963"/>
          </a:xfrm>
        </p:spPr>
        <p:txBody>
          <a:bodyPr>
            <a:normAutofit fontScale="92500" lnSpcReduction="20000"/>
          </a:bodyPr>
          <a:lstStyle/>
          <a:p>
            <a:r>
              <a:rPr lang="en-US" dirty="0" smtClean="0"/>
              <a:t>Status reports </a:t>
            </a:r>
            <a:r>
              <a:rPr lang="en-US" sz="2400" b="1" dirty="0" smtClean="0">
                <a:solidFill>
                  <a:schemeClr val="accent1"/>
                </a:solidFill>
              </a:rPr>
              <a:t>(handout)</a:t>
            </a:r>
          </a:p>
          <a:p>
            <a:r>
              <a:rPr lang="en-US" dirty="0" smtClean="0"/>
              <a:t>Database report (</a:t>
            </a:r>
            <a:r>
              <a:rPr lang="en-US" dirty="0" err="1" smtClean="0"/>
              <a:t>Kalsey</a:t>
            </a:r>
            <a:r>
              <a:rPr lang="en-US" dirty="0" smtClean="0"/>
              <a:t>)</a:t>
            </a:r>
          </a:p>
          <a:p>
            <a:r>
              <a:rPr lang="en-US" i="1" dirty="0" smtClean="0"/>
              <a:t>Data-to-Story Project</a:t>
            </a:r>
            <a:r>
              <a:rPr lang="en-US" dirty="0" smtClean="0"/>
              <a:t> quick check-in</a:t>
            </a:r>
          </a:p>
          <a:p>
            <a:r>
              <a:rPr lang="en-US" dirty="0" smtClean="0"/>
              <a:t>Suggested resources for project </a:t>
            </a:r>
            <a:r>
              <a:rPr lang="en-US" sz="2400" b="1" dirty="0" smtClean="0">
                <a:solidFill>
                  <a:schemeClr val="accent1"/>
                </a:solidFill>
              </a:rPr>
              <a:t>(handout)</a:t>
            </a:r>
            <a:endParaRPr lang="en-US" dirty="0" smtClean="0"/>
          </a:p>
          <a:p>
            <a:r>
              <a:rPr lang="en-US" dirty="0" smtClean="0"/>
              <a:t>Finding statistics </a:t>
            </a:r>
          </a:p>
          <a:p>
            <a:r>
              <a:rPr lang="en-US" dirty="0" smtClean="0"/>
              <a:t>Pass out &amp; discuss mid-term exam</a:t>
            </a:r>
          </a:p>
          <a:p>
            <a:r>
              <a:rPr lang="en-US" dirty="0" smtClean="0"/>
              <a:t>Evaluating resources </a:t>
            </a:r>
            <a:r>
              <a:rPr lang="en-US" sz="2400" b="1" dirty="0" smtClean="0">
                <a:solidFill>
                  <a:schemeClr val="accent1"/>
                </a:solidFill>
              </a:rPr>
              <a:t>(type of resources &amp; </a:t>
            </a:r>
            <a:r>
              <a:rPr lang="en-US" sz="2400" b="1" dirty="0" err="1" smtClean="0">
                <a:solidFill>
                  <a:schemeClr val="accent1"/>
                </a:solidFill>
              </a:rPr>
              <a:t>eval</a:t>
            </a:r>
            <a:r>
              <a:rPr lang="en-US" sz="2400" b="1" dirty="0" smtClean="0">
                <a:solidFill>
                  <a:schemeClr val="accent1"/>
                </a:solidFill>
              </a:rPr>
              <a:t> handout)</a:t>
            </a:r>
            <a:endParaRPr lang="en-US" sz="2000" b="1" dirty="0" smtClean="0">
              <a:solidFill>
                <a:schemeClr val="accent1"/>
              </a:solidFill>
            </a:endParaRPr>
          </a:p>
          <a:p>
            <a:r>
              <a:rPr lang="en-US" dirty="0" smtClean="0"/>
              <a:t>Controlled vocabulary (subject headings)</a:t>
            </a:r>
          </a:p>
          <a:p>
            <a:r>
              <a:rPr lang="en-US" dirty="0" smtClean="0"/>
              <a:t>In-class work time on project plan</a:t>
            </a:r>
          </a:p>
          <a:p>
            <a:endParaRPr lang="en-US" dirty="0"/>
          </a:p>
        </p:txBody>
      </p:sp>
    </p:spTree>
    <p:extLst>
      <p:ext uri="{BB962C8B-B14F-4D97-AF65-F5344CB8AC3E}">
        <p14:creationId xmlns:p14="http://schemas.microsoft.com/office/powerpoint/2010/main" val="2369237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atin typeface="Calibri" charset="0"/>
              </a:rPr>
              <a:t>why is CV useful in an IR system?</a:t>
            </a:r>
          </a:p>
        </p:txBody>
      </p:sp>
      <p:sp>
        <p:nvSpPr>
          <p:cNvPr id="34818" name="Content Placeholder 2"/>
          <p:cNvSpPr>
            <a:spLocks noGrp="1"/>
          </p:cNvSpPr>
          <p:nvPr>
            <p:ph idx="1"/>
          </p:nvPr>
        </p:nvSpPr>
        <p:spPr>
          <a:xfrm>
            <a:off x="457200" y="1600200"/>
            <a:ext cx="8229600" cy="5083175"/>
          </a:xfrm>
        </p:spPr>
        <p:txBody>
          <a:bodyPr/>
          <a:lstStyle/>
          <a:p>
            <a:r>
              <a:rPr lang="en-US">
                <a:latin typeface="Calibri" charset="0"/>
              </a:rPr>
              <a:t>Authority: How does this database index material about/by a particular person? How is the name spelled? What is the agreed-upon “name” or “term” for this concept?</a:t>
            </a:r>
          </a:p>
          <a:p>
            <a:r>
              <a:rPr lang="en-US">
                <a:latin typeface="Calibri" charset="0"/>
              </a:rPr>
              <a:t>Example: </a:t>
            </a:r>
          </a:p>
          <a:p>
            <a:pPr lvl="1"/>
            <a:r>
              <a:rPr lang="en-US">
                <a:latin typeface="Calibri" charset="0"/>
              </a:rPr>
              <a:t>What is the subject heading for a particular author/researcher?</a:t>
            </a:r>
          </a:p>
          <a:p>
            <a:pPr lvl="2"/>
            <a:r>
              <a:rPr lang="en-US" sz="2000">
                <a:latin typeface="Calibri" charset="0"/>
              </a:rPr>
              <a:t>Robinson, Leeah</a:t>
            </a:r>
          </a:p>
          <a:p>
            <a:pPr lvl="2"/>
            <a:r>
              <a:rPr lang="en-US" sz="2000">
                <a:latin typeface="Calibri" charset="0"/>
              </a:rPr>
              <a:t>Robinson, M.L.</a:t>
            </a:r>
          </a:p>
          <a:p>
            <a:pPr lvl="2"/>
            <a:r>
              <a:rPr lang="en-US" sz="2000">
                <a:latin typeface="Calibri" charset="0"/>
              </a:rPr>
              <a:t>Robinson, MelLeeah</a:t>
            </a:r>
          </a:p>
          <a:p>
            <a:pPr lvl="2"/>
            <a:r>
              <a:rPr lang="en-US" sz="2000">
                <a:latin typeface="Calibri" charset="0"/>
              </a:rPr>
              <a:t>Robinson, Mel’Leeah</a:t>
            </a:r>
          </a:p>
          <a:p>
            <a:pPr lvl="1"/>
            <a:endParaRPr lang="en-US">
              <a:latin typeface="Calibri" charset="0"/>
            </a:endParaRPr>
          </a:p>
        </p:txBody>
      </p:sp>
      <p:sp>
        <p:nvSpPr>
          <p:cNvPr id="34819" name="TextBox 3"/>
          <p:cNvSpPr txBox="1">
            <a:spLocks noChangeArrowheads="1"/>
          </p:cNvSpPr>
          <p:nvPr/>
        </p:nvSpPr>
        <p:spPr bwMode="auto">
          <a:xfrm>
            <a:off x="4714875" y="5365750"/>
            <a:ext cx="39719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b="1"/>
              <a:t>Robinson, Mel’Leeah</a:t>
            </a:r>
          </a:p>
          <a:p>
            <a:pPr eaLnBrk="1" hangingPunct="1"/>
            <a:r>
              <a:rPr lang="en-US" sz="3200" b="1"/>
              <a:t>Robinson, M.</a:t>
            </a:r>
          </a:p>
        </p:txBody>
      </p:sp>
    </p:spTree>
    <p:extLst>
      <p:ext uri="{BB962C8B-B14F-4D97-AF65-F5344CB8AC3E}">
        <p14:creationId xmlns:p14="http://schemas.microsoft.com/office/powerpoint/2010/main" val="33210862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Calibri" charset="0"/>
              </a:rPr>
              <a:t>why is CV useful in an IR system?</a:t>
            </a:r>
          </a:p>
        </p:txBody>
      </p:sp>
      <p:sp>
        <p:nvSpPr>
          <p:cNvPr id="35842" name="Content Placeholder 2"/>
          <p:cNvSpPr>
            <a:spLocks noGrp="1"/>
          </p:cNvSpPr>
          <p:nvPr>
            <p:ph idx="1"/>
          </p:nvPr>
        </p:nvSpPr>
        <p:spPr/>
        <p:txBody>
          <a:bodyPr/>
          <a:lstStyle/>
          <a:p>
            <a:r>
              <a:rPr lang="en-US">
                <a:latin typeface="Calibri" charset="0"/>
              </a:rPr>
              <a:t>How does this database index material about/by a particular place or concept? </a:t>
            </a:r>
          </a:p>
          <a:p>
            <a:r>
              <a:rPr lang="en-US">
                <a:latin typeface="Calibri" charset="0"/>
              </a:rPr>
              <a:t>Examples: </a:t>
            </a:r>
          </a:p>
          <a:p>
            <a:pPr lvl="1"/>
            <a:r>
              <a:rPr lang="en-US">
                <a:latin typeface="Calibri" charset="0"/>
              </a:rPr>
              <a:t>Burma (1800’s) or Myanmar (1989)</a:t>
            </a:r>
          </a:p>
          <a:p>
            <a:pPr lvl="1"/>
            <a:r>
              <a:rPr lang="en-US">
                <a:latin typeface="Calibri" charset="0"/>
              </a:rPr>
              <a:t>Ceylon (1948) or Sri Lanka (1972)</a:t>
            </a:r>
          </a:p>
          <a:p>
            <a:pPr lvl="1"/>
            <a:r>
              <a:rPr lang="en-US">
                <a:latin typeface="Calibri" charset="0"/>
              </a:rPr>
              <a:t>Constantinople or Istanbul</a:t>
            </a:r>
          </a:p>
        </p:txBody>
      </p:sp>
    </p:spTree>
    <p:extLst>
      <p:ext uri="{BB962C8B-B14F-4D97-AF65-F5344CB8AC3E}">
        <p14:creationId xmlns:p14="http://schemas.microsoft.com/office/powerpoint/2010/main" val="6469414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
          <p:cNvSpPr txBox="1">
            <a:spLocks noChangeArrowheads="1"/>
          </p:cNvSpPr>
          <p:nvPr/>
        </p:nvSpPr>
        <p:spPr bwMode="auto">
          <a:xfrm>
            <a:off x="615950" y="542925"/>
            <a:ext cx="7756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a:t>What are the types of </a:t>
            </a:r>
            <a:r>
              <a:rPr lang="en-US" sz="2800" b="1" i="1"/>
              <a:t>alternative fuels </a:t>
            </a:r>
            <a:r>
              <a:rPr lang="en-US" sz="2800" b="1"/>
              <a:t>being used or developed for </a:t>
            </a:r>
            <a:r>
              <a:rPr lang="en-US" sz="2800" b="1" i="1"/>
              <a:t>automobiles</a:t>
            </a:r>
            <a:r>
              <a:rPr lang="en-US" sz="2800" b="1"/>
              <a:t>?</a:t>
            </a:r>
            <a:endParaRPr lang="en-US" sz="2800"/>
          </a:p>
        </p:txBody>
      </p:sp>
      <p:graphicFrame>
        <p:nvGraphicFramePr>
          <p:cNvPr id="5" name="Table 4"/>
          <p:cNvGraphicFramePr>
            <a:graphicFrameLocks noGrp="1"/>
          </p:cNvGraphicFramePr>
          <p:nvPr/>
        </p:nvGraphicFramePr>
        <p:xfrm>
          <a:off x="758825" y="2100263"/>
          <a:ext cx="7761288" cy="2794000"/>
        </p:xfrm>
        <a:graphic>
          <a:graphicData uri="http://schemas.openxmlformats.org/drawingml/2006/table">
            <a:tbl>
              <a:tblPr firstRow="1" bandRow="1">
                <a:tableStyleId>{5C22544A-7EE6-4342-B048-85BDC9FD1C3A}</a:tableStyleId>
              </a:tblPr>
              <a:tblGrid>
                <a:gridCol w="3880644"/>
                <a:gridCol w="3880644"/>
              </a:tblGrid>
              <a:tr h="664371">
                <a:tc>
                  <a:txBody>
                    <a:bodyPr/>
                    <a:lstStyle/>
                    <a:p>
                      <a:r>
                        <a:rPr lang="en-US" sz="2800" dirty="0" smtClean="0"/>
                        <a:t>alternative fuels</a:t>
                      </a:r>
                      <a:endParaRPr lang="en-US" sz="2800" dirty="0"/>
                    </a:p>
                  </a:txBody>
                  <a:tcPr marL="91452" marR="91452" marT="45706" marB="45706"/>
                </a:tc>
                <a:tc>
                  <a:txBody>
                    <a:bodyPr/>
                    <a:lstStyle/>
                    <a:p>
                      <a:r>
                        <a:rPr lang="en-US" sz="2800" dirty="0" smtClean="0"/>
                        <a:t>automobiles</a:t>
                      </a:r>
                      <a:endParaRPr lang="en-US" sz="2800" dirty="0"/>
                    </a:p>
                  </a:txBody>
                  <a:tcPr marL="91452" marR="91452" marT="45706" marB="45706"/>
                </a:tc>
              </a:tr>
              <a:tr h="2129629">
                <a:tc>
                  <a:txBody>
                    <a:bodyPr/>
                    <a:lstStyle/>
                    <a:p>
                      <a:r>
                        <a:rPr lang="en-US" sz="2800" dirty="0" smtClean="0"/>
                        <a:t>electricity</a:t>
                      </a:r>
                    </a:p>
                    <a:p>
                      <a:r>
                        <a:rPr lang="en-US" sz="2800" dirty="0" smtClean="0"/>
                        <a:t>ethanol</a:t>
                      </a:r>
                    </a:p>
                    <a:p>
                      <a:r>
                        <a:rPr lang="en-US" sz="2800" dirty="0" smtClean="0"/>
                        <a:t>natural gas</a:t>
                      </a:r>
                    </a:p>
                    <a:p>
                      <a:r>
                        <a:rPr lang="en-US" sz="2800" dirty="0" smtClean="0"/>
                        <a:t>fuel</a:t>
                      </a:r>
                      <a:r>
                        <a:rPr lang="en-US" sz="2800" baseline="0" dirty="0" smtClean="0"/>
                        <a:t> cells</a:t>
                      </a:r>
                      <a:endParaRPr lang="en-US" sz="2800" dirty="0"/>
                    </a:p>
                  </a:txBody>
                  <a:tcPr marL="91452" marR="91452" marT="45706" marB="45706"/>
                </a:tc>
                <a:tc>
                  <a:txBody>
                    <a:bodyPr/>
                    <a:lstStyle/>
                    <a:p>
                      <a:r>
                        <a:rPr lang="en-US" sz="2800" dirty="0" smtClean="0"/>
                        <a:t>cars</a:t>
                      </a:r>
                    </a:p>
                    <a:p>
                      <a:r>
                        <a:rPr lang="en-US" sz="2800" dirty="0" smtClean="0"/>
                        <a:t>vehicles</a:t>
                      </a:r>
                    </a:p>
                    <a:p>
                      <a:r>
                        <a:rPr lang="en-US" sz="2800" dirty="0" smtClean="0"/>
                        <a:t>transportation</a:t>
                      </a:r>
                    </a:p>
                    <a:p>
                      <a:r>
                        <a:rPr lang="en-US" sz="2800" dirty="0" smtClean="0"/>
                        <a:t>motor vehicle</a:t>
                      </a:r>
                    </a:p>
                  </a:txBody>
                  <a:tcPr marL="91452" marR="91452" marT="45706" marB="45706"/>
                </a:tc>
              </a:tr>
            </a:tbl>
          </a:graphicData>
        </a:graphic>
      </p:graphicFrame>
    </p:spTree>
    <p:extLst>
      <p:ext uri="{BB962C8B-B14F-4D97-AF65-F5344CB8AC3E}">
        <p14:creationId xmlns:p14="http://schemas.microsoft.com/office/powerpoint/2010/main" val="33330492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Screen Shot 2013-02-26 at 9.47.20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3" y="679450"/>
            <a:ext cx="8443912"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15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7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2"/>
          <p:cNvSpPr txBox="1">
            <a:spLocks noChangeArrowheads="1"/>
          </p:cNvSpPr>
          <p:nvPr/>
        </p:nvSpPr>
        <p:spPr bwMode="auto">
          <a:xfrm>
            <a:off x="4624388" y="271463"/>
            <a:ext cx="4154487"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t>Abbreviations</a:t>
            </a:r>
            <a:r>
              <a:rPr lang="en-US" sz="1800"/>
              <a:t> </a:t>
            </a:r>
          </a:p>
          <a:p>
            <a:pPr eaLnBrk="1" hangingPunct="1"/>
            <a:endParaRPr lang="en-US" sz="1800"/>
          </a:p>
          <a:p>
            <a:pPr eaLnBrk="1" hangingPunct="1"/>
            <a:r>
              <a:rPr lang="en-US" sz="1800" b="1"/>
              <a:t>BT - Broader Topic -</a:t>
            </a:r>
            <a:r>
              <a:rPr lang="en-US" sz="1800"/>
              <a:t> Use to expand your search using a broader topic.</a:t>
            </a:r>
          </a:p>
          <a:p>
            <a:pPr eaLnBrk="1" hangingPunct="1"/>
            <a:endParaRPr lang="en-US" sz="1800"/>
          </a:p>
          <a:p>
            <a:pPr eaLnBrk="1" hangingPunct="1"/>
            <a:r>
              <a:rPr lang="en-US" sz="1800" b="1"/>
              <a:t>NT - Narrower Topics -</a:t>
            </a:r>
            <a:r>
              <a:rPr lang="en-US" sz="1800"/>
              <a:t> Use to focus your search using a narrower topic.</a:t>
            </a:r>
          </a:p>
          <a:p>
            <a:pPr eaLnBrk="1" hangingPunct="1"/>
            <a:endParaRPr lang="en-US" sz="1800"/>
          </a:p>
          <a:p>
            <a:pPr eaLnBrk="1" hangingPunct="1"/>
            <a:r>
              <a:rPr lang="en-US" sz="1800" b="1"/>
              <a:t>RT - Related Topic -</a:t>
            </a:r>
            <a:r>
              <a:rPr lang="en-US" sz="1800"/>
              <a:t> Alternative terminology for your topic.</a:t>
            </a:r>
          </a:p>
          <a:p>
            <a:pPr eaLnBrk="1" hangingPunct="1"/>
            <a:endParaRPr lang="en-US" sz="1800"/>
          </a:p>
          <a:p>
            <a:pPr eaLnBrk="1" hangingPunct="1"/>
            <a:r>
              <a:rPr lang="en-US" sz="1800" b="1"/>
              <a:t>UF -</a:t>
            </a:r>
            <a:r>
              <a:rPr lang="en-US" sz="1800"/>
              <a:t> This is the appropriate subject heading is use for these words. DO NOT search by words listed as UF.</a:t>
            </a:r>
          </a:p>
          <a:p>
            <a:pPr eaLnBrk="1" hangingPunct="1"/>
            <a:endParaRPr lang="en-US" sz="1800"/>
          </a:p>
          <a:p>
            <a:pPr eaLnBrk="1" hangingPunct="1"/>
            <a:r>
              <a:rPr lang="en-US" sz="1800" b="1"/>
              <a:t>USE -</a:t>
            </a:r>
            <a:r>
              <a:rPr lang="en-US" sz="1800"/>
              <a:t> Identifies the correct heading to use for your topic.</a:t>
            </a:r>
          </a:p>
          <a:p>
            <a:pPr eaLnBrk="1" hangingPunct="1"/>
            <a:endParaRPr lang="en-US" sz="1800"/>
          </a:p>
        </p:txBody>
      </p:sp>
    </p:spTree>
    <p:extLst>
      <p:ext uri="{BB962C8B-B14F-4D97-AF65-F5344CB8AC3E}">
        <p14:creationId xmlns:p14="http://schemas.microsoft.com/office/powerpoint/2010/main" val="8067466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3838" y="455613"/>
          <a:ext cx="8651875" cy="5580141"/>
        </p:xfrm>
        <a:graphic>
          <a:graphicData uri="http://schemas.openxmlformats.org/drawingml/2006/table">
            <a:tbl>
              <a:tblPr firstRow="1" bandRow="1">
                <a:tableStyleId>{2D5ABB26-0587-4C30-8999-92F81FD0307C}</a:tableStyleId>
              </a:tblPr>
              <a:tblGrid>
                <a:gridCol w="2596800"/>
                <a:gridCol w="6055075"/>
              </a:tblGrid>
              <a:tr h="605150">
                <a:tc gridSpan="2">
                  <a:txBody>
                    <a:bodyPr/>
                    <a:lstStyle/>
                    <a:p>
                      <a:pPr algn="ctr"/>
                      <a:r>
                        <a:rPr lang="en-US" sz="2400" b="1" dirty="0" smtClean="0"/>
                        <a:t>SEARCH OPERATORS &amp; SYNTAX</a:t>
                      </a:r>
                    </a:p>
                  </a:txBody>
                  <a:tcPr marL="91458" marR="91458" marT="45729" marB="45729">
                    <a:lnB w="12700" cap="flat" cmpd="sng" algn="ctr">
                      <a:solidFill>
                        <a:scrgbClr r="0" g="0" b="0"/>
                      </a:solidFill>
                      <a:prstDash val="solid"/>
                      <a:round/>
                      <a:headEnd type="none" w="med" len="med"/>
                      <a:tailEnd type="none" w="med" len="med"/>
                    </a:lnB>
                  </a:tcPr>
                </a:tc>
                <a:tc hMerge="1">
                  <a:txBody>
                    <a:bodyPr/>
                    <a:lstStyle/>
                    <a:p>
                      <a:endParaRPr lang="en-US" sz="2400" dirty="0"/>
                    </a:p>
                  </a:txBody>
                  <a:tcPr/>
                </a:tc>
              </a:tr>
              <a:tr h="2262235">
                <a:tc>
                  <a:txBody>
                    <a:bodyPr/>
                    <a:lstStyle/>
                    <a:p>
                      <a:r>
                        <a:rPr lang="en-US" sz="2400" b="1" dirty="0" smtClean="0"/>
                        <a:t>AND</a:t>
                      </a:r>
                    </a:p>
                    <a:p>
                      <a:r>
                        <a:rPr lang="en-US" sz="2400" b="1" dirty="0" smtClean="0"/>
                        <a:t>OR</a:t>
                      </a:r>
                    </a:p>
                    <a:p>
                      <a:r>
                        <a:rPr lang="en-US" sz="2400" b="1" dirty="0" smtClean="0"/>
                        <a:t>NOT</a:t>
                      </a:r>
                      <a:endParaRPr lang="en-US" sz="2400" b="1" dirty="0"/>
                    </a:p>
                  </a:txBody>
                  <a:tcPr marL="91458" marR="91458" marT="45729" marB="45729">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Connect your search words together to either narrow or broaden your set of results</a:t>
                      </a:r>
                    </a:p>
                    <a:p>
                      <a:r>
                        <a:rPr lang="en-US" sz="2400" dirty="0" smtClean="0"/>
                        <a:t>Combine using parentheses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tx1"/>
                          </a:solidFill>
                          <a:effectLst/>
                          <a:latin typeface="+mn-lt"/>
                          <a:ea typeface="+mn-ea"/>
                          <a:cs typeface="+mn-cs"/>
                        </a:rPr>
                        <a:t>(death or dying) AND grief</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tx1"/>
                          </a:solidFill>
                          <a:effectLst/>
                          <a:latin typeface="+mn-lt"/>
                          <a:ea typeface="+mn-ea"/>
                          <a:cs typeface="+mn-cs"/>
                        </a:rPr>
                        <a:t>(woman or female or girl) AND (athlete or sports)</a:t>
                      </a:r>
                      <a:endParaRPr lang="en-US" sz="2400" dirty="0" smtClean="0"/>
                    </a:p>
                  </a:txBody>
                  <a:tcPr marL="91458" marR="91458" marT="45729" marB="45729">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71578">
                <a:tc>
                  <a:txBody>
                    <a:bodyPr/>
                    <a:lstStyle/>
                    <a:p>
                      <a:r>
                        <a:rPr lang="en-US" sz="2400" b="1" dirty="0" smtClean="0"/>
                        <a:t>* truncation</a:t>
                      </a:r>
                      <a:endParaRPr lang="en-US" sz="2400" b="1" dirty="0"/>
                    </a:p>
                  </a:txBody>
                  <a:tcPr marL="91458" marR="91458" marT="45729" marB="45729">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Searches</a:t>
                      </a:r>
                      <a:r>
                        <a:rPr lang="en-US" sz="2400" baseline="0" dirty="0" smtClean="0"/>
                        <a:t> alternate word endings</a:t>
                      </a:r>
                    </a:p>
                    <a:p>
                      <a:endParaRPr lang="en-US" sz="1600" baseline="0" dirty="0" smtClean="0"/>
                    </a:p>
                    <a:p>
                      <a:r>
                        <a:rPr lang="en-US" sz="2000" i="1" baseline="0" dirty="0" err="1" smtClean="0"/>
                        <a:t>wom</a:t>
                      </a:r>
                      <a:r>
                        <a:rPr lang="en-US" sz="2000" i="1" baseline="0" dirty="0" smtClean="0"/>
                        <a:t>*  (searches for woman or women) </a:t>
                      </a:r>
                    </a:p>
                    <a:p>
                      <a:r>
                        <a:rPr lang="en-US" sz="2000" i="1" baseline="0" dirty="0" smtClean="0"/>
                        <a:t>Genetic* (finds genetic, genetics, genetically)</a:t>
                      </a:r>
                      <a:r>
                        <a:rPr lang="en-US" sz="2400" i="1" baseline="0" dirty="0" smtClean="0"/>
                        <a:t> </a:t>
                      </a:r>
                      <a:endParaRPr lang="en-US" sz="2400" i="1" dirty="0" smtClean="0"/>
                    </a:p>
                  </a:txBody>
                  <a:tcPr marL="91458" marR="91458" marT="45729" marB="45729">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41099">
                <a:tc>
                  <a:txBody>
                    <a:bodyPr/>
                    <a:lstStyle/>
                    <a:p>
                      <a:r>
                        <a:rPr lang="en-US" sz="2400" b="1" dirty="0" smtClean="0"/>
                        <a:t>“phrases”</a:t>
                      </a:r>
                      <a:endParaRPr lang="en-US" sz="2400" b="1" dirty="0"/>
                    </a:p>
                  </a:txBody>
                  <a:tcPr marL="91458" marR="91458" marT="45729" marB="45729">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sz="2400" dirty="0" smtClean="0"/>
                        <a:t>Searches multiple words as a phrase in that specific order</a:t>
                      </a:r>
                    </a:p>
                    <a:p>
                      <a:endParaRPr lang="en-US" sz="1600" dirty="0" smtClean="0"/>
                    </a:p>
                    <a:p>
                      <a:r>
                        <a:rPr lang="en-US" sz="1800" i="1" dirty="0" smtClean="0"/>
                        <a:t>“death and dying”</a:t>
                      </a:r>
                      <a:endParaRPr lang="en-US" sz="1800" i="1" dirty="0"/>
                    </a:p>
                  </a:txBody>
                  <a:tcPr marL="91458" marR="91458" marT="45729" marB="45729">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9347591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atin typeface="Calibri" charset="0"/>
              </a:rPr>
              <a:t>search process</a:t>
            </a:r>
          </a:p>
        </p:txBody>
      </p:sp>
      <p:sp>
        <p:nvSpPr>
          <p:cNvPr id="24578" name="Content Placeholder 2"/>
          <p:cNvSpPr>
            <a:spLocks noGrp="1"/>
          </p:cNvSpPr>
          <p:nvPr>
            <p:ph idx="1"/>
          </p:nvPr>
        </p:nvSpPr>
        <p:spPr>
          <a:xfrm>
            <a:off x="457200" y="1417638"/>
            <a:ext cx="8229600" cy="4525962"/>
          </a:xfrm>
        </p:spPr>
        <p:txBody>
          <a:bodyPr>
            <a:normAutofit lnSpcReduction="10000"/>
          </a:bodyPr>
          <a:lstStyle/>
          <a:p>
            <a:r>
              <a:rPr lang="en-US">
                <a:latin typeface="Calibri" charset="0"/>
              </a:rPr>
              <a:t>Divide your topic into individual concepts</a:t>
            </a:r>
          </a:p>
          <a:p>
            <a:pPr lvl="1"/>
            <a:r>
              <a:rPr lang="en-US">
                <a:latin typeface="Calibri" charset="0"/>
              </a:rPr>
              <a:t>Single mothers</a:t>
            </a:r>
          </a:p>
          <a:p>
            <a:pPr lvl="1"/>
            <a:r>
              <a:rPr lang="en-US">
                <a:latin typeface="Calibri" charset="0"/>
              </a:rPr>
              <a:t>Happiness | well-being | life satisfaction</a:t>
            </a:r>
          </a:p>
          <a:p>
            <a:r>
              <a:rPr lang="en-US">
                <a:latin typeface="Calibri" charset="0"/>
              </a:rPr>
              <a:t>Look for a subject heading that addresses each individual concept</a:t>
            </a:r>
          </a:p>
          <a:p>
            <a:r>
              <a:rPr lang="en-US">
                <a:latin typeface="Calibri" charset="0"/>
              </a:rPr>
              <a:t>Combine searches (</a:t>
            </a:r>
            <a:r>
              <a:rPr lang="en-US" i="1">
                <a:latin typeface="Calibri" charset="0"/>
              </a:rPr>
              <a:t>search history</a:t>
            </a:r>
            <a:r>
              <a:rPr lang="en-US">
                <a:latin typeface="Calibri" charset="0"/>
              </a:rPr>
              <a:t>) using “AND” or “OR”</a:t>
            </a:r>
          </a:p>
          <a:p>
            <a:r>
              <a:rPr lang="en-US">
                <a:latin typeface="Calibri" charset="0"/>
              </a:rPr>
              <a:t>May need to do some free text term searches</a:t>
            </a:r>
          </a:p>
          <a:p>
            <a:r>
              <a:rPr lang="en-US">
                <a:latin typeface="Calibri" charset="0"/>
              </a:rPr>
              <a:t>THEN try a similar search in another database</a:t>
            </a:r>
          </a:p>
        </p:txBody>
      </p:sp>
    </p:spTree>
    <p:extLst>
      <p:ext uri="{BB962C8B-B14F-4D97-AF65-F5344CB8AC3E}">
        <p14:creationId xmlns:p14="http://schemas.microsoft.com/office/powerpoint/2010/main" val="10056457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Screen Shot 2014-02-27 at 8.35.23 AM.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330200"/>
            <a:ext cx="82423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6025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a:latin typeface="Calibri" charset="0"/>
              </a:rPr>
              <a:t>In-class work</a:t>
            </a:r>
          </a:p>
        </p:txBody>
      </p:sp>
      <p:sp>
        <p:nvSpPr>
          <p:cNvPr id="26626" name="Content Placeholder 2"/>
          <p:cNvSpPr>
            <a:spLocks noGrp="1"/>
          </p:cNvSpPr>
          <p:nvPr>
            <p:ph idx="1"/>
          </p:nvPr>
        </p:nvSpPr>
        <p:spPr/>
        <p:txBody>
          <a:bodyPr>
            <a:normAutofit lnSpcReduction="10000"/>
          </a:bodyPr>
          <a:lstStyle/>
          <a:p>
            <a:pPr eaLnBrk="1" hangingPunct="1"/>
            <a:r>
              <a:rPr lang="en-US">
                <a:latin typeface="Calibri" charset="0"/>
              </a:rPr>
              <a:t>Look at the potential topic(s) you are considering for your project</a:t>
            </a:r>
          </a:p>
          <a:p>
            <a:pPr eaLnBrk="1" hangingPunct="1"/>
            <a:r>
              <a:rPr lang="en-US">
                <a:latin typeface="Calibri" charset="0"/>
              </a:rPr>
              <a:t>How can you break this topic down into unique/specific components?</a:t>
            </a:r>
          </a:p>
          <a:p>
            <a:pPr eaLnBrk="1" hangingPunct="1"/>
            <a:r>
              <a:rPr lang="en-US">
                <a:latin typeface="Calibri" charset="0"/>
              </a:rPr>
              <a:t>Write down your overarching topic</a:t>
            </a:r>
          </a:p>
          <a:p>
            <a:pPr eaLnBrk="1" hangingPunct="1"/>
            <a:r>
              <a:rPr lang="en-US">
                <a:latin typeface="Calibri" charset="0"/>
              </a:rPr>
              <a:t>Write down synonyms for each component of the topic</a:t>
            </a:r>
          </a:p>
          <a:p>
            <a:pPr eaLnBrk="1" hangingPunct="1"/>
            <a:r>
              <a:rPr lang="en-US">
                <a:latin typeface="Calibri" charset="0"/>
              </a:rPr>
              <a:t>See if there are corresponding subject headings in one of the databases</a:t>
            </a:r>
          </a:p>
        </p:txBody>
      </p:sp>
    </p:spTree>
    <p:extLst>
      <p:ext uri="{BB962C8B-B14F-4D97-AF65-F5344CB8AC3E}">
        <p14:creationId xmlns:p14="http://schemas.microsoft.com/office/powerpoint/2010/main" val="5718235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29129" y="316655"/>
          <a:ext cx="8344440" cy="5493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4887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36567523"/>
              </p:ext>
            </p:extLst>
          </p:nvPr>
        </p:nvGraphicFramePr>
        <p:xfrm>
          <a:off x="281355" y="284480"/>
          <a:ext cx="8499069" cy="6213373"/>
        </p:xfrm>
        <a:graphic>
          <a:graphicData uri="http://schemas.openxmlformats.org/drawingml/2006/table">
            <a:tbl>
              <a:tblPr firstRow="1" bandRow="1">
                <a:tableStyleId>{5C22544A-7EE6-4342-B048-85BDC9FD1C3A}</a:tableStyleId>
              </a:tblPr>
              <a:tblGrid>
                <a:gridCol w="8499069"/>
              </a:tblGrid>
              <a:tr h="770059">
                <a:tc>
                  <a:txBody>
                    <a:bodyPr/>
                    <a:lstStyle/>
                    <a:p>
                      <a:pPr algn="ctr"/>
                      <a:r>
                        <a:rPr lang="en-US" sz="4800" dirty="0" smtClean="0"/>
                        <a:t>Data-to-Story Project Teams</a:t>
                      </a:r>
                      <a:endParaRPr lang="en-US" sz="4800" dirty="0"/>
                    </a:p>
                  </a:txBody>
                  <a:tcPr/>
                </a:tc>
              </a:tr>
              <a:tr h="770059">
                <a:tc>
                  <a:txBody>
                    <a:bodyPr/>
                    <a:lstStyle/>
                    <a:p>
                      <a:r>
                        <a:rPr lang="en-US" sz="3600" dirty="0" smtClean="0"/>
                        <a:t>Alex and </a:t>
                      </a:r>
                      <a:r>
                        <a:rPr lang="en-US" sz="3600" dirty="0" err="1" smtClean="0"/>
                        <a:t>Ranni</a:t>
                      </a:r>
                      <a:endParaRPr lang="en-US" sz="3600" dirty="0"/>
                    </a:p>
                  </a:txBody>
                  <a:tcPr/>
                </a:tc>
              </a:tr>
              <a:tr h="770059">
                <a:tc>
                  <a:txBody>
                    <a:bodyPr/>
                    <a:lstStyle/>
                    <a:p>
                      <a:r>
                        <a:rPr lang="en-US" sz="3600" dirty="0" smtClean="0"/>
                        <a:t>Addie, Dorian, </a:t>
                      </a:r>
                      <a:r>
                        <a:rPr lang="en-US" sz="3600" dirty="0" err="1" smtClean="0"/>
                        <a:t>Lunden</a:t>
                      </a:r>
                      <a:r>
                        <a:rPr lang="en-US" sz="3600" dirty="0" smtClean="0"/>
                        <a:t> &amp; Jennifer</a:t>
                      </a:r>
                      <a:endParaRPr lang="en-US" sz="3600" dirty="0"/>
                    </a:p>
                  </a:txBody>
                  <a:tcPr/>
                </a:tc>
              </a:tr>
              <a:tr h="770059">
                <a:tc>
                  <a:txBody>
                    <a:bodyPr/>
                    <a:lstStyle/>
                    <a:p>
                      <a:r>
                        <a:rPr lang="en-US" sz="3600" dirty="0" err="1" smtClean="0"/>
                        <a:t>Rishabh</a:t>
                      </a:r>
                      <a:r>
                        <a:rPr lang="en-US" sz="3600" dirty="0" smtClean="0"/>
                        <a:t>, Anna, Kelly &amp; </a:t>
                      </a:r>
                      <a:r>
                        <a:rPr lang="en-US" sz="3600" dirty="0" err="1" smtClean="0"/>
                        <a:t>Kalsey</a:t>
                      </a:r>
                      <a:endParaRPr lang="en-US" sz="3600" dirty="0"/>
                    </a:p>
                  </a:txBody>
                  <a:tcPr/>
                </a:tc>
              </a:tr>
              <a:tr h="7700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600" dirty="0" smtClean="0"/>
                        <a:t>Colin, Jake &amp; Aiden</a:t>
                      </a:r>
                    </a:p>
                  </a:txBody>
                  <a:tcPr/>
                </a:tc>
              </a:tr>
              <a:tr h="770059">
                <a:tc>
                  <a:txBody>
                    <a:bodyPr/>
                    <a:lstStyle/>
                    <a:p>
                      <a:r>
                        <a:rPr lang="en-US" sz="3600" dirty="0" err="1" smtClean="0"/>
                        <a:t>Anis</a:t>
                      </a:r>
                      <a:r>
                        <a:rPr lang="en-US" sz="3600" dirty="0" smtClean="0"/>
                        <a:t>, Nick, Cassandra &amp; Joseph</a:t>
                      </a:r>
                      <a:endParaRPr lang="en-US" sz="3600" dirty="0"/>
                    </a:p>
                  </a:txBody>
                  <a:tcPr/>
                </a:tc>
              </a:tr>
              <a:tr h="770059">
                <a:tc>
                  <a:txBody>
                    <a:bodyPr/>
                    <a:lstStyle/>
                    <a:p>
                      <a:r>
                        <a:rPr lang="en-US" sz="3600" dirty="0" smtClean="0"/>
                        <a:t>Jorge</a:t>
                      </a:r>
                      <a:endParaRPr lang="en-US" sz="3600" dirty="0"/>
                    </a:p>
                  </a:txBody>
                  <a:tcPr/>
                </a:tc>
              </a:tr>
              <a:tr h="770059">
                <a:tc>
                  <a:txBody>
                    <a:bodyPr/>
                    <a:lstStyle/>
                    <a:p>
                      <a:r>
                        <a:rPr lang="en-US" sz="3600" dirty="0" smtClean="0"/>
                        <a:t>Grace &amp;</a:t>
                      </a:r>
                      <a:r>
                        <a:rPr lang="en-US" sz="3600" baseline="0" dirty="0" smtClean="0"/>
                        <a:t> Emily</a:t>
                      </a:r>
                      <a:endParaRPr lang="en-US" sz="3600" dirty="0"/>
                    </a:p>
                  </a:txBody>
                  <a:tcPr/>
                </a:tc>
              </a:tr>
            </a:tbl>
          </a:graphicData>
        </a:graphic>
      </p:graphicFrame>
    </p:spTree>
    <p:extLst>
      <p:ext uri="{BB962C8B-B14F-4D97-AF65-F5344CB8AC3E}">
        <p14:creationId xmlns:p14="http://schemas.microsoft.com/office/powerpoint/2010/main" val="717111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Screen Shot 2013-02-26 at 9.52.3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96850"/>
            <a:ext cx="8107363"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208088" y="85725"/>
            <a:ext cx="876300" cy="4191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3"/>
          <p:cNvSpPr/>
          <p:nvPr/>
        </p:nvSpPr>
        <p:spPr>
          <a:xfrm>
            <a:off x="3209925" y="2309813"/>
            <a:ext cx="1438275" cy="4191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682625" y="2100263"/>
            <a:ext cx="874713" cy="4191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2894646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27432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971800"/>
            <a:ext cx="463867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00400"/>
            <a:ext cx="14414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371600"/>
            <a:ext cx="12430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38725"/>
            <a:ext cx="14192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5562600"/>
            <a:ext cx="14287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2650" y="3962400"/>
            <a:ext cx="14287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4953000"/>
            <a:ext cx="1290638"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4800600"/>
            <a:ext cx="13239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267200" y="1066800"/>
            <a:ext cx="4572000" cy="1384300"/>
          </a:xfrm>
          <a:prstGeom prst="rect">
            <a:avLst/>
          </a:prstGeom>
          <a:noFill/>
        </p:spPr>
        <p:txBody>
          <a:bodyPr>
            <a:spAutoFit/>
          </a:bodyPr>
          <a:lstStyle/>
          <a:p>
            <a:pPr algn="ctr" fontAlgn="auto">
              <a:spcBef>
                <a:spcPts val="0"/>
              </a:spcBef>
              <a:spcAft>
                <a:spcPts val="0"/>
              </a:spcAft>
              <a:defRPr/>
            </a:pPr>
            <a:r>
              <a:rPr lang="en-US" sz="2800" b="1" spc="300" dirty="0">
                <a:latin typeface="+mn-lt"/>
                <a:ea typeface="+mn-ea"/>
                <a:cs typeface="+mn-cs"/>
              </a:rPr>
              <a:t>The </a:t>
            </a:r>
            <a:r>
              <a:rPr lang="en-US" sz="2800" b="1" i="1" spc="300" dirty="0">
                <a:latin typeface="+mn-lt"/>
                <a:ea typeface="+mn-ea"/>
                <a:cs typeface="+mn-cs"/>
              </a:rPr>
              <a:t>scholarly</a:t>
            </a:r>
            <a:r>
              <a:rPr lang="en-US" sz="2800" b="1" spc="300" dirty="0">
                <a:latin typeface="+mn-lt"/>
                <a:ea typeface="+mn-ea"/>
                <a:cs typeface="+mn-cs"/>
              </a:rPr>
              <a:t> journal</a:t>
            </a:r>
          </a:p>
          <a:p>
            <a:pPr algn="ctr" fontAlgn="auto">
              <a:spcBef>
                <a:spcPts val="0"/>
              </a:spcBef>
              <a:spcAft>
                <a:spcPts val="0"/>
              </a:spcAft>
              <a:defRPr/>
            </a:pPr>
            <a:r>
              <a:rPr lang="en-US" sz="2800" b="1" spc="300" dirty="0" err="1">
                <a:latin typeface="+mn-lt"/>
                <a:ea typeface="+mn-ea"/>
                <a:cs typeface="+mn-cs"/>
              </a:rPr>
              <a:t>vs</a:t>
            </a:r>
            <a:endParaRPr lang="en-US" sz="2800" b="1" spc="300" dirty="0">
              <a:latin typeface="+mn-lt"/>
              <a:ea typeface="+mn-ea"/>
              <a:cs typeface="+mn-cs"/>
            </a:endParaRPr>
          </a:p>
          <a:p>
            <a:pPr algn="ctr" fontAlgn="auto">
              <a:spcBef>
                <a:spcPts val="0"/>
              </a:spcBef>
              <a:spcAft>
                <a:spcPts val="0"/>
              </a:spcAft>
              <a:defRPr/>
            </a:pPr>
            <a:r>
              <a:rPr lang="en-US" sz="2800" b="1" spc="300" dirty="0">
                <a:latin typeface="+mn-lt"/>
                <a:ea typeface="+mn-ea"/>
                <a:cs typeface="+mn-cs"/>
              </a:rPr>
              <a:t>The </a:t>
            </a:r>
            <a:r>
              <a:rPr lang="en-US" sz="2800" b="1" i="1" spc="300" dirty="0">
                <a:latin typeface="+mn-lt"/>
                <a:ea typeface="+mn-ea"/>
                <a:cs typeface="+mn-cs"/>
              </a:rPr>
              <a:t>popular</a:t>
            </a:r>
            <a:r>
              <a:rPr lang="en-US" sz="2800" b="1" spc="300" dirty="0">
                <a:latin typeface="+mn-lt"/>
                <a:ea typeface="+mn-ea"/>
                <a:cs typeface="+mn-cs"/>
              </a:rPr>
              <a:t> publication</a:t>
            </a:r>
          </a:p>
        </p:txBody>
      </p:sp>
      <p:sp>
        <p:nvSpPr>
          <p:cNvPr id="22539" name="TextBox 11"/>
          <p:cNvSpPr txBox="1">
            <a:spLocks noChangeArrowheads="1"/>
          </p:cNvSpPr>
          <p:nvPr/>
        </p:nvSpPr>
        <p:spPr bwMode="auto">
          <a:xfrm>
            <a:off x="4876800" y="76200"/>
            <a:ext cx="410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1800" b="1">
                <a:solidFill>
                  <a:srgbClr val="FF0000"/>
                </a:solidFill>
              </a:rPr>
              <a:t>[handout: types of periodicals]</a:t>
            </a:r>
          </a:p>
        </p:txBody>
      </p:sp>
    </p:spTree>
    <p:extLst>
      <p:ext uri="{BB962C8B-B14F-4D97-AF65-F5344CB8AC3E}">
        <p14:creationId xmlns:p14="http://schemas.microsoft.com/office/powerpoint/2010/main" val="1152388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4114800"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Box 1"/>
          <p:cNvSpPr txBox="1">
            <a:spLocks noChangeArrowheads="1"/>
          </p:cNvSpPr>
          <p:nvPr/>
        </p:nvSpPr>
        <p:spPr bwMode="auto">
          <a:xfrm>
            <a:off x="5791200" y="60198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t>Royal Society of London for Improving Natural Knowledge</a:t>
            </a:r>
          </a:p>
        </p:txBody>
      </p:sp>
    </p:spTree>
    <p:extLst>
      <p:ext uri="{BB962C8B-B14F-4D97-AF65-F5344CB8AC3E}">
        <p14:creationId xmlns:p14="http://schemas.microsoft.com/office/powerpoint/2010/main" val="1247623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extLst>
              <a:ext uri="{28A0092B-C50C-407E-A947-70E740481C1C}">
                <a14:useLocalDpi xmlns:a14="http://schemas.microsoft.com/office/drawing/2010/main" val="0"/>
              </a:ext>
            </a:extLst>
          </a:blip>
          <a:srcRect b="7997"/>
          <a:stretch>
            <a:fillRect/>
          </a:stretch>
        </p:blipFill>
        <p:spPr bwMode="auto">
          <a:xfrm>
            <a:off x="914400" y="457200"/>
            <a:ext cx="7391400"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655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524000"/>
          <a:ext cx="8305800" cy="2179638"/>
        </p:xfrm>
        <a:graphic>
          <a:graphicData uri="http://schemas.openxmlformats.org/drawingml/2006/table">
            <a:tbl>
              <a:tblPr firstRow="1" bandRow="1">
                <a:tableStyleId>{5C22544A-7EE6-4342-B048-85BDC9FD1C3A}</a:tableStyleId>
              </a:tblPr>
              <a:tblGrid>
                <a:gridCol w="2768600"/>
                <a:gridCol w="2768600"/>
                <a:gridCol w="2768600"/>
              </a:tblGrid>
              <a:tr h="990745">
                <a:tc>
                  <a:txBody>
                    <a:bodyPr/>
                    <a:lstStyle/>
                    <a:p>
                      <a:pPr algn="l"/>
                      <a:r>
                        <a:rPr lang="en-US" sz="2400" dirty="0" smtClean="0"/>
                        <a:t>BLIND REVIEW</a:t>
                      </a:r>
                      <a:endParaRPr lang="en-US" sz="2400" dirty="0"/>
                    </a:p>
                  </a:txBody>
                  <a:tcPr marT="45727" marB="45727"/>
                </a:tc>
                <a:tc>
                  <a:txBody>
                    <a:bodyPr/>
                    <a:lstStyle/>
                    <a:p>
                      <a:pPr algn="l"/>
                      <a:r>
                        <a:rPr lang="en-US" sz="2400" dirty="0" smtClean="0"/>
                        <a:t>DOUBLE BLIND REVIEW</a:t>
                      </a:r>
                      <a:endParaRPr lang="en-US" sz="2400" dirty="0"/>
                    </a:p>
                  </a:txBody>
                  <a:tcPr marT="45727" marB="45727"/>
                </a:tc>
                <a:tc>
                  <a:txBody>
                    <a:bodyPr/>
                    <a:lstStyle/>
                    <a:p>
                      <a:pPr algn="l"/>
                      <a:r>
                        <a:rPr lang="en-US" sz="2400" dirty="0" smtClean="0"/>
                        <a:t>OPEN REVIEW</a:t>
                      </a:r>
                      <a:endParaRPr lang="en-US" sz="2400" dirty="0"/>
                    </a:p>
                  </a:txBody>
                  <a:tcPr marT="45727" marB="45727"/>
                </a:tc>
              </a:tr>
              <a:tr h="1188893">
                <a:tc>
                  <a:txBody>
                    <a:bodyPr/>
                    <a:lstStyle/>
                    <a:p>
                      <a:pPr algn="l"/>
                      <a:r>
                        <a:rPr lang="en-US" sz="2400" i="1" dirty="0" smtClean="0"/>
                        <a:t>The names of the reviewers are hidden from the author</a:t>
                      </a:r>
                      <a:endParaRPr lang="en-US" sz="2400" dirty="0"/>
                    </a:p>
                  </a:txBody>
                  <a:tcPr marT="45727" marB="45727"/>
                </a:tc>
                <a:tc>
                  <a:txBody>
                    <a:bodyPr/>
                    <a:lstStyle/>
                    <a:p>
                      <a:pPr algn="l"/>
                      <a:r>
                        <a:rPr lang="en-US" sz="2400" i="1" dirty="0" smtClean="0"/>
                        <a:t>Both the reviewer and the author remain anonymous</a:t>
                      </a:r>
                      <a:endParaRPr lang="en-US" sz="2400" dirty="0"/>
                    </a:p>
                  </a:txBody>
                  <a:tcPr marT="45727" marB="45727"/>
                </a:tc>
                <a:tc>
                  <a:txBody>
                    <a:bodyPr/>
                    <a:lstStyle/>
                    <a:p>
                      <a:pPr algn="l"/>
                      <a:r>
                        <a:rPr lang="en-US" sz="2400" i="1" dirty="0" smtClean="0"/>
                        <a:t>Reviewer and author are known to each other</a:t>
                      </a:r>
                      <a:endParaRPr lang="en-US" sz="2400" dirty="0"/>
                    </a:p>
                  </a:txBody>
                  <a:tcPr marT="45727" marB="45727"/>
                </a:tc>
              </a:tr>
            </a:tbl>
          </a:graphicData>
        </a:graphic>
      </p:graphicFrame>
      <p:sp>
        <p:nvSpPr>
          <p:cNvPr id="25615" name="Title 2"/>
          <p:cNvSpPr>
            <a:spLocks noGrp="1"/>
          </p:cNvSpPr>
          <p:nvPr>
            <p:ph type="title"/>
          </p:nvPr>
        </p:nvSpPr>
        <p:spPr/>
        <p:txBody>
          <a:bodyPr/>
          <a:lstStyle/>
          <a:p>
            <a:pPr eaLnBrk="1" hangingPunct="1"/>
            <a:r>
              <a:rPr lang="en-US">
                <a:latin typeface="Calibri" charset="0"/>
              </a:rPr>
              <a:t>3 types of peer review</a:t>
            </a:r>
          </a:p>
        </p:txBody>
      </p:sp>
    </p:spTree>
    <p:extLst>
      <p:ext uri="{BB962C8B-B14F-4D97-AF65-F5344CB8AC3E}">
        <p14:creationId xmlns:p14="http://schemas.microsoft.com/office/powerpoint/2010/main" val="668293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524000"/>
          <a:ext cx="8305800" cy="4632594"/>
        </p:xfrm>
        <a:graphic>
          <a:graphicData uri="http://schemas.openxmlformats.org/drawingml/2006/table">
            <a:tbl>
              <a:tblPr firstRow="1" bandRow="1">
                <a:tableStyleId>{5C22544A-7EE6-4342-B048-85BDC9FD1C3A}</a:tableStyleId>
              </a:tblPr>
              <a:tblGrid>
                <a:gridCol w="2768600"/>
                <a:gridCol w="2768600"/>
                <a:gridCol w="2768600"/>
              </a:tblGrid>
              <a:tr h="990375">
                <a:tc>
                  <a:txBody>
                    <a:bodyPr/>
                    <a:lstStyle/>
                    <a:p>
                      <a:pPr algn="l"/>
                      <a:r>
                        <a:rPr lang="en-US" sz="2400" dirty="0" smtClean="0"/>
                        <a:t>BLIND REVIEW</a:t>
                      </a:r>
                      <a:endParaRPr lang="en-US" sz="2400" dirty="0"/>
                    </a:p>
                  </a:txBody>
                  <a:tcPr marT="45710" marB="45710"/>
                </a:tc>
                <a:tc>
                  <a:txBody>
                    <a:bodyPr/>
                    <a:lstStyle/>
                    <a:p>
                      <a:pPr algn="l"/>
                      <a:r>
                        <a:rPr lang="en-US" sz="2400" dirty="0" smtClean="0"/>
                        <a:t>DOUBLE BLIND REVIEW</a:t>
                      </a:r>
                      <a:endParaRPr lang="en-US" sz="2400" dirty="0"/>
                    </a:p>
                  </a:txBody>
                  <a:tcPr marT="45710" marB="45710"/>
                </a:tc>
                <a:tc>
                  <a:txBody>
                    <a:bodyPr/>
                    <a:lstStyle/>
                    <a:p>
                      <a:pPr algn="l"/>
                      <a:r>
                        <a:rPr lang="en-US" sz="2400" dirty="0" smtClean="0"/>
                        <a:t>OPEN REVIEW</a:t>
                      </a:r>
                      <a:endParaRPr lang="en-US" sz="2400" dirty="0"/>
                    </a:p>
                  </a:txBody>
                  <a:tcPr marT="45710" marB="45710"/>
                </a:tc>
              </a:tr>
              <a:tr h="533279">
                <a:tc>
                  <a:txBody>
                    <a:bodyPr/>
                    <a:lstStyle/>
                    <a:p>
                      <a:pPr algn="l"/>
                      <a:r>
                        <a:rPr lang="en-US" sz="1800" dirty="0" smtClean="0"/>
                        <a:t>Advantages</a:t>
                      </a:r>
                    </a:p>
                  </a:txBody>
                  <a:tcPr marT="45710" marB="45710"/>
                </a:tc>
                <a:tc>
                  <a:txBody>
                    <a:bodyPr/>
                    <a:lstStyle/>
                    <a:p>
                      <a:pPr algn="l"/>
                      <a:r>
                        <a:rPr lang="en-US" sz="1800" dirty="0" smtClean="0"/>
                        <a:t>Advantages</a:t>
                      </a:r>
                    </a:p>
                  </a:txBody>
                  <a:tcPr marT="45710" marB="45710"/>
                </a:tc>
                <a:tc>
                  <a:txBody>
                    <a:bodyPr/>
                    <a:lstStyle/>
                    <a:p>
                      <a:pPr algn="l"/>
                      <a:r>
                        <a:rPr lang="en-US" sz="1800" dirty="0" smtClean="0"/>
                        <a:t>Advantages</a:t>
                      </a:r>
                    </a:p>
                  </a:txBody>
                  <a:tcPr marT="45710" marB="45710"/>
                </a:tc>
              </a:tr>
              <a:tr h="3108670">
                <a:tc>
                  <a:txBody>
                    <a:bodyPr/>
                    <a:lstStyle/>
                    <a:p>
                      <a:pPr algn="l"/>
                      <a:r>
                        <a:rPr lang="en-US" sz="1800" dirty="0" smtClean="0"/>
                        <a:t>Reviewer anonymity allows for impartial decisions free from influence by the author</a:t>
                      </a:r>
                    </a:p>
                  </a:txBody>
                  <a:tcPr marT="45710" marB="45710"/>
                </a:tc>
                <a:tc>
                  <a:txBody>
                    <a:bodyPr/>
                    <a:lstStyle/>
                    <a:p>
                      <a:pPr algn="l"/>
                      <a:r>
                        <a:rPr lang="en-US" sz="1800" dirty="0" smtClean="0"/>
                        <a:t>Author anonymity prevents any reviewer bias based on, for example, an author's country of origin or previous controversial work.   Articles written by 'prestigious' or renowned authors are considered on the basis of the content of their papers, rather than on the author's reputation</a:t>
                      </a:r>
                      <a:endParaRPr lang="en-US" sz="1800" dirty="0"/>
                    </a:p>
                  </a:txBody>
                  <a:tcPr marT="45710" marB="45710"/>
                </a:tc>
                <a:tc>
                  <a:txBody>
                    <a:bodyPr/>
                    <a:lstStyle/>
                    <a:p>
                      <a:pPr algn="l"/>
                      <a:r>
                        <a:rPr lang="en-US" sz="1800" dirty="0" smtClean="0"/>
                        <a:t>Some scientists feel this is the best way to prevent malicious comments, stop plagiarism, prevent reviewers from drawing upon their own 'agenda' and encourage open, honest reviewing.</a:t>
                      </a:r>
                      <a:endParaRPr lang="en-US" sz="1800" dirty="0"/>
                    </a:p>
                  </a:txBody>
                  <a:tcPr marT="45710" marB="45710"/>
                </a:tc>
              </a:tr>
            </a:tbl>
          </a:graphicData>
        </a:graphic>
      </p:graphicFrame>
      <p:sp>
        <p:nvSpPr>
          <p:cNvPr id="26643" name="Title 2"/>
          <p:cNvSpPr>
            <a:spLocks noGrp="1"/>
          </p:cNvSpPr>
          <p:nvPr>
            <p:ph type="title"/>
          </p:nvPr>
        </p:nvSpPr>
        <p:spPr/>
        <p:txBody>
          <a:bodyPr/>
          <a:lstStyle/>
          <a:p>
            <a:pPr eaLnBrk="1" hangingPunct="1"/>
            <a:r>
              <a:rPr lang="en-US">
                <a:latin typeface="Calibri" charset="0"/>
              </a:rPr>
              <a:t>3 types of peer review</a:t>
            </a:r>
          </a:p>
        </p:txBody>
      </p:sp>
    </p:spTree>
    <p:extLst>
      <p:ext uri="{BB962C8B-B14F-4D97-AF65-F5344CB8AC3E}">
        <p14:creationId xmlns:p14="http://schemas.microsoft.com/office/powerpoint/2010/main" val="2964362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524000"/>
          <a:ext cx="8305800" cy="4632594"/>
        </p:xfrm>
        <a:graphic>
          <a:graphicData uri="http://schemas.openxmlformats.org/drawingml/2006/table">
            <a:tbl>
              <a:tblPr firstRow="1" bandRow="1">
                <a:tableStyleId>{5C22544A-7EE6-4342-B048-85BDC9FD1C3A}</a:tableStyleId>
              </a:tblPr>
              <a:tblGrid>
                <a:gridCol w="2768600"/>
                <a:gridCol w="2768600"/>
                <a:gridCol w="2768600"/>
              </a:tblGrid>
              <a:tr h="990375">
                <a:tc>
                  <a:txBody>
                    <a:bodyPr/>
                    <a:lstStyle/>
                    <a:p>
                      <a:pPr algn="l"/>
                      <a:r>
                        <a:rPr lang="en-US" sz="2400" dirty="0" smtClean="0"/>
                        <a:t>BLIND REVIEW</a:t>
                      </a:r>
                      <a:endParaRPr lang="en-US" sz="2400" dirty="0"/>
                    </a:p>
                  </a:txBody>
                  <a:tcPr marT="45710" marB="45710"/>
                </a:tc>
                <a:tc>
                  <a:txBody>
                    <a:bodyPr/>
                    <a:lstStyle/>
                    <a:p>
                      <a:pPr algn="l"/>
                      <a:r>
                        <a:rPr lang="en-US" sz="2400" dirty="0" smtClean="0"/>
                        <a:t>DOUBLE BLIND REVIEW</a:t>
                      </a:r>
                      <a:endParaRPr lang="en-US" sz="2400" dirty="0"/>
                    </a:p>
                  </a:txBody>
                  <a:tcPr marT="45710" marB="45710"/>
                </a:tc>
                <a:tc>
                  <a:txBody>
                    <a:bodyPr/>
                    <a:lstStyle/>
                    <a:p>
                      <a:pPr algn="l"/>
                      <a:r>
                        <a:rPr lang="en-US" sz="2400" dirty="0" smtClean="0"/>
                        <a:t>OPEN REVIEW</a:t>
                      </a:r>
                      <a:endParaRPr lang="en-US" sz="2400" dirty="0"/>
                    </a:p>
                  </a:txBody>
                  <a:tcPr marT="45710" marB="45710"/>
                </a:tc>
              </a:tr>
              <a:tr h="533279">
                <a:tc>
                  <a:txBody>
                    <a:bodyPr/>
                    <a:lstStyle/>
                    <a:p>
                      <a:pPr algn="l"/>
                      <a:r>
                        <a:rPr lang="en-US" sz="1800" dirty="0" smtClean="0"/>
                        <a:t>Disadvantages</a:t>
                      </a:r>
                      <a:endParaRPr lang="en-US" sz="1800" dirty="0"/>
                    </a:p>
                  </a:txBody>
                  <a:tcPr marT="45710" marB="45710"/>
                </a:tc>
                <a:tc>
                  <a:txBody>
                    <a:bodyPr/>
                    <a:lstStyle/>
                    <a:p>
                      <a:pPr algn="l"/>
                      <a:r>
                        <a:rPr lang="en-US" sz="1800" dirty="0" smtClean="0"/>
                        <a:t>Disadvantages</a:t>
                      </a:r>
                      <a:endParaRPr lang="en-US" sz="1800" dirty="0"/>
                    </a:p>
                  </a:txBody>
                  <a:tcPr marT="45710" marB="45710"/>
                </a:tc>
                <a:tc>
                  <a:txBody>
                    <a:bodyPr/>
                    <a:lstStyle/>
                    <a:p>
                      <a:pPr algn="l"/>
                      <a:r>
                        <a:rPr lang="en-US" sz="1800" dirty="0" smtClean="0"/>
                        <a:t>Disadvantages</a:t>
                      </a:r>
                      <a:endParaRPr lang="en-US" sz="1800" dirty="0"/>
                    </a:p>
                  </a:txBody>
                  <a:tcPr marT="45710" marB="45710"/>
                </a:tc>
              </a:tr>
              <a:tr h="3108670">
                <a:tc>
                  <a:txBody>
                    <a:bodyPr/>
                    <a:lstStyle/>
                    <a:p>
                      <a:pPr algn="l"/>
                      <a:r>
                        <a:rPr lang="en-US" sz="1800" dirty="0" smtClean="0"/>
                        <a:t>Reviewers may use their anonymity as justification for being unnecessarily critical or harsh when commenting on the author's work.</a:t>
                      </a:r>
                      <a:endParaRPr lang="en-US" sz="1800" dirty="0"/>
                    </a:p>
                  </a:txBody>
                  <a:tcPr marT="45710" marB="45710"/>
                </a:tc>
                <a:tc>
                  <a:txBody>
                    <a:bodyPr/>
                    <a:lstStyle/>
                    <a:p>
                      <a:pPr algn="l"/>
                      <a:r>
                        <a:rPr lang="en-US" sz="1800" dirty="0" smtClean="0"/>
                        <a:t>It is uncertain whether a paper can ever truly be 'blind' – especially in specialty 'niche' areas. Reviewers can often identify the author through the paper's style, subject matter or self-citation.</a:t>
                      </a:r>
                      <a:endParaRPr lang="en-US" sz="1800" dirty="0"/>
                    </a:p>
                  </a:txBody>
                  <a:tcPr marT="45710" marB="45710"/>
                </a:tc>
                <a:tc>
                  <a:txBody>
                    <a:bodyPr/>
                    <a:lstStyle/>
                    <a:p>
                      <a:pPr algn="l"/>
                      <a:r>
                        <a:rPr lang="en-US" sz="1800" dirty="0" smtClean="0"/>
                        <a:t>Some see open review as a less honest process in which politeness or fear of retribution may cause a reviewer to withhold or tone down criticism. For example, junior reviewers may hesitate to criticize more esteemed authors for fear of damaging their prospects. </a:t>
                      </a:r>
                      <a:endParaRPr lang="en-US" sz="1800" dirty="0"/>
                    </a:p>
                  </a:txBody>
                  <a:tcPr marT="45710" marB="45710"/>
                </a:tc>
              </a:tr>
            </a:tbl>
          </a:graphicData>
        </a:graphic>
      </p:graphicFrame>
      <p:sp>
        <p:nvSpPr>
          <p:cNvPr id="27667" name="Title 2"/>
          <p:cNvSpPr>
            <a:spLocks noGrp="1"/>
          </p:cNvSpPr>
          <p:nvPr>
            <p:ph type="title"/>
          </p:nvPr>
        </p:nvSpPr>
        <p:spPr/>
        <p:txBody>
          <a:bodyPr/>
          <a:lstStyle/>
          <a:p>
            <a:pPr eaLnBrk="1" hangingPunct="1"/>
            <a:r>
              <a:rPr lang="en-US">
                <a:latin typeface="Calibri" charset="0"/>
              </a:rPr>
              <a:t>3 types of peer review</a:t>
            </a:r>
          </a:p>
        </p:txBody>
      </p:sp>
    </p:spTree>
    <p:extLst>
      <p:ext uri="{BB962C8B-B14F-4D97-AF65-F5344CB8AC3E}">
        <p14:creationId xmlns:p14="http://schemas.microsoft.com/office/powerpoint/2010/main" val="3742272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1219200" y="1447800"/>
            <a:ext cx="7315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a:t>Let’s look at the </a:t>
            </a:r>
            <a:r>
              <a:rPr lang="en-US" sz="3200" i="1"/>
              <a:t>instructions for authors</a:t>
            </a:r>
            <a:r>
              <a:rPr lang="en-US" sz="3200"/>
              <a:t> from three scholarly / peer-reviewed journals…</a:t>
            </a:r>
          </a:p>
        </p:txBody>
      </p:sp>
    </p:spTree>
    <p:extLst>
      <p:ext uri="{BB962C8B-B14F-4D97-AF65-F5344CB8AC3E}">
        <p14:creationId xmlns:p14="http://schemas.microsoft.com/office/powerpoint/2010/main" val="2536288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a</a:t>
            </a:r>
            <a:r>
              <a:rPr lang="en-US" dirty="0" smtClean="0">
                <a:ea typeface="+mj-ea"/>
                <a:cs typeface="+mj-cs"/>
              </a:rPr>
              <a:t>rticle submission &amp; review process</a:t>
            </a:r>
            <a:endParaRPr lang="en-US" dirty="0">
              <a:ea typeface="+mj-ea"/>
              <a:cs typeface="+mj-cs"/>
            </a:endParaRPr>
          </a:p>
        </p:txBody>
      </p:sp>
      <p:sp>
        <p:nvSpPr>
          <p:cNvPr id="3" name="Content Placeholder 2"/>
          <p:cNvSpPr>
            <a:spLocks noGrp="1"/>
          </p:cNvSpPr>
          <p:nvPr>
            <p:ph idx="1"/>
          </p:nvPr>
        </p:nvSpPr>
        <p:spPr>
          <a:xfrm>
            <a:off x="457200" y="1600200"/>
            <a:ext cx="8458200" cy="4525963"/>
          </a:xfrm>
        </p:spPr>
        <p:txBody>
          <a:bodyPr rtlCol="0">
            <a:normAutofit/>
          </a:bodyPr>
          <a:lstStyle/>
          <a:p>
            <a:pPr eaLnBrk="1" fontAlgn="auto" hangingPunct="1">
              <a:spcAft>
                <a:spcPts val="0"/>
              </a:spcAft>
              <a:buFont typeface="Arial" pitchFamily="34" charset="0"/>
              <a:buChar char="•"/>
              <a:defRPr/>
            </a:pPr>
            <a:r>
              <a:rPr lang="en-US" sz="2800" i="1" dirty="0" smtClean="0">
                <a:ea typeface="+mn-ea"/>
                <a:cs typeface="+mn-cs"/>
              </a:rPr>
              <a:t> Nature</a:t>
            </a:r>
            <a:r>
              <a:rPr lang="en-US" sz="2800" dirty="0" smtClean="0">
                <a:ea typeface="+mn-ea"/>
                <a:cs typeface="+mn-cs"/>
              </a:rPr>
              <a:t> publication guidelines:</a:t>
            </a:r>
          </a:p>
          <a:p>
            <a:pPr marL="457200" lvl="1" indent="0" eaLnBrk="1" fontAlgn="auto" hangingPunct="1">
              <a:spcAft>
                <a:spcPts val="0"/>
              </a:spcAft>
              <a:buFont typeface="Arial" pitchFamily="34" charset="0"/>
              <a:buNone/>
              <a:defRPr/>
            </a:pPr>
            <a:r>
              <a:rPr lang="en-US" sz="2400" dirty="0">
                <a:ea typeface="+mn-ea"/>
                <a:hlinkClick r:id="rId2"/>
              </a:rPr>
              <a:t>http://www.nature.com/nature/authors/get_published</a:t>
            </a:r>
            <a:r>
              <a:rPr lang="en-US" sz="2400" dirty="0" smtClean="0">
                <a:ea typeface="+mn-ea"/>
                <a:hlinkClick r:id="rId2"/>
              </a:rPr>
              <a:t>/</a:t>
            </a:r>
            <a:endParaRPr lang="en-US" sz="2400" dirty="0" smtClean="0">
              <a:ea typeface="+mn-ea"/>
            </a:endParaRPr>
          </a:p>
          <a:p>
            <a:pPr marL="514350" indent="-457200" eaLnBrk="1" fontAlgn="auto" hangingPunct="1">
              <a:spcAft>
                <a:spcPts val="0"/>
              </a:spcAft>
              <a:defRPr/>
            </a:pPr>
            <a:r>
              <a:rPr lang="en-US" sz="2800" i="1" dirty="0" smtClean="0">
                <a:ea typeface="+mn-ea"/>
                <a:cs typeface="+mn-cs"/>
              </a:rPr>
              <a:t>Science</a:t>
            </a:r>
            <a:r>
              <a:rPr lang="en-US" sz="2800" dirty="0" smtClean="0">
                <a:ea typeface="+mn-ea"/>
                <a:cs typeface="+mn-cs"/>
              </a:rPr>
              <a:t> publication guidelines:</a:t>
            </a:r>
          </a:p>
          <a:p>
            <a:pPr marL="457200" lvl="1" indent="0" eaLnBrk="1" fontAlgn="auto" hangingPunct="1">
              <a:spcAft>
                <a:spcPts val="0"/>
              </a:spcAft>
              <a:buFont typeface="Arial" pitchFamily="34" charset="0"/>
              <a:buNone/>
              <a:defRPr/>
            </a:pPr>
            <a:r>
              <a:rPr lang="en-US" sz="2400" dirty="0">
                <a:ea typeface="+mn-ea"/>
                <a:hlinkClick r:id="rId3"/>
              </a:rPr>
              <a:t>http://www.sciencemag.org/site/feature/contribinfo/prep/</a:t>
            </a:r>
            <a:r>
              <a:rPr lang="en-US" sz="2400" dirty="0" smtClean="0">
                <a:ea typeface="+mn-ea"/>
                <a:hlinkClick r:id="rId3"/>
              </a:rPr>
              <a:t>gen_info.xhtml</a:t>
            </a:r>
            <a:endParaRPr lang="en-US" sz="2400" dirty="0" smtClean="0">
              <a:ea typeface="+mn-ea"/>
            </a:endParaRPr>
          </a:p>
          <a:p>
            <a:pPr marL="514350" indent="-457200" eaLnBrk="1" fontAlgn="auto" hangingPunct="1">
              <a:spcAft>
                <a:spcPts val="0"/>
              </a:spcAft>
              <a:buFont typeface="Arial" pitchFamily="34" charset="0"/>
              <a:buChar char="•"/>
              <a:defRPr/>
            </a:pPr>
            <a:r>
              <a:rPr lang="en-US" sz="2800" i="1" dirty="0" smtClean="0">
                <a:ea typeface="+mn-ea"/>
                <a:cs typeface="+mn-cs"/>
              </a:rPr>
              <a:t>Health Affairs </a:t>
            </a:r>
            <a:r>
              <a:rPr lang="en-US" sz="2800" dirty="0" smtClean="0">
                <a:ea typeface="+mn-ea"/>
                <a:cs typeface="+mn-cs"/>
              </a:rPr>
              <a:t>publication guidelines:</a:t>
            </a:r>
          </a:p>
          <a:p>
            <a:pPr marL="457200" lvl="1" indent="0" eaLnBrk="1" fontAlgn="auto" hangingPunct="1">
              <a:spcAft>
                <a:spcPts val="0"/>
              </a:spcAft>
              <a:buFont typeface="Arial" pitchFamily="34" charset="0"/>
              <a:buNone/>
              <a:defRPr/>
            </a:pPr>
            <a:r>
              <a:rPr lang="en-US" sz="2400" dirty="0">
                <a:ea typeface="+mn-ea"/>
                <a:hlinkClick r:id="rId4"/>
              </a:rPr>
              <a:t>http://www.healthaffairs.org/</a:t>
            </a:r>
            <a:r>
              <a:rPr lang="en-US" sz="2400" dirty="0" smtClean="0">
                <a:ea typeface="+mn-ea"/>
                <a:hlinkClick r:id="rId4"/>
              </a:rPr>
              <a:t>1410i_for_authors_prep_and_review.php</a:t>
            </a:r>
            <a:r>
              <a:rPr lang="en-US" sz="2400" dirty="0" smtClean="0">
                <a:ea typeface="+mn-ea"/>
              </a:rPr>
              <a:t> </a:t>
            </a:r>
            <a:endParaRPr lang="en-US" sz="2400" dirty="0">
              <a:ea typeface="+mn-ea"/>
            </a:endParaRPr>
          </a:p>
        </p:txBody>
      </p:sp>
      <p:sp>
        <p:nvSpPr>
          <p:cNvPr id="29699" name="TextBox 3"/>
          <p:cNvSpPr txBox="1">
            <a:spLocks noChangeArrowheads="1"/>
          </p:cNvSpPr>
          <p:nvPr/>
        </p:nvSpPr>
        <p:spPr bwMode="auto">
          <a:xfrm>
            <a:off x="5715000" y="5334000"/>
            <a:ext cx="327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a:t>Type of review</a:t>
            </a:r>
          </a:p>
          <a:p>
            <a:pPr algn="r" eaLnBrk="1" hangingPunct="1"/>
            <a:r>
              <a:rPr lang="en-US"/>
              <a:t>Rigor / acceptance rate</a:t>
            </a:r>
          </a:p>
          <a:p>
            <a:pPr algn="r" eaLnBrk="1" hangingPunct="1"/>
            <a:r>
              <a:rPr lang="en-US"/>
              <a:t>Process &amp; criteria </a:t>
            </a:r>
          </a:p>
        </p:txBody>
      </p:sp>
    </p:spTree>
    <p:extLst>
      <p:ext uri="{BB962C8B-B14F-4D97-AF65-F5344CB8AC3E}">
        <p14:creationId xmlns:p14="http://schemas.microsoft.com/office/powerpoint/2010/main" val="4418205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762000"/>
            <a:ext cx="4267200" cy="5943600"/>
          </a:xfrm>
        </p:spPr>
        <p:txBody>
          <a:bodyPr rtlCol="0">
            <a:normAutofit fontScale="32500" lnSpcReduction="20000"/>
          </a:bodyPr>
          <a:lstStyle/>
          <a:p>
            <a:pPr eaLnBrk="1" fontAlgn="auto" hangingPunct="1">
              <a:spcAft>
                <a:spcPts val="0"/>
              </a:spcAft>
              <a:buFont typeface="Arial" pitchFamily="34" charset="0"/>
              <a:buChar char="•"/>
              <a:defRPr/>
            </a:pPr>
            <a:r>
              <a:rPr lang="en-US" sz="4800" dirty="0">
                <a:ea typeface="+mn-ea"/>
                <a:cs typeface="+mn-cs"/>
              </a:rPr>
              <a:t>Is the subject appropriate to the editorial aims and scope of the journal</a:t>
            </a:r>
            <a:r>
              <a:rPr lang="en-US" sz="4800" dirty="0" smtClean="0">
                <a:ea typeface="+mn-ea"/>
                <a:cs typeface="+mn-cs"/>
              </a:rPr>
              <a:t>?</a:t>
            </a:r>
          </a:p>
          <a:p>
            <a:pPr eaLnBrk="1" fontAlgn="auto" hangingPunct="1">
              <a:spcAft>
                <a:spcPts val="0"/>
              </a:spcAft>
              <a:buFont typeface="Arial" pitchFamily="34" charset="0"/>
              <a:buChar char="•"/>
              <a:defRPr/>
            </a:pPr>
            <a:endParaRPr lang="en-US" sz="2000" dirty="0">
              <a:ea typeface="+mn-ea"/>
              <a:cs typeface="+mn-cs"/>
            </a:endParaRPr>
          </a:p>
          <a:p>
            <a:pPr eaLnBrk="1" fontAlgn="auto" hangingPunct="1">
              <a:spcAft>
                <a:spcPts val="0"/>
              </a:spcAft>
              <a:buFont typeface="Arial" pitchFamily="34" charset="0"/>
              <a:buChar char="•"/>
              <a:defRPr/>
            </a:pPr>
            <a:r>
              <a:rPr lang="en-US" sz="4800" dirty="0">
                <a:ea typeface="+mn-ea"/>
                <a:cs typeface="+mn-cs"/>
              </a:rPr>
              <a:t>Originality: </a:t>
            </a:r>
            <a:r>
              <a:rPr lang="en-US" sz="4800" b="1" dirty="0">
                <a:ea typeface="+mn-ea"/>
                <a:cs typeface="+mn-cs"/>
              </a:rPr>
              <a:t>does the article say something original, does it add to the body of knowledge, etc.? </a:t>
            </a:r>
            <a:r>
              <a:rPr lang="en-US" sz="4800" dirty="0">
                <a:ea typeface="+mn-ea"/>
                <a:cs typeface="+mn-cs"/>
              </a:rPr>
              <a:t>If a case study, is this its first use</a:t>
            </a:r>
            <a:r>
              <a:rPr lang="en-US" sz="4800" dirty="0" smtClean="0">
                <a:ea typeface="+mn-ea"/>
                <a:cs typeface="+mn-cs"/>
              </a:rPr>
              <a:t>?</a:t>
            </a:r>
          </a:p>
          <a:p>
            <a:pPr eaLnBrk="1" fontAlgn="auto" hangingPunct="1">
              <a:spcAft>
                <a:spcPts val="0"/>
              </a:spcAft>
              <a:buFont typeface="Arial" pitchFamily="34" charset="0"/>
              <a:buChar char="•"/>
              <a:defRPr/>
            </a:pPr>
            <a:endParaRPr lang="en-US" sz="2000" dirty="0">
              <a:ea typeface="+mn-ea"/>
              <a:cs typeface="+mn-cs"/>
            </a:endParaRPr>
          </a:p>
          <a:p>
            <a:pPr eaLnBrk="1" fontAlgn="auto" hangingPunct="1">
              <a:spcAft>
                <a:spcPts val="0"/>
              </a:spcAft>
              <a:buFont typeface="Arial" pitchFamily="34" charset="0"/>
              <a:buChar char="•"/>
              <a:defRPr/>
            </a:pPr>
            <a:r>
              <a:rPr lang="en-US" sz="4800" dirty="0">
                <a:ea typeface="+mn-ea"/>
                <a:cs typeface="+mn-cs"/>
              </a:rPr>
              <a:t>Research methodology: most journals are concerned about this, as would be expected for an academic publisher.</a:t>
            </a:r>
            <a:r>
              <a:rPr lang="en-US" sz="4800" b="1" dirty="0">
                <a:ea typeface="+mn-ea"/>
                <a:cs typeface="+mn-cs"/>
              </a:rPr>
              <a:t> Is the research design, methodology, theoretical approach, critical review, etc. sound?</a:t>
            </a:r>
            <a:r>
              <a:rPr lang="en-US" sz="4800" dirty="0">
                <a:ea typeface="+mn-ea"/>
                <a:cs typeface="+mn-cs"/>
              </a:rPr>
              <a:t> Are the results well presented, do they correlate to the theory, and have they been correctly interpreted? Is the analysis sufficiently </a:t>
            </a:r>
            <a:r>
              <a:rPr lang="en-US" sz="4800" dirty="0" smtClean="0">
                <a:ea typeface="+mn-ea"/>
                <a:cs typeface="+mn-cs"/>
              </a:rPr>
              <a:t>rigorous?</a:t>
            </a:r>
          </a:p>
          <a:p>
            <a:pPr eaLnBrk="1" fontAlgn="auto" hangingPunct="1">
              <a:spcAft>
                <a:spcPts val="0"/>
              </a:spcAft>
              <a:buFont typeface="Arial" pitchFamily="34" charset="0"/>
              <a:buChar char="•"/>
              <a:defRPr/>
            </a:pPr>
            <a:endParaRPr lang="en-US" sz="2000" dirty="0">
              <a:ea typeface="+mn-ea"/>
              <a:cs typeface="+mn-cs"/>
            </a:endParaRPr>
          </a:p>
          <a:p>
            <a:pPr eaLnBrk="1" fontAlgn="auto" hangingPunct="1">
              <a:spcAft>
                <a:spcPts val="0"/>
              </a:spcAft>
              <a:buFont typeface="Arial" pitchFamily="34" charset="0"/>
              <a:buChar char="•"/>
              <a:defRPr/>
            </a:pPr>
            <a:r>
              <a:rPr lang="en-US" sz="4800" dirty="0">
                <a:ea typeface="+mn-ea"/>
                <a:cs typeface="+mn-cs"/>
              </a:rPr>
              <a:t>Is the paper set in the context of the wider literature, are there sufficient relevant </a:t>
            </a:r>
            <a:r>
              <a:rPr lang="en-US" sz="4800" dirty="0" err="1">
                <a:ea typeface="+mn-ea"/>
                <a:cs typeface="+mn-cs"/>
              </a:rPr>
              <a:t>citings</a:t>
            </a:r>
            <a:r>
              <a:rPr lang="en-US" sz="4800" dirty="0">
                <a:ea typeface="+mn-ea"/>
                <a:cs typeface="+mn-cs"/>
              </a:rPr>
              <a:t>, are these well referenced and are other people's views credited</a:t>
            </a:r>
            <a:r>
              <a:rPr lang="en-US" sz="4800" dirty="0" smtClean="0">
                <a:ea typeface="+mn-ea"/>
                <a:cs typeface="+mn-cs"/>
              </a:rPr>
              <a:t>?</a:t>
            </a:r>
          </a:p>
          <a:p>
            <a:pPr eaLnBrk="1" fontAlgn="auto" hangingPunct="1">
              <a:spcAft>
                <a:spcPts val="0"/>
              </a:spcAft>
              <a:buFont typeface="Arial" pitchFamily="34" charset="0"/>
              <a:buChar char="•"/>
              <a:defRPr/>
            </a:pPr>
            <a:endParaRPr lang="en-US" sz="2000" dirty="0">
              <a:ea typeface="+mn-ea"/>
              <a:cs typeface="+mn-cs"/>
            </a:endParaRPr>
          </a:p>
          <a:p>
            <a:pPr eaLnBrk="1" fontAlgn="auto" hangingPunct="1">
              <a:spcAft>
                <a:spcPts val="0"/>
              </a:spcAft>
              <a:buFont typeface="Arial" pitchFamily="34" charset="0"/>
              <a:buChar char="•"/>
              <a:defRPr/>
            </a:pPr>
            <a:r>
              <a:rPr lang="en-US" sz="4800" dirty="0">
                <a:ea typeface="+mn-ea"/>
                <a:cs typeface="+mn-cs"/>
              </a:rPr>
              <a:t>Is the paper accurate, is any information missing or wrong?</a:t>
            </a:r>
          </a:p>
          <a:p>
            <a:pPr eaLnBrk="1" fontAlgn="auto" hangingPunct="1">
              <a:spcAft>
                <a:spcPts val="0"/>
              </a:spcAft>
              <a:buFont typeface="Arial" pitchFamily="34" charset="0"/>
              <a:buChar char="•"/>
              <a:defRPr/>
            </a:pPr>
            <a:endParaRPr lang="en-US" dirty="0">
              <a:ea typeface="+mn-ea"/>
              <a:cs typeface="+mn-cs"/>
            </a:endParaRPr>
          </a:p>
        </p:txBody>
      </p:sp>
      <p:sp>
        <p:nvSpPr>
          <p:cNvPr id="4" name="Content Placeholder 3"/>
          <p:cNvSpPr>
            <a:spLocks noGrp="1"/>
          </p:cNvSpPr>
          <p:nvPr>
            <p:ph sz="half" idx="2"/>
          </p:nvPr>
        </p:nvSpPr>
        <p:spPr>
          <a:xfrm>
            <a:off x="4648200" y="762000"/>
            <a:ext cx="4267200" cy="5943600"/>
          </a:xfrm>
        </p:spPr>
        <p:txBody>
          <a:bodyPr rtlCol="0">
            <a:normAutofit fontScale="32500" lnSpcReduction="20000"/>
          </a:bodyPr>
          <a:lstStyle/>
          <a:p>
            <a:pPr eaLnBrk="1" fontAlgn="auto" hangingPunct="1">
              <a:spcAft>
                <a:spcPts val="0"/>
              </a:spcAft>
              <a:buFont typeface="Arial" pitchFamily="34" charset="0"/>
              <a:buChar char="•"/>
              <a:defRPr/>
            </a:pPr>
            <a:r>
              <a:rPr lang="en-US" sz="4900" dirty="0">
                <a:ea typeface="+mn-ea"/>
                <a:cs typeface="+mn-cs"/>
              </a:rPr>
              <a:t>Is the structure logical, is the sequence of the material appropriate, is there a good introduction and are the summary and conclusions adequate</a:t>
            </a:r>
            <a:r>
              <a:rPr lang="en-US" sz="4900" dirty="0" smtClean="0">
                <a:ea typeface="+mn-ea"/>
                <a:cs typeface="+mn-cs"/>
              </a:rPr>
              <a:t>?</a:t>
            </a:r>
          </a:p>
          <a:p>
            <a:pPr eaLnBrk="1" fontAlgn="auto" hangingPunct="1">
              <a:spcAft>
                <a:spcPts val="0"/>
              </a:spcAft>
              <a:buFont typeface="Arial" pitchFamily="34" charset="0"/>
              <a:buChar char="•"/>
              <a:defRPr/>
            </a:pPr>
            <a:endParaRPr lang="en-US" sz="2000" dirty="0">
              <a:ea typeface="+mn-ea"/>
              <a:cs typeface="+mn-cs"/>
            </a:endParaRPr>
          </a:p>
          <a:p>
            <a:pPr eaLnBrk="1" fontAlgn="auto" hangingPunct="1">
              <a:spcAft>
                <a:spcPts val="0"/>
              </a:spcAft>
              <a:buFont typeface="Arial" pitchFamily="34" charset="0"/>
              <a:buChar char="•"/>
              <a:defRPr/>
            </a:pPr>
            <a:r>
              <a:rPr lang="en-US" sz="4900" dirty="0">
                <a:ea typeface="+mn-ea"/>
                <a:cs typeface="+mn-cs"/>
              </a:rPr>
              <a:t>Does the title of the article accurately reflect its content</a:t>
            </a:r>
            <a:r>
              <a:rPr lang="en-US" sz="4900" dirty="0" smtClean="0">
                <a:ea typeface="+mn-ea"/>
                <a:cs typeface="+mn-cs"/>
              </a:rPr>
              <a:t>?</a:t>
            </a:r>
          </a:p>
          <a:p>
            <a:pPr eaLnBrk="1" fontAlgn="auto" hangingPunct="1">
              <a:spcAft>
                <a:spcPts val="0"/>
              </a:spcAft>
              <a:buFont typeface="Arial" pitchFamily="34" charset="0"/>
              <a:buChar char="•"/>
              <a:defRPr/>
            </a:pPr>
            <a:endParaRPr lang="en-US" sz="2000" dirty="0">
              <a:ea typeface="+mn-ea"/>
              <a:cs typeface="+mn-cs"/>
            </a:endParaRPr>
          </a:p>
          <a:p>
            <a:pPr eaLnBrk="1" fontAlgn="auto" hangingPunct="1">
              <a:spcAft>
                <a:spcPts val="0"/>
              </a:spcAft>
              <a:buFont typeface="Arial" pitchFamily="34" charset="0"/>
              <a:buChar char="•"/>
              <a:defRPr/>
            </a:pPr>
            <a:r>
              <a:rPr lang="en-US" sz="4900" dirty="0">
                <a:ea typeface="+mn-ea"/>
                <a:cs typeface="+mn-cs"/>
              </a:rPr>
              <a:t>How useful would the article be to a practitioner, is it a useful example of "good practice"? </a:t>
            </a:r>
            <a:endParaRPr lang="en-US" sz="4900" dirty="0" smtClean="0">
              <a:ea typeface="+mn-ea"/>
              <a:cs typeface="+mn-cs"/>
            </a:endParaRPr>
          </a:p>
          <a:p>
            <a:pPr eaLnBrk="1" fontAlgn="auto" hangingPunct="1">
              <a:spcAft>
                <a:spcPts val="0"/>
              </a:spcAft>
              <a:buFont typeface="Arial" pitchFamily="34" charset="0"/>
              <a:buChar char="•"/>
              <a:defRPr/>
            </a:pPr>
            <a:endParaRPr lang="en-US" sz="2200" dirty="0">
              <a:ea typeface="+mn-ea"/>
              <a:cs typeface="+mn-cs"/>
            </a:endParaRPr>
          </a:p>
          <a:p>
            <a:pPr eaLnBrk="1" fontAlgn="auto" hangingPunct="1">
              <a:spcAft>
                <a:spcPts val="0"/>
              </a:spcAft>
              <a:buFont typeface="Arial" pitchFamily="34" charset="0"/>
              <a:buChar char="•"/>
              <a:defRPr/>
            </a:pPr>
            <a:r>
              <a:rPr lang="en-US" sz="4900" b="1" dirty="0" smtClean="0">
                <a:ea typeface="+mn-ea"/>
                <a:cs typeface="+mn-cs"/>
              </a:rPr>
              <a:t>Could </a:t>
            </a:r>
            <a:r>
              <a:rPr lang="en-US" sz="4900" b="1" dirty="0">
                <a:ea typeface="+mn-ea"/>
                <a:cs typeface="+mn-cs"/>
              </a:rPr>
              <a:t>the study be replicated </a:t>
            </a:r>
            <a:r>
              <a:rPr lang="en-US" sz="4900" b="1" dirty="0" smtClean="0">
                <a:ea typeface="+mn-ea"/>
                <a:cs typeface="+mn-cs"/>
              </a:rPr>
              <a:t>with similar results?</a:t>
            </a:r>
          </a:p>
          <a:p>
            <a:pPr eaLnBrk="1" fontAlgn="auto" hangingPunct="1">
              <a:spcAft>
                <a:spcPts val="0"/>
              </a:spcAft>
              <a:buFont typeface="Arial" pitchFamily="34" charset="0"/>
              <a:buChar char="•"/>
              <a:defRPr/>
            </a:pPr>
            <a:endParaRPr lang="en-US" sz="1500" dirty="0">
              <a:ea typeface="+mn-ea"/>
              <a:cs typeface="+mn-cs"/>
            </a:endParaRPr>
          </a:p>
          <a:p>
            <a:pPr eaLnBrk="1" fontAlgn="auto" hangingPunct="1">
              <a:spcAft>
                <a:spcPts val="0"/>
              </a:spcAft>
              <a:buFont typeface="Arial" pitchFamily="34" charset="0"/>
              <a:buChar char="•"/>
              <a:defRPr/>
            </a:pPr>
            <a:r>
              <a:rPr lang="en-US" sz="4900" dirty="0">
                <a:ea typeface="+mn-ea"/>
                <a:cs typeface="+mn-cs"/>
              </a:rPr>
              <a:t>Is the material clearly presented, readable? Are graphs and tables used to good effect? Is the level of detail appropriate? Is the use of terminology appropriate to the readership</a:t>
            </a:r>
            <a:r>
              <a:rPr lang="en-US" sz="4900" dirty="0" smtClean="0">
                <a:ea typeface="+mn-ea"/>
                <a:cs typeface="+mn-cs"/>
              </a:rPr>
              <a:t>?</a:t>
            </a:r>
          </a:p>
          <a:p>
            <a:pPr eaLnBrk="1" fontAlgn="auto" hangingPunct="1">
              <a:spcAft>
                <a:spcPts val="0"/>
              </a:spcAft>
              <a:buFont typeface="Arial" pitchFamily="34" charset="0"/>
              <a:buChar char="•"/>
              <a:defRPr/>
            </a:pPr>
            <a:endParaRPr lang="en-US" sz="1500" dirty="0">
              <a:ea typeface="+mn-ea"/>
              <a:cs typeface="+mn-cs"/>
            </a:endParaRPr>
          </a:p>
          <a:p>
            <a:pPr eaLnBrk="1" fontAlgn="auto" hangingPunct="1">
              <a:spcAft>
                <a:spcPts val="0"/>
              </a:spcAft>
              <a:buFont typeface="Arial" pitchFamily="34" charset="0"/>
              <a:buChar char="•"/>
              <a:defRPr/>
            </a:pPr>
            <a:r>
              <a:rPr lang="en-US" sz="4900" dirty="0">
                <a:ea typeface="+mn-ea"/>
                <a:cs typeface="+mn-cs"/>
              </a:rPr>
              <a:t>Is the perspective appropriate for an international audience</a:t>
            </a:r>
            <a:r>
              <a:rPr lang="en-US" sz="4900" dirty="0" smtClean="0">
                <a:ea typeface="+mn-ea"/>
                <a:cs typeface="+mn-cs"/>
              </a:rPr>
              <a:t>?</a:t>
            </a:r>
          </a:p>
          <a:p>
            <a:pPr eaLnBrk="1" fontAlgn="auto" hangingPunct="1">
              <a:spcAft>
                <a:spcPts val="0"/>
              </a:spcAft>
              <a:buFont typeface="Arial" pitchFamily="34" charset="0"/>
              <a:buChar char="•"/>
              <a:defRPr/>
            </a:pPr>
            <a:endParaRPr lang="en-US" sz="1500" dirty="0">
              <a:ea typeface="+mn-ea"/>
              <a:cs typeface="+mn-cs"/>
            </a:endParaRPr>
          </a:p>
          <a:p>
            <a:pPr eaLnBrk="1" fontAlgn="auto" hangingPunct="1">
              <a:spcAft>
                <a:spcPts val="0"/>
              </a:spcAft>
              <a:buFont typeface="Arial" pitchFamily="34" charset="0"/>
              <a:buChar char="•"/>
              <a:defRPr/>
            </a:pPr>
            <a:r>
              <a:rPr lang="en-US" sz="4900" dirty="0">
                <a:ea typeface="+mn-ea"/>
                <a:cs typeface="+mn-cs"/>
              </a:rPr>
              <a:t>Questions of format: are the abstract, keywords etc. appropriate</a:t>
            </a:r>
            <a:r>
              <a:rPr lang="en-US" sz="4900" dirty="0" smtClean="0">
                <a:ea typeface="+mn-ea"/>
                <a:cs typeface="+mn-cs"/>
              </a:rPr>
              <a:t>?</a:t>
            </a:r>
          </a:p>
          <a:p>
            <a:pPr eaLnBrk="1" fontAlgn="auto" hangingPunct="1">
              <a:spcAft>
                <a:spcPts val="0"/>
              </a:spcAft>
              <a:buFont typeface="Arial" pitchFamily="34" charset="0"/>
              <a:buChar char="•"/>
              <a:defRPr/>
            </a:pPr>
            <a:endParaRPr lang="en-US" sz="1500" dirty="0">
              <a:ea typeface="+mn-ea"/>
              <a:cs typeface="+mn-cs"/>
            </a:endParaRPr>
          </a:p>
          <a:p>
            <a:pPr eaLnBrk="1" fontAlgn="auto" hangingPunct="1">
              <a:spcAft>
                <a:spcPts val="0"/>
              </a:spcAft>
              <a:buFont typeface="Arial" pitchFamily="34" charset="0"/>
              <a:buChar char="•"/>
              <a:defRPr/>
            </a:pPr>
            <a:r>
              <a:rPr lang="en-US" sz="4900" dirty="0">
                <a:ea typeface="+mn-ea"/>
                <a:cs typeface="+mn-cs"/>
              </a:rPr>
              <a:t>Is it an appropriate length (note: many journals will stipulate length requirements in their author guidelines)? </a:t>
            </a:r>
          </a:p>
          <a:p>
            <a:pPr eaLnBrk="1" fontAlgn="auto" hangingPunct="1">
              <a:spcAft>
                <a:spcPts val="0"/>
              </a:spcAft>
              <a:buFont typeface="Arial" pitchFamily="34" charset="0"/>
              <a:buChar char="•"/>
              <a:defRPr/>
            </a:pPr>
            <a:endParaRPr lang="en-US" dirty="0">
              <a:ea typeface="+mn-ea"/>
              <a:cs typeface="+mn-cs"/>
            </a:endParaRPr>
          </a:p>
        </p:txBody>
      </p:sp>
      <p:sp>
        <p:nvSpPr>
          <p:cNvPr id="30723" name="TextBox 4"/>
          <p:cNvSpPr txBox="1">
            <a:spLocks noChangeArrowheads="1"/>
          </p:cNvSpPr>
          <p:nvPr/>
        </p:nvSpPr>
        <p:spPr bwMode="auto">
          <a:xfrm>
            <a:off x="685800" y="152400"/>
            <a:ext cx="777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Submissions judged on criteria such as…</a:t>
            </a:r>
          </a:p>
        </p:txBody>
      </p:sp>
      <p:sp>
        <p:nvSpPr>
          <p:cNvPr id="30724" name="TextBox 1"/>
          <p:cNvSpPr txBox="1">
            <a:spLocks noChangeArrowheads="1"/>
          </p:cNvSpPr>
          <p:nvPr/>
        </p:nvSpPr>
        <p:spPr bwMode="auto">
          <a:xfrm>
            <a:off x="5029200" y="6400800"/>
            <a:ext cx="410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1800" b="1">
                <a:solidFill>
                  <a:srgbClr val="FF0000"/>
                </a:solidFill>
              </a:rPr>
              <a:t>[Handout: analyzing research articles]</a:t>
            </a:r>
          </a:p>
        </p:txBody>
      </p:sp>
    </p:spTree>
    <p:extLst>
      <p:ext uri="{BB962C8B-B14F-4D97-AF65-F5344CB8AC3E}">
        <p14:creationId xmlns:p14="http://schemas.microsoft.com/office/powerpoint/2010/main" val="2859658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atin typeface="Calibri" charset="0"/>
              </a:rPr>
              <a:t>SPSS classes in Odum</a:t>
            </a:r>
          </a:p>
        </p:txBody>
      </p:sp>
      <p:sp>
        <p:nvSpPr>
          <p:cNvPr id="3" name="Content Placeholder 2"/>
          <p:cNvSpPr>
            <a:spLocks noGrp="1"/>
          </p:cNvSpPr>
          <p:nvPr>
            <p:ph idx="1"/>
          </p:nvPr>
        </p:nvSpPr>
        <p:spPr/>
        <p:txBody>
          <a:bodyPr/>
          <a:lstStyle/>
          <a:p>
            <a:pPr eaLnBrk="1" hangingPunct="1">
              <a:defRPr/>
            </a:pPr>
            <a:r>
              <a:rPr lang="en-US" dirty="0" smtClean="0"/>
              <a:t>Monday, </a:t>
            </a:r>
            <a:r>
              <a:rPr lang="en-US" dirty="0" smtClean="0"/>
              <a:t>Feb 29, 2:00 pm – 3:30 pm</a:t>
            </a:r>
            <a:endParaRPr lang="en-US" dirty="0" smtClean="0"/>
          </a:p>
          <a:p>
            <a:pPr lvl="1" eaLnBrk="1" hangingPunct="1">
              <a:defRPr/>
            </a:pPr>
            <a:r>
              <a:rPr lang="en-US" dirty="0" smtClean="0"/>
              <a:t>Intro to </a:t>
            </a:r>
            <a:r>
              <a:rPr lang="en-US" dirty="0" smtClean="0"/>
              <a:t>SPSS, how to work with data</a:t>
            </a:r>
            <a:endParaRPr lang="en-US" dirty="0" smtClean="0"/>
          </a:p>
          <a:p>
            <a:pPr eaLnBrk="1" hangingPunct="1">
              <a:defRPr/>
            </a:pPr>
            <a:r>
              <a:rPr lang="en-US" dirty="0" smtClean="0"/>
              <a:t>Tuesday, </a:t>
            </a:r>
            <a:r>
              <a:rPr lang="en-US" dirty="0" smtClean="0"/>
              <a:t>March 1, </a:t>
            </a:r>
            <a:r>
              <a:rPr lang="en-US" dirty="0"/>
              <a:t>2:00 pm – 3:30 pm</a:t>
            </a:r>
          </a:p>
          <a:p>
            <a:pPr lvl="1" eaLnBrk="1" hangingPunct="1">
              <a:defRPr/>
            </a:pPr>
            <a:r>
              <a:rPr lang="en-US" dirty="0" smtClean="0"/>
              <a:t>Work </a:t>
            </a:r>
            <a:r>
              <a:rPr lang="en-US" dirty="0" smtClean="0"/>
              <a:t>with SPSS syntax</a:t>
            </a:r>
          </a:p>
          <a:p>
            <a:pPr eaLnBrk="1" hangingPunct="1">
              <a:defRPr/>
            </a:pPr>
            <a:r>
              <a:rPr lang="en-US" dirty="0" smtClean="0"/>
              <a:t>Wednesday, </a:t>
            </a:r>
            <a:r>
              <a:rPr lang="en-US" dirty="0" smtClean="0"/>
              <a:t>March 2, </a:t>
            </a:r>
            <a:r>
              <a:rPr lang="en-US" dirty="0"/>
              <a:t>2:00 pm – 3:30 </a:t>
            </a:r>
            <a:r>
              <a:rPr lang="en-US" dirty="0" smtClean="0"/>
              <a:t>pm</a:t>
            </a:r>
            <a:endParaRPr lang="en-US" dirty="0" smtClean="0"/>
          </a:p>
          <a:p>
            <a:pPr lvl="1" eaLnBrk="1" hangingPunct="1">
              <a:defRPr/>
            </a:pPr>
            <a:r>
              <a:rPr lang="en-US" dirty="0" smtClean="0"/>
              <a:t>Basic analytical procedures, working with SPSS </a:t>
            </a:r>
            <a:r>
              <a:rPr lang="en-US" dirty="0" smtClean="0"/>
              <a:t>graphics</a:t>
            </a:r>
            <a:endParaRPr lang="en-US" dirty="0"/>
          </a:p>
        </p:txBody>
      </p:sp>
      <p:sp>
        <p:nvSpPr>
          <p:cNvPr id="2" name="Rounded Rectangle 1"/>
          <p:cNvSpPr/>
          <p:nvPr/>
        </p:nvSpPr>
        <p:spPr>
          <a:xfrm>
            <a:off x="314074" y="1600200"/>
            <a:ext cx="8015723" cy="1144365"/>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314074" y="3814438"/>
            <a:ext cx="8015723" cy="1606420"/>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51047" y="5680286"/>
            <a:ext cx="7305641" cy="1231106"/>
          </a:xfrm>
          <a:prstGeom prst="rect">
            <a:avLst/>
          </a:prstGeom>
          <a:noFill/>
        </p:spPr>
        <p:txBody>
          <a:bodyPr wrap="square" rtlCol="0">
            <a:spAutoFit/>
          </a:bodyPr>
          <a:lstStyle/>
          <a:p>
            <a:pPr marL="0" indent="0" algn="ctr" eaLnBrk="1" hangingPunct="1">
              <a:buFont typeface="Arial" charset="0"/>
              <a:buNone/>
              <a:defRPr/>
            </a:pPr>
            <a:r>
              <a:rPr lang="en-US" sz="2800" dirty="0"/>
              <a:t>Classes held in Davis </a:t>
            </a:r>
            <a:r>
              <a:rPr lang="en-US" sz="2800" dirty="0" smtClean="0"/>
              <a:t>Library, room </a:t>
            </a:r>
            <a:r>
              <a:rPr lang="en-US" sz="2800" dirty="0"/>
              <a:t>219</a:t>
            </a:r>
          </a:p>
          <a:p>
            <a:pPr marL="0" indent="0" algn="ctr" eaLnBrk="1" hangingPunct="1">
              <a:buFont typeface="Arial" charset="0"/>
              <a:buNone/>
              <a:defRPr/>
            </a:pPr>
            <a:r>
              <a:rPr lang="en-US" sz="2800" dirty="0"/>
              <a:t>free, no registration required</a:t>
            </a:r>
          </a:p>
          <a:p>
            <a:endParaRPr lang="en-US" dirty="0"/>
          </a:p>
        </p:txBody>
      </p:sp>
    </p:spTree>
    <p:extLst>
      <p:ext uri="{BB962C8B-B14F-4D97-AF65-F5344CB8AC3E}">
        <p14:creationId xmlns:p14="http://schemas.microsoft.com/office/powerpoint/2010/main" val="17296355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6"/>
          <p:cNvSpPr txBox="1">
            <a:spLocks noChangeArrowheads="1"/>
          </p:cNvSpPr>
          <p:nvPr/>
        </p:nvSpPr>
        <p:spPr bwMode="auto">
          <a:xfrm>
            <a:off x="1066800" y="9906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a:t>Let’s look at a few articles from scholarly (peer-reviewed) publications…and get a jump on an upcoming assignment…</a:t>
            </a:r>
          </a:p>
        </p:txBody>
      </p:sp>
    </p:spTree>
    <p:extLst>
      <p:ext uri="{BB962C8B-B14F-4D97-AF65-F5344CB8AC3E}">
        <p14:creationId xmlns:p14="http://schemas.microsoft.com/office/powerpoint/2010/main" val="4202787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fontScale="90000"/>
          </a:bodyPr>
          <a:lstStyle/>
          <a:p>
            <a:r>
              <a:rPr lang="en-US">
                <a:latin typeface="Calibri" charset="0"/>
              </a:rPr>
              <a:t>Identify a research study on a topic of interest to you…</a:t>
            </a:r>
          </a:p>
        </p:txBody>
      </p:sp>
      <p:sp>
        <p:nvSpPr>
          <p:cNvPr id="33794" name="Content Placeholder 2"/>
          <p:cNvSpPr>
            <a:spLocks noGrp="1"/>
          </p:cNvSpPr>
          <p:nvPr>
            <p:ph idx="1"/>
          </p:nvPr>
        </p:nvSpPr>
        <p:spPr/>
        <p:txBody>
          <a:bodyPr/>
          <a:lstStyle/>
          <a:p>
            <a:r>
              <a:rPr lang="en-US">
                <a:latin typeface="Calibri" charset="0"/>
                <a:hlinkClick r:id="rId2"/>
              </a:rPr>
              <a:t>http://library.unc.edu/</a:t>
            </a:r>
            <a:endParaRPr lang="en-US">
              <a:latin typeface="Calibri" charset="0"/>
            </a:endParaRPr>
          </a:p>
          <a:p>
            <a:r>
              <a:rPr lang="en-US">
                <a:latin typeface="Calibri" charset="0"/>
              </a:rPr>
              <a:t>E-research by discipline</a:t>
            </a:r>
          </a:p>
          <a:p>
            <a:r>
              <a:rPr lang="en-US">
                <a:latin typeface="Calibri" charset="0"/>
              </a:rPr>
              <a:t>Academic Search Premier</a:t>
            </a:r>
          </a:p>
          <a:p>
            <a:pPr lvl="1"/>
            <a:r>
              <a:rPr lang="en-US">
                <a:latin typeface="Calibri" charset="0"/>
              </a:rPr>
              <a:t>Limit to </a:t>
            </a:r>
            <a:r>
              <a:rPr lang="en-US" i="1">
                <a:latin typeface="Calibri" charset="0"/>
              </a:rPr>
              <a:t>Scholarly (Peer Reviewed) Journals</a:t>
            </a:r>
          </a:p>
          <a:p>
            <a:r>
              <a:rPr lang="en-US">
                <a:latin typeface="Calibri" charset="0"/>
              </a:rPr>
              <a:t>Look at the article and work through the evaluation criteria from the handout…</a:t>
            </a:r>
          </a:p>
        </p:txBody>
      </p:sp>
    </p:spTree>
    <p:extLst>
      <p:ext uri="{BB962C8B-B14F-4D97-AF65-F5344CB8AC3E}">
        <p14:creationId xmlns:p14="http://schemas.microsoft.com/office/powerpoint/2010/main" val="3578432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Calibri" charset="0"/>
              </a:rPr>
              <a:t>Project: variables + statistics</a:t>
            </a:r>
          </a:p>
        </p:txBody>
      </p:sp>
      <p:sp>
        <p:nvSpPr>
          <p:cNvPr id="18434" name="Content Placeholder 2"/>
          <p:cNvSpPr>
            <a:spLocks noGrp="1"/>
          </p:cNvSpPr>
          <p:nvPr>
            <p:ph idx="1"/>
          </p:nvPr>
        </p:nvSpPr>
        <p:spPr/>
        <p:txBody>
          <a:bodyPr/>
          <a:lstStyle/>
          <a:p>
            <a:r>
              <a:rPr lang="en-US">
                <a:latin typeface="Calibri" charset="0"/>
              </a:rPr>
              <a:t>Could use only 1 variable (frequency, descriptive – mean, median, mode)</a:t>
            </a:r>
          </a:p>
          <a:p>
            <a:r>
              <a:rPr lang="en-US">
                <a:latin typeface="Calibri" charset="0"/>
              </a:rPr>
              <a:t>Could use 2 categorical variables and use contingency tables (crosstabs) + Chi squared</a:t>
            </a:r>
          </a:p>
          <a:p>
            <a:r>
              <a:rPr lang="en-US">
                <a:latin typeface="Calibri" charset="0"/>
              </a:rPr>
              <a:t>Could focus on certain responses (select cases) + frequency table</a:t>
            </a:r>
          </a:p>
        </p:txBody>
      </p:sp>
      <p:sp>
        <p:nvSpPr>
          <p:cNvPr id="18435" name="TextBox 3"/>
          <p:cNvSpPr txBox="1">
            <a:spLocks noChangeArrowheads="1"/>
          </p:cNvSpPr>
          <p:nvPr/>
        </p:nvSpPr>
        <p:spPr bwMode="auto">
          <a:xfrm>
            <a:off x="274638" y="5367338"/>
            <a:ext cx="8412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t>Think about what you WANT to look at and we’ll figure out how…</a:t>
            </a:r>
          </a:p>
        </p:txBody>
      </p:sp>
    </p:spTree>
    <p:extLst>
      <p:ext uri="{BB962C8B-B14F-4D97-AF65-F5344CB8AC3E}">
        <p14:creationId xmlns:p14="http://schemas.microsoft.com/office/powerpoint/2010/main" val="36112555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857250"/>
          </a:xfrm>
        </p:spPr>
        <p:txBody>
          <a:bodyPr/>
          <a:lstStyle/>
          <a:p>
            <a:pPr eaLnBrk="1" hangingPunct="1"/>
            <a:r>
              <a:rPr lang="en-US" sz="3600">
                <a:latin typeface="Calibri" charset="0"/>
              </a:rPr>
              <a:t>Project Plan</a:t>
            </a:r>
          </a:p>
        </p:txBody>
      </p:sp>
      <p:sp>
        <p:nvSpPr>
          <p:cNvPr id="3" name="Content Placeholder 2"/>
          <p:cNvSpPr>
            <a:spLocks noGrp="1"/>
          </p:cNvSpPr>
          <p:nvPr>
            <p:ph idx="1"/>
          </p:nvPr>
        </p:nvSpPr>
        <p:spPr>
          <a:xfrm>
            <a:off x="457200" y="857250"/>
            <a:ext cx="8416925" cy="6000750"/>
          </a:xfrm>
        </p:spPr>
        <p:txBody>
          <a:bodyPr rtlCol="0">
            <a:normAutofit fontScale="55000" lnSpcReduction="20000"/>
          </a:bodyPr>
          <a:lstStyle/>
          <a:p>
            <a:pPr eaLnBrk="1" fontAlgn="auto" hangingPunct="1">
              <a:spcAft>
                <a:spcPts val="0"/>
              </a:spcAft>
              <a:buFont typeface="Arial"/>
              <a:buChar char="•"/>
              <a:defRPr/>
            </a:pPr>
            <a:r>
              <a:rPr lang="en-US" sz="3600" b="1" dirty="0" smtClean="0">
                <a:ea typeface="+mn-ea"/>
                <a:cs typeface="+mn-cs"/>
              </a:rPr>
              <a:t>Identify selected variables (including any subsets)</a:t>
            </a:r>
          </a:p>
          <a:p>
            <a:pPr lvl="1" eaLnBrk="1" fontAlgn="auto" hangingPunct="1">
              <a:spcAft>
                <a:spcPts val="0"/>
              </a:spcAft>
              <a:buFont typeface="Arial"/>
              <a:buChar char="–"/>
              <a:defRPr/>
            </a:pPr>
            <a:r>
              <a:rPr lang="en-US" sz="2900" dirty="0" smtClean="0">
                <a:ea typeface="+mn-ea"/>
              </a:rPr>
              <a:t>e.g. SEX=FEMALE, AGE=18-30, INCOME, LAW5=YES</a:t>
            </a:r>
          </a:p>
          <a:p>
            <a:pPr eaLnBrk="1" fontAlgn="auto" hangingPunct="1">
              <a:spcAft>
                <a:spcPts val="0"/>
              </a:spcAft>
              <a:buFont typeface="Arial"/>
              <a:buChar char="•"/>
              <a:defRPr/>
            </a:pPr>
            <a:r>
              <a:rPr lang="en-US" sz="3600" b="1" dirty="0" smtClean="0">
                <a:ea typeface="+mn-ea"/>
                <a:cs typeface="+mn-cs"/>
              </a:rPr>
              <a:t>What sort of relationship among these variables will you try to analyze?</a:t>
            </a:r>
          </a:p>
          <a:p>
            <a:pPr lvl="1" eaLnBrk="1" fontAlgn="auto" hangingPunct="1">
              <a:spcAft>
                <a:spcPts val="0"/>
              </a:spcAft>
              <a:buFont typeface="Arial"/>
              <a:buChar char="–"/>
              <a:defRPr/>
            </a:pPr>
            <a:r>
              <a:rPr lang="en-US" sz="2900" dirty="0">
                <a:ea typeface="+mn-ea"/>
              </a:rPr>
              <a:t>e</a:t>
            </a:r>
            <a:r>
              <a:rPr lang="en-US" sz="2900" dirty="0" smtClean="0">
                <a:ea typeface="+mn-ea"/>
              </a:rPr>
              <a:t>.g. we are interested in young women who have been arrested and what sort of income level they report</a:t>
            </a:r>
          </a:p>
          <a:p>
            <a:pPr eaLnBrk="1" fontAlgn="auto" hangingPunct="1">
              <a:spcAft>
                <a:spcPts val="0"/>
              </a:spcAft>
              <a:buFont typeface="Arial"/>
              <a:buChar char="•"/>
              <a:defRPr/>
            </a:pPr>
            <a:r>
              <a:rPr lang="en-US" sz="3600" b="1" dirty="0" smtClean="0">
                <a:ea typeface="+mn-ea"/>
                <a:cs typeface="+mn-cs"/>
              </a:rPr>
              <a:t>What sort of story are you interested in uncovering?</a:t>
            </a:r>
          </a:p>
          <a:p>
            <a:pPr lvl="1" eaLnBrk="1" fontAlgn="auto" hangingPunct="1">
              <a:spcAft>
                <a:spcPts val="0"/>
              </a:spcAft>
              <a:buFont typeface="Arial"/>
              <a:buChar char="–"/>
              <a:defRPr/>
            </a:pPr>
            <a:r>
              <a:rPr lang="en-US" sz="2900" dirty="0" smtClean="0">
                <a:ea typeface="+mn-ea"/>
              </a:rPr>
              <a:t>We are interested describing young adult females who have been incarcerated – what sort of social support systems help these offenders get back on the right track to become contributing members of society.  We may also look at children of incarcerated mothers – what challenges do they face and what are some ways to help prevent a cycle of poverty and incarceration?</a:t>
            </a:r>
          </a:p>
          <a:p>
            <a:pPr eaLnBrk="1" fontAlgn="auto" hangingPunct="1">
              <a:spcAft>
                <a:spcPts val="0"/>
              </a:spcAft>
              <a:buFont typeface="Arial"/>
              <a:buChar char="•"/>
              <a:defRPr/>
            </a:pPr>
            <a:r>
              <a:rPr lang="en-US" sz="3600" b="1" dirty="0" smtClean="0">
                <a:ea typeface="+mn-ea"/>
                <a:cs typeface="+mn-cs"/>
              </a:rPr>
              <a:t>What types of information/statistics/facts do you plan to look for to help you develop the story?</a:t>
            </a:r>
          </a:p>
          <a:p>
            <a:pPr lvl="1" eaLnBrk="1" fontAlgn="auto" hangingPunct="1">
              <a:spcAft>
                <a:spcPts val="0"/>
              </a:spcAft>
              <a:buFont typeface="Arial"/>
              <a:buChar char="•"/>
              <a:defRPr/>
            </a:pPr>
            <a:r>
              <a:rPr lang="en-US" sz="2900" dirty="0" smtClean="0">
                <a:ea typeface="+mn-ea"/>
              </a:rPr>
              <a:t>Statistics describing the population &amp; incarceration rates of young adult women in the U.S.</a:t>
            </a:r>
          </a:p>
          <a:p>
            <a:pPr lvl="1" eaLnBrk="1" fontAlgn="auto" hangingPunct="1">
              <a:spcAft>
                <a:spcPts val="0"/>
              </a:spcAft>
              <a:buFont typeface="Arial"/>
              <a:buChar char="•"/>
              <a:defRPr/>
            </a:pPr>
            <a:r>
              <a:rPr lang="en-US" sz="2900" dirty="0" smtClean="0">
                <a:ea typeface="+mn-ea"/>
              </a:rPr>
              <a:t>Background on women in prison (e.g. what does prison </a:t>
            </a:r>
            <a:r>
              <a:rPr lang="en-US" sz="2900" i="1" dirty="0" smtClean="0">
                <a:ea typeface="+mn-ea"/>
              </a:rPr>
              <a:t>look like </a:t>
            </a:r>
            <a:r>
              <a:rPr lang="en-US" sz="2900" dirty="0" smtClean="0">
                <a:ea typeface="+mn-ea"/>
              </a:rPr>
              <a:t>for women? what sort of support/education programs are in place, what sort of research has been done on women in and after prison, research on children of prison mothers)</a:t>
            </a:r>
          </a:p>
          <a:p>
            <a:pPr lvl="1" eaLnBrk="1" fontAlgn="auto" hangingPunct="1">
              <a:spcAft>
                <a:spcPts val="0"/>
              </a:spcAft>
              <a:buFont typeface="Arial"/>
              <a:buChar char="•"/>
              <a:defRPr/>
            </a:pPr>
            <a:r>
              <a:rPr lang="en-US" sz="2900" dirty="0" smtClean="0">
                <a:ea typeface="+mn-ea"/>
              </a:rPr>
              <a:t>How are female prisoners portrayed in popular media?</a:t>
            </a:r>
          </a:p>
          <a:p>
            <a:pPr eaLnBrk="1" fontAlgn="auto" hangingPunct="1">
              <a:spcAft>
                <a:spcPts val="0"/>
              </a:spcAft>
              <a:buFont typeface="Arial"/>
              <a:buChar char="•"/>
              <a:defRPr/>
            </a:pPr>
            <a:r>
              <a:rPr lang="en-US" sz="3600" b="1" dirty="0" smtClean="0">
                <a:ea typeface="+mn-ea"/>
                <a:cs typeface="+mn-cs"/>
              </a:rPr>
              <a:t>Describe your team work plan </a:t>
            </a:r>
          </a:p>
          <a:p>
            <a:pPr lvl="1" eaLnBrk="1" fontAlgn="auto" hangingPunct="1">
              <a:spcAft>
                <a:spcPts val="0"/>
              </a:spcAft>
              <a:buFont typeface="Arial"/>
              <a:buChar char="–"/>
              <a:defRPr/>
            </a:pPr>
            <a:r>
              <a:rPr lang="en-US" sz="2900" dirty="0" smtClean="0">
                <a:ea typeface="+mn-ea"/>
              </a:rPr>
              <a:t>how will you divide the work?</a:t>
            </a:r>
          </a:p>
          <a:p>
            <a:pPr lvl="1" eaLnBrk="1" fontAlgn="auto" hangingPunct="1">
              <a:spcAft>
                <a:spcPts val="0"/>
              </a:spcAft>
              <a:buFont typeface="Arial"/>
              <a:buChar char="–"/>
              <a:defRPr/>
            </a:pPr>
            <a:r>
              <a:rPr lang="en-US" sz="2900" dirty="0" smtClean="0">
                <a:ea typeface="+mn-ea"/>
              </a:rPr>
              <a:t>how will you share information?</a:t>
            </a:r>
          </a:p>
          <a:p>
            <a:pPr lvl="1" eaLnBrk="1" fontAlgn="auto" hangingPunct="1">
              <a:spcAft>
                <a:spcPts val="0"/>
              </a:spcAft>
              <a:buFont typeface="Arial"/>
              <a:buChar char="–"/>
              <a:defRPr/>
            </a:pPr>
            <a:r>
              <a:rPr lang="en-US" sz="2900" dirty="0" smtClean="0">
                <a:ea typeface="+mn-ea"/>
              </a:rPr>
              <a:t>what is your timeline?</a:t>
            </a:r>
          </a:p>
          <a:p>
            <a:pPr eaLnBrk="1" fontAlgn="auto" hangingPunct="1">
              <a:spcAft>
                <a:spcPts val="0"/>
              </a:spcAft>
              <a:buFont typeface="Arial"/>
              <a:buChar char="•"/>
              <a:defRPr/>
            </a:pPr>
            <a:r>
              <a:rPr lang="en-US" sz="3600" b="1" dirty="0" smtClean="0">
                <a:ea typeface="+mn-ea"/>
                <a:cs typeface="+mn-cs"/>
              </a:rPr>
              <a:t>Plan due by </a:t>
            </a:r>
            <a:r>
              <a:rPr lang="en-US" sz="3600" b="1" u="sng" dirty="0" smtClean="0">
                <a:ea typeface="+mn-ea"/>
                <a:cs typeface="+mn-cs"/>
              </a:rPr>
              <a:t>class time on </a:t>
            </a:r>
            <a:r>
              <a:rPr lang="en-US" sz="3600" b="1" u="sng" dirty="0" smtClean="0">
                <a:ea typeface="+mn-ea"/>
                <a:cs typeface="+mn-cs"/>
              </a:rPr>
              <a:t>Wednesday</a:t>
            </a:r>
            <a:r>
              <a:rPr lang="en-US" sz="3600" b="1" dirty="0" smtClean="0">
                <a:ea typeface="+mn-ea"/>
                <a:cs typeface="+mn-cs"/>
              </a:rPr>
              <a:t>; few paragraphs; email or print</a:t>
            </a:r>
            <a:endParaRPr lang="en-US" dirty="0">
              <a:ea typeface="+mn-ea"/>
              <a:cs typeface="+mn-cs"/>
            </a:endParaRPr>
          </a:p>
        </p:txBody>
      </p:sp>
    </p:spTree>
    <p:extLst>
      <p:ext uri="{BB962C8B-B14F-4D97-AF65-F5344CB8AC3E}">
        <p14:creationId xmlns:p14="http://schemas.microsoft.com/office/powerpoint/2010/main" val="17888634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3"/>
          <p:cNvSpPr txBox="1">
            <a:spLocks noChangeArrowheads="1"/>
          </p:cNvSpPr>
          <p:nvPr/>
        </p:nvSpPr>
        <p:spPr bwMode="auto">
          <a:xfrm>
            <a:off x="936625" y="1317625"/>
            <a:ext cx="72707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i="1"/>
              <a:t>Handout: </a:t>
            </a:r>
          </a:p>
          <a:p>
            <a:pPr eaLnBrk="1" hangingPunct="1"/>
            <a:r>
              <a:rPr lang="en-US" sz="3600"/>
              <a:t>Suggested Resources for the Data to Story Project</a:t>
            </a:r>
          </a:p>
        </p:txBody>
      </p:sp>
      <p:sp>
        <p:nvSpPr>
          <p:cNvPr id="5" name="Line Callout 1 4"/>
          <p:cNvSpPr/>
          <p:nvPr/>
        </p:nvSpPr>
        <p:spPr>
          <a:xfrm>
            <a:off x="5746750" y="4333875"/>
            <a:ext cx="3190875" cy="2254250"/>
          </a:xfrm>
          <a:prstGeom prst="borderCallout1">
            <a:avLst>
              <a:gd name="adj1" fmla="val 18750"/>
              <a:gd name="adj2" fmla="val -8333"/>
              <a:gd name="adj3" fmla="val -57922"/>
              <a:gd name="adj4" fmla="val -69179"/>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a:t>Most valuable handout of the class</a:t>
            </a:r>
          </a:p>
        </p:txBody>
      </p:sp>
    </p:spTree>
    <p:extLst>
      <p:ext uri="{BB962C8B-B14F-4D97-AF65-F5344CB8AC3E}">
        <p14:creationId xmlns:p14="http://schemas.microsoft.com/office/powerpoint/2010/main" val="2983226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0175" y="203200"/>
          <a:ext cx="8788400" cy="6149975"/>
        </p:xfrm>
        <a:graphic>
          <a:graphicData uri="http://schemas.openxmlformats.org/drawingml/2006/table">
            <a:tbl>
              <a:tblPr firstRow="1" bandRow="1">
                <a:tableStyleId>{5C22544A-7EE6-4342-B048-85BDC9FD1C3A}</a:tableStyleId>
              </a:tblPr>
              <a:tblGrid>
                <a:gridCol w="2929466"/>
                <a:gridCol w="3407526"/>
                <a:gridCol w="2451408"/>
              </a:tblGrid>
              <a:tr h="762069">
                <a:tc gridSpan="3">
                  <a:txBody>
                    <a:bodyPr/>
                    <a:lstStyle/>
                    <a:p>
                      <a:pPr algn="ctr"/>
                      <a:r>
                        <a:rPr lang="en-US" sz="4400" dirty="0" smtClean="0"/>
                        <a:t>Statistical Sources</a:t>
                      </a:r>
                      <a:endParaRPr lang="en-US" sz="4400" dirty="0"/>
                    </a:p>
                  </a:txBody>
                  <a:tcPr marL="91439" marR="91439" marT="45724" marB="45724"/>
                </a:tc>
                <a:tc hMerge="1">
                  <a:txBody>
                    <a:bodyPr/>
                    <a:lstStyle/>
                    <a:p>
                      <a:endParaRPr lang="en-US"/>
                    </a:p>
                  </a:txBody>
                  <a:tcPr/>
                </a:tc>
                <a:tc hMerge="1">
                  <a:txBody>
                    <a:bodyPr/>
                    <a:lstStyle/>
                    <a:p>
                      <a:endParaRPr lang="en-US" dirty="0"/>
                    </a:p>
                  </a:txBody>
                  <a:tcPr/>
                </a:tc>
              </a:tr>
              <a:tr h="1139333">
                <a:tc>
                  <a:txBody>
                    <a:bodyPr/>
                    <a:lstStyle/>
                    <a:p>
                      <a:r>
                        <a:rPr lang="en-US" sz="2800" b="1" dirty="0" smtClean="0"/>
                        <a:t>Pew Research Center </a:t>
                      </a:r>
                      <a:endParaRPr lang="en-US" sz="2800" b="1" dirty="0"/>
                    </a:p>
                  </a:txBody>
                  <a:tcPr marL="91439" marR="91439" marT="45724" marB="45724"/>
                </a:tc>
                <a:tc>
                  <a:txBody>
                    <a:bodyPr/>
                    <a:lstStyle/>
                    <a:p>
                      <a:r>
                        <a:rPr lang="en-US" sz="2800" dirty="0" smtClean="0"/>
                        <a:t>collect their own data</a:t>
                      </a:r>
                      <a:endParaRPr lang="en-US" sz="2800" dirty="0"/>
                    </a:p>
                  </a:txBody>
                  <a:tcPr marL="91439" marR="91439" marT="45724" marB="45724"/>
                </a:tc>
                <a:tc>
                  <a:txBody>
                    <a:bodyPr/>
                    <a:lstStyle/>
                    <a:p>
                      <a:r>
                        <a:rPr lang="en-US" sz="2800" dirty="0" smtClean="0"/>
                        <a:t>Free</a:t>
                      </a:r>
                    </a:p>
                    <a:p>
                      <a:r>
                        <a:rPr lang="en-US" sz="1800" dirty="0" smtClean="0"/>
                        <a:t>http://</a:t>
                      </a:r>
                      <a:r>
                        <a:rPr lang="en-US" sz="1800" dirty="0" err="1" smtClean="0"/>
                        <a:t>www.pewresearch.org</a:t>
                      </a:r>
                      <a:r>
                        <a:rPr lang="en-US" sz="1800" dirty="0" smtClean="0"/>
                        <a:t>/</a:t>
                      </a:r>
                      <a:endParaRPr lang="en-US" sz="1800" dirty="0"/>
                    </a:p>
                  </a:txBody>
                  <a:tcPr marL="91439" marR="91439" marT="45724" marB="45724"/>
                </a:tc>
              </a:tr>
              <a:tr h="1139333">
                <a:tc>
                  <a:txBody>
                    <a:bodyPr/>
                    <a:lstStyle/>
                    <a:p>
                      <a:r>
                        <a:rPr lang="en-US" sz="2800" b="1" dirty="0" err="1" smtClean="0"/>
                        <a:t>Statista</a:t>
                      </a:r>
                      <a:endParaRPr lang="en-US" sz="2800" b="1" dirty="0"/>
                    </a:p>
                  </a:txBody>
                  <a:tcPr marL="91439" marR="91439" marT="45724" marB="45724"/>
                </a:tc>
                <a:tc>
                  <a:txBody>
                    <a:bodyPr/>
                    <a:lstStyle/>
                    <a:p>
                      <a:r>
                        <a:rPr lang="en-US" sz="2800" dirty="0" smtClean="0"/>
                        <a:t>collect own data + other sources</a:t>
                      </a:r>
                      <a:endParaRPr lang="en-US" sz="2800" dirty="0"/>
                    </a:p>
                  </a:txBody>
                  <a:tcPr marL="91439" marR="91439" marT="45724" marB="45724"/>
                </a:tc>
                <a:tc>
                  <a:txBody>
                    <a:bodyPr/>
                    <a:lstStyle/>
                    <a:p>
                      <a:r>
                        <a:rPr lang="en-US" sz="2800" dirty="0" smtClean="0"/>
                        <a:t>Subscription UNC Lib</a:t>
                      </a:r>
                      <a:endParaRPr lang="en-US" sz="2800" dirty="0"/>
                    </a:p>
                  </a:txBody>
                  <a:tcPr marL="91439" marR="91439" marT="45724" marB="45724"/>
                </a:tc>
              </a:tr>
              <a:tr h="1554620">
                <a:tc>
                  <a:txBody>
                    <a:bodyPr/>
                    <a:lstStyle/>
                    <a:p>
                      <a:r>
                        <a:rPr lang="en-US" sz="2800" b="1" dirty="0" smtClean="0"/>
                        <a:t>Statistical Abstracts of the U.S. </a:t>
                      </a:r>
                      <a:endParaRPr lang="en-US" sz="2800" b="1" dirty="0"/>
                    </a:p>
                  </a:txBody>
                  <a:tcPr marL="91439" marR="91439" marT="45724" marB="45724"/>
                </a:tc>
                <a:tc>
                  <a:txBody>
                    <a:bodyPr/>
                    <a:lstStyle/>
                    <a:p>
                      <a:r>
                        <a:rPr lang="en-US" sz="2800" dirty="0" smtClean="0"/>
                        <a:t>based on census data</a:t>
                      </a:r>
                      <a:endParaRPr lang="en-US" sz="2800" dirty="0"/>
                    </a:p>
                  </a:txBody>
                  <a:tcPr marL="91439" marR="91439" marT="45724" marB="45724"/>
                </a:tc>
                <a:tc>
                  <a:txBody>
                    <a:bodyPr/>
                    <a:lstStyle/>
                    <a:p>
                      <a:r>
                        <a:rPr lang="en-US" sz="2800" dirty="0" smtClean="0"/>
                        <a:t>free + subscription</a:t>
                      </a:r>
                    </a:p>
                    <a:p>
                      <a:r>
                        <a:rPr lang="en-US" sz="2800" dirty="0" smtClean="0"/>
                        <a:t>UNC Lib</a:t>
                      </a:r>
                      <a:endParaRPr lang="en-US" sz="2800" dirty="0"/>
                    </a:p>
                  </a:txBody>
                  <a:tcPr marL="91439" marR="91439" marT="45724" marB="45724"/>
                </a:tc>
              </a:tr>
              <a:tr h="1554620">
                <a:tc>
                  <a:txBody>
                    <a:bodyPr/>
                    <a:lstStyle/>
                    <a:p>
                      <a:r>
                        <a:rPr lang="en-US" sz="2800" b="1" dirty="0" smtClean="0"/>
                        <a:t>Historical Statistics of the U.S.</a:t>
                      </a:r>
                      <a:endParaRPr lang="en-US" sz="2800" b="1" dirty="0"/>
                    </a:p>
                  </a:txBody>
                  <a:tcPr marL="91439" marR="91439" marT="45724" marB="45724"/>
                </a:tc>
                <a:tc>
                  <a:txBody>
                    <a:bodyPr/>
                    <a:lstStyle/>
                    <a:p>
                      <a:r>
                        <a:rPr lang="en-US" sz="2800" dirty="0" smtClean="0"/>
                        <a:t>based on census</a:t>
                      </a:r>
                      <a:r>
                        <a:rPr lang="en-US" sz="2800" baseline="0" dirty="0" smtClean="0"/>
                        <a:t> data</a:t>
                      </a:r>
                      <a:endParaRPr lang="en-US" sz="2800" dirty="0"/>
                    </a:p>
                  </a:txBody>
                  <a:tcPr marL="91439" marR="91439" marT="45724" marB="4572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free + subscription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UNC</a:t>
                      </a:r>
                      <a:r>
                        <a:rPr lang="en-US" sz="2800" baseline="0" dirty="0" smtClean="0"/>
                        <a:t> Lib</a:t>
                      </a:r>
                      <a:endParaRPr lang="en-US" sz="2800" dirty="0" smtClean="0"/>
                    </a:p>
                  </a:txBody>
                  <a:tcPr marL="91439" marR="91439" marT="45724" marB="45724"/>
                </a:tc>
              </a:tr>
            </a:tbl>
          </a:graphicData>
        </a:graphic>
      </p:graphicFrame>
    </p:spTree>
    <p:extLst>
      <p:ext uri="{BB962C8B-B14F-4D97-AF65-F5344CB8AC3E}">
        <p14:creationId xmlns:p14="http://schemas.microsoft.com/office/powerpoint/2010/main" val="58351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Screen Shot 2014-02-20 at 8.19.07 AM.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2413"/>
            <a:ext cx="9144000"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Box 2"/>
          <p:cNvSpPr txBox="1">
            <a:spLocks noChangeArrowheads="1"/>
          </p:cNvSpPr>
          <p:nvPr/>
        </p:nvSpPr>
        <p:spPr bwMode="auto">
          <a:xfrm>
            <a:off x="935038" y="5459413"/>
            <a:ext cx="72834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400"/>
              <a:t>http://www.pewresearch.org/</a:t>
            </a:r>
          </a:p>
        </p:txBody>
      </p:sp>
    </p:spTree>
    <p:extLst>
      <p:ext uri="{BB962C8B-B14F-4D97-AF65-F5344CB8AC3E}">
        <p14:creationId xmlns:p14="http://schemas.microsoft.com/office/powerpoint/2010/main" val="37606808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TotalTime>
  <Words>2191</Words>
  <Application>Microsoft Macintosh PowerPoint</Application>
  <PresentationFormat>On-screen Show (4:3)</PresentationFormat>
  <Paragraphs>259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INLS 151</vt:lpstr>
      <vt:lpstr>Today’s line-up</vt:lpstr>
      <vt:lpstr>PowerPoint Presentation</vt:lpstr>
      <vt:lpstr>SPSS classes in Odum</vt:lpstr>
      <vt:lpstr>Project: variables + statistics</vt:lpstr>
      <vt:lpstr>Project Plan</vt:lpstr>
      <vt:lpstr>PowerPoint Presentation</vt:lpstr>
      <vt:lpstr>PowerPoint Presentation</vt:lpstr>
      <vt:lpstr>PowerPoint Presentation</vt:lpstr>
      <vt:lpstr>PowerPoint Presentation</vt:lpstr>
      <vt:lpstr>Statistia</vt:lpstr>
      <vt:lpstr>mid-term exam</vt:lpstr>
      <vt:lpstr>Refresher from reading…</vt:lpstr>
      <vt:lpstr>What is a controlled vocabulary?</vt:lpstr>
      <vt:lpstr>Subject headings</vt:lpstr>
      <vt:lpstr>why is CV useful in an IR system?</vt:lpstr>
      <vt:lpstr>Example</vt:lpstr>
      <vt:lpstr>PowerPoint Presentation</vt:lpstr>
      <vt:lpstr>why is CV useful in an IR system?</vt:lpstr>
      <vt:lpstr>why is CV useful in an IR system?</vt:lpstr>
      <vt:lpstr>why is CV useful in an IR system?</vt:lpstr>
      <vt:lpstr>PowerPoint Presentation</vt:lpstr>
      <vt:lpstr>PowerPoint Presentation</vt:lpstr>
      <vt:lpstr>PowerPoint Presentation</vt:lpstr>
      <vt:lpstr>PowerPoint Presentation</vt:lpstr>
      <vt:lpstr>search process</vt:lpstr>
      <vt:lpstr>PowerPoint Presentation</vt:lpstr>
      <vt:lpstr>In-class work</vt:lpstr>
      <vt:lpstr>PowerPoint Presentation</vt:lpstr>
      <vt:lpstr>PowerPoint Presentation</vt:lpstr>
      <vt:lpstr>PowerPoint Presentation</vt:lpstr>
      <vt:lpstr>PowerPoint Presentation</vt:lpstr>
      <vt:lpstr>PowerPoint Presentation</vt:lpstr>
      <vt:lpstr>3 types of peer review</vt:lpstr>
      <vt:lpstr>3 types of peer review</vt:lpstr>
      <vt:lpstr>3 types of peer review</vt:lpstr>
      <vt:lpstr>PowerPoint Presentation</vt:lpstr>
      <vt:lpstr>article submission &amp; review process</vt:lpstr>
      <vt:lpstr>PowerPoint Presentation</vt:lpstr>
      <vt:lpstr>PowerPoint Presentation</vt:lpstr>
      <vt:lpstr>Identify a research study on a topic of interest to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Clemens</dc:creator>
  <cp:lastModifiedBy>Rachael Clemens</cp:lastModifiedBy>
  <cp:revision>8</cp:revision>
  <dcterms:created xsi:type="dcterms:W3CDTF">2016-02-29T18:02:36Z</dcterms:created>
  <dcterms:modified xsi:type="dcterms:W3CDTF">2016-02-29T20:23:45Z</dcterms:modified>
</cp:coreProperties>
</file>