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420" r:id="rId3"/>
    <p:sldId id="421" r:id="rId4"/>
    <p:sldId id="423" r:id="rId5"/>
    <p:sldId id="424" r:id="rId6"/>
    <p:sldId id="425" r:id="rId7"/>
    <p:sldId id="426" r:id="rId8"/>
    <p:sldId id="427" r:id="rId9"/>
    <p:sldId id="428" r:id="rId10"/>
    <p:sldId id="429" r:id="rId11"/>
    <p:sldId id="432" r:id="rId12"/>
    <p:sldId id="433" r:id="rId13"/>
    <p:sldId id="434" r:id="rId14"/>
    <p:sldId id="435" r:id="rId15"/>
    <p:sldId id="436" r:id="rId16"/>
    <p:sldId id="437" r:id="rId17"/>
    <p:sldId id="438" r:id="rId18"/>
    <p:sldId id="439" r:id="rId19"/>
    <p:sldId id="441" r:id="rId20"/>
    <p:sldId id="442" r:id="rId21"/>
    <p:sldId id="440" r:id="rId22"/>
    <p:sldId id="443" r:id="rId23"/>
    <p:sldId id="444" r:id="rId24"/>
    <p:sldId id="445" r:id="rId25"/>
    <p:sldId id="446" r:id="rId26"/>
    <p:sldId id="447" r:id="rId27"/>
    <p:sldId id="459" r:id="rId28"/>
    <p:sldId id="448" r:id="rId29"/>
    <p:sldId id="449" r:id="rId30"/>
    <p:sldId id="460" r:id="rId31"/>
    <p:sldId id="463" r:id="rId32"/>
    <p:sldId id="464" r:id="rId33"/>
    <p:sldId id="465" r:id="rId34"/>
    <p:sldId id="466" r:id="rId35"/>
    <p:sldId id="467" r:id="rId36"/>
    <p:sldId id="468" r:id="rId37"/>
    <p:sldId id="469" r:id="rId38"/>
    <p:sldId id="470" r:id="rId39"/>
    <p:sldId id="471" r:id="rId40"/>
    <p:sldId id="472" r:id="rId41"/>
    <p:sldId id="461" r:id="rId42"/>
    <p:sldId id="46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6" autoAdjust="0"/>
    <p:restoredTop sz="72777" autoAdjust="0"/>
  </p:normalViewPr>
  <p:slideViewPr>
    <p:cSldViewPr>
      <p:cViewPr varScale="1">
        <p:scale>
          <a:sx n="118" d="100"/>
          <a:sy n="118" d="100"/>
        </p:scale>
        <p:origin x="5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5BFCD-1A9F-4E04-964F-3BE1AA8E8FD6}" type="datetimeFigureOut">
              <a:rPr lang="en-US" smtClean="0"/>
              <a:pPr/>
              <a:t>10/27/2016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1EB67-F149-44AB-8268-6FBAA37BC8D1}" type="slidenum">
              <a:rPr lang="en-US" smtClean="0"/>
              <a:pPr/>
              <a:t>‹#›</a:t>
            </a:fld>
            <a:endParaRPr lang="en-US"/>
          </a:p>
        </p:txBody>
      </p:sp>
    </p:spTree>
    <p:extLst>
      <p:ext uri="{BB962C8B-B14F-4D97-AF65-F5344CB8AC3E}">
        <p14:creationId xmlns:p14="http://schemas.microsoft.com/office/powerpoint/2010/main" val="1693542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Functions</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a:t>
            </a:fld>
            <a:endParaRPr lang="en-US"/>
          </a:p>
        </p:txBody>
      </p:sp>
    </p:spTree>
    <p:extLst>
      <p:ext uri="{BB962C8B-B14F-4D97-AF65-F5344CB8AC3E}">
        <p14:creationId xmlns:p14="http://schemas.microsoft.com/office/powerpoint/2010/main" val="2740417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level node here contains 4 sorted values representing the range of </a:t>
            </a:r>
            <a:r>
              <a:rPr lang="en-US" dirty="0" err="1"/>
              <a:t>item_ids</a:t>
            </a:r>
            <a:r>
              <a:rPr lang="en-US" dirty="0"/>
              <a:t> to be found below this node. The child nodes have the same range values showing the values taken by its own children. At the last level we have nodes containing the final </a:t>
            </a:r>
            <a:r>
              <a:rPr lang="en-US" dirty="0" err="1"/>
              <a:t>item_id</a:t>
            </a:r>
            <a:r>
              <a:rPr lang="en-US" dirty="0"/>
              <a:t> value, and a pointer to the byte in the disk file the final record lies.</a:t>
            </a:r>
          </a:p>
        </p:txBody>
      </p:sp>
      <p:sp>
        <p:nvSpPr>
          <p:cNvPr id="4" name="Slide Number Placeholder 3"/>
          <p:cNvSpPr>
            <a:spLocks noGrp="1"/>
          </p:cNvSpPr>
          <p:nvPr>
            <p:ph type="sldNum" sz="quarter" idx="10"/>
          </p:nvPr>
        </p:nvSpPr>
        <p:spPr/>
        <p:txBody>
          <a:bodyPr/>
          <a:lstStyle/>
          <a:p>
            <a:fld id="{48C1EB67-F149-44AB-8268-6FBAA37BC8D1}" type="slidenum">
              <a:rPr lang="en-US" smtClean="0"/>
              <a:pPr/>
              <a:t>23</a:t>
            </a:fld>
            <a:endParaRPr lang="en-US"/>
          </a:p>
        </p:txBody>
      </p:sp>
    </p:spTree>
    <p:extLst>
      <p:ext uri="{BB962C8B-B14F-4D97-AF65-F5344CB8AC3E}">
        <p14:creationId xmlns:p14="http://schemas.microsoft.com/office/powerpoint/2010/main" val="4127535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level node here contains 4 sorted values representing the range of </a:t>
            </a:r>
            <a:r>
              <a:rPr lang="en-US" dirty="0" err="1"/>
              <a:t>item_ids</a:t>
            </a:r>
            <a:r>
              <a:rPr lang="en-US" dirty="0"/>
              <a:t> to be found below this node. The child nodes have the same range values showing the values taken by its own children. At the last level we have nodes containing the final </a:t>
            </a:r>
            <a:r>
              <a:rPr lang="en-US" dirty="0" err="1"/>
              <a:t>item_id</a:t>
            </a:r>
            <a:r>
              <a:rPr lang="en-US" dirty="0"/>
              <a:t> value, and a pointer to the byte in the disk file the final record lies.</a:t>
            </a:r>
          </a:p>
        </p:txBody>
      </p:sp>
      <p:sp>
        <p:nvSpPr>
          <p:cNvPr id="4" name="Slide Number Placeholder 3"/>
          <p:cNvSpPr>
            <a:spLocks noGrp="1"/>
          </p:cNvSpPr>
          <p:nvPr>
            <p:ph type="sldNum" sz="quarter" idx="10"/>
          </p:nvPr>
        </p:nvSpPr>
        <p:spPr/>
        <p:txBody>
          <a:bodyPr/>
          <a:lstStyle/>
          <a:p>
            <a:fld id="{48C1EB67-F149-44AB-8268-6FBAA37BC8D1}" type="slidenum">
              <a:rPr lang="en-US" smtClean="0"/>
              <a:pPr/>
              <a:t>24</a:t>
            </a:fld>
            <a:endParaRPr lang="en-US"/>
          </a:p>
        </p:txBody>
      </p:sp>
    </p:spTree>
    <p:extLst>
      <p:ext uri="{BB962C8B-B14F-4D97-AF65-F5344CB8AC3E}">
        <p14:creationId xmlns:p14="http://schemas.microsoft.com/office/powerpoint/2010/main" val="4127535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989459D6-6B8D-604E-BD53-25DB234A65AC}" type="slidenum">
              <a:rPr lang="en-CA"/>
              <a:pPr/>
              <a:t>27</a:t>
            </a:fld>
            <a:endParaRPr lang="en-CA"/>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general rule of thumb, indexes should be applied to any column named in the WHERE clause of a SELECT query.</a:t>
            </a:r>
          </a:p>
          <a:p>
            <a:endParaRPr lang="en-US" dirty="0"/>
          </a:p>
          <a:p>
            <a:r>
              <a:rPr lang="en-US" dirty="0"/>
              <a:t>For example, assume we have a </a:t>
            </a:r>
            <a:r>
              <a:rPr lang="en-US" dirty="0" err="1"/>
              <a:t>usertable</a:t>
            </a:r>
            <a:r>
              <a:rPr lang="en-US" dirty="0"/>
              <a:t> with a numeric ID (the primary key) and an email address. During log on, MySQL must locate the correct ID by searching for an email. With an index, MySQL can use a fast search algorithm to locate the email almost instantly. Without an index, MySQL must check every record in sequence until the address is found.</a:t>
            </a:r>
          </a:p>
          <a:p>
            <a:endParaRPr lang="en-US" dirty="0"/>
          </a:p>
          <a:p>
            <a:r>
              <a:rPr lang="en-US" dirty="0"/>
              <a:t>It’s tempting to add indexes to every column, however, they are regenerated during every table INSERT or UPDATE. That can hit performance; only add indexes when necessary.</a:t>
            </a:r>
          </a:p>
        </p:txBody>
      </p:sp>
      <p:sp>
        <p:nvSpPr>
          <p:cNvPr id="4" name="Slide Number Placeholder 3"/>
          <p:cNvSpPr>
            <a:spLocks noGrp="1"/>
          </p:cNvSpPr>
          <p:nvPr>
            <p:ph type="sldNum" sz="quarter" idx="10"/>
          </p:nvPr>
        </p:nvSpPr>
        <p:spPr/>
        <p:txBody>
          <a:bodyPr/>
          <a:lstStyle/>
          <a:p>
            <a:fld id="{48C1EB67-F149-44AB-8268-6FBAA37BC8D1}" type="slidenum">
              <a:rPr lang="en-US" smtClean="0"/>
              <a:pPr/>
              <a:t>28</a:t>
            </a:fld>
            <a:endParaRPr lang="en-US"/>
          </a:p>
        </p:txBody>
      </p:sp>
    </p:spTree>
    <p:extLst>
      <p:ext uri="{BB962C8B-B14F-4D97-AF65-F5344CB8AC3E}">
        <p14:creationId xmlns:p14="http://schemas.microsoft.com/office/powerpoint/2010/main" val="4135782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tempting to add indexes to every column, however, they are regenerated during every table INSERT or UPDATE. That can hit performance; only add indexes when necessary.</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29</a:t>
            </a:fld>
            <a:endParaRPr lang="en-US"/>
          </a:p>
        </p:txBody>
      </p:sp>
    </p:spTree>
    <p:extLst>
      <p:ext uri="{BB962C8B-B14F-4D97-AF65-F5344CB8AC3E}">
        <p14:creationId xmlns:p14="http://schemas.microsoft.com/office/powerpoint/2010/main" val="4135782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0E64F37D-4A54-ED40-B27D-EDF788B3AC5F}" type="slidenum">
              <a:rPr lang="en-CA">
                <a:solidFill>
                  <a:prstClr val="black"/>
                </a:solidFill>
              </a:rPr>
              <a:pPr/>
              <a:t>41</a:t>
            </a:fld>
            <a:endParaRPr lang="en-CA">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3421404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A746D6DF-263F-CC4C-8351-03C561F497C1}" type="slidenum">
              <a:rPr lang="en-CA">
                <a:solidFill>
                  <a:prstClr val="black"/>
                </a:solidFill>
              </a:rPr>
              <a:pPr/>
              <a:t>42</a:t>
            </a:fld>
            <a:endParaRPr lang="en-CA">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408706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4EA4D44C-66B2-074D-B601-8B3F3935C834}" type="slidenum">
              <a:rPr lang="en-CA"/>
              <a:pPr/>
              <a:t>5</a:t>
            </a:fld>
            <a:endParaRPr lang="en-CA"/>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5130EFDA-C43F-AD44-BAB7-B3D2842F0878}" type="slidenum">
              <a:rPr lang="en-CA"/>
              <a:pPr/>
              <a:t>6</a:t>
            </a:fld>
            <a:endParaRPr lang="en-CA"/>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BE17A0AC-F1C0-2F41-8B56-25A17B8321EA}" type="slidenum">
              <a:rPr lang="en-CA"/>
              <a:pPr/>
              <a:t>7</a:t>
            </a:fld>
            <a:endParaRPr lang="en-CA"/>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EEEB87C6-26E6-B442-85F2-A5F6D6223676}" type="slidenum">
              <a:rPr lang="en-CA"/>
              <a:pPr/>
              <a:t>8</a:t>
            </a:fld>
            <a:endParaRPr lang="en-CA"/>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ED3D2C9A-2693-E443-8B9B-DDCEE263FCFE}" type="slidenum">
              <a:rPr lang="en-CA"/>
              <a:pPr/>
              <a:t>9</a:t>
            </a:fld>
            <a:endParaRPr lang="en-CA"/>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8DECF24E-4CDE-7B42-8815-D99618BB14CB}" type="slidenum">
              <a:rPr lang="en-CA"/>
              <a:pPr/>
              <a:t>10</a:t>
            </a:fld>
            <a:endParaRPr lang="en-CA"/>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13</a:t>
            </a:fld>
            <a:endParaRPr lang="en-US"/>
          </a:p>
        </p:txBody>
      </p:sp>
    </p:spTree>
    <p:extLst>
      <p:ext uri="{BB962C8B-B14F-4D97-AF65-F5344CB8AC3E}">
        <p14:creationId xmlns:p14="http://schemas.microsoft.com/office/powerpoint/2010/main" val="2114116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database index is a data structure that improves the speed of data retrieval operations on a database table at the cost of additional writes and storage space to maintain the index data structure. Indexes are used to quickly locate data without having to search every row in a database table every time a database table is accessed. Indexes can be created using one or more columns of a database table, providing the basis for both rapid random lookups and efficient access of ordered records.</a:t>
            </a:r>
          </a:p>
          <a:p>
            <a:endParaRPr lang="en-US" dirty="0"/>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16</a:t>
            </a:fld>
            <a:endParaRPr lang="en-US"/>
          </a:p>
        </p:txBody>
      </p:sp>
    </p:spTree>
    <p:extLst>
      <p:ext uri="{BB962C8B-B14F-4D97-AF65-F5344CB8AC3E}">
        <p14:creationId xmlns:p14="http://schemas.microsoft.com/office/powerpoint/2010/main" val="127254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10/27/2016</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10/27/2016</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95400"/>
            <a:ext cx="7924800" cy="51785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1D8BD707-D9CF-40AE-B4C6-C98DA3205C09}" type="datetimeFigureOut">
              <a:rPr lang="en-US" smtClean="0"/>
              <a:pPr/>
              <a:t>10/27/2016</a:t>
            </a:fld>
            <a:endParaRPr lang="en-US"/>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10/27/2016</a:t>
            </a:fld>
            <a:endParaRPr lang="en-US"/>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10/27/2016</a:t>
            </a:fld>
            <a:endParaRPr lang="en-US"/>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10/27/2016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10/27/2016</a:t>
            </a:fld>
            <a:endParaRPr lang="en-US"/>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1D8BD707-D9CF-40AE-B4C6-C98DA3205C09}" type="datetimeFigureOut">
              <a:rPr lang="en-US" smtClean="0"/>
              <a:pPr/>
              <a:t>10/27/2016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10/27/2016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924800" cy="792162"/>
          </a:xfrm>
          <a:prstGeom prst="rect">
            <a:avLst/>
          </a:prstGeom>
        </p:spPr>
        <p:txBody>
          <a:bodyPr vert="horz" anchor="ctr" anchorCtr="1">
            <a:normAutofit/>
          </a:bodyPr>
          <a:lstStyle/>
          <a:p>
            <a:r>
              <a:rPr kumimoji="0" lang="en-US"/>
              <a:t>Click to edit Master title style</a:t>
            </a:r>
          </a:p>
        </p:txBody>
      </p:sp>
      <p:sp>
        <p:nvSpPr>
          <p:cNvPr id="13" name="Text Placeholder 12"/>
          <p:cNvSpPr>
            <a:spLocks noGrp="1"/>
          </p:cNvSpPr>
          <p:nvPr>
            <p:ph type="body" idx="1"/>
          </p:nvPr>
        </p:nvSpPr>
        <p:spPr>
          <a:xfrm>
            <a:off x="457200" y="1295400"/>
            <a:ext cx="7924800" cy="51785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483194" y="6172200"/>
            <a:ext cx="526694" cy="55265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00" dirty="0"/>
          </a:p>
        </p:txBody>
      </p:sp>
      <p:sp>
        <p:nvSpPr>
          <p:cNvPr id="23" name="Slide Number Placeholder 22"/>
          <p:cNvSpPr>
            <a:spLocks noGrp="1"/>
          </p:cNvSpPr>
          <p:nvPr>
            <p:ph type="sldNum" sz="quarter" idx="4"/>
          </p:nvPr>
        </p:nvSpPr>
        <p:spPr>
          <a:xfrm>
            <a:off x="8458200" y="6191451"/>
            <a:ext cx="585216" cy="525018"/>
          </a:xfrm>
          <a:prstGeom prst="rect">
            <a:avLst/>
          </a:prstGeom>
        </p:spPr>
        <p:txBody>
          <a:bodyPr vert="horz" anchor="ctr"/>
          <a:lstStyle>
            <a:lvl1pPr algn="ctr" eaLnBrk="1" latinLnBrk="0" hangingPunct="1">
              <a:defRPr kumimoji="0" sz="10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514600"/>
            <a:ext cx="6172200" cy="1894362"/>
          </a:xfrm>
        </p:spPr>
        <p:txBody>
          <a:bodyPr/>
          <a:lstStyle/>
          <a:p>
            <a:r>
              <a:rPr lang="en-US" dirty="0"/>
              <a:t>INLS 623– Database Systems II– File Structures, Indexing, and Hashing</a:t>
            </a:r>
          </a:p>
        </p:txBody>
      </p:sp>
      <p:sp>
        <p:nvSpPr>
          <p:cNvPr id="3" name="Subtitle 2"/>
          <p:cNvSpPr>
            <a:spLocks noGrp="1"/>
          </p:cNvSpPr>
          <p:nvPr>
            <p:ph type="subTitle" idx="1"/>
          </p:nvPr>
        </p:nvSpPr>
        <p:spPr>
          <a:xfrm>
            <a:off x="2286000" y="5257800"/>
            <a:ext cx="6172200" cy="1117122"/>
          </a:xfrm>
        </p:spPr>
        <p:txBody>
          <a:bodyPr/>
          <a:lstStyle/>
          <a:p>
            <a:r>
              <a:rPr lang="en-US" dirty="0"/>
              <a:t>Instructor: Jason Carter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712788" y="344488"/>
            <a:ext cx="7772400" cy="1143000"/>
          </a:xfrm>
        </p:spPr>
        <p:txBody>
          <a:bodyPr/>
          <a:lstStyle/>
          <a:p>
            <a:r>
              <a:rPr lang="en-US">
                <a:latin typeface="Times New Roman" charset="0"/>
              </a:rPr>
              <a:t>Files of Records (contd.)</a:t>
            </a:r>
          </a:p>
        </p:txBody>
      </p:sp>
      <p:sp>
        <p:nvSpPr>
          <p:cNvPr id="17411" name="Rectangle 7"/>
          <p:cNvSpPr>
            <a:spLocks noGrp="1" noChangeArrowheads="1"/>
          </p:cNvSpPr>
          <p:nvPr>
            <p:ph type="body" idx="1"/>
          </p:nvPr>
        </p:nvSpPr>
        <p:spPr>
          <a:xfrm>
            <a:off x="698500" y="1557338"/>
            <a:ext cx="7772400" cy="4114800"/>
          </a:xfrm>
        </p:spPr>
        <p:txBody>
          <a:bodyPr>
            <a:normAutofit lnSpcReduction="10000"/>
          </a:bodyPr>
          <a:lstStyle/>
          <a:p>
            <a:pPr>
              <a:lnSpc>
                <a:spcPct val="90000"/>
              </a:lnSpc>
            </a:pPr>
            <a:r>
              <a:rPr lang="en-US" sz="2400">
                <a:latin typeface="Times New Roman" charset="0"/>
              </a:rPr>
              <a:t>File records can be </a:t>
            </a:r>
            <a:r>
              <a:rPr lang="en-US" sz="2400" b="1">
                <a:latin typeface="Times New Roman" charset="0"/>
              </a:rPr>
              <a:t>unspanned</a:t>
            </a:r>
            <a:r>
              <a:rPr lang="en-US" sz="2400">
                <a:latin typeface="Times New Roman" charset="0"/>
              </a:rPr>
              <a:t> or </a:t>
            </a:r>
            <a:r>
              <a:rPr lang="en-US" sz="2400" b="1">
                <a:latin typeface="Times New Roman" charset="0"/>
              </a:rPr>
              <a:t>spanned</a:t>
            </a:r>
            <a:r>
              <a:rPr lang="en-US" sz="2400">
                <a:latin typeface="Times New Roman" charset="0"/>
              </a:rPr>
              <a:t> </a:t>
            </a:r>
          </a:p>
          <a:p>
            <a:pPr lvl="1">
              <a:lnSpc>
                <a:spcPct val="90000"/>
              </a:lnSpc>
            </a:pPr>
            <a:r>
              <a:rPr lang="en-US" sz="2200" b="1">
                <a:latin typeface="Times New Roman" charset="0"/>
              </a:rPr>
              <a:t>Unspanned</a:t>
            </a:r>
            <a:r>
              <a:rPr lang="en-US" sz="2200">
                <a:latin typeface="Times New Roman" charset="0"/>
              </a:rPr>
              <a:t>: no record can span two blocks</a:t>
            </a:r>
          </a:p>
          <a:p>
            <a:pPr lvl="1">
              <a:lnSpc>
                <a:spcPct val="90000"/>
              </a:lnSpc>
            </a:pPr>
            <a:r>
              <a:rPr lang="en-US" sz="2200" b="1">
                <a:latin typeface="Times New Roman" charset="0"/>
              </a:rPr>
              <a:t>Spanned</a:t>
            </a:r>
            <a:r>
              <a:rPr lang="en-US" sz="2200">
                <a:latin typeface="Times New Roman" charset="0"/>
              </a:rPr>
              <a:t>: a record can be stored in more than one block</a:t>
            </a:r>
          </a:p>
          <a:p>
            <a:pPr>
              <a:lnSpc>
                <a:spcPct val="90000"/>
              </a:lnSpc>
            </a:pPr>
            <a:r>
              <a:rPr lang="en-US" sz="2400">
                <a:latin typeface="Times New Roman" charset="0"/>
              </a:rPr>
              <a:t>The physical disk blocks that are allocated to hold the records of a file can be </a:t>
            </a:r>
            <a:r>
              <a:rPr lang="en-US" sz="2400" i="1">
                <a:latin typeface="Times New Roman" charset="0"/>
              </a:rPr>
              <a:t>contiguous, linked, or indexed</a:t>
            </a:r>
            <a:r>
              <a:rPr lang="en-US" sz="2400">
                <a:latin typeface="Times New Roman" charset="0"/>
              </a:rPr>
              <a:t>.</a:t>
            </a:r>
          </a:p>
          <a:p>
            <a:pPr>
              <a:lnSpc>
                <a:spcPct val="90000"/>
              </a:lnSpc>
            </a:pPr>
            <a:r>
              <a:rPr lang="en-US" sz="2400">
                <a:latin typeface="Times New Roman" charset="0"/>
              </a:rPr>
              <a:t>In a file of fixed-length records, all records have the same format. Usually, unspanned blocking is used with such files.</a:t>
            </a:r>
          </a:p>
          <a:p>
            <a:pPr>
              <a:lnSpc>
                <a:spcPct val="90000"/>
              </a:lnSpc>
            </a:pPr>
            <a:r>
              <a:rPr lang="en-US" sz="2400">
                <a:latin typeface="Times New Roman" charset="0"/>
              </a:rPr>
              <a:t>Files of variable-length records require additional information to be stored in each record, such as </a:t>
            </a:r>
            <a:r>
              <a:rPr lang="en-US" sz="2400" b="1">
                <a:latin typeface="Times New Roman" charset="0"/>
              </a:rPr>
              <a:t>separator</a:t>
            </a:r>
            <a:r>
              <a:rPr lang="en-US" sz="2400">
                <a:latin typeface="Times New Roman" charset="0"/>
              </a:rPr>
              <a:t> </a:t>
            </a:r>
            <a:r>
              <a:rPr lang="en-US" sz="2400" b="1">
                <a:latin typeface="Times New Roman" charset="0"/>
              </a:rPr>
              <a:t>characters</a:t>
            </a:r>
            <a:r>
              <a:rPr lang="en-US" sz="2400">
                <a:latin typeface="Times New Roman" charset="0"/>
              </a:rPr>
              <a:t> and </a:t>
            </a:r>
            <a:r>
              <a:rPr lang="en-US" sz="2400" b="1">
                <a:latin typeface="Times New Roman" charset="0"/>
              </a:rPr>
              <a:t>field types</a:t>
            </a:r>
            <a:r>
              <a:rPr lang="en-US" sz="2400">
                <a:latin typeface="Times New Roman" charset="0"/>
              </a:rPr>
              <a:t>.</a:t>
            </a:r>
          </a:p>
          <a:p>
            <a:pPr lvl="1">
              <a:lnSpc>
                <a:spcPct val="90000"/>
              </a:lnSpc>
            </a:pPr>
            <a:r>
              <a:rPr lang="en-US" sz="2200">
                <a:latin typeface="Times New Roman" charset="0"/>
              </a:rPr>
              <a:t>Usually spanned blocking is used with such files. </a:t>
            </a:r>
          </a:p>
        </p:txBody>
      </p:sp>
    </p:spTree>
    <p:extLst>
      <p:ext uri="{BB962C8B-B14F-4D97-AF65-F5344CB8AC3E}">
        <p14:creationId xmlns:p14="http://schemas.microsoft.com/office/powerpoint/2010/main" val="47161534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924800" cy="792162"/>
          </a:xfrm>
        </p:spPr>
        <p:txBody>
          <a:bodyPr>
            <a:normAutofit fontScale="90000"/>
          </a:bodyPr>
          <a:lstStyle/>
          <a:p>
            <a:r>
              <a:rPr lang="en-US" dirty="0"/>
              <a:t>How does A Database Manipulate Data on Disk?</a:t>
            </a:r>
          </a:p>
        </p:txBody>
      </p:sp>
    </p:spTree>
    <p:extLst>
      <p:ext uri="{BB962C8B-B14F-4D97-AF65-F5344CB8AC3E}">
        <p14:creationId xmlns:p14="http://schemas.microsoft.com/office/powerpoint/2010/main" val="3661748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Table</a:t>
            </a:r>
          </a:p>
        </p:txBody>
      </p:sp>
      <p:graphicFrame>
        <p:nvGraphicFramePr>
          <p:cNvPr id="5" name="Table 4"/>
          <p:cNvGraphicFramePr>
            <a:graphicFrameLocks noGrp="1"/>
          </p:cNvGraphicFramePr>
          <p:nvPr>
            <p:extLst>
              <p:ext uri="{D42A27DB-BD31-4B8C-83A1-F6EECF244321}">
                <p14:modId xmlns:p14="http://schemas.microsoft.com/office/powerpoint/2010/main" val="3870964503"/>
              </p:ext>
            </p:extLst>
          </p:nvPr>
        </p:nvGraphicFramePr>
        <p:xfrm>
          <a:off x="1524000" y="1828800"/>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Field</a:t>
                      </a:r>
                    </a:p>
                  </a:txBody>
                  <a:tcPr/>
                </a:tc>
                <a:tc>
                  <a:txBody>
                    <a:bodyPr/>
                    <a:lstStyle/>
                    <a:p>
                      <a:r>
                        <a:rPr lang="en-US" dirty="0"/>
                        <a:t>Data</a:t>
                      </a:r>
                      <a:r>
                        <a:rPr lang="en-US" baseline="0" dirty="0"/>
                        <a:t> Type</a:t>
                      </a:r>
                      <a:endParaRPr lang="en-US" dirty="0"/>
                    </a:p>
                  </a:txBody>
                  <a:tcPr/>
                </a:tc>
                <a:extLst>
                  <a:ext uri="{0D108BD9-81ED-4DB2-BD59-A6C34878D82A}">
                    <a16:rowId xmlns:a16="http://schemas.microsoft.com/office/drawing/2014/main" val="10000"/>
                  </a:ext>
                </a:extLst>
              </a:tr>
              <a:tr h="370840">
                <a:tc>
                  <a:txBody>
                    <a:bodyPr/>
                    <a:lstStyle/>
                    <a:p>
                      <a:r>
                        <a:rPr lang="en-US" dirty="0" err="1"/>
                        <a:t>item_id</a:t>
                      </a:r>
                      <a:endParaRPr lang="en-US" dirty="0"/>
                    </a:p>
                  </a:txBody>
                  <a:tcPr/>
                </a:tc>
                <a:tc>
                  <a:txBody>
                    <a:bodyPr/>
                    <a:lstStyle/>
                    <a:p>
                      <a:r>
                        <a:rPr lang="en-US" dirty="0" err="1"/>
                        <a:t>int</a:t>
                      </a:r>
                      <a:endParaRPr lang="en-US" dirty="0"/>
                    </a:p>
                  </a:txBody>
                  <a:tcPr/>
                </a:tc>
                <a:extLst>
                  <a:ext uri="{0D108BD9-81ED-4DB2-BD59-A6C34878D82A}">
                    <a16:rowId xmlns:a16="http://schemas.microsoft.com/office/drawing/2014/main" val="10001"/>
                  </a:ext>
                </a:extLst>
              </a:tr>
              <a:tr h="370840">
                <a:tc>
                  <a:txBody>
                    <a:bodyPr/>
                    <a:lstStyle/>
                    <a:p>
                      <a:r>
                        <a:rPr lang="en-US" dirty="0"/>
                        <a:t>title</a:t>
                      </a:r>
                    </a:p>
                  </a:txBody>
                  <a:tcPr/>
                </a:tc>
                <a:tc>
                  <a:txBody>
                    <a:bodyPr/>
                    <a:lstStyle/>
                    <a:p>
                      <a:r>
                        <a:rPr lang="en-US" dirty="0" err="1"/>
                        <a:t>varchar</a:t>
                      </a:r>
                      <a:endParaRPr lang="en-US" dirty="0"/>
                    </a:p>
                  </a:txBody>
                  <a:tcPr/>
                </a:tc>
                <a:extLst>
                  <a:ext uri="{0D108BD9-81ED-4DB2-BD59-A6C34878D82A}">
                    <a16:rowId xmlns:a16="http://schemas.microsoft.com/office/drawing/2014/main" val="10002"/>
                  </a:ext>
                </a:extLst>
              </a:tr>
              <a:tr h="370840">
                <a:tc>
                  <a:txBody>
                    <a:bodyPr/>
                    <a:lstStyle/>
                    <a:p>
                      <a:r>
                        <a:rPr lang="en-US" dirty="0" err="1"/>
                        <a:t>long_text</a:t>
                      </a:r>
                      <a:endParaRPr lang="en-US" dirty="0"/>
                    </a:p>
                  </a:txBody>
                  <a:tcPr/>
                </a:tc>
                <a:tc>
                  <a:txBody>
                    <a:bodyPr/>
                    <a:lstStyle/>
                    <a:p>
                      <a:r>
                        <a:rPr lang="en-US" dirty="0"/>
                        <a:t>text</a:t>
                      </a:r>
                    </a:p>
                  </a:txBody>
                  <a:tcPr/>
                </a:tc>
                <a:extLst>
                  <a:ext uri="{0D108BD9-81ED-4DB2-BD59-A6C34878D82A}">
                    <a16:rowId xmlns:a16="http://schemas.microsoft.com/office/drawing/2014/main" val="10003"/>
                  </a:ext>
                </a:extLst>
              </a:tr>
              <a:tr h="370840">
                <a:tc>
                  <a:txBody>
                    <a:bodyPr/>
                    <a:lstStyle/>
                    <a:p>
                      <a:r>
                        <a:rPr lang="en-US" dirty="0" err="1"/>
                        <a:t>item_date</a:t>
                      </a:r>
                      <a:endParaRPr lang="en-US" dirty="0"/>
                    </a:p>
                  </a:txBody>
                  <a:tcPr/>
                </a:tc>
                <a:tc>
                  <a:txBody>
                    <a:bodyPr/>
                    <a:lstStyle/>
                    <a:p>
                      <a:r>
                        <a:rPr lang="en-US" dirty="0" err="1"/>
                        <a:t>datetime</a:t>
                      </a:r>
                      <a:endParaRPr lang="en-US" dirty="0"/>
                    </a:p>
                  </a:txBody>
                  <a:tcPr/>
                </a:tc>
                <a:extLst>
                  <a:ext uri="{0D108BD9-81ED-4DB2-BD59-A6C34878D82A}">
                    <a16:rowId xmlns:a16="http://schemas.microsoft.com/office/drawing/2014/main" val="10004"/>
                  </a:ext>
                </a:extLst>
              </a:tr>
              <a:tr h="370840">
                <a:tc>
                  <a:txBody>
                    <a:bodyPr/>
                    <a:lstStyle/>
                    <a:p>
                      <a:r>
                        <a:rPr lang="en-US" dirty="0"/>
                        <a:t>deleted</a:t>
                      </a:r>
                    </a:p>
                  </a:txBody>
                  <a:tcPr/>
                </a:tc>
                <a:tc>
                  <a:txBody>
                    <a:bodyPr/>
                    <a:lstStyle/>
                    <a:p>
                      <a:r>
                        <a:rPr lang="en-US" dirty="0" err="1"/>
                        <a:t>Enum</a:t>
                      </a:r>
                      <a:r>
                        <a:rPr lang="en-US" dirty="0"/>
                        <a:t>(‘Y’,’N’)</a:t>
                      </a:r>
                    </a:p>
                  </a:txBody>
                  <a:tcPr/>
                </a:tc>
                <a:extLst>
                  <a:ext uri="{0D108BD9-81ED-4DB2-BD59-A6C34878D82A}">
                    <a16:rowId xmlns:a16="http://schemas.microsoft.com/office/drawing/2014/main" val="10005"/>
                  </a:ext>
                </a:extLst>
              </a:tr>
              <a:tr h="370840">
                <a:tc>
                  <a:txBody>
                    <a:bodyPr/>
                    <a:lstStyle/>
                    <a:p>
                      <a:r>
                        <a:rPr lang="en-US" dirty="0"/>
                        <a:t>category</a:t>
                      </a:r>
                    </a:p>
                  </a:txBody>
                  <a:tcPr/>
                </a:tc>
                <a:tc>
                  <a:txBody>
                    <a:bodyPr/>
                    <a:lstStyle/>
                    <a:p>
                      <a:r>
                        <a:rPr lang="en-US" dirty="0" err="1"/>
                        <a:t>int</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2258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Data</a:t>
            </a:r>
          </a:p>
        </p:txBody>
      </p:sp>
      <p:sp>
        <p:nvSpPr>
          <p:cNvPr id="3" name="Content Placeholder 2"/>
          <p:cNvSpPr>
            <a:spLocks noGrp="1"/>
          </p:cNvSpPr>
          <p:nvPr>
            <p:ph sz="quarter" idx="1"/>
          </p:nvPr>
        </p:nvSpPr>
        <p:spPr>
          <a:xfrm>
            <a:off x="457200" y="914400"/>
            <a:ext cx="7772400" cy="2057400"/>
          </a:xfrm>
        </p:spPr>
        <p:txBody>
          <a:bodyPr/>
          <a:lstStyle/>
          <a:p>
            <a:pPr marL="0" indent="0">
              <a:buNone/>
            </a:pPr>
            <a:r>
              <a:rPr lang="en-US" dirty="0"/>
              <a:t>SELECT * FROM items WHERE category=4;</a:t>
            </a:r>
          </a:p>
          <a:p>
            <a:pPr marL="0" indent="0">
              <a:buNone/>
            </a:pPr>
            <a:endParaRPr lang="en-US" dirty="0"/>
          </a:p>
          <a:p>
            <a:pPr marL="0" indent="0">
              <a:buNone/>
            </a:pPr>
            <a:r>
              <a:rPr lang="en-US" dirty="0"/>
              <a:t>How does MYSQL know where to find and return the data for this query?</a:t>
            </a:r>
          </a:p>
        </p:txBody>
      </p:sp>
      <p:sp>
        <p:nvSpPr>
          <p:cNvPr id="4" name="TextBox 3"/>
          <p:cNvSpPr txBox="1"/>
          <p:nvPr/>
        </p:nvSpPr>
        <p:spPr>
          <a:xfrm>
            <a:off x="381000" y="2743200"/>
            <a:ext cx="7696200" cy="3970318"/>
          </a:xfrm>
          <a:prstGeom prst="rect">
            <a:avLst/>
          </a:prstGeom>
          <a:noFill/>
        </p:spPr>
        <p:txBody>
          <a:bodyPr wrap="square" rtlCol="0">
            <a:spAutoFit/>
          </a:bodyPr>
          <a:lstStyle/>
          <a:p>
            <a:pPr marL="342900" indent="-342900">
              <a:buAutoNum type="arabicPeriod"/>
            </a:pPr>
            <a:r>
              <a:rPr lang="en-US" sz="2800" dirty="0"/>
              <a:t>Start at the beginning of the file</a:t>
            </a:r>
          </a:p>
          <a:p>
            <a:pPr marL="342900" indent="-342900">
              <a:buAutoNum type="arabicPeriod"/>
            </a:pPr>
            <a:r>
              <a:rPr lang="en-US" sz="2800" dirty="0"/>
              <a:t>Read in enough to know where the category data field starts</a:t>
            </a:r>
          </a:p>
          <a:p>
            <a:pPr marL="342900" indent="-342900">
              <a:buAutoNum type="arabicPeriod"/>
            </a:pPr>
            <a:r>
              <a:rPr lang="en-US" sz="2800" dirty="0"/>
              <a:t>Read in the category value</a:t>
            </a:r>
          </a:p>
          <a:p>
            <a:pPr marL="342900" indent="-342900">
              <a:buAutoNum type="arabicPeriod"/>
            </a:pPr>
            <a:r>
              <a:rPr lang="en-US" sz="2800" dirty="0"/>
              <a:t>Determine if it satisfies the where condition</a:t>
            </a:r>
          </a:p>
          <a:p>
            <a:pPr marL="342900" indent="-342900">
              <a:buAutoNum type="arabicPeriod"/>
            </a:pPr>
            <a:r>
              <a:rPr lang="en-US" sz="2800" dirty="0"/>
              <a:t>If it does add that record to the return set</a:t>
            </a:r>
          </a:p>
          <a:p>
            <a:pPr marL="342900" indent="-342900">
              <a:buAutoNum type="arabicPeriod"/>
            </a:pPr>
            <a:r>
              <a:rPr lang="en-US" sz="2800" dirty="0"/>
              <a:t>If it doesn’t figure out where the next record set is and repeat</a:t>
            </a:r>
          </a:p>
        </p:txBody>
      </p:sp>
    </p:spTree>
    <p:extLst>
      <p:ext uri="{BB962C8B-B14F-4D97-AF65-F5344CB8AC3E}">
        <p14:creationId xmlns:p14="http://schemas.microsoft.com/office/powerpoint/2010/main" val="257677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Data (Continued)</a:t>
            </a:r>
          </a:p>
        </p:txBody>
      </p:sp>
      <p:sp>
        <p:nvSpPr>
          <p:cNvPr id="3" name="Content Placeholder 2"/>
          <p:cNvSpPr>
            <a:spLocks noGrp="1"/>
          </p:cNvSpPr>
          <p:nvPr>
            <p:ph sz="quarter" idx="1"/>
          </p:nvPr>
        </p:nvSpPr>
        <p:spPr>
          <a:xfrm>
            <a:off x="457200" y="1295400"/>
            <a:ext cx="7620000" cy="1600200"/>
          </a:xfrm>
        </p:spPr>
        <p:txBody>
          <a:bodyPr>
            <a:normAutofit lnSpcReduction="10000"/>
          </a:bodyPr>
          <a:lstStyle/>
          <a:p>
            <a:r>
              <a:rPr lang="en-US" dirty="0"/>
              <a:t>Database will read the entire data file off disk</a:t>
            </a:r>
          </a:p>
          <a:p>
            <a:pPr lvl="1"/>
            <a:r>
              <a:rPr lang="en-US" dirty="0"/>
              <a:t>It does not matter how many rows satisfy the where clause</a:t>
            </a:r>
          </a:p>
          <a:p>
            <a:r>
              <a:rPr lang="en-US" dirty="0"/>
              <a:t>This is very inefficient!</a:t>
            </a:r>
          </a:p>
          <a:p>
            <a:pPr lvl="1"/>
            <a:endParaRPr lang="en-US" dirty="0"/>
          </a:p>
        </p:txBody>
      </p:sp>
      <p:sp>
        <p:nvSpPr>
          <p:cNvPr id="4" name="Content Placeholder 2"/>
          <p:cNvSpPr txBox="1">
            <a:spLocks/>
          </p:cNvSpPr>
          <p:nvPr/>
        </p:nvSpPr>
        <p:spPr>
          <a:xfrm>
            <a:off x="304800" y="4648200"/>
            <a:ext cx="7620000" cy="1600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365760" lvl="1" indent="0">
              <a:buNone/>
            </a:pPr>
            <a:r>
              <a:rPr lang="en-US" dirty="0"/>
              <a:t>Using a SQL command, how can we make this process more efficient?</a:t>
            </a:r>
          </a:p>
        </p:txBody>
      </p:sp>
    </p:spTree>
    <p:extLst>
      <p:ext uri="{BB962C8B-B14F-4D97-AF65-F5344CB8AC3E}">
        <p14:creationId xmlns:p14="http://schemas.microsoft.com/office/powerpoint/2010/main" val="2456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Data Finding more Efficient</a:t>
            </a:r>
          </a:p>
        </p:txBody>
      </p:sp>
      <p:sp>
        <p:nvSpPr>
          <p:cNvPr id="3" name="Content Placeholder 2"/>
          <p:cNvSpPr>
            <a:spLocks noGrp="1"/>
          </p:cNvSpPr>
          <p:nvPr>
            <p:ph sz="quarter" idx="1"/>
          </p:nvPr>
        </p:nvSpPr>
        <p:spPr>
          <a:xfrm>
            <a:off x="457200" y="1295400"/>
            <a:ext cx="8001000" cy="1295400"/>
          </a:xfrm>
        </p:spPr>
        <p:txBody>
          <a:bodyPr/>
          <a:lstStyle/>
          <a:p>
            <a:r>
              <a:rPr lang="en-US" dirty="0"/>
              <a:t>Use the LIMIT Keyword</a:t>
            </a:r>
          </a:p>
          <a:p>
            <a:r>
              <a:rPr lang="en-US" dirty="0"/>
              <a:t>SELECT * FROM items WHERE category=4 LIMIT 1;</a:t>
            </a:r>
          </a:p>
          <a:p>
            <a:endParaRPr lang="en-US" dirty="0"/>
          </a:p>
        </p:txBody>
      </p:sp>
      <p:sp>
        <p:nvSpPr>
          <p:cNvPr id="4" name="Content Placeholder 2"/>
          <p:cNvSpPr txBox="1">
            <a:spLocks/>
          </p:cNvSpPr>
          <p:nvPr/>
        </p:nvSpPr>
        <p:spPr>
          <a:xfrm>
            <a:off x="533400" y="28956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When does this query stop reading from disk?</a:t>
            </a:r>
          </a:p>
        </p:txBody>
      </p:sp>
      <p:sp>
        <p:nvSpPr>
          <p:cNvPr id="5" name="Content Placeholder 2"/>
          <p:cNvSpPr txBox="1">
            <a:spLocks/>
          </p:cNvSpPr>
          <p:nvPr/>
        </p:nvSpPr>
        <p:spPr>
          <a:xfrm>
            <a:off x="685800" y="33528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After the correct row is found.</a:t>
            </a:r>
          </a:p>
        </p:txBody>
      </p:sp>
      <p:sp>
        <p:nvSpPr>
          <p:cNvPr id="6" name="Content Placeholder 2"/>
          <p:cNvSpPr txBox="1">
            <a:spLocks/>
          </p:cNvSpPr>
          <p:nvPr/>
        </p:nvSpPr>
        <p:spPr>
          <a:xfrm>
            <a:off x="304800" y="4114800"/>
            <a:ext cx="7924800" cy="5334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If row is at end of table, we still waste time reading the disk.</a:t>
            </a:r>
          </a:p>
        </p:txBody>
      </p:sp>
      <p:sp>
        <p:nvSpPr>
          <p:cNvPr id="7" name="Content Placeholder 2"/>
          <p:cNvSpPr txBox="1">
            <a:spLocks/>
          </p:cNvSpPr>
          <p:nvPr/>
        </p:nvSpPr>
        <p:spPr>
          <a:xfrm>
            <a:off x="457200" y="54102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Can we make reading data more efficient?</a:t>
            </a:r>
          </a:p>
        </p:txBody>
      </p:sp>
    </p:spTree>
    <p:extLst>
      <p:ext uri="{BB962C8B-B14F-4D97-AF65-F5344CB8AC3E}">
        <p14:creationId xmlns:p14="http://schemas.microsoft.com/office/powerpoint/2010/main" val="414707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Index: Making Data Finding more Efficient</a:t>
            </a:r>
          </a:p>
        </p:txBody>
      </p:sp>
      <p:sp>
        <p:nvSpPr>
          <p:cNvPr id="3" name="Content Placeholder 2"/>
          <p:cNvSpPr>
            <a:spLocks noGrp="1"/>
          </p:cNvSpPr>
          <p:nvPr>
            <p:ph sz="quarter" idx="1"/>
          </p:nvPr>
        </p:nvSpPr>
        <p:spPr>
          <a:xfrm>
            <a:off x="457200" y="1295400"/>
            <a:ext cx="8001000" cy="2743200"/>
          </a:xfrm>
        </p:spPr>
        <p:txBody>
          <a:bodyPr>
            <a:normAutofit fontScale="92500"/>
          </a:bodyPr>
          <a:lstStyle/>
          <a:p>
            <a:r>
              <a:rPr lang="en-US" dirty="0"/>
              <a:t>An index is a data structure that makes finding data faster</a:t>
            </a:r>
          </a:p>
          <a:p>
            <a:pPr lvl="1"/>
            <a:r>
              <a:rPr lang="en-US" dirty="0"/>
              <a:t>Adds additional storage space and writes to disk to maintain the index data structure </a:t>
            </a:r>
          </a:p>
          <a:p>
            <a:endParaRPr lang="en-US" dirty="0"/>
          </a:p>
          <a:p>
            <a:r>
              <a:rPr lang="en-US" dirty="0"/>
              <a:t>Holds a field value, and pointer to the record it relates to</a:t>
            </a:r>
          </a:p>
          <a:p>
            <a:r>
              <a:rPr lang="en-US" dirty="0"/>
              <a:t>Indexes are sorted</a:t>
            </a:r>
          </a:p>
        </p:txBody>
      </p:sp>
      <p:sp>
        <p:nvSpPr>
          <p:cNvPr id="4" name="Content Placeholder 2"/>
          <p:cNvSpPr txBox="1">
            <a:spLocks/>
          </p:cNvSpPr>
          <p:nvPr/>
        </p:nvSpPr>
        <p:spPr>
          <a:xfrm>
            <a:off x="609600" y="4876800"/>
            <a:ext cx="7696200" cy="609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What is a data structure?</a:t>
            </a:r>
          </a:p>
        </p:txBody>
      </p:sp>
      <p:sp>
        <p:nvSpPr>
          <p:cNvPr id="5" name="Content Placeholder 2"/>
          <p:cNvSpPr txBox="1">
            <a:spLocks/>
          </p:cNvSpPr>
          <p:nvPr/>
        </p:nvSpPr>
        <p:spPr>
          <a:xfrm>
            <a:off x="685800" y="5486400"/>
            <a:ext cx="7696200" cy="609600"/>
          </a:xfrm>
          <a:prstGeom prst="rect">
            <a:avLst/>
          </a:prstGeom>
        </p:spPr>
        <p:txBody>
          <a:bodyPr vert="horz">
            <a:normAutofit fontScale="850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A way of organizing data in a computer so that it can be used efficiently</a:t>
            </a:r>
          </a:p>
        </p:txBody>
      </p:sp>
    </p:spTree>
    <p:extLst>
      <p:ext uri="{BB962C8B-B14F-4D97-AF65-F5344CB8AC3E}">
        <p14:creationId xmlns:p14="http://schemas.microsoft.com/office/powerpoint/2010/main" val="301030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Structures</a:t>
            </a:r>
          </a:p>
        </p:txBody>
      </p:sp>
      <p:sp>
        <p:nvSpPr>
          <p:cNvPr id="3" name="Content Placeholder 2"/>
          <p:cNvSpPr>
            <a:spLocks noGrp="1"/>
          </p:cNvSpPr>
          <p:nvPr>
            <p:ph sz="quarter" idx="1"/>
          </p:nvPr>
        </p:nvSpPr>
        <p:spPr/>
        <p:txBody>
          <a:bodyPr/>
          <a:lstStyle/>
          <a:p>
            <a:r>
              <a:rPr lang="en-US" dirty="0"/>
              <a:t>Array</a:t>
            </a:r>
          </a:p>
          <a:p>
            <a:r>
              <a:rPr lang="en-US" dirty="0" err="1"/>
              <a:t>Hashtable</a:t>
            </a:r>
            <a:r>
              <a:rPr lang="en-US" dirty="0"/>
              <a:t>/</a:t>
            </a:r>
            <a:r>
              <a:rPr lang="en-US" dirty="0" err="1"/>
              <a:t>DictionaryAssociative</a:t>
            </a:r>
            <a:r>
              <a:rPr lang="en-US" dirty="0"/>
              <a:t> Array</a:t>
            </a:r>
          </a:p>
          <a:p>
            <a:r>
              <a:rPr lang="en-US" dirty="0"/>
              <a:t>Tuple</a:t>
            </a:r>
          </a:p>
          <a:p>
            <a:r>
              <a:rPr lang="en-US" dirty="0"/>
              <a:t>Graphs</a:t>
            </a:r>
          </a:p>
          <a:p>
            <a:r>
              <a:rPr lang="en-US" dirty="0"/>
              <a:t>Trees</a:t>
            </a:r>
          </a:p>
          <a:p>
            <a:r>
              <a:rPr lang="en-US" dirty="0"/>
              <a:t>Object</a:t>
            </a:r>
          </a:p>
        </p:txBody>
      </p:sp>
    </p:spTree>
    <p:extLst>
      <p:ext uri="{BB962C8B-B14F-4D97-AF65-F5344CB8AC3E}">
        <p14:creationId xmlns:p14="http://schemas.microsoft.com/office/powerpoint/2010/main" val="246919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 Data Structures</a:t>
            </a:r>
          </a:p>
        </p:txBody>
      </p:sp>
      <p:grpSp>
        <p:nvGrpSpPr>
          <p:cNvPr id="9" name="Group 8"/>
          <p:cNvGrpSpPr/>
          <p:nvPr/>
        </p:nvGrpSpPr>
        <p:grpSpPr>
          <a:xfrm>
            <a:off x="9540" y="1143000"/>
            <a:ext cx="8663709" cy="4890195"/>
            <a:chOff x="32989" y="1219200"/>
            <a:chExt cx="8663709" cy="4890195"/>
          </a:xfrm>
        </p:grpSpPr>
        <p:pic>
          <p:nvPicPr>
            <p:cNvPr id="7" name="Picture 6"/>
            <p:cNvPicPr>
              <a:picLocks noChangeAspect="1"/>
            </p:cNvPicPr>
            <p:nvPr/>
          </p:nvPicPr>
          <p:blipFill>
            <a:blip r:embed="rId2"/>
            <a:stretch>
              <a:fillRect/>
            </a:stretch>
          </p:blipFill>
          <p:spPr>
            <a:xfrm>
              <a:off x="32989" y="1219200"/>
              <a:ext cx="8663709" cy="3200400"/>
            </a:xfrm>
            <a:prstGeom prst="rect">
              <a:avLst/>
            </a:prstGeom>
          </p:spPr>
        </p:pic>
        <p:sp>
          <p:nvSpPr>
            <p:cNvPr id="8" name="TextBox 7"/>
            <p:cNvSpPr txBox="1"/>
            <p:nvPr/>
          </p:nvSpPr>
          <p:spPr>
            <a:xfrm>
              <a:off x="914400" y="4724400"/>
              <a:ext cx="6553200" cy="1384995"/>
            </a:xfrm>
            <a:prstGeom prst="rect">
              <a:avLst/>
            </a:prstGeom>
            <a:noFill/>
          </p:spPr>
          <p:txBody>
            <a:bodyPr wrap="square" rtlCol="0">
              <a:spAutoFit/>
            </a:bodyPr>
            <a:lstStyle/>
            <a:p>
              <a:r>
                <a:rPr lang="en-US" sz="2800" dirty="0"/>
                <a:t>A collection of elements (values or variables), each identified by at least one array index or key</a:t>
              </a:r>
            </a:p>
          </p:txBody>
        </p:sp>
      </p:grpSp>
    </p:spTree>
    <p:extLst>
      <p:ext uri="{BB962C8B-B14F-4D97-AF65-F5344CB8AC3E}">
        <p14:creationId xmlns:p14="http://schemas.microsoft.com/office/powerpoint/2010/main" val="32079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a:t>
            </a:r>
          </a:p>
        </p:txBody>
      </p:sp>
      <p:sp>
        <p:nvSpPr>
          <p:cNvPr id="3" name="Content Placeholder 2"/>
          <p:cNvSpPr>
            <a:spLocks noGrp="1"/>
          </p:cNvSpPr>
          <p:nvPr>
            <p:ph sz="quarter" idx="1"/>
          </p:nvPr>
        </p:nvSpPr>
        <p:spPr>
          <a:xfrm>
            <a:off x="457200" y="1295400"/>
            <a:ext cx="7924800" cy="838200"/>
          </a:xfrm>
        </p:spPr>
        <p:txBody>
          <a:bodyPr/>
          <a:lstStyle/>
          <a:p>
            <a:r>
              <a:rPr lang="en-US" dirty="0"/>
              <a:t>Have we ever used indexes before?</a:t>
            </a:r>
          </a:p>
        </p:txBody>
      </p:sp>
      <p:sp>
        <p:nvSpPr>
          <p:cNvPr id="4" name="Content Placeholder 2"/>
          <p:cNvSpPr txBox="1">
            <a:spLocks/>
          </p:cNvSpPr>
          <p:nvPr/>
        </p:nvSpPr>
        <p:spPr>
          <a:xfrm>
            <a:off x="457200" y="1981200"/>
            <a:ext cx="79248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When we set primary keys</a:t>
            </a:r>
          </a:p>
        </p:txBody>
      </p:sp>
    </p:spTree>
    <p:extLst>
      <p:ext uri="{BB962C8B-B14F-4D97-AF65-F5344CB8AC3E}">
        <p14:creationId xmlns:p14="http://schemas.microsoft.com/office/powerpoint/2010/main" val="253521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sz="quarter" idx="1"/>
          </p:nvPr>
        </p:nvSpPr>
        <p:spPr>
          <a:xfrm>
            <a:off x="457200" y="914400"/>
            <a:ext cx="7848600" cy="685800"/>
          </a:xfrm>
        </p:spPr>
        <p:txBody>
          <a:bodyPr/>
          <a:lstStyle/>
          <a:p>
            <a:pPr marL="0" indent="0">
              <a:buNone/>
            </a:pPr>
            <a:r>
              <a:rPr lang="en-US" dirty="0"/>
              <a:t>Databases</a:t>
            </a:r>
          </a:p>
        </p:txBody>
      </p:sp>
      <p:sp>
        <p:nvSpPr>
          <p:cNvPr id="4" name="Content Placeholder 2"/>
          <p:cNvSpPr txBox="1">
            <a:spLocks/>
          </p:cNvSpPr>
          <p:nvPr/>
        </p:nvSpPr>
        <p:spPr>
          <a:xfrm>
            <a:off x="457200" y="1371600"/>
            <a:ext cx="78486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Logically Coherent Collection of related data</a:t>
            </a:r>
          </a:p>
        </p:txBody>
      </p:sp>
      <p:sp>
        <p:nvSpPr>
          <p:cNvPr id="5" name="Content Placeholder 2"/>
          <p:cNvSpPr txBox="1">
            <a:spLocks/>
          </p:cNvSpPr>
          <p:nvPr/>
        </p:nvSpPr>
        <p:spPr>
          <a:xfrm>
            <a:off x="457200" y="2057400"/>
            <a:ext cx="7848600" cy="685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Database has tables and there are relationships between the tables</a:t>
            </a:r>
          </a:p>
        </p:txBody>
      </p:sp>
      <p:sp>
        <p:nvSpPr>
          <p:cNvPr id="8" name="Content Placeholder 2"/>
          <p:cNvSpPr txBox="1">
            <a:spLocks/>
          </p:cNvSpPr>
          <p:nvPr/>
        </p:nvSpPr>
        <p:spPr>
          <a:xfrm>
            <a:off x="838200" y="3962400"/>
            <a:ext cx="7848600" cy="685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Where are those tables physically stored?</a:t>
            </a:r>
          </a:p>
        </p:txBody>
      </p:sp>
    </p:spTree>
    <p:extLst>
      <p:ext uri="{BB962C8B-B14F-4D97-AF65-F5344CB8AC3E}">
        <p14:creationId xmlns:p14="http://schemas.microsoft.com/office/powerpoint/2010/main" val="159739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fig14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493"/>
            <a:ext cx="5334000" cy="6885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569349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for Indexing</a:t>
            </a:r>
          </a:p>
        </p:txBody>
      </p:sp>
      <p:sp>
        <p:nvSpPr>
          <p:cNvPr id="3" name="Content Placeholder 2"/>
          <p:cNvSpPr>
            <a:spLocks noGrp="1"/>
          </p:cNvSpPr>
          <p:nvPr>
            <p:ph sz="quarter" idx="1"/>
          </p:nvPr>
        </p:nvSpPr>
        <p:spPr>
          <a:xfrm>
            <a:off x="457200" y="1295400"/>
            <a:ext cx="8001000" cy="1905000"/>
          </a:xfrm>
        </p:spPr>
        <p:txBody>
          <a:bodyPr/>
          <a:lstStyle/>
          <a:p>
            <a:r>
              <a:rPr lang="en-US" dirty="0"/>
              <a:t>Holds a field value, and pointer to the record it relates to</a:t>
            </a:r>
          </a:p>
          <a:p>
            <a:r>
              <a:rPr lang="en-US" dirty="0"/>
              <a:t>Indexes are sorted</a:t>
            </a:r>
          </a:p>
          <a:p>
            <a:endParaRPr lang="en-US" dirty="0"/>
          </a:p>
        </p:txBody>
      </p:sp>
      <p:grpSp>
        <p:nvGrpSpPr>
          <p:cNvPr id="4" name="Group 3"/>
          <p:cNvGrpSpPr/>
          <p:nvPr/>
        </p:nvGrpSpPr>
        <p:grpSpPr>
          <a:xfrm>
            <a:off x="609600" y="2667000"/>
            <a:ext cx="7073049" cy="3203076"/>
            <a:chOff x="32989" y="1219200"/>
            <a:chExt cx="8663709" cy="4992253"/>
          </a:xfrm>
        </p:grpSpPr>
        <p:pic>
          <p:nvPicPr>
            <p:cNvPr id="5" name="Picture 4"/>
            <p:cNvPicPr>
              <a:picLocks noChangeAspect="1"/>
            </p:cNvPicPr>
            <p:nvPr/>
          </p:nvPicPr>
          <p:blipFill>
            <a:blip r:embed="rId2"/>
            <a:stretch>
              <a:fillRect/>
            </a:stretch>
          </p:blipFill>
          <p:spPr>
            <a:xfrm>
              <a:off x="32989" y="1219200"/>
              <a:ext cx="8663709" cy="3200400"/>
            </a:xfrm>
            <a:prstGeom prst="rect">
              <a:avLst/>
            </a:prstGeom>
          </p:spPr>
        </p:pic>
        <p:sp>
          <p:nvSpPr>
            <p:cNvPr id="6" name="TextBox 5"/>
            <p:cNvSpPr txBox="1"/>
            <p:nvPr/>
          </p:nvSpPr>
          <p:spPr>
            <a:xfrm>
              <a:off x="914400" y="4724400"/>
              <a:ext cx="6553200" cy="1487053"/>
            </a:xfrm>
            <a:prstGeom prst="rect">
              <a:avLst/>
            </a:prstGeom>
            <a:noFill/>
          </p:spPr>
          <p:txBody>
            <a:bodyPr wrap="square" rtlCol="0">
              <a:spAutoFit/>
            </a:bodyPr>
            <a:lstStyle/>
            <a:p>
              <a:r>
                <a:rPr lang="en-US" sz="2800" dirty="0"/>
                <a:t>Can an array be used for indexing?</a:t>
              </a:r>
            </a:p>
          </p:txBody>
        </p:sp>
      </p:grpSp>
    </p:spTree>
    <p:extLst>
      <p:ext uri="{BB962C8B-B14F-4D97-AF65-F5344CB8AC3E}">
        <p14:creationId xmlns:p14="http://schemas.microsoft.com/office/powerpoint/2010/main" val="408583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Trees For indexing</a:t>
            </a:r>
          </a:p>
        </p:txBody>
      </p:sp>
      <p:sp>
        <p:nvSpPr>
          <p:cNvPr id="3" name="Content Placeholder 2"/>
          <p:cNvSpPr>
            <a:spLocks noGrp="1"/>
          </p:cNvSpPr>
          <p:nvPr>
            <p:ph sz="quarter" idx="1"/>
          </p:nvPr>
        </p:nvSpPr>
        <p:spPr/>
        <p:txBody>
          <a:bodyPr/>
          <a:lstStyle/>
          <a:p>
            <a:r>
              <a:rPr lang="en-US" dirty="0"/>
              <a:t>A tree data structure that keeps data sorted and allows searches, sequential access, insertions, and deletions in logarithmic time</a:t>
            </a:r>
          </a:p>
          <a:p>
            <a:pPr lvl="1"/>
            <a:r>
              <a:rPr lang="en-US" dirty="0"/>
              <a:t>O(log N) basically means time goes up linearly while the n goes up exponentially. So if it takes 1 second to compute 10 elements, it will take 2 seconds to compute 100 elements, 3 seconds to compute 1000 elements, and so on.</a:t>
            </a:r>
          </a:p>
        </p:txBody>
      </p:sp>
    </p:spTree>
    <p:extLst>
      <p:ext uri="{BB962C8B-B14F-4D97-AF65-F5344CB8AC3E}">
        <p14:creationId xmlns:p14="http://schemas.microsoft.com/office/powerpoint/2010/main" val="2020828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and Indexing Example</a:t>
            </a:r>
          </a:p>
        </p:txBody>
      </p:sp>
      <p:pic>
        <p:nvPicPr>
          <p:cNvPr id="4" name="Picture 3"/>
          <p:cNvPicPr>
            <a:picLocks noChangeAspect="1"/>
          </p:cNvPicPr>
          <p:nvPr/>
        </p:nvPicPr>
        <p:blipFill rotWithShape="1">
          <a:blip r:embed="rId3"/>
          <a:srcRect l="6059" t="15899" r="3898" b="2373"/>
          <a:stretch/>
        </p:blipFill>
        <p:spPr>
          <a:xfrm>
            <a:off x="381000" y="2743200"/>
            <a:ext cx="8290794" cy="3606471"/>
          </a:xfrm>
          <a:prstGeom prst="rect">
            <a:avLst/>
          </a:prstGeom>
        </p:spPr>
      </p:pic>
      <p:sp>
        <p:nvSpPr>
          <p:cNvPr id="5" name="TextBox 4"/>
          <p:cNvSpPr txBox="1"/>
          <p:nvPr/>
        </p:nvSpPr>
        <p:spPr>
          <a:xfrm>
            <a:off x="2895600" y="1143000"/>
            <a:ext cx="2895600" cy="457200"/>
          </a:xfrm>
          <a:prstGeom prst="rect">
            <a:avLst/>
          </a:prstGeom>
          <a:noFill/>
        </p:spPr>
        <p:txBody>
          <a:bodyPr wrap="square" rtlCol="0">
            <a:spAutoFit/>
          </a:bodyPr>
          <a:lstStyle/>
          <a:p>
            <a:r>
              <a:rPr lang="en-US" sz="2400" dirty="0"/>
              <a:t>Index for </a:t>
            </a:r>
            <a:r>
              <a:rPr lang="en-US" sz="2400" dirty="0" err="1"/>
              <a:t>item_id</a:t>
            </a:r>
            <a:endParaRPr lang="en-US" sz="2400" dirty="0"/>
          </a:p>
        </p:txBody>
      </p:sp>
      <p:grpSp>
        <p:nvGrpSpPr>
          <p:cNvPr id="25" name="Group 24"/>
          <p:cNvGrpSpPr/>
          <p:nvPr/>
        </p:nvGrpSpPr>
        <p:grpSpPr>
          <a:xfrm>
            <a:off x="152400" y="1676400"/>
            <a:ext cx="3657600" cy="1371600"/>
            <a:chOff x="152400" y="1676400"/>
            <a:chExt cx="3657600" cy="1371600"/>
          </a:xfrm>
        </p:grpSpPr>
        <p:sp>
          <p:nvSpPr>
            <p:cNvPr id="6" name="Rectangle 5"/>
            <p:cNvSpPr/>
            <p:nvPr/>
          </p:nvSpPr>
          <p:spPr>
            <a:xfrm>
              <a:off x="152400" y="1676400"/>
              <a:ext cx="3124200"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4 sorted values representing </a:t>
              </a:r>
            </a:p>
            <a:p>
              <a:r>
                <a:rPr lang="en-US" dirty="0"/>
                <a:t>the range of </a:t>
              </a:r>
              <a:r>
                <a:rPr lang="en-US" dirty="0" err="1"/>
                <a:t>item_ids</a:t>
              </a:r>
              <a:r>
                <a:rPr lang="en-US" dirty="0"/>
                <a:t> </a:t>
              </a:r>
            </a:p>
          </p:txBody>
        </p:sp>
        <p:cxnSp>
          <p:nvCxnSpPr>
            <p:cNvPr id="8" name="Straight Arrow Connector 7"/>
            <p:cNvCxnSpPr>
              <a:stCxn id="6" idx="2"/>
            </p:cNvCxnSpPr>
            <p:nvPr/>
          </p:nvCxnSpPr>
          <p:spPr>
            <a:xfrm>
              <a:off x="1714500" y="2599730"/>
              <a:ext cx="2095500" cy="4482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2667000" y="4876800"/>
            <a:ext cx="4572000" cy="2002635"/>
            <a:chOff x="2667000" y="4876800"/>
            <a:chExt cx="4572000" cy="2002635"/>
          </a:xfrm>
        </p:grpSpPr>
        <p:cxnSp>
          <p:nvCxnSpPr>
            <p:cNvPr id="11" name="Straight Arrow Connector 10"/>
            <p:cNvCxnSpPr/>
            <p:nvPr/>
          </p:nvCxnSpPr>
          <p:spPr>
            <a:xfrm flipH="1" flipV="1">
              <a:off x="3886200" y="4876800"/>
              <a:ext cx="8382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2667000" y="5956105"/>
              <a:ext cx="4572000" cy="923330"/>
            </a:xfrm>
            <a:prstGeom prst="rect">
              <a:avLst/>
            </a:prstGeom>
          </p:spPr>
          <p:txBody>
            <a:bodyPr>
              <a:spAutoFit/>
            </a:bodyPr>
            <a:lstStyle/>
            <a:p>
              <a:r>
                <a:rPr lang="en-US" dirty="0"/>
                <a:t>last level nodes containing the final </a:t>
              </a:r>
              <a:r>
                <a:rPr lang="en-US" dirty="0" err="1"/>
                <a:t>item_id</a:t>
              </a:r>
              <a:r>
                <a:rPr lang="en-US" dirty="0"/>
                <a:t> value and pointer to the byte in the disk file the record lies</a:t>
              </a:r>
            </a:p>
          </p:txBody>
        </p:sp>
      </p:grpSp>
      <p:grpSp>
        <p:nvGrpSpPr>
          <p:cNvPr id="22" name="Group 21"/>
          <p:cNvGrpSpPr/>
          <p:nvPr/>
        </p:nvGrpSpPr>
        <p:grpSpPr>
          <a:xfrm>
            <a:off x="4038600" y="1676400"/>
            <a:ext cx="4572000" cy="2057400"/>
            <a:chOff x="4038600" y="1676400"/>
            <a:chExt cx="4572000" cy="2057400"/>
          </a:xfrm>
        </p:grpSpPr>
        <p:sp>
          <p:nvSpPr>
            <p:cNvPr id="10" name="Rectangle 9"/>
            <p:cNvSpPr/>
            <p:nvPr/>
          </p:nvSpPr>
          <p:spPr>
            <a:xfrm>
              <a:off x="4038600" y="1676400"/>
              <a:ext cx="4572000"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The child nodes have the same range values </a:t>
              </a:r>
            </a:p>
          </p:txBody>
        </p:sp>
        <p:cxnSp>
          <p:nvCxnSpPr>
            <p:cNvPr id="19" name="Straight Arrow Connector 18"/>
            <p:cNvCxnSpPr/>
            <p:nvPr/>
          </p:nvCxnSpPr>
          <p:spPr>
            <a:xfrm flipH="1">
              <a:off x="5486400" y="2286000"/>
              <a:ext cx="914400" cy="1447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4935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and Indexing Example</a:t>
            </a:r>
          </a:p>
        </p:txBody>
      </p:sp>
      <p:pic>
        <p:nvPicPr>
          <p:cNvPr id="4" name="Picture 3"/>
          <p:cNvPicPr>
            <a:picLocks noChangeAspect="1"/>
          </p:cNvPicPr>
          <p:nvPr/>
        </p:nvPicPr>
        <p:blipFill rotWithShape="1">
          <a:blip r:embed="rId3"/>
          <a:srcRect l="6059" t="15899" r="3898" b="2373"/>
          <a:stretch/>
        </p:blipFill>
        <p:spPr>
          <a:xfrm>
            <a:off x="381000" y="1905000"/>
            <a:ext cx="8290794" cy="3606471"/>
          </a:xfrm>
          <a:prstGeom prst="rect">
            <a:avLst/>
          </a:prstGeom>
        </p:spPr>
      </p:pic>
      <p:sp>
        <p:nvSpPr>
          <p:cNvPr id="5" name="TextBox 4"/>
          <p:cNvSpPr txBox="1"/>
          <p:nvPr/>
        </p:nvSpPr>
        <p:spPr>
          <a:xfrm>
            <a:off x="2286000" y="1143000"/>
            <a:ext cx="4267200" cy="461665"/>
          </a:xfrm>
          <a:prstGeom prst="rect">
            <a:avLst/>
          </a:prstGeom>
          <a:noFill/>
        </p:spPr>
        <p:txBody>
          <a:bodyPr wrap="square" rtlCol="0">
            <a:spAutoFit/>
          </a:bodyPr>
          <a:lstStyle/>
          <a:p>
            <a:r>
              <a:rPr lang="en-US" sz="2400" dirty="0"/>
              <a:t>Looking for </a:t>
            </a:r>
            <a:r>
              <a:rPr lang="en-US" sz="2400" dirty="0" err="1"/>
              <a:t>item_id</a:t>
            </a:r>
            <a:r>
              <a:rPr lang="en-US" sz="2400" dirty="0"/>
              <a:t> 4</a:t>
            </a:r>
          </a:p>
        </p:txBody>
      </p:sp>
      <p:sp>
        <p:nvSpPr>
          <p:cNvPr id="6" name="TextBox 5"/>
          <p:cNvSpPr txBox="1"/>
          <p:nvPr/>
        </p:nvSpPr>
        <p:spPr>
          <a:xfrm>
            <a:off x="1981200" y="5715000"/>
            <a:ext cx="4267200" cy="461665"/>
          </a:xfrm>
          <a:prstGeom prst="rect">
            <a:avLst/>
          </a:prstGeom>
          <a:noFill/>
        </p:spPr>
        <p:txBody>
          <a:bodyPr wrap="square" rtlCol="0">
            <a:spAutoFit/>
          </a:bodyPr>
          <a:lstStyle/>
          <a:p>
            <a:r>
              <a:rPr lang="en-US" sz="2400" dirty="0"/>
              <a:t>Is this really more efficient?</a:t>
            </a:r>
          </a:p>
        </p:txBody>
      </p:sp>
    </p:spTree>
    <p:extLst>
      <p:ext uri="{BB962C8B-B14F-4D97-AF65-F5344CB8AC3E}">
        <p14:creationId xmlns:p14="http://schemas.microsoft.com/office/powerpoint/2010/main" val="94588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and Indexing Example</a:t>
            </a:r>
          </a:p>
        </p:txBody>
      </p:sp>
      <p:sp>
        <p:nvSpPr>
          <p:cNvPr id="3" name="Content Placeholder 2"/>
          <p:cNvSpPr>
            <a:spLocks noGrp="1"/>
          </p:cNvSpPr>
          <p:nvPr>
            <p:ph sz="quarter" idx="1"/>
          </p:nvPr>
        </p:nvSpPr>
        <p:spPr>
          <a:xfrm>
            <a:off x="457200" y="1295400"/>
            <a:ext cx="7772400" cy="990600"/>
          </a:xfrm>
        </p:spPr>
        <p:txBody>
          <a:bodyPr/>
          <a:lstStyle/>
          <a:p>
            <a:r>
              <a:rPr lang="en-US" dirty="0"/>
              <a:t>We needed to do 3 hops to get to item id 4.</a:t>
            </a:r>
          </a:p>
          <a:p>
            <a:r>
              <a:rPr lang="en-US" dirty="0"/>
              <a:t>We had to look at the entire index for </a:t>
            </a:r>
            <a:r>
              <a:rPr lang="en-US" dirty="0" err="1"/>
              <a:t>item_id</a:t>
            </a:r>
            <a:endParaRPr lang="en-US" dirty="0"/>
          </a:p>
        </p:txBody>
      </p:sp>
      <p:grpSp>
        <p:nvGrpSpPr>
          <p:cNvPr id="6" name="Group 5"/>
          <p:cNvGrpSpPr/>
          <p:nvPr/>
        </p:nvGrpSpPr>
        <p:grpSpPr>
          <a:xfrm>
            <a:off x="304800" y="2819400"/>
            <a:ext cx="8290794" cy="4038600"/>
            <a:chOff x="304800" y="2819400"/>
            <a:chExt cx="8290794" cy="4038600"/>
          </a:xfrm>
        </p:grpSpPr>
        <p:pic>
          <p:nvPicPr>
            <p:cNvPr id="4" name="Picture 3"/>
            <p:cNvPicPr>
              <a:picLocks noChangeAspect="1"/>
            </p:cNvPicPr>
            <p:nvPr/>
          </p:nvPicPr>
          <p:blipFill rotWithShape="1">
            <a:blip r:embed="rId2"/>
            <a:srcRect l="6059" t="15899" r="3898" b="2373"/>
            <a:stretch/>
          </p:blipFill>
          <p:spPr>
            <a:xfrm>
              <a:off x="304800" y="3251529"/>
              <a:ext cx="8290794" cy="3606471"/>
            </a:xfrm>
            <a:prstGeom prst="rect">
              <a:avLst/>
            </a:prstGeom>
          </p:spPr>
        </p:pic>
        <p:sp>
          <p:nvSpPr>
            <p:cNvPr id="5" name="Rectangle 4"/>
            <p:cNvSpPr/>
            <p:nvPr/>
          </p:nvSpPr>
          <p:spPr>
            <a:xfrm>
              <a:off x="2514600" y="2819400"/>
              <a:ext cx="3581400" cy="461665"/>
            </a:xfrm>
            <a:prstGeom prst="rect">
              <a:avLst/>
            </a:prstGeom>
          </p:spPr>
          <p:txBody>
            <a:bodyPr wrap="square">
              <a:spAutoFit/>
            </a:bodyPr>
            <a:lstStyle/>
            <a:p>
              <a:r>
                <a:rPr lang="en-US" sz="2400" dirty="0"/>
                <a:t>Looking for </a:t>
              </a:r>
              <a:r>
                <a:rPr lang="en-US" sz="2400" dirty="0" err="1"/>
                <a:t>item_id</a:t>
              </a:r>
              <a:r>
                <a:rPr lang="en-US" sz="2400" dirty="0"/>
                <a:t> 20</a:t>
              </a:r>
            </a:p>
          </p:txBody>
        </p:sp>
      </p:grpSp>
    </p:spTree>
    <p:extLst>
      <p:ext uri="{BB962C8B-B14F-4D97-AF65-F5344CB8AC3E}">
        <p14:creationId xmlns:p14="http://schemas.microsoft.com/office/powerpoint/2010/main" val="207782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Tree and Indexing Example</a:t>
            </a:r>
          </a:p>
        </p:txBody>
      </p:sp>
      <p:sp>
        <p:nvSpPr>
          <p:cNvPr id="3" name="Content Placeholder 2"/>
          <p:cNvSpPr>
            <a:spLocks noGrp="1"/>
          </p:cNvSpPr>
          <p:nvPr>
            <p:ph sz="quarter" idx="1"/>
          </p:nvPr>
        </p:nvSpPr>
        <p:spPr>
          <a:xfrm>
            <a:off x="457200" y="1295400"/>
            <a:ext cx="8077200" cy="3200400"/>
          </a:xfrm>
        </p:spPr>
        <p:txBody>
          <a:bodyPr>
            <a:normAutofit/>
          </a:bodyPr>
          <a:lstStyle/>
          <a:p>
            <a:r>
              <a:rPr lang="en-US" dirty="0"/>
              <a:t>We needed to do 3 hops to get to item id 20.</a:t>
            </a:r>
          </a:p>
          <a:p>
            <a:r>
              <a:rPr lang="en-US" dirty="0"/>
              <a:t># of hops required increases in a sort-of logarithmic manner with respect to database size</a:t>
            </a:r>
          </a:p>
          <a:p>
            <a:r>
              <a:rPr lang="en-US" dirty="0"/>
              <a:t>Opposite to exponential growth</a:t>
            </a:r>
          </a:p>
          <a:p>
            <a:r>
              <a:rPr lang="en-US" dirty="0"/>
              <a:t>Logarithmic shoots up in the beginning, but slows</a:t>
            </a:r>
          </a:p>
          <a:p>
            <a:r>
              <a:rPr lang="en-US" dirty="0"/>
              <a:t>Exponential grows slowly at the beginning, but shoots up rapidly</a:t>
            </a:r>
          </a:p>
        </p:txBody>
      </p:sp>
    </p:spTree>
    <p:extLst>
      <p:ext uri="{BB962C8B-B14F-4D97-AF65-F5344CB8AC3E}">
        <p14:creationId xmlns:p14="http://schemas.microsoft.com/office/powerpoint/2010/main" val="32599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a:xfrm>
            <a:off x="228600" y="303213"/>
            <a:ext cx="8686800" cy="992187"/>
          </a:xfrm>
        </p:spPr>
        <p:txBody>
          <a:bodyPr>
            <a:normAutofit fontScale="90000"/>
          </a:bodyPr>
          <a:lstStyle/>
          <a:p>
            <a:r>
              <a:rPr lang="en-US" sz="4000" dirty="0">
                <a:latin typeface="Times New Roman" charset="0"/>
              </a:rPr>
              <a:t>An Example of an Insertion in a B-tree</a:t>
            </a:r>
            <a:endParaRPr lang="en-US" sz="2800" dirty="0">
              <a:latin typeface="Times New Roman" charset="0"/>
            </a:endParaRPr>
          </a:p>
        </p:txBody>
      </p:sp>
      <p:pic>
        <p:nvPicPr>
          <p:cNvPr id="35843" name="Picture 10" descr="fig14_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3345" y="1219200"/>
            <a:ext cx="4328443"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50297247"/>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 General Rules of Thumb</a:t>
            </a:r>
          </a:p>
        </p:txBody>
      </p:sp>
      <p:sp>
        <p:nvSpPr>
          <p:cNvPr id="3" name="Content Placeholder 2"/>
          <p:cNvSpPr>
            <a:spLocks noGrp="1"/>
          </p:cNvSpPr>
          <p:nvPr>
            <p:ph sz="quarter" idx="1"/>
          </p:nvPr>
        </p:nvSpPr>
        <p:spPr>
          <a:xfrm>
            <a:off x="457200" y="1295400"/>
            <a:ext cx="7924800" cy="2438400"/>
          </a:xfrm>
        </p:spPr>
        <p:txBody>
          <a:bodyPr/>
          <a:lstStyle/>
          <a:p>
            <a:r>
              <a:rPr lang="en-US" dirty="0"/>
              <a:t>Index fields in the WHERE CLAUSE of a SELECT Query</a:t>
            </a:r>
          </a:p>
          <a:p>
            <a:r>
              <a:rPr lang="en-US" dirty="0"/>
              <a:t>User Table</a:t>
            </a:r>
          </a:p>
          <a:p>
            <a:pPr lvl="1"/>
            <a:r>
              <a:rPr lang="en-US" dirty="0"/>
              <a:t>ID (INT) PK</a:t>
            </a:r>
          </a:p>
          <a:p>
            <a:pPr lvl="1"/>
            <a:r>
              <a:rPr lang="en-US" dirty="0" err="1"/>
              <a:t>Email_address</a:t>
            </a:r>
            <a:r>
              <a:rPr lang="en-US" dirty="0"/>
              <a:t> </a:t>
            </a:r>
          </a:p>
        </p:txBody>
      </p:sp>
      <p:sp>
        <p:nvSpPr>
          <p:cNvPr id="4" name="Content Placeholder 2"/>
          <p:cNvSpPr txBox="1">
            <a:spLocks/>
          </p:cNvSpPr>
          <p:nvPr/>
        </p:nvSpPr>
        <p:spPr>
          <a:xfrm>
            <a:off x="533400" y="3886200"/>
            <a:ext cx="7848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During login, MySQL must locate the correct ID by searching for an email</a:t>
            </a:r>
          </a:p>
          <a:p>
            <a:pPr marL="0" indent="0">
              <a:buNone/>
            </a:pPr>
            <a:endParaRPr lang="en-US" dirty="0"/>
          </a:p>
        </p:txBody>
      </p:sp>
      <p:sp>
        <p:nvSpPr>
          <p:cNvPr id="5" name="Content Placeholder 2"/>
          <p:cNvSpPr txBox="1">
            <a:spLocks/>
          </p:cNvSpPr>
          <p:nvPr/>
        </p:nvSpPr>
        <p:spPr>
          <a:xfrm>
            <a:off x="533400" y="4800600"/>
            <a:ext cx="7848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Without an index, every record in sequence is checked until the email address is found</a:t>
            </a:r>
          </a:p>
          <a:p>
            <a:pPr marL="0" indent="0">
              <a:buNone/>
            </a:pPr>
            <a:endParaRPr lang="en-US" dirty="0"/>
          </a:p>
        </p:txBody>
      </p:sp>
    </p:spTree>
    <p:extLst>
      <p:ext uri="{BB962C8B-B14F-4D97-AF65-F5344CB8AC3E}">
        <p14:creationId xmlns:p14="http://schemas.microsoft.com/office/powerpoint/2010/main" val="337330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 General Rules of Thumb</a:t>
            </a:r>
          </a:p>
        </p:txBody>
      </p:sp>
      <p:sp>
        <p:nvSpPr>
          <p:cNvPr id="3" name="Content Placeholder 2"/>
          <p:cNvSpPr>
            <a:spLocks noGrp="1"/>
          </p:cNvSpPr>
          <p:nvPr>
            <p:ph sz="quarter" idx="1"/>
          </p:nvPr>
        </p:nvSpPr>
        <p:spPr>
          <a:xfrm>
            <a:off x="457200" y="1295400"/>
            <a:ext cx="7924800" cy="762000"/>
          </a:xfrm>
        </p:spPr>
        <p:txBody>
          <a:bodyPr/>
          <a:lstStyle/>
          <a:p>
            <a:pPr marL="0" indent="0">
              <a:buNone/>
            </a:pPr>
            <a:r>
              <a:rPr lang="en-US" dirty="0"/>
              <a:t>Should we add an index to every field?</a:t>
            </a:r>
          </a:p>
        </p:txBody>
      </p:sp>
      <p:sp>
        <p:nvSpPr>
          <p:cNvPr id="4" name="Content Placeholder 2"/>
          <p:cNvSpPr txBox="1">
            <a:spLocks/>
          </p:cNvSpPr>
          <p:nvPr/>
        </p:nvSpPr>
        <p:spPr>
          <a:xfrm>
            <a:off x="533400" y="2438400"/>
            <a:ext cx="7848600" cy="9906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No, because indexes are regenerated during every table INSERT OR UPDATE</a:t>
            </a:r>
          </a:p>
          <a:p>
            <a:pPr lvl="1"/>
            <a:r>
              <a:rPr lang="en-US" dirty="0"/>
              <a:t>Hurts performance</a:t>
            </a:r>
          </a:p>
          <a:p>
            <a:pPr marL="0" indent="0">
              <a:buNone/>
            </a:pPr>
            <a:endParaRPr lang="en-US" dirty="0"/>
          </a:p>
        </p:txBody>
      </p:sp>
    </p:spTree>
    <p:extLst>
      <p:ext uri="{BB962C8B-B14F-4D97-AF65-F5344CB8AC3E}">
        <p14:creationId xmlns:p14="http://schemas.microsoft.com/office/powerpoint/2010/main" val="128995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a:t>
            </a:r>
          </a:p>
        </p:txBody>
      </p:sp>
      <p:sp>
        <p:nvSpPr>
          <p:cNvPr id="3" name="Content Placeholder 2"/>
          <p:cNvSpPr>
            <a:spLocks noGrp="1"/>
          </p:cNvSpPr>
          <p:nvPr>
            <p:ph sz="quarter" idx="1"/>
          </p:nvPr>
        </p:nvSpPr>
        <p:spPr>
          <a:xfrm>
            <a:off x="381000" y="2760785"/>
            <a:ext cx="7924800" cy="685800"/>
          </a:xfrm>
        </p:spPr>
        <p:txBody>
          <a:bodyPr/>
          <a:lstStyle/>
          <a:p>
            <a:r>
              <a:rPr lang="en-US" dirty="0"/>
              <a:t>Primary Memory</a:t>
            </a:r>
          </a:p>
        </p:txBody>
      </p:sp>
      <p:sp>
        <p:nvSpPr>
          <p:cNvPr id="4" name="Content Placeholder 2"/>
          <p:cNvSpPr txBox="1">
            <a:spLocks/>
          </p:cNvSpPr>
          <p:nvPr/>
        </p:nvSpPr>
        <p:spPr>
          <a:xfrm>
            <a:off x="381000" y="3294185"/>
            <a:ext cx="7924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	Random Access Memory (RAM)</a:t>
            </a:r>
          </a:p>
        </p:txBody>
      </p:sp>
      <p:sp>
        <p:nvSpPr>
          <p:cNvPr id="5" name="Content Placeholder 2"/>
          <p:cNvSpPr txBox="1">
            <a:spLocks/>
          </p:cNvSpPr>
          <p:nvPr/>
        </p:nvSpPr>
        <p:spPr>
          <a:xfrm>
            <a:off x="381000" y="3979985"/>
            <a:ext cx="7848600" cy="2895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Secondary Memory</a:t>
            </a:r>
          </a:p>
          <a:p>
            <a:pPr lvl="1"/>
            <a:r>
              <a:rPr lang="en-US" dirty="0"/>
              <a:t>Disk (Hard Disk)</a:t>
            </a:r>
          </a:p>
          <a:p>
            <a:pPr lvl="1"/>
            <a:r>
              <a:rPr lang="en-US" dirty="0"/>
              <a:t>Tape</a:t>
            </a:r>
          </a:p>
          <a:p>
            <a:pPr lvl="1"/>
            <a:r>
              <a:rPr lang="en-US" dirty="0"/>
              <a:t>Solid State Devices (SSD)</a:t>
            </a:r>
          </a:p>
          <a:p>
            <a:pPr lvl="1"/>
            <a:r>
              <a:rPr lang="en-US" dirty="0"/>
              <a:t>DVD/Blue Ray</a:t>
            </a:r>
          </a:p>
        </p:txBody>
      </p:sp>
      <p:sp>
        <p:nvSpPr>
          <p:cNvPr id="6" name="Content Placeholder 2"/>
          <p:cNvSpPr txBox="1">
            <a:spLocks/>
          </p:cNvSpPr>
          <p:nvPr/>
        </p:nvSpPr>
        <p:spPr>
          <a:xfrm>
            <a:off x="457200" y="1808285"/>
            <a:ext cx="7924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How are those table stored in memory?</a:t>
            </a:r>
          </a:p>
        </p:txBody>
      </p:sp>
    </p:spTree>
    <p:extLst>
      <p:ext uri="{BB962C8B-B14F-4D97-AF65-F5344CB8AC3E}">
        <p14:creationId xmlns:p14="http://schemas.microsoft.com/office/powerpoint/2010/main" val="9945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 General Rules of Thumb</a:t>
            </a:r>
          </a:p>
        </p:txBody>
      </p:sp>
      <p:sp>
        <p:nvSpPr>
          <p:cNvPr id="4" name="Content Placeholder 2"/>
          <p:cNvSpPr txBox="1">
            <a:spLocks noGrp="1"/>
          </p:cNvSpPr>
          <p:nvPr>
            <p:ph sz="quarter" idx="1"/>
          </p:nvPr>
        </p:nvSpPr>
        <p:spPr>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Only add indexes when necessary.</a:t>
            </a:r>
          </a:p>
          <a:p>
            <a:r>
              <a:rPr lang="en-US" dirty="0"/>
              <a:t>Indexes should not be used on:</a:t>
            </a:r>
          </a:p>
          <a:p>
            <a:pPr lvl="1"/>
            <a:r>
              <a:rPr lang="en-US" dirty="0"/>
              <a:t>Small tables</a:t>
            </a:r>
          </a:p>
          <a:p>
            <a:pPr lvl="1"/>
            <a:r>
              <a:rPr lang="en-US" dirty="0"/>
              <a:t>Tables that have frequent, large batch update or insert operations</a:t>
            </a:r>
          </a:p>
          <a:p>
            <a:pPr lvl="1"/>
            <a:r>
              <a:rPr lang="en-US" dirty="0"/>
              <a:t>Columns that contain a high number of NULL values</a:t>
            </a:r>
          </a:p>
          <a:p>
            <a:pPr lvl="1"/>
            <a:r>
              <a:rPr lang="en-US" dirty="0"/>
              <a:t>Columns that are frequently manipulated</a:t>
            </a:r>
          </a:p>
        </p:txBody>
      </p:sp>
    </p:spTree>
    <p:extLst>
      <p:ext uri="{BB962C8B-B14F-4D97-AF65-F5344CB8AC3E}">
        <p14:creationId xmlns:p14="http://schemas.microsoft.com/office/powerpoint/2010/main" val="83755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an Index</a:t>
            </a:r>
          </a:p>
        </p:txBody>
      </p:sp>
      <p:pic>
        <p:nvPicPr>
          <p:cNvPr id="4" name="Picture 3"/>
          <p:cNvPicPr>
            <a:picLocks noChangeAspect="1"/>
          </p:cNvPicPr>
          <p:nvPr/>
        </p:nvPicPr>
        <p:blipFill>
          <a:blip r:embed="rId2"/>
          <a:stretch>
            <a:fillRect/>
          </a:stretch>
        </p:blipFill>
        <p:spPr>
          <a:xfrm>
            <a:off x="609600" y="1371600"/>
            <a:ext cx="7219950" cy="2133600"/>
          </a:xfrm>
          <a:prstGeom prst="rect">
            <a:avLst/>
          </a:prstGeom>
        </p:spPr>
      </p:pic>
      <p:sp>
        <p:nvSpPr>
          <p:cNvPr id="5" name="Rectangle 4"/>
          <p:cNvSpPr/>
          <p:nvPr/>
        </p:nvSpPr>
        <p:spPr>
          <a:xfrm>
            <a:off x="1752600" y="3657600"/>
            <a:ext cx="4572000" cy="1200329"/>
          </a:xfrm>
          <a:prstGeom prst="rect">
            <a:avLst/>
          </a:prstGeom>
        </p:spPr>
        <p:txBody>
          <a:bodyPr>
            <a:spAutoFit/>
          </a:bodyPr>
          <a:lstStyle/>
          <a:p>
            <a:r>
              <a:rPr lang="en-US" u="sng" dirty="0">
                <a:solidFill>
                  <a:srgbClr val="3A4145"/>
                </a:solidFill>
                <a:latin typeface="Merriweather"/>
              </a:rPr>
              <a:t>Queries performed on this table</a:t>
            </a:r>
          </a:p>
          <a:p>
            <a:pPr>
              <a:buFont typeface="Arial" panose="020B0604020202020204" pitchFamily="34" charset="0"/>
              <a:buChar char="•"/>
            </a:pPr>
            <a:r>
              <a:rPr lang="en-US" dirty="0">
                <a:solidFill>
                  <a:srgbClr val="3A4145"/>
                </a:solidFill>
                <a:latin typeface="Merriweather"/>
              </a:rPr>
              <a:t>Look up a student by ID</a:t>
            </a:r>
          </a:p>
          <a:p>
            <a:pPr>
              <a:buFont typeface="Arial" panose="020B0604020202020204" pitchFamily="34" charset="0"/>
              <a:buChar char="•"/>
            </a:pPr>
            <a:r>
              <a:rPr lang="en-US" dirty="0">
                <a:solidFill>
                  <a:srgbClr val="3A4145"/>
                </a:solidFill>
                <a:latin typeface="Merriweather"/>
              </a:rPr>
              <a:t>Search for students by last name</a:t>
            </a:r>
          </a:p>
          <a:p>
            <a:pPr>
              <a:buFont typeface="Arial" panose="020B0604020202020204" pitchFamily="34" charset="0"/>
              <a:buChar char="•"/>
            </a:pPr>
            <a:r>
              <a:rPr lang="en-US" dirty="0">
                <a:solidFill>
                  <a:srgbClr val="3A4145"/>
                </a:solidFill>
                <a:latin typeface="Merriweather"/>
              </a:rPr>
              <a:t>List all students in a class</a:t>
            </a:r>
            <a:endParaRPr lang="en-US" b="0" i="0" dirty="0">
              <a:solidFill>
                <a:srgbClr val="3A4145"/>
              </a:solidFill>
              <a:effectLst/>
              <a:latin typeface="Merriweather"/>
            </a:endParaRPr>
          </a:p>
        </p:txBody>
      </p:sp>
    </p:spTree>
    <p:extLst>
      <p:ext uri="{BB962C8B-B14F-4D97-AF65-F5344CB8AC3E}">
        <p14:creationId xmlns:p14="http://schemas.microsoft.com/office/powerpoint/2010/main" val="3840704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Create an Index: Look Up Student By ID</a:t>
            </a:r>
          </a:p>
        </p:txBody>
      </p:sp>
      <p:pic>
        <p:nvPicPr>
          <p:cNvPr id="4" name="Picture 3"/>
          <p:cNvPicPr>
            <a:picLocks noChangeAspect="1"/>
          </p:cNvPicPr>
          <p:nvPr/>
        </p:nvPicPr>
        <p:blipFill>
          <a:blip r:embed="rId2"/>
          <a:stretch>
            <a:fillRect/>
          </a:stretch>
        </p:blipFill>
        <p:spPr>
          <a:xfrm>
            <a:off x="609600" y="1371600"/>
            <a:ext cx="7219950" cy="2133600"/>
          </a:xfrm>
          <a:prstGeom prst="rect">
            <a:avLst/>
          </a:prstGeom>
        </p:spPr>
      </p:pic>
      <p:sp>
        <p:nvSpPr>
          <p:cNvPr id="5" name="Rectangle 4"/>
          <p:cNvSpPr/>
          <p:nvPr/>
        </p:nvSpPr>
        <p:spPr>
          <a:xfrm>
            <a:off x="76200" y="3657600"/>
            <a:ext cx="8229600" cy="523220"/>
          </a:xfrm>
          <a:prstGeom prst="rect">
            <a:avLst/>
          </a:prstGeom>
        </p:spPr>
        <p:txBody>
          <a:bodyPr wrap="square">
            <a:spAutoFit/>
          </a:bodyPr>
          <a:lstStyle/>
          <a:p>
            <a:pPr lvl="1"/>
            <a:r>
              <a:rPr lang="en-US" sz="2800" dirty="0"/>
              <a:t>SELECT * FROM students WHERE </a:t>
            </a:r>
            <a:r>
              <a:rPr lang="en-US" sz="2800" b="1" dirty="0"/>
              <a:t>ID</a:t>
            </a:r>
            <a:r>
              <a:rPr lang="en-US" sz="2800" dirty="0"/>
              <a:t> = 1</a:t>
            </a:r>
            <a:endParaRPr lang="en-US" sz="2800" dirty="0">
              <a:solidFill>
                <a:srgbClr val="3A4145"/>
              </a:solidFill>
              <a:latin typeface="Merriweather"/>
            </a:endParaRPr>
          </a:p>
        </p:txBody>
      </p:sp>
      <p:sp>
        <p:nvSpPr>
          <p:cNvPr id="3" name="Rectangle 2"/>
          <p:cNvSpPr/>
          <p:nvPr/>
        </p:nvSpPr>
        <p:spPr>
          <a:xfrm>
            <a:off x="457200" y="4495800"/>
            <a:ext cx="6781800" cy="523220"/>
          </a:xfrm>
          <a:prstGeom prst="rect">
            <a:avLst/>
          </a:prstGeom>
        </p:spPr>
        <p:txBody>
          <a:bodyPr wrap="square">
            <a:spAutoFit/>
          </a:bodyPr>
          <a:lstStyle/>
          <a:p>
            <a:pPr lvl="1"/>
            <a:r>
              <a:rPr lang="en-US" sz="2800" dirty="0"/>
              <a:t>Which column should have an index?</a:t>
            </a:r>
            <a:endParaRPr lang="en-US" sz="2800" dirty="0">
              <a:solidFill>
                <a:srgbClr val="3A4145"/>
              </a:solidFill>
              <a:latin typeface="Merriweather"/>
            </a:endParaRPr>
          </a:p>
        </p:txBody>
      </p:sp>
      <p:sp>
        <p:nvSpPr>
          <p:cNvPr id="6" name="Rectangle 5"/>
          <p:cNvSpPr/>
          <p:nvPr/>
        </p:nvSpPr>
        <p:spPr>
          <a:xfrm>
            <a:off x="3200400" y="5019020"/>
            <a:ext cx="1219200" cy="523220"/>
          </a:xfrm>
          <a:prstGeom prst="rect">
            <a:avLst/>
          </a:prstGeom>
        </p:spPr>
        <p:txBody>
          <a:bodyPr wrap="square">
            <a:spAutoFit/>
          </a:bodyPr>
          <a:lstStyle/>
          <a:p>
            <a:pPr lvl="1"/>
            <a:r>
              <a:rPr lang="en-US" sz="2800" dirty="0"/>
              <a:t>ID</a:t>
            </a:r>
            <a:endParaRPr lang="en-US" sz="2800" dirty="0">
              <a:solidFill>
                <a:srgbClr val="3A4145"/>
              </a:solidFill>
              <a:latin typeface="Merriweather"/>
            </a:endParaRPr>
          </a:p>
        </p:txBody>
      </p:sp>
    </p:spTree>
    <p:extLst>
      <p:ext uri="{BB962C8B-B14F-4D97-AF65-F5344CB8AC3E}">
        <p14:creationId xmlns:p14="http://schemas.microsoft.com/office/powerpoint/2010/main" val="164793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Create an Index: Search For Students By Last Name</a:t>
            </a:r>
          </a:p>
        </p:txBody>
      </p:sp>
      <p:pic>
        <p:nvPicPr>
          <p:cNvPr id="4" name="Picture 3"/>
          <p:cNvPicPr>
            <a:picLocks noChangeAspect="1"/>
          </p:cNvPicPr>
          <p:nvPr/>
        </p:nvPicPr>
        <p:blipFill>
          <a:blip r:embed="rId2"/>
          <a:stretch>
            <a:fillRect/>
          </a:stretch>
        </p:blipFill>
        <p:spPr>
          <a:xfrm>
            <a:off x="609600" y="1371600"/>
            <a:ext cx="7219950" cy="2133600"/>
          </a:xfrm>
          <a:prstGeom prst="rect">
            <a:avLst/>
          </a:prstGeom>
        </p:spPr>
      </p:pic>
      <p:sp>
        <p:nvSpPr>
          <p:cNvPr id="5" name="Rectangle 4"/>
          <p:cNvSpPr/>
          <p:nvPr/>
        </p:nvSpPr>
        <p:spPr>
          <a:xfrm>
            <a:off x="76200" y="3657600"/>
            <a:ext cx="8229600" cy="954107"/>
          </a:xfrm>
          <a:prstGeom prst="rect">
            <a:avLst/>
          </a:prstGeom>
        </p:spPr>
        <p:txBody>
          <a:bodyPr wrap="square">
            <a:spAutoFit/>
          </a:bodyPr>
          <a:lstStyle/>
          <a:p>
            <a:pPr lvl="1"/>
            <a:r>
              <a:rPr lang="en-US" sz="2800" dirty="0"/>
              <a:t>SELECT * FROM students WHERE </a:t>
            </a:r>
            <a:r>
              <a:rPr lang="en-US" sz="2800" b="1" dirty="0" err="1"/>
              <a:t>last_name</a:t>
            </a:r>
            <a:r>
              <a:rPr lang="en-US" sz="2800" dirty="0"/>
              <a:t> = 'Smith'</a:t>
            </a:r>
          </a:p>
        </p:txBody>
      </p:sp>
      <p:sp>
        <p:nvSpPr>
          <p:cNvPr id="3" name="Rectangle 2"/>
          <p:cNvSpPr/>
          <p:nvPr/>
        </p:nvSpPr>
        <p:spPr>
          <a:xfrm>
            <a:off x="430227" y="5115580"/>
            <a:ext cx="6781800" cy="523220"/>
          </a:xfrm>
          <a:prstGeom prst="rect">
            <a:avLst/>
          </a:prstGeom>
        </p:spPr>
        <p:txBody>
          <a:bodyPr wrap="square">
            <a:spAutoFit/>
          </a:bodyPr>
          <a:lstStyle/>
          <a:p>
            <a:pPr lvl="1"/>
            <a:r>
              <a:rPr lang="en-US" sz="2800" dirty="0"/>
              <a:t>Which column should have an index?</a:t>
            </a:r>
            <a:endParaRPr lang="en-US" sz="2800" dirty="0">
              <a:solidFill>
                <a:srgbClr val="3A4145"/>
              </a:solidFill>
              <a:latin typeface="Merriweather"/>
            </a:endParaRPr>
          </a:p>
        </p:txBody>
      </p:sp>
      <p:sp>
        <p:nvSpPr>
          <p:cNvPr id="6" name="Rectangle 5"/>
          <p:cNvSpPr/>
          <p:nvPr/>
        </p:nvSpPr>
        <p:spPr>
          <a:xfrm>
            <a:off x="1978840" y="5638800"/>
            <a:ext cx="3684573" cy="523220"/>
          </a:xfrm>
          <a:prstGeom prst="rect">
            <a:avLst/>
          </a:prstGeom>
        </p:spPr>
        <p:txBody>
          <a:bodyPr wrap="square">
            <a:spAutoFit/>
          </a:bodyPr>
          <a:lstStyle/>
          <a:p>
            <a:pPr lvl="1"/>
            <a:r>
              <a:rPr lang="en-US" sz="2800" dirty="0" err="1"/>
              <a:t>last_name</a:t>
            </a:r>
            <a:endParaRPr lang="en-US" sz="2800" dirty="0">
              <a:solidFill>
                <a:srgbClr val="3A4145"/>
              </a:solidFill>
              <a:latin typeface="Merriweather"/>
            </a:endParaRPr>
          </a:p>
        </p:txBody>
      </p:sp>
    </p:spTree>
    <p:extLst>
      <p:ext uri="{BB962C8B-B14F-4D97-AF65-F5344CB8AC3E}">
        <p14:creationId xmlns:p14="http://schemas.microsoft.com/office/powerpoint/2010/main" val="371482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Create an Index: List All Students In a Class</a:t>
            </a:r>
          </a:p>
        </p:txBody>
      </p:sp>
      <p:pic>
        <p:nvPicPr>
          <p:cNvPr id="4" name="Picture 3"/>
          <p:cNvPicPr>
            <a:picLocks noChangeAspect="1"/>
          </p:cNvPicPr>
          <p:nvPr/>
        </p:nvPicPr>
        <p:blipFill>
          <a:blip r:embed="rId2"/>
          <a:stretch>
            <a:fillRect/>
          </a:stretch>
        </p:blipFill>
        <p:spPr>
          <a:xfrm>
            <a:off x="609600" y="1371600"/>
            <a:ext cx="7219950" cy="2133600"/>
          </a:xfrm>
          <a:prstGeom prst="rect">
            <a:avLst/>
          </a:prstGeom>
        </p:spPr>
      </p:pic>
      <p:sp>
        <p:nvSpPr>
          <p:cNvPr id="5" name="Rectangle 4"/>
          <p:cNvSpPr/>
          <p:nvPr/>
        </p:nvSpPr>
        <p:spPr>
          <a:xfrm>
            <a:off x="304800" y="3332946"/>
            <a:ext cx="8229600" cy="954107"/>
          </a:xfrm>
          <a:prstGeom prst="rect">
            <a:avLst/>
          </a:prstGeom>
        </p:spPr>
        <p:txBody>
          <a:bodyPr wrap="square">
            <a:spAutoFit/>
          </a:bodyPr>
          <a:lstStyle/>
          <a:p>
            <a:pPr lvl="1"/>
            <a:r>
              <a:rPr lang="en-US" sz="2800" dirty="0"/>
              <a:t>SELECT * FROM students WHERE </a:t>
            </a:r>
            <a:r>
              <a:rPr lang="en-US" sz="2800" b="1" dirty="0" err="1"/>
              <a:t>last_name</a:t>
            </a:r>
            <a:r>
              <a:rPr lang="en-US" sz="2800" dirty="0"/>
              <a:t> = 'Smith'</a:t>
            </a:r>
          </a:p>
        </p:txBody>
      </p:sp>
      <p:sp>
        <p:nvSpPr>
          <p:cNvPr id="3" name="Rectangle 2"/>
          <p:cNvSpPr/>
          <p:nvPr/>
        </p:nvSpPr>
        <p:spPr>
          <a:xfrm>
            <a:off x="304800" y="4287053"/>
            <a:ext cx="6781800" cy="523220"/>
          </a:xfrm>
          <a:prstGeom prst="rect">
            <a:avLst/>
          </a:prstGeom>
        </p:spPr>
        <p:txBody>
          <a:bodyPr wrap="square">
            <a:spAutoFit/>
          </a:bodyPr>
          <a:lstStyle/>
          <a:p>
            <a:pPr lvl="1"/>
            <a:r>
              <a:rPr lang="en-US" sz="2800" dirty="0"/>
              <a:t>Which column should have an index?</a:t>
            </a:r>
            <a:endParaRPr lang="en-US" sz="2800" dirty="0">
              <a:solidFill>
                <a:srgbClr val="3A4145"/>
              </a:solidFill>
              <a:latin typeface="Merriweather"/>
            </a:endParaRPr>
          </a:p>
        </p:txBody>
      </p:sp>
      <p:sp>
        <p:nvSpPr>
          <p:cNvPr id="6" name="Rectangle 5"/>
          <p:cNvSpPr/>
          <p:nvPr/>
        </p:nvSpPr>
        <p:spPr>
          <a:xfrm>
            <a:off x="1853413" y="4810273"/>
            <a:ext cx="3684573" cy="523220"/>
          </a:xfrm>
          <a:prstGeom prst="rect">
            <a:avLst/>
          </a:prstGeom>
        </p:spPr>
        <p:txBody>
          <a:bodyPr wrap="square">
            <a:spAutoFit/>
          </a:bodyPr>
          <a:lstStyle/>
          <a:p>
            <a:pPr lvl="1"/>
            <a:r>
              <a:rPr lang="en-US" sz="2800" dirty="0" err="1"/>
              <a:t>last_name</a:t>
            </a:r>
            <a:endParaRPr lang="en-US" sz="2800" dirty="0">
              <a:solidFill>
                <a:srgbClr val="3A4145"/>
              </a:solidFill>
              <a:latin typeface="Merriweather"/>
            </a:endParaRPr>
          </a:p>
        </p:txBody>
      </p:sp>
      <p:sp>
        <p:nvSpPr>
          <p:cNvPr id="7" name="Rectangle 6"/>
          <p:cNvSpPr/>
          <p:nvPr/>
        </p:nvSpPr>
        <p:spPr>
          <a:xfrm>
            <a:off x="28575" y="5475312"/>
            <a:ext cx="8382000" cy="954107"/>
          </a:xfrm>
          <a:prstGeom prst="rect">
            <a:avLst/>
          </a:prstGeom>
        </p:spPr>
        <p:txBody>
          <a:bodyPr wrap="square">
            <a:spAutoFit/>
          </a:bodyPr>
          <a:lstStyle/>
          <a:p>
            <a:pPr lvl="1"/>
            <a:r>
              <a:rPr lang="en-US" sz="2800" dirty="0"/>
              <a:t>CREATE INDEX </a:t>
            </a:r>
            <a:r>
              <a:rPr lang="en-US" sz="2800" dirty="0" err="1"/>
              <a:t>by_last_name</a:t>
            </a:r>
            <a:r>
              <a:rPr lang="en-US" sz="2800" dirty="0"/>
              <a:t> ON students (`</a:t>
            </a:r>
            <a:r>
              <a:rPr lang="en-US" sz="2800" dirty="0" err="1"/>
              <a:t>last_name</a:t>
            </a:r>
            <a:r>
              <a:rPr lang="en-US" sz="2800" dirty="0"/>
              <a:t>`); </a:t>
            </a:r>
            <a:endParaRPr lang="en-US" sz="2800" dirty="0">
              <a:solidFill>
                <a:srgbClr val="3A4145"/>
              </a:solidFill>
              <a:latin typeface="Merriweather"/>
            </a:endParaRPr>
          </a:p>
        </p:txBody>
      </p:sp>
    </p:spTree>
    <p:extLst>
      <p:ext uri="{BB962C8B-B14F-4D97-AF65-F5344CB8AC3E}">
        <p14:creationId xmlns:p14="http://schemas.microsoft.com/office/powerpoint/2010/main" val="381789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Create an Index: List All Students In a Class</a:t>
            </a:r>
          </a:p>
        </p:txBody>
      </p:sp>
      <p:pic>
        <p:nvPicPr>
          <p:cNvPr id="4" name="Picture 3"/>
          <p:cNvPicPr>
            <a:picLocks noChangeAspect="1"/>
          </p:cNvPicPr>
          <p:nvPr/>
        </p:nvPicPr>
        <p:blipFill>
          <a:blip r:embed="rId2"/>
          <a:stretch>
            <a:fillRect/>
          </a:stretch>
        </p:blipFill>
        <p:spPr>
          <a:xfrm>
            <a:off x="609600" y="1371600"/>
            <a:ext cx="7219950" cy="2133600"/>
          </a:xfrm>
          <a:prstGeom prst="rect">
            <a:avLst/>
          </a:prstGeom>
        </p:spPr>
      </p:pic>
      <p:sp>
        <p:nvSpPr>
          <p:cNvPr id="5" name="Rectangle 4"/>
          <p:cNvSpPr/>
          <p:nvPr/>
        </p:nvSpPr>
        <p:spPr>
          <a:xfrm>
            <a:off x="304800" y="3332946"/>
            <a:ext cx="8229600" cy="954107"/>
          </a:xfrm>
          <a:prstGeom prst="rect">
            <a:avLst/>
          </a:prstGeom>
        </p:spPr>
        <p:txBody>
          <a:bodyPr wrap="square">
            <a:spAutoFit/>
          </a:bodyPr>
          <a:lstStyle/>
          <a:p>
            <a:pPr lvl="1"/>
            <a:r>
              <a:rPr lang="en-US" sz="2800" dirty="0"/>
              <a:t>SELECT * FROM students WHERE </a:t>
            </a:r>
            <a:r>
              <a:rPr lang="en-US" sz="2800" b="1" dirty="0"/>
              <a:t>Class</a:t>
            </a:r>
            <a:r>
              <a:rPr lang="en-US" sz="2800" dirty="0"/>
              <a:t> = 6A'</a:t>
            </a:r>
          </a:p>
        </p:txBody>
      </p:sp>
      <p:sp>
        <p:nvSpPr>
          <p:cNvPr id="3" name="Rectangle 2"/>
          <p:cNvSpPr/>
          <p:nvPr/>
        </p:nvSpPr>
        <p:spPr>
          <a:xfrm>
            <a:off x="304800" y="4287053"/>
            <a:ext cx="6781800" cy="523220"/>
          </a:xfrm>
          <a:prstGeom prst="rect">
            <a:avLst/>
          </a:prstGeom>
        </p:spPr>
        <p:txBody>
          <a:bodyPr wrap="square">
            <a:spAutoFit/>
          </a:bodyPr>
          <a:lstStyle/>
          <a:p>
            <a:pPr lvl="1"/>
            <a:r>
              <a:rPr lang="en-US" sz="2800" dirty="0"/>
              <a:t>Which column should have an index?</a:t>
            </a:r>
            <a:endParaRPr lang="en-US" sz="2800" dirty="0">
              <a:solidFill>
                <a:srgbClr val="3A4145"/>
              </a:solidFill>
              <a:latin typeface="Merriweather"/>
            </a:endParaRPr>
          </a:p>
        </p:txBody>
      </p:sp>
      <p:sp>
        <p:nvSpPr>
          <p:cNvPr id="6" name="Rectangle 5"/>
          <p:cNvSpPr/>
          <p:nvPr/>
        </p:nvSpPr>
        <p:spPr>
          <a:xfrm>
            <a:off x="3200400" y="4717940"/>
            <a:ext cx="1727987" cy="523220"/>
          </a:xfrm>
          <a:prstGeom prst="rect">
            <a:avLst/>
          </a:prstGeom>
        </p:spPr>
        <p:txBody>
          <a:bodyPr wrap="square">
            <a:spAutoFit/>
          </a:bodyPr>
          <a:lstStyle/>
          <a:p>
            <a:pPr lvl="1"/>
            <a:r>
              <a:rPr lang="en-US" sz="2800" dirty="0"/>
              <a:t>class</a:t>
            </a:r>
            <a:endParaRPr lang="en-US" sz="2800" dirty="0">
              <a:solidFill>
                <a:srgbClr val="3A4145"/>
              </a:solidFill>
              <a:latin typeface="Merriweather"/>
            </a:endParaRPr>
          </a:p>
        </p:txBody>
      </p:sp>
      <p:sp>
        <p:nvSpPr>
          <p:cNvPr id="7" name="Rectangle 6"/>
          <p:cNvSpPr/>
          <p:nvPr/>
        </p:nvSpPr>
        <p:spPr>
          <a:xfrm>
            <a:off x="28575" y="5475312"/>
            <a:ext cx="8382000" cy="954107"/>
          </a:xfrm>
          <a:prstGeom prst="rect">
            <a:avLst/>
          </a:prstGeom>
        </p:spPr>
        <p:txBody>
          <a:bodyPr wrap="square">
            <a:spAutoFit/>
          </a:bodyPr>
          <a:lstStyle/>
          <a:p>
            <a:pPr lvl="1"/>
            <a:r>
              <a:rPr lang="en-US" sz="2800" dirty="0"/>
              <a:t>CREATE INDEX </a:t>
            </a:r>
            <a:r>
              <a:rPr lang="en-US" sz="2800" dirty="0" err="1"/>
              <a:t>by_class</a:t>
            </a:r>
            <a:r>
              <a:rPr lang="en-US" sz="2800" dirty="0"/>
              <a:t> ON students (`class`);</a:t>
            </a:r>
            <a:endParaRPr lang="en-US" sz="2800" dirty="0">
              <a:solidFill>
                <a:srgbClr val="3A4145"/>
              </a:solidFill>
              <a:latin typeface="Merriweather"/>
            </a:endParaRPr>
          </a:p>
        </p:txBody>
      </p:sp>
    </p:spTree>
    <p:extLst>
      <p:ext uri="{BB962C8B-B14F-4D97-AF65-F5344CB8AC3E}">
        <p14:creationId xmlns:p14="http://schemas.microsoft.com/office/powerpoint/2010/main" val="376522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Multiple Column Indexes</a:t>
            </a:r>
          </a:p>
        </p:txBody>
      </p:sp>
      <p:pic>
        <p:nvPicPr>
          <p:cNvPr id="4" name="Picture 3"/>
          <p:cNvPicPr>
            <a:picLocks noChangeAspect="1"/>
          </p:cNvPicPr>
          <p:nvPr/>
        </p:nvPicPr>
        <p:blipFill>
          <a:blip r:embed="rId2"/>
          <a:stretch>
            <a:fillRect/>
          </a:stretch>
        </p:blipFill>
        <p:spPr>
          <a:xfrm>
            <a:off x="609600" y="1371600"/>
            <a:ext cx="7219950" cy="2133600"/>
          </a:xfrm>
          <a:prstGeom prst="rect">
            <a:avLst/>
          </a:prstGeom>
        </p:spPr>
      </p:pic>
      <p:sp>
        <p:nvSpPr>
          <p:cNvPr id="5" name="Rectangle 4"/>
          <p:cNvSpPr/>
          <p:nvPr/>
        </p:nvSpPr>
        <p:spPr>
          <a:xfrm>
            <a:off x="304800" y="3332946"/>
            <a:ext cx="8229600" cy="954107"/>
          </a:xfrm>
          <a:prstGeom prst="rect">
            <a:avLst/>
          </a:prstGeom>
        </p:spPr>
        <p:txBody>
          <a:bodyPr wrap="square">
            <a:spAutoFit/>
          </a:bodyPr>
          <a:lstStyle/>
          <a:p>
            <a:pPr lvl="1"/>
            <a:r>
              <a:rPr lang="en-US" sz="2800" dirty="0"/>
              <a:t>SELECT * FROM students WHERE </a:t>
            </a:r>
            <a:r>
              <a:rPr lang="en-US" sz="2800" b="1" dirty="0"/>
              <a:t>class</a:t>
            </a:r>
            <a:r>
              <a:rPr lang="en-US" sz="2800" dirty="0"/>
              <a:t> = '6A' AND </a:t>
            </a:r>
            <a:r>
              <a:rPr lang="en-US" sz="2800" b="1" dirty="0" err="1"/>
              <a:t>last_name</a:t>
            </a:r>
            <a:r>
              <a:rPr lang="en-US" sz="2800" dirty="0"/>
              <a:t> = 'Smith' </a:t>
            </a:r>
          </a:p>
        </p:txBody>
      </p:sp>
      <p:sp>
        <p:nvSpPr>
          <p:cNvPr id="3" name="Rectangle 2"/>
          <p:cNvSpPr/>
          <p:nvPr/>
        </p:nvSpPr>
        <p:spPr>
          <a:xfrm>
            <a:off x="304800" y="4287053"/>
            <a:ext cx="6781800" cy="954107"/>
          </a:xfrm>
          <a:prstGeom prst="rect">
            <a:avLst/>
          </a:prstGeom>
        </p:spPr>
        <p:txBody>
          <a:bodyPr wrap="square">
            <a:spAutoFit/>
          </a:bodyPr>
          <a:lstStyle/>
          <a:p>
            <a:pPr lvl="1"/>
            <a:r>
              <a:rPr lang="en-US" sz="2800" dirty="0"/>
              <a:t>Which column(s) should have an index?</a:t>
            </a:r>
            <a:endParaRPr lang="en-US" sz="2800" dirty="0">
              <a:solidFill>
                <a:srgbClr val="3A4145"/>
              </a:solidFill>
              <a:latin typeface="Merriweather"/>
            </a:endParaRPr>
          </a:p>
        </p:txBody>
      </p:sp>
      <p:sp>
        <p:nvSpPr>
          <p:cNvPr id="6" name="Rectangle 5"/>
          <p:cNvSpPr/>
          <p:nvPr/>
        </p:nvSpPr>
        <p:spPr>
          <a:xfrm>
            <a:off x="1295400" y="5204936"/>
            <a:ext cx="4572000" cy="523220"/>
          </a:xfrm>
          <a:prstGeom prst="rect">
            <a:avLst/>
          </a:prstGeom>
        </p:spPr>
        <p:txBody>
          <a:bodyPr wrap="square">
            <a:spAutoFit/>
          </a:bodyPr>
          <a:lstStyle/>
          <a:p>
            <a:pPr lvl="1"/>
            <a:r>
              <a:rPr lang="en-US" sz="2800" dirty="0"/>
              <a:t>class, </a:t>
            </a:r>
            <a:r>
              <a:rPr lang="en-US" sz="2800" dirty="0" err="1"/>
              <a:t>last_name</a:t>
            </a:r>
            <a:r>
              <a:rPr lang="en-US" sz="2800" dirty="0"/>
              <a:t> </a:t>
            </a:r>
            <a:endParaRPr lang="en-US" sz="2800" dirty="0">
              <a:solidFill>
                <a:srgbClr val="3A4145"/>
              </a:solidFill>
              <a:latin typeface="Merriweather"/>
            </a:endParaRPr>
          </a:p>
        </p:txBody>
      </p:sp>
      <p:sp>
        <p:nvSpPr>
          <p:cNvPr id="7" name="Rectangle 6"/>
          <p:cNvSpPr/>
          <p:nvPr/>
        </p:nvSpPr>
        <p:spPr>
          <a:xfrm>
            <a:off x="28575" y="5807086"/>
            <a:ext cx="8382000" cy="954107"/>
          </a:xfrm>
          <a:prstGeom prst="rect">
            <a:avLst/>
          </a:prstGeom>
        </p:spPr>
        <p:txBody>
          <a:bodyPr wrap="square">
            <a:spAutoFit/>
          </a:bodyPr>
          <a:lstStyle/>
          <a:p>
            <a:pPr lvl="1"/>
            <a:r>
              <a:rPr lang="en-US" sz="2800" dirty="0"/>
              <a:t>CREATE INDEX </a:t>
            </a:r>
            <a:r>
              <a:rPr lang="en-US" sz="2800" dirty="0" err="1"/>
              <a:t>by_class_and_last_name</a:t>
            </a:r>
            <a:r>
              <a:rPr lang="en-US" sz="2800" dirty="0"/>
              <a:t> ON students (class, </a:t>
            </a:r>
            <a:r>
              <a:rPr lang="en-US" sz="2800" dirty="0" err="1"/>
              <a:t>last_name</a:t>
            </a:r>
            <a:r>
              <a:rPr lang="en-US" sz="2800" dirty="0"/>
              <a:t>);</a:t>
            </a:r>
            <a:endParaRPr lang="en-US" sz="2800" dirty="0">
              <a:solidFill>
                <a:srgbClr val="3A4145"/>
              </a:solidFill>
              <a:latin typeface="Merriweather"/>
            </a:endParaRPr>
          </a:p>
        </p:txBody>
      </p:sp>
    </p:spTree>
    <p:extLst>
      <p:ext uri="{BB962C8B-B14F-4D97-AF65-F5344CB8AC3E}">
        <p14:creationId xmlns:p14="http://schemas.microsoft.com/office/powerpoint/2010/main" val="78713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Column Indexes (Cont.)</a:t>
            </a:r>
            <a:endParaRPr lang="en-US" dirty="0"/>
          </a:p>
        </p:txBody>
      </p:sp>
      <p:sp>
        <p:nvSpPr>
          <p:cNvPr id="3" name="Content Placeholder 2"/>
          <p:cNvSpPr>
            <a:spLocks noGrp="1"/>
          </p:cNvSpPr>
          <p:nvPr>
            <p:ph sz="quarter" idx="1"/>
          </p:nvPr>
        </p:nvSpPr>
        <p:spPr/>
        <p:txBody>
          <a:bodyPr/>
          <a:lstStyle/>
          <a:p>
            <a:r>
              <a:rPr lang="en-US" dirty="0"/>
              <a:t>We cannot have an index on class and an multiple column index that uses class</a:t>
            </a:r>
          </a:p>
        </p:txBody>
      </p:sp>
      <p:sp>
        <p:nvSpPr>
          <p:cNvPr id="4" name="Rectangle 3"/>
          <p:cNvSpPr/>
          <p:nvPr/>
        </p:nvSpPr>
        <p:spPr>
          <a:xfrm>
            <a:off x="304800" y="2209800"/>
            <a:ext cx="7467600" cy="954107"/>
          </a:xfrm>
          <a:prstGeom prst="rect">
            <a:avLst/>
          </a:prstGeom>
        </p:spPr>
        <p:txBody>
          <a:bodyPr wrap="square">
            <a:spAutoFit/>
          </a:bodyPr>
          <a:lstStyle/>
          <a:p>
            <a:pPr lvl="1"/>
            <a:r>
              <a:rPr lang="en-US" sz="2800" dirty="0"/>
              <a:t>CREATE INDEX </a:t>
            </a:r>
            <a:r>
              <a:rPr lang="en-US" sz="2800" dirty="0" err="1"/>
              <a:t>by_class</a:t>
            </a:r>
            <a:r>
              <a:rPr lang="en-US" sz="2800" dirty="0"/>
              <a:t> ON students (`class`);</a:t>
            </a:r>
            <a:endParaRPr lang="en-US" sz="2800" dirty="0">
              <a:solidFill>
                <a:srgbClr val="3A4145"/>
              </a:solidFill>
              <a:latin typeface="Merriweather"/>
            </a:endParaRPr>
          </a:p>
        </p:txBody>
      </p:sp>
      <p:sp>
        <p:nvSpPr>
          <p:cNvPr id="5" name="Rectangle 4"/>
          <p:cNvSpPr/>
          <p:nvPr/>
        </p:nvSpPr>
        <p:spPr>
          <a:xfrm>
            <a:off x="228600" y="3276600"/>
            <a:ext cx="8382000" cy="954107"/>
          </a:xfrm>
          <a:prstGeom prst="rect">
            <a:avLst/>
          </a:prstGeom>
        </p:spPr>
        <p:txBody>
          <a:bodyPr wrap="square">
            <a:spAutoFit/>
          </a:bodyPr>
          <a:lstStyle/>
          <a:p>
            <a:pPr lvl="1"/>
            <a:r>
              <a:rPr lang="en-US" sz="2800" dirty="0"/>
              <a:t>CREATE INDEX </a:t>
            </a:r>
            <a:r>
              <a:rPr lang="en-US" sz="2800" dirty="0" err="1"/>
              <a:t>by_class_and_last_name</a:t>
            </a:r>
            <a:r>
              <a:rPr lang="en-US" sz="2800" dirty="0"/>
              <a:t> ON students (class, </a:t>
            </a:r>
            <a:r>
              <a:rPr lang="en-US" sz="2800" dirty="0" err="1"/>
              <a:t>last_name</a:t>
            </a:r>
            <a:r>
              <a:rPr lang="en-US" sz="2800" dirty="0"/>
              <a:t>);</a:t>
            </a:r>
            <a:endParaRPr lang="en-US" sz="2800" dirty="0">
              <a:solidFill>
                <a:srgbClr val="3A4145"/>
              </a:solidFill>
              <a:latin typeface="Merriweather"/>
            </a:endParaRPr>
          </a:p>
        </p:txBody>
      </p:sp>
      <p:sp>
        <p:nvSpPr>
          <p:cNvPr id="6" name="Rectangle 5"/>
          <p:cNvSpPr/>
          <p:nvPr/>
        </p:nvSpPr>
        <p:spPr>
          <a:xfrm>
            <a:off x="609600" y="5105400"/>
            <a:ext cx="7772400" cy="923330"/>
          </a:xfrm>
          <a:prstGeom prst="rect">
            <a:avLst/>
          </a:prstGeom>
        </p:spPr>
        <p:txBody>
          <a:bodyPr wrap="square">
            <a:spAutoFit/>
          </a:bodyPr>
          <a:lstStyle/>
          <a:p>
            <a:r>
              <a:rPr lang="en-US" dirty="0"/>
              <a:t>DROP INDEX </a:t>
            </a:r>
            <a:r>
              <a:rPr lang="en-US" dirty="0" err="1"/>
              <a:t>by_class</a:t>
            </a:r>
            <a:r>
              <a:rPr lang="en-US" dirty="0"/>
              <a:t> ON students;  </a:t>
            </a:r>
          </a:p>
          <a:p>
            <a:r>
              <a:rPr lang="en-US" dirty="0"/>
              <a:t>CREATE INDEX </a:t>
            </a:r>
            <a:r>
              <a:rPr lang="en-US" dirty="0" err="1"/>
              <a:t>by_class_and_last_name</a:t>
            </a:r>
            <a:r>
              <a:rPr lang="en-US" dirty="0"/>
              <a:t> ON students (class, </a:t>
            </a:r>
            <a:r>
              <a:rPr lang="en-US" dirty="0" err="1"/>
              <a:t>last_name</a:t>
            </a:r>
            <a:r>
              <a:rPr lang="en-US" dirty="0"/>
              <a:t>); </a:t>
            </a:r>
            <a:endParaRPr lang="en-US" dirty="0"/>
          </a:p>
        </p:txBody>
      </p:sp>
      <p:sp>
        <p:nvSpPr>
          <p:cNvPr id="7" name="Rectangle 6"/>
          <p:cNvSpPr/>
          <p:nvPr/>
        </p:nvSpPr>
        <p:spPr>
          <a:xfrm>
            <a:off x="2514600" y="4483387"/>
            <a:ext cx="3048000" cy="369332"/>
          </a:xfrm>
          <a:prstGeom prst="rect">
            <a:avLst/>
          </a:prstGeom>
        </p:spPr>
        <p:txBody>
          <a:bodyPr wrap="square">
            <a:spAutoFit/>
          </a:bodyPr>
          <a:lstStyle/>
          <a:p>
            <a:r>
              <a:rPr lang="en-US" dirty="0"/>
              <a:t>What do we do instead?</a:t>
            </a:r>
          </a:p>
        </p:txBody>
      </p:sp>
    </p:spTree>
    <p:extLst>
      <p:ext uri="{BB962C8B-B14F-4D97-AF65-F5344CB8AC3E}">
        <p14:creationId xmlns:p14="http://schemas.microsoft.com/office/powerpoint/2010/main" val="61815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Column Indexes (Cont.)</a:t>
            </a:r>
            <a:endParaRPr lang="en-US" dirty="0"/>
          </a:p>
        </p:txBody>
      </p:sp>
      <p:sp>
        <p:nvSpPr>
          <p:cNvPr id="4" name="Rectangle 3"/>
          <p:cNvSpPr/>
          <p:nvPr/>
        </p:nvSpPr>
        <p:spPr>
          <a:xfrm>
            <a:off x="152400" y="1143000"/>
            <a:ext cx="8382000" cy="954107"/>
          </a:xfrm>
          <a:prstGeom prst="rect">
            <a:avLst/>
          </a:prstGeom>
        </p:spPr>
        <p:txBody>
          <a:bodyPr wrap="square">
            <a:spAutoFit/>
          </a:bodyPr>
          <a:lstStyle/>
          <a:p>
            <a:pPr lvl="1"/>
            <a:r>
              <a:rPr lang="en-US" sz="2800" dirty="0"/>
              <a:t>CREATE INDEX </a:t>
            </a:r>
            <a:r>
              <a:rPr lang="en-US" sz="2800" dirty="0" err="1"/>
              <a:t>by_class_and_last_name</a:t>
            </a:r>
            <a:r>
              <a:rPr lang="en-US" sz="2800" dirty="0"/>
              <a:t> ON students (class, </a:t>
            </a:r>
            <a:r>
              <a:rPr lang="en-US" sz="2800" dirty="0" err="1"/>
              <a:t>last_name</a:t>
            </a:r>
            <a:r>
              <a:rPr lang="en-US" sz="2800" dirty="0"/>
              <a:t>);</a:t>
            </a:r>
            <a:endParaRPr lang="en-US" sz="2800" dirty="0">
              <a:solidFill>
                <a:srgbClr val="3A4145"/>
              </a:solidFill>
              <a:latin typeface="Merriweather"/>
            </a:endParaRPr>
          </a:p>
        </p:txBody>
      </p:sp>
      <p:sp>
        <p:nvSpPr>
          <p:cNvPr id="5" name="Rectangle 4"/>
          <p:cNvSpPr/>
          <p:nvPr/>
        </p:nvSpPr>
        <p:spPr>
          <a:xfrm>
            <a:off x="-76200" y="2971800"/>
            <a:ext cx="8382000" cy="2677656"/>
          </a:xfrm>
          <a:prstGeom prst="rect">
            <a:avLst/>
          </a:prstGeom>
        </p:spPr>
        <p:txBody>
          <a:bodyPr wrap="square">
            <a:spAutoFit/>
          </a:bodyPr>
          <a:lstStyle/>
          <a:p>
            <a:pPr lvl="1"/>
            <a:r>
              <a:rPr lang="en-US" sz="2800" dirty="0"/>
              <a:t>We can index by:</a:t>
            </a:r>
          </a:p>
          <a:p>
            <a:pPr marL="914400" lvl="1" indent="-457200">
              <a:buFontTx/>
              <a:buChar char="-"/>
            </a:pPr>
            <a:r>
              <a:rPr lang="en-US" sz="2800" dirty="0">
                <a:solidFill>
                  <a:srgbClr val="3A4145"/>
                </a:solidFill>
                <a:latin typeface="Merriweather"/>
              </a:rPr>
              <a:t>Class only</a:t>
            </a:r>
          </a:p>
          <a:p>
            <a:pPr marL="914400" lvl="1" indent="-457200">
              <a:buFontTx/>
              <a:buChar char="-"/>
            </a:pPr>
            <a:r>
              <a:rPr lang="en-US" sz="2800" dirty="0">
                <a:solidFill>
                  <a:srgbClr val="3A4145"/>
                </a:solidFill>
                <a:latin typeface="Merriweather"/>
              </a:rPr>
              <a:t>Class and </a:t>
            </a:r>
            <a:r>
              <a:rPr lang="en-US" sz="2800" dirty="0" err="1">
                <a:solidFill>
                  <a:srgbClr val="3A4145"/>
                </a:solidFill>
                <a:latin typeface="Merriweather"/>
              </a:rPr>
              <a:t>last_name</a:t>
            </a:r>
            <a:endParaRPr lang="en-US" sz="2800" dirty="0">
              <a:solidFill>
                <a:srgbClr val="3A4145"/>
              </a:solidFill>
              <a:latin typeface="Merriweather"/>
            </a:endParaRPr>
          </a:p>
          <a:p>
            <a:pPr marL="914400" lvl="1" indent="-457200">
              <a:buFontTx/>
              <a:buChar char="-"/>
            </a:pPr>
            <a:r>
              <a:rPr lang="en-US" sz="2800" dirty="0">
                <a:solidFill>
                  <a:srgbClr val="3A4145"/>
                </a:solidFill>
                <a:latin typeface="Merriweather"/>
              </a:rPr>
              <a:t>BUT NOT </a:t>
            </a:r>
            <a:r>
              <a:rPr lang="en-US" sz="2800" dirty="0" err="1">
                <a:solidFill>
                  <a:srgbClr val="3A4145"/>
                </a:solidFill>
                <a:latin typeface="Merriweather"/>
              </a:rPr>
              <a:t>last_name</a:t>
            </a:r>
            <a:r>
              <a:rPr lang="en-US" sz="2800" dirty="0">
                <a:solidFill>
                  <a:srgbClr val="3A4145"/>
                </a:solidFill>
                <a:latin typeface="Merriweather"/>
              </a:rPr>
              <a:t> only</a:t>
            </a:r>
          </a:p>
          <a:p>
            <a:pPr marL="914400" lvl="1" indent="-457200">
              <a:buFontTx/>
              <a:buChar char="-"/>
            </a:pPr>
            <a:endParaRPr lang="en-US" sz="2800" dirty="0">
              <a:solidFill>
                <a:srgbClr val="3A4145"/>
              </a:solidFill>
              <a:latin typeface="Merriweather"/>
            </a:endParaRPr>
          </a:p>
          <a:p>
            <a:pPr lvl="1"/>
            <a:r>
              <a:rPr lang="en-US" sz="2800" dirty="0">
                <a:solidFill>
                  <a:srgbClr val="3A4145"/>
                </a:solidFill>
                <a:latin typeface="Merriweather"/>
              </a:rPr>
              <a:t>Indexes can only be used starting from the beginning</a:t>
            </a:r>
          </a:p>
        </p:txBody>
      </p:sp>
    </p:spTree>
    <p:extLst>
      <p:ext uri="{BB962C8B-B14F-4D97-AF65-F5344CB8AC3E}">
        <p14:creationId xmlns:p14="http://schemas.microsoft.com/office/powerpoint/2010/main" val="1437061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Joins</a:t>
            </a:r>
          </a:p>
        </p:txBody>
      </p:sp>
      <p:pic>
        <p:nvPicPr>
          <p:cNvPr id="4" name="Picture 3"/>
          <p:cNvPicPr>
            <a:picLocks noChangeAspect="1"/>
          </p:cNvPicPr>
          <p:nvPr/>
        </p:nvPicPr>
        <p:blipFill>
          <a:blip r:embed="rId2"/>
          <a:stretch>
            <a:fillRect/>
          </a:stretch>
        </p:blipFill>
        <p:spPr>
          <a:xfrm>
            <a:off x="762000" y="3962400"/>
            <a:ext cx="7524750" cy="1666875"/>
          </a:xfrm>
          <a:prstGeom prst="rect">
            <a:avLst/>
          </a:prstGeom>
        </p:spPr>
      </p:pic>
      <p:pic>
        <p:nvPicPr>
          <p:cNvPr id="5" name="Picture 4"/>
          <p:cNvPicPr>
            <a:picLocks noChangeAspect="1"/>
          </p:cNvPicPr>
          <p:nvPr/>
        </p:nvPicPr>
        <p:blipFill>
          <a:blip r:embed="rId3"/>
          <a:stretch>
            <a:fillRect/>
          </a:stretch>
        </p:blipFill>
        <p:spPr>
          <a:xfrm>
            <a:off x="685800" y="1449149"/>
            <a:ext cx="7219950" cy="2133600"/>
          </a:xfrm>
          <a:prstGeom prst="rect">
            <a:avLst/>
          </a:prstGeom>
        </p:spPr>
      </p:pic>
      <p:sp>
        <p:nvSpPr>
          <p:cNvPr id="6" name="Rectangle 5"/>
          <p:cNvSpPr/>
          <p:nvPr/>
        </p:nvSpPr>
        <p:spPr>
          <a:xfrm>
            <a:off x="3200400" y="3657600"/>
            <a:ext cx="1837362" cy="523220"/>
          </a:xfrm>
          <a:prstGeom prst="rect">
            <a:avLst/>
          </a:prstGeom>
        </p:spPr>
        <p:txBody>
          <a:bodyPr wrap="none">
            <a:spAutoFit/>
          </a:bodyPr>
          <a:lstStyle/>
          <a:p>
            <a:pPr lvl="1"/>
            <a:r>
              <a:rPr lang="en-US" sz="2800" dirty="0"/>
              <a:t>Grades</a:t>
            </a:r>
            <a:endParaRPr lang="en-US" sz="2800" dirty="0">
              <a:solidFill>
                <a:srgbClr val="3A4145"/>
              </a:solidFill>
              <a:latin typeface="Merriweather"/>
            </a:endParaRPr>
          </a:p>
        </p:txBody>
      </p:sp>
      <p:sp>
        <p:nvSpPr>
          <p:cNvPr id="8" name="Rectangle 7"/>
          <p:cNvSpPr/>
          <p:nvPr/>
        </p:nvSpPr>
        <p:spPr>
          <a:xfrm>
            <a:off x="3048000" y="923231"/>
            <a:ext cx="2143536" cy="523220"/>
          </a:xfrm>
          <a:prstGeom prst="rect">
            <a:avLst/>
          </a:prstGeom>
        </p:spPr>
        <p:txBody>
          <a:bodyPr wrap="none">
            <a:spAutoFit/>
          </a:bodyPr>
          <a:lstStyle/>
          <a:p>
            <a:pPr lvl="1"/>
            <a:r>
              <a:rPr lang="en-US" sz="2800" dirty="0"/>
              <a:t>Students</a:t>
            </a:r>
            <a:endParaRPr lang="en-US" sz="2800" dirty="0">
              <a:solidFill>
                <a:srgbClr val="3A4145"/>
              </a:solidFill>
              <a:latin typeface="Merriweather"/>
            </a:endParaRPr>
          </a:p>
        </p:txBody>
      </p:sp>
    </p:spTree>
    <p:extLst>
      <p:ext uri="{BB962C8B-B14F-4D97-AF65-F5344CB8AC3E}">
        <p14:creationId xmlns:p14="http://schemas.microsoft.com/office/powerpoint/2010/main" val="356690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Storage</a:t>
            </a:r>
          </a:p>
        </p:txBody>
      </p:sp>
      <p:sp>
        <p:nvSpPr>
          <p:cNvPr id="3" name="Content Placeholder 2"/>
          <p:cNvSpPr>
            <a:spLocks noGrp="1"/>
          </p:cNvSpPr>
          <p:nvPr>
            <p:ph sz="quarter" idx="1"/>
          </p:nvPr>
        </p:nvSpPr>
        <p:spPr>
          <a:xfrm>
            <a:off x="457200" y="1295400"/>
            <a:ext cx="7772400" cy="838200"/>
          </a:xfrm>
        </p:spPr>
        <p:txBody>
          <a:bodyPr/>
          <a:lstStyle/>
          <a:p>
            <a:r>
              <a:rPr lang="en-US" dirty="0"/>
              <a:t>Which type of memory do we typically store files in and why?</a:t>
            </a:r>
          </a:p>
        </p:txBody>
      </p:sp>
      <p:sp>
        <p:nvSpPr>
          <p:cNvPr id="4" name="Content Placeholder 2"/>
          <p:cNvSpPr txBox="1">
            <a:spLocks/>
          </p:cNvSpPr>
          <p:nvPr/>
        </p:nvSpPr>
        <p:spPr>
          <a:xfrm>
            <a:off x="457200" y="23622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Secondary Storage</a:t>
            </a:r>
          </a:p>
        </p:txBody>
      </p:sp>
      <p:sp>
        <p:nvSpPr>
          <p:cNvPr id="5" name="Content Placeholder 2"/>
          <p:cNvSpPr txBox="1">
            <a:spLocks/>
          </p:cNvSpPr>
          <p:nvPr/>
        </p:nvSpPr>
        <p:spPr>
          <a:xfrm>
            <a:off x="457200" y="32766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Secondary Storage is persistent and cheaper (than primary storage)</a:t>
            </a:r>
          </a:p>
        </p:txBody>
      </p:sp>
      <p:sp>
        <p:nvSpPr>
          <p:cNvPr id="6" name="Content Placeholder 2"/>
          <p:cNvSpPr txBox="1">
            <a:spLocks/>
          </p:cNvSpPr>
          <p:nvPr/>
        </p:nvSpPr>
        <p:spPr>
          <a:xfrm>
            <a:off x="457200" y="43434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Primary memory is faster</a:t>
            </a:r>
          </a:p>
        </p:txBody>
      </p:sp>
      <p:sp>
        <p:nvSpPr>
          <p:cNvPr id="7" name="Content Placeholder 2"/>
          <p:cNvSpPr txBox="1">
            <a:spLocks/>
          </p:cNvSpPr>
          <p:nvPr/>
        </p:nvSpPr>
        <p:spPr>
          <a:xfrm>
            <a:off x="533400" y="54864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We chose persistence and cost over speed</a:t>
            </a:r>
          </a:p>
        </p:txBody>
      </p:sp>
    </p:spTree>
    <p:extLst>
      <p:ext uri="{BB962C8B-B14F-4D97-AF65-F5344CB8AC3E}">
        <p14:creationId xmlns:p14="http://schemas.microsoft.com/office/powerpoint/2010/main" val="363359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Display All Grades From  Particular Class</a:t>
            </a:r>
          </a:p>
        </p:txBody>
      </p:sp>
      <p:sp>
        <p:nvSpPr>
          <p:cNvPr id="4" name="Rectangle 3"/>
          <p:cNvSpPr/>
          <p:nvPr/>
        </p:nvSpPr>
        <p:spPr>
          <a:xfrm>
            <a:off x="0" y="1049942"/>
            <a:ext cx="8229600" cy="1384995"/>
          </a:xfrm>
          <a:prstGeom prst="rect">
            <a:avLst/>
          </a:prstGeom>
        </p:spPr>
        <p:txBody>
          <a:bodyPr wrap="square">
            <a:spAutoFit/>
          </a:bodyPr>
          <a:lstStyle/>
          <a:p>
            <a:pPr lvl="1"/>
            <a:r>
              <a:rPr lang="en-US" sz="2800" dirty="0"/>
              <a:t>SELECT * from students WHERE class = '6A' JOIN grades on </a:t>
            </a:r>
            <a:r>
              <a:rPr lang="en-US" sz="2800" dirty="0" err="1"/>
              <a:t>grades.</a:t>
            </a:r>
            <a:r>
              <a:rPr lang="en-US" sz="2800" b="1" dirty="0" err="1"/>
              <a:t>student_id</a:t>
            </a:r>
            <a:r>
              <a:rPr lang="en-US" sz="2800" dirty="0"/>
              <a:t> = </a:t>
            </a:r>
            <a:r>
              <a:rPr lang="en-US" sz="2800" b="1" dirty="0"/>
              <a:t>students.id </a:t>
            </a:r>
          </a:p>
        </p:txBody>
      </p:sp>
      <p:sp>
        <p:nvSpPr>
          <p:cNvPr id="6" name="Rectangle 5"/>
          <p:cNvSpPr/>
          <p:nvPr/>
        </p:nvSpPr>
        <p:spPr>
          <a:xfrm>
            <a:off x="434273" y="2687021"/>
            <a:ext cx="8229600" cy="523220"/>
          </a:xfrm>
          <a:prstGeom prst="rect">
            <a:avLst/>
          </a:prstGeom>
        </p:spPr>
        <p:txBody>
          <a:bodyPr wrap="square">
            <a:spAutoFit/>
          </a:bodyPr>
          <a:lstStyle/>
          <a:p>
            <a:pPr lvl="1"/>
            <a:r>
              <a:rPr lang="en-US" sz="2800" dirty="0"/>
              <a:t>What column should be indexed?</a:t>
            </a:r>
            <a:endParaRPr lang="en-US" sz="2800" b="1" dirty="0"/>
          </a:p>
        </p:txBody>
      </p:sp>
      <p:sp>
        <p:nvSpPr>
          <p:cNvPr id="7" name="Rectangle 6"/>
          <p:cNvSpPr/>
          <p:nvPr/>
        </p:nvSpPr>
        <p:spPr>
          <a:xfrm>
            <a:off x="533400" y="3276600"/>
            <a:ext cx="8229600" cy="523220"/>
          </a:xfrm>
          <a:prstGeom prst="rect">
            <a:avLst/>
          </a:prstGeom>
        </p:spPr>
        <p:txBody>
          <a:bodyPr wrap="square">
            <a:spAutoFit/>
          </a:bodyPr>
          <a:lstStyle/>
          <a:p>
            <a:pPr lvl="1"/>
            <a:r>
              <a:rPr lang="en-US" sz="2800" dirty="0" err="1"/>
              <a:t>student_id</a:t>
            </a:r>
            <a:r>
              <a:rPr lang="en-US" sz="2800" dirty="0"/>
              <a:t> from the Grades table</a:t>
            </a:r>
            <a:endParaRPr lang="en-US" sz="2800" b="1" dirty="0"/>
          </a:p>
        </p:txBody>
      </p:sp>
      <p:sp>
        <p:nvSpPr>
          <p:cNvPr id="8" name="Rectangle 7"/>
          <p:cNvSpPr/>
          <p:nvPr/>
        </p:nvSpPr>
        <p:spPr>
          <a:xfrm>
            <a:off x="685800" y="4263875"/>
            <a:ext cx="8229600" cy="523220"/>
          </a:xfrm>
          <a:prstGeom prst="rect">
            <a:avLst/>
          </a:prstGeom>
        </p:spPr>
        <p:txBody>
          <a:bodyPr wrap="square">
            <a:spAutoFit/>
          </a:bodyPr>
          <a:lstStyle/>
          <a:p>
            <a:pPr lvl="1"/>
            <a:r>
              <a:rPr lang="en-US" sz="2800" dirty="0"/>
              <a:t>FK should be indexed</a:t>
            </a:r>
            <a:endParaRPr lang="en-US" sz="2800" b="1" dirty="0"/>
          </a:p>
        </p:txBody>
      </p:sp>
      <p:sp>
        <p:nvSpPr>
          <p:cNvPr id="9" name="Rectangle 8"/>
          <p:cNvSpPr/>
          <p:nvPr/>
        </p:nvSpPr>
        <p:spPr>
          <a:xfrm>
            <a:off x="434273" y="5029200"/>
            <a:ext cx="8229600" cy="954107"/>
          </a:xfrm>
          <a:prstGeom prst="rect">
            <a:avLst/>
          </a:prstGeom>
        </p:spPr>
        <p:txBody>
          <a:bodyPr wrap="square">
            <a:spAutoFit/>
          </a:bodyPr>
          <a:lstStyle/>
          <a:p>
            <a:pPr lvl="1"/>
            <a:r>
              <a:rPr lang="en-US" sz="2800" dirty="0"/>
              <a:t>CREATE INDEX </a:t>
            </a:r>
            <a:r>
              <a:rPr lang="en-US" sz="2800" dirty="0" err="1"/>
              <a:t>by_student_id</a:t>
            </a:r>
            <a:r>
              <a:rPr lang="en-US" sz="2800" dirty="0"/>
              <a:t> ON grades (</a:t>
            </a:r>
            <a:r>
              <a:rPr lang="en-US" sz="2800" dirty="0" err="1"/>
              <a:t>student_id</a:t>
            </a:r>
            <a:r>
              <a:rPr lang="en-US" sz="2800" dirty="0"/>
              <a:t>); </a:t>
            </a:r>
            <a:endParaRPr lang="en-US" sz="2800" b="1" dirty="0"/>
          </a:p>
        </p:txBody>
      </p:sp>
    </p:spTree>
    <p:extLst>
      <p:ext uri="{BB962C8B-B14F-4D97-AF65-F5344CB8AC3E}">
        <p14:creationId xmlns:p14="http://schemas.microsoft.com/office/powerpoint/2010/main" val="132529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a:xfrm>
            <a:off x="712788" y="173038"/>
            <a:ext cx="7772400" cy="1143000"/>
          </a:xfrm>
        </p:spPr>
        <p:txBody>
          <a:bodyPr/>
          <a:lstStyle/>
          <a:p>
            <a:r>
              <a:rPr lang="en-US">
                <a:latin typeface="Times New Roman" charset="0"/>
              </a:rPr>
              <a:t>Unordered Files</a:t>
            </a:r>
          </a:p>
        </p:txBody>
      </p:sp>
      <p:sp>
        <p:nvSpPr>
          <p:cNvPr id="19459" name="Rectangle 7"/>
          <p:cNvSpPr>
            <a:spLocks noGrp="1" noChangeArrowheads="1"/>
          </p:cNvSpPr>
          <p:nvPr>
            <p:ph type="body" idx="1"/>
          </p:nvPr>
        </p:nvSpPr>
        <p:spPr>
          <a:xfrm>
            <a:off x="566738" y="1106488"/>
            <a:ext cx="7772400" cy="4114800"/>
          </a:xfrm>
        </p:spPr>
        <p:txBody>
          <a:bodyPr>
            <a:normAutofit fontScale="92500" lnSpcReduction="20000"/>
          </a:bodyPr>
          <a:lstStyle/>
          <a:p>
            <a:r>
              <a:rPr lang="en-US" sz="2800">
                <a:latin typeface="Times New Roman" charset="0"/>
              </a:rPr>
              <a:t>Also called a </a:t>
            </a:r>
            <a:r>
              <a:rPr lang="en-US" sz="2800" b="1">
                <a:latin typeface="Times New Roman" charset="0"/>
              </a:rPr>
              <a:t>heap</a:t>
            </a:r>
            <a:r>
              <a:rPr lang="en-US" sz="2800">
                <a:latin typeface="Times New Roman" charset="0"/>
              </a:rPr>
              <a:t> or a </a:t>
            </a:r>
            <a:r>
              <a:rPr lang="en-US" sz="2800" b="1">
                <a:latin typeface="Times New Roman" charset="0"/>
              </a:rPr>
              <a:t>pile</a:t>
            </a:r>
            <a:r>
              <a:rPr lang="en-US" sz="2800">
                <a:latin typeface="Times New Roman" charset="0"/>
              </a:rPr>
              <a:t> file.</a:t>
            </a:r>
          </a:p>
          <a:p>
            <a:r>
              <a:rPr lang="en-US" sz="2800">
                <a:latin typeface="Times New Roman" charset="0"/>
              </a:rPr>
              <a:t>New records are inserted at the end of the file.</a:t>
            </a:r>
          </a:p>
          <a:p>
            <a:r>
              <a:rPr lang="en-US" sz="2800">
                <a:latin typeface="Times New Roman" charset="0"/>
              </a:rPr>
              <a:t>Deletion can be to mark a record as invalid</a:t>
            </a:r>
          </a:p>
          <a:p>
            <a:pPr lvl="1"/>
            <a:r>
              <a:rPr lang="en-US" sz="2400">
                <a:latin typeface="Times New Roman" charset="0"/>
              </a:rPr>
              <a:t>Later compaction can be done to recover space.</a:t>
            </a:r>
          </a:p>
          <a:p>
            <a:r>
              <a:rPr lang="en-US" sz="2800">
                <a:latin typeface="Times New Roman" charset="0"/>
              </a:rPr>
              <a:t>A </a:t>
            </a:r>
            <a:r>
              <a:rPr lang="en-US" sz="2800" b="1">
                <a:latin typeface="Times New Roman" charset="0"/>
              </a:rPr>
              <a:t>linear search</a:t>
            </a:r>
            <a:r>
              <a:rPr lang="en-US" sz="2800">
                <a:latin typeface="Times New Roman" charset="0"/>
              </a:rPr>
              <a:t> through the file records is necessary to search for a record since the files are unordered</a:t>
            </a:r>
          </a:p>
          <a:p>
            <a:pPr lvl="1"/>
            <a:r>
              <a:rPr lang="en-US" sz="2400">
                <a:latin typeface="Times New Roman" charset="0"/>
              </a:rPr>
              <a:t>This requires reading and searching half the file blocks on the average, and is hence quite expensive.</a:t>
            </a:r>
          </a:p>
          <a:p>
            <a:r>
              <a:rPr lang="en-US" sz="2800">
                <a:latin typeface="Times New Roman" charset="0"/>
              </a:rPr>
              <a:t>Record insertion is quite efficient.</a:t>
            </a:r>
          </a:p>
          <a:p>
            <a:r>
              <a:rPr lang="en-US" sz="2800">
                <a:latin typeface="Times New Roman" charset="0"/>
              </a:rPr>
              <a:t>Reading the records in order of a particular field requires sorting the file records  after reading.</a:t>
            </a:r>
          </a:p>
        </p:txBody>
      </p:sp>
    </p:spTree>
    <p:extLst>
      <p:ext uri="{BB962C8B-B14F-4D97-AF65-F5344CB8AC3E}">
        <p14:creationId xmlns:p14="http://schemas.microsoft.com/office/powerpoint/2010/main" val="1850718760"/>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a:xfrm>
            <a:off x="579438" y="252413"/>
            <a:ext cx="7772400" cy="1143000"/>
          </a:xfrm>
        </p:spPr>
        <p:txBody>
          <a:bodyPr/>
          <a:lstStyle/>
          <a:p>
            <a:r>
              <a:rPr lang="en-US">
                <a:latin typeface="Times New Roman" charset="0"/>
              </a:rPr>
              <a:t>Ordered Files</a:t>
            </a:r>
          </a:p>
        </p:txBody>
      </p:sp>
      <p:sp>
        <p:nvSpPr>
          <p:cNvPr id="20483" name="Rectangle 7"/>
          <p:cNvSpPr>
            <a:spLocks noGrp="1" noChangeArrowheads="1"/>
          </p:cNvSpPr>
          <p:nvPr>
            <p:ph type="body" idx="1"/>
          </p:nvPr>
        </p:nvSpPr>
        <p:spPr>
          <a:xfrm>
            <a:off x="566738" y="1411288"/>
            <a:ext cx="8047037" cy="4114800"/>
          </a:xfrm>
        </p:spPr>
        <p:txBody>
          <a:bodyPr/>
          <a:lstStyle/>
          <a:p>
            <a:pPr>
              <a:lnSpc>
                <a:spcPct val="90000"/>
              </a:lnSpc>
            </a:pPr>
            <a:r>
              <a:rPr lang="en-US" sz="2000">
                <a:latin typeface="Times New Roman" charset="0"/>
              </a:rPr>
              <a:t>Also called a </a:t>
            </a:r>
            <a:r>
              <a:rPr lang="en-US" sz="2000" b="1">
                <a:latin typeface="Times New Roman" charset="0"/>
              </a:rPr>
              <a:t>sequential</a:t>
            </a:r>
            <a:r>
              <a:rPr lang="en-US" sz="2000">
                <a:latin typeface="Times New Roman" charset="0"/>
              </a:rPr>
              <a:t> file.</a:t>
            </a:r>
          </a:p>
          <a:p>
            <a:pPr>
              <a:lnSpc>
                <a:spcPct val="90000"/>
              </a:lnSpc>
            </a:pPr>
            <a:r>
              <a:rPr lang="en-US" sz="2000">
                <a:latin typeface="Times New Roman" charset="0"/>
              </a:rPr>
              <a:t>File records are kept sorted by the values of an </a:t>
            </a:r>
            <a:r>
              <a:rPr lang="en-US" sz="2000" i="1">
                <a:latin typeface="Times New Roman" charset="0"/>
              </a:rPr>
              <a:t>ordering</a:t>
            </a:r>
            <a:r>
              <a:rPr lang="en-US" sz="2000">
                <a:latin typeface="Times New Roman" charset="0"/>
              </a:rPr>
              <a:t> </a:t>
            </a:r>
            <a:r>
              <a:rPr lang="en-US" sz="2000" i="1">
                <a:latin typeface="Times New Roman" charset="0"/>
              </a:rPr>
              <a:t>field</a:t>
            </a:r>
            <a:r>
              <a:rPr lang="en-US" sz="2000">
                <a:latin typeface="Times New Roman" charset="0"/>
              </a:rPr>
              <a:t> (eg. SSN)</a:t>
            </a:r>
          </a:p>
          <a:p>
            <a:pPr>
              <a:lnSpc>
                <a:spcPct val="90000"/>
              </a:lnSpc>
            </a:pPr>
            <a:r>
              <a:rPr lang="en-US" sz="2000">
                <a:latin typeface="Times New Roman" charset="0"/>
              </a:rPr>
              <a:t>Insertion is expensive: records must be inserted in the correct order.</a:t>
            </a:r>
          </a:p>
          <a:p>
            <a:pPr lvl="1">
              <a:lnSpc>
                <a:spcPct val="90000"/>
              </a:lnSpc>
            </a:pPr>
            <a:r>
              <a:rPr lang="en-US" sz="2000">
                <a:latin typeface="Times New Roman" charset="0"/>
              </a:rPr>
              <a:t>It is common to keep a separate unordered </a:t>
            </a:r>
            <a:r>
              <a:rPr lang="en-US" sz="2000" i="1">
                <a:latin typeface="Times New Roman" charset="0"/>
              </a:rPr>
              <a:t>overflow</a:t>
            </a:r>
            <a:r>
              <a:rPr lang="en-US" sz="2000">
                <a:latin typeface="Times New Roman" charset="0"/>
              </a:rPr>
              <a:t> (or </a:t>
            </a:r>
            <a:r>
              <a:rPr lang="en-US" sz="2000" i="1">
                <a:latin typeface="Times New Roman" charset="0"/>
              </a:rPr>
              <a:t>transaction</a:t>
            </a:r>
            <a:r>
              <a:rPr lang="en-US" sz="2000">
                <a:latin typeface="Times New Roman" charset="0"/>
              </a:rPr>
              <a:t>) file for new records to improve insertion efficiency; this is periodically merged with the main ordered file.</a:t>
            </a:r>
          </a:p>
          <a:p>
            <a:pPr>
              <a:lnSpc>
                <a:spcPct val="90000"/>
              </a:lnSpc>
            </a:pPr>
            <a:r>
              <a:rPr lang="en-US" sz="2000">
                <a:latin typeface="Times New Roman" charset="0"/>
              </a:rPr>
              <a:t>A </a:t>
            </a:r>
            <a:r>
              <a:rPr lang="en-US" sz="2000" b="1">
                <a:latin typeface="Times New Roman" charset="0"/>
              </a:rPr>
              <a:t>binary search</a:t>
            </a:r>
            <a:r>
              <a:rPr lang="en-US" sz="2000">
                <a:latin typeface="Times New Roman" charset="0"/>
              </a:rPr>
              <a:t> can be used to search for a record on its </a:t>
            </a:r>
            <a:r>
              <a:rPr lang="en-US" sz="2000" i="1">
                <a:latin typeface="Times New Roman" charset="0"/>
              </a:rPr>
              <a:t>ordering field</a:t>
            </a:r>
            <a:r>
              <a:rPr lang="en-US" sz="2000">
                <a:latin typeface="Times New Roman" charset="0"/>
              </a:rPr>
              <a:t> value.</a:t>
            </a:r>
          </a:p>
          <a:p>
            <a:pPr lvl="1">
              <a:lnSpc>
                <a:spcPct val="90000"/>
              </a:lnSpc>
            </a:pPr>
            <a:r>
              <a:rPr lang="en-US" sz="2000">
                <a:latin typeface="Times New Roman" charset="0"/>
              </a:rPr>
              <a:t>This requires reading and searching </a:t>
            </a:r>
            <a:r>
              <a:rPr lang="en-US" sz="2000" b="1">
                <a:solidFill>
                  <a:srgbClr val="FF0000"/>
                </a:solidFill>
                <a:latin typeface="Times New Roman" charset="0"/>
              </a:rPr>
              <a:t>log</a:t>
            </a:r>
            <a:r>
              <a:rPr lang="en-US" sz="2000" b="1" baseline="-25000">
                <a:solidFill>
                  <a:srgbClr val="FF0000"/>
                </a:solidFill>
                <a:latin typeface="Times New Roman" charset="0"/>
              </a:rPr>
              <a:t>2</a:t>
            </a:r>
            <a:r>
              <a:rPr lang="en-US" sz="2000" b="1">
                <a:solidFill>
                  <a:srgbClr val="FF0000"/>
                </a:solidFill>
                <a:latin typeface="Times New Roman" charset="0"/>
              </a:rPr>
              <a:t> of the file blocks </a:t>
            </a:r>
            <a:r>
              <a:rPr lang="en-US" sz="2000">
                <a:latin typeface="Times New Roman" charset="0"/>
              </a:rPr>
              <a:t>on the average, an improvement over linear search.</a:t>
            </a:r>
          </a:p>
          <a:p>
            <a:pPr>
              <a:lnSpc>
                <a:spcPct val="90000"/>
              </a:lnSpc>
            </a:pPr>
            <a:r>
              <a:rPr lang="en-US" sz="2000">
                <a:latin typeface="Times New Roman" charset="0"/>
              </a:rPr>
              <a:t>Reading the records in order of the ordering field is quite efficient.</a:t>
            </a:r>
          </a:p>
        </p:txBody>
      </p:sp>
    </p:spTree>
    <p:extLst>
      <p:ext uri="{BB962C8B-B14F-4D97-AF65-F5344CB8AC3E}">
        <p14:creationId xmlns:p14="http://schemas.microsoft.com/office/powerpoint/2010/main" val="331069468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r>
              <a:rPr lang="en-US">
                <a:latin typeface="Times New Roman" charset="0"/>
              </a:rPr>
              <a:t>Disk Storage Devices (contd.)</a:t>
            </a:r>
          </a:p>
        </p:txBody>
      </p:sp>
      <p:pic>
        <p:nvPicPr>
          <p:cNvPr id="10243" name="Picture 9" descr="fig13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78063"/>
            <a:ext cx="8305800" cy="2982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9377612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r>
              <a:rPr lang="en-US">
                <a:latin typeface="Times New Roman" charset="0"/>
              </a:rPr>
              <a:t>Disk Storage Devices (contd.)</a:t>
            </a:r>
          </a:p>
        </p:txBody>
      </p:sp>
      <p:sp>
        <p:nvSpPr>
          <p:cNvPr id="9219" name="Rectangle 7"/>
          <p:cNvSpPr>
            <a:spLocks noGrp="1" noChangeArrowheads="1"/>
          </p:cNvSpPr>
          <p:nvPr>
            <p:ph type="body" idx="1"/>
          </p:nvPr>
        </p:nvSpPr>
        <p:spPr/>
        <p:txBody>
          <a:bodyPr/>
          <a:lstStyle/>
          <a:p>
            <a:r>
              <a:rPr lang="en-US" sz="2400">
                <a:latin typeface="Times New Roman" charset="0"/>
              </a:rPr>
              <a:t>A track is divided into smaller </a:t>
            </a:r>
            <a:r>
              <a:rPr lang="en-US" sz="2400" b="1">
                <a:latin typeface="Times New Roman" charset="0"/>
              </a:rPr>
              <a:t>blocks</a:t>
            </a:r>
            <a:r>
              <a:rPr lang="en-US" sz="2400">
                <a:latin typeface="Times New Roman" charset="0"/>
              </a:rPr>
              <a:t> or </a:t>
            </a:r>
            <a:r>
              <a:rPr lang="en-US" sz="2400" b="1">
                <a:latin typeface="Times New Roman" charset="0"/>
              </a:rPr>
              <a:t>sectors</a:t>
            </a:r>
          </a:p>
          <a:p>
            <a:pPr lvl="1"/>
            <a:r>
              <a:rPr lang="en-US" sz="2200">
                <a:latin typeface="Times New Roman" charset="0"/>
              </a:rPr>
              <a:t>because it usually contains a large amount of information </a:t>
            </a:r>
          </a:p>
          <a:p>
            <a:r>
              <a:rPr lang="en-US" sz="2400">
                <a:latin typeface="Times New Roman" charset="0"/>
              </a:rPr>
              <a:t>The division of a track into </a:t>
            </a:r>
            <a:r>
              <a:rPr lang="en-US" sz="2400" b="1">
                <a:latin typeface="Times New Roman" charset="0"/>
              </a:rPr>
              <a:t>sectors</a:t>
            </a:r>
            <a:r>
              <a:rPr lang="en-US" sz="2400">
                <a:latin typeface="Times New Roman" charset="0"/>
              </a:rPr>
              <a:t> is hard-coded on the disk surface and cannot be changed.</a:t>
            </a:r>
          </a:p>
          <a:p>
            <a:pPr lvl="1"/>
            <a:r>
              <a:rPr lang="en-US" sz="2200">
                <a:latin typeface="Times New Roman" charset="0"/>
              </a:rPr>
              <a:t>One type of sector organization calls a portion of a track that subtends a fixed angle at the center as a sector.</a:t>
            </a:r>
          </a:p>
          <a:p>
            <a:r>
              <a:rPr lang="en-US" sz="2400">
                <a:latin typeface="Times New Roman" charset="0"/>
              </a:rPr>
              <a:t>A track is divided into </a:t>
            </a:r>
            <a:r>
              <a:rPr lang="en-US" sz="2400" b="1">
                <a:latin typeface="Times New Roman" charset="0"/>
              </a:rPr>
              <a:t>blocks</a:t>
            </a:r>
            <a:r>
              <a:rPr lang="en-US" sz="2400">
                <a:latin typeface="Times New Roman" charset="0"/>
              </a:rPr>
              <a:t>.</a:t>
            </a:r>
          </a:p>
          <a:p>
            <a:pPr lvl="1"/>
            <a:r>
              <a:rPr lang="en-US" sz="2200">
                <a:latin typeface="Times New Roman" charset="0"/>
              </a:rPr>
              <a:t>The block size B is fixed for each system.</a:t>
            </a:r>
          </a:p>
          <a:p>
            <a:pPr lvl="2"/>
            <a:r>
              <a:rPr lang="en-US" sz="2000">
                <a:latin typeface="Times New Roman" charset="0"/>
              </a:rPr>
              <a:t>Typical block sizes range from B=512 bytes to B=4096 bytes.</a:t>
            </a:r>
          </a:p>
          <a:p>
            <a:pPr lvl="1"/>
            <a:r>
              <a:rPr lang="en-US" sz="2200">
                <a:latin typeface="Times New Roman" charset="0"/>
              </a:rPr>
              <a:t>Whole blocks are transferred between disk and main memory for processing.</a:t>
            </a:r>
          </a:p>
        </p:txBody>
      </p:sp>
    </p:spTree>
    <p:extLst>
      <p:ext uri="{BB962C8B-B14F-4D97-AF65-F5344CB8AC3E}">
        <p14:creationId xmlns:p14="http://schemas.microsoft.com/office/powerpoint/2010/main" val="9686286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85800" y="238125"/>
            <a:ext cx="7772400" cy="1143000"/>
          </a:xfrm>
        </p:spPr>
        <p:txBody>
          <a:bodyPr/>
          <a:lstStyle/>
          <a:p>
            <a:r>
              <a:rPr lang="en-US">
                <a:latin typeface="Times New Roman" charset="0"/>
              </a:rPr>
              <a:t>Records</a:t>
            </a:r>
          </a:p>
        </p:txBody>
      </p:sp>
      <p:sp>
        <p:nvSpPr>
          <p:cNvPr id="14339" name="Rectangle 7"/>
          <p:cNvSpPr>
            <a:spLocks noGrp="1" noChangeArrowheads="1"/>
          </p:cNvSpPr>
          <p:nvPr>
            <p:ph type="body" idx="1"/>
          </p:nvPr>
        </p:nvSpPr>
        <p:spPr>
          <a:xfrm>
            <a:off x="500063" y="1265238"/>
            <a:ext cx="7772400" cy="4114800"/>
          </a:xfrm>
        </p:spPr>
        <p:txBody>
          <a:bodyPr/>
          <a:lstStyle/>
          <a:p>
            <a:pPr>
              <a:lnSpc>
                <a:spcPct val="90000"/>
              </a:lnSpc>
            </a:pPr>
            <a:r>
              <a:rPr lang="en-US">
                <a:latin typeface="Times New Roman" charset="0"/>
              </a:rPr>
              <a:t>Records = Rows in a table</a:t>
            </a:r>
          </a:p>
          <a:p>
            <a:pPr>
              <a:lnSpc>
                <a:spcPct val="90000"/>
              </a:lnSpc>
            </a:pPr>
            <a:r>
              <a:rPr lang="en-US">
                <a:latin typeface="Times New Roman" charset="0"/>
              </a:rPr>
              <a:t>Fixed and variable length records</a:t>
            </a:r>
          </a:p>
          <a:p>
            <a:pPr>
              <a:lnSpc>
                <a:spcPct val="90000"/>
              </a:lnSpc>
            </a:pPr>
            <a:r>
              <a:rPr lang="en-US">
                <a:latin typeface="Times New Roman" charset="0"/>
              </a:rPr>
              <a:t>Records contain fields (attributes) which have values of a particular type</a:t>
            </a:r>
          </a:p>
          <a:p>
            <a:pPr lvl="1">
              <a:lnSpc>
                <a:spcPct val="90000"/>
              </a:lnSpc>
            </a:pPr>
            <a:r>
              <a:rPr lang="en-US">
                <a:latin typeface="Times New Roman" charset="0"/>
              </a:rPr>
              <a:t>E.g., amount, date, time, age</a:t>
            </a:r>
          </a:p>
          <a:p>
            <a:pPr>
              <a:lnSpc>
                <a:spcPct val="90000"/>
              </a:lnSpc>
            </a:pPr>
            <a:r>
              <a:rPr lang="en-US">
                <a:latin typeface="Times New Roman" charset="0"/>
              </a:rPr>
              <a:t>Fields themselves may be fixed length or variable length</a:t>
            </a:r>
          </a:p>
          <a:p>
            <a:pPr>
              <a:lnSpc>
                <a:spcPct val="90000"/>
              </a:lnSpc>
            </a:pPr>
            <a:r>
              <a:rPr lang="en-US">
                <a:latin typeface="Times New Roman" charset="0"/>
              </a:rPr>
              <a:t>Variable length fields can be mixed into one record:</a:t>
            </a:r>
          </a:p>
          <a:p>
            <a:pPr lvl="1">
              <a:lnSpc>
                <a:spcPct val="90000"/>
              </a:lnSpc>
            </a:pPr>
            <a:r>
              <a:rPr lang="en-US">
                <a:latin typeface="Times New Roman" charset="0"/>
              </a:rPr>
              <a:t>Separator characters or length fields are needed so that the record can be “parsed.” </a:t>
            </a:r>
          </a:p>
        </p:txBody>
      </p:sp>
    </p:spTree>
    <p:extLst>
      <p:ext uri="{BB962C8B-B14F-4D97-AF65-F5344CB8AC3E}">
        <p14:creationId xmlns:p14="http://schemas.microsoft.com/office/powerpoint/2010/main" val="30202023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a:xfrm>
            <a:off x="673100" y="131763"/>
            <a:ext cx="7772400" cy="1143000"/>
          </a:xfrm>
        </p:spPr>
        <p:txBody>
          <a:bodyPr/>
          <a:lstStyle/>
          <a:p>
            <a:r>
              <a:rPr lang="en-US">
                <a:latin typeface="Times New Roman" charset="0"/>
              </a:rPr>
              <a:t>Blocking</a:t>
            </a:r>
          </a:p>
        </p:txBody>
      </p:sp>
      <p:sp>
        <p:nvSpPr>
          <p:cNvPr id="15363" name="Rectangle 7"/>
          <p:cNvSpPr>
            <a:spLocks noGrp="1" noChangeArrowheads="1"/>
          </p:cNvSpPr>
          <p:nvPr>
            <p:ph type="body" idx="1"/>
          </p:nvPr>
        </p:nvSpPr>
        <p:spPr>
          <a:xfrm>
            <a:off x="314325" y="947738"/>
            <a:ext cx="7772400" cy="4114800"/>
          </a:xfrm>
        </p:spPr>
        <p:txBody>
          <a:bodyPr/>
          <a:lstStyle/>
          <a:p>
            <a:pPr>
              <a:lnSpc>
                <a:spcPct val="90000"/>
              </a:lnSpc>
            </a:pPr>
            <a:r>
              <a:rPr lang="en-US" b="1" dirty="0">
                <a:latin typeface="Times New Roman" charset="0"/>
              </a:rPr>
              <a:t>Blocking</a:t>
            </a:r>
            <a:r>
              <a:rPr lang="en-US" dirty="0">
                <a:latin typeface="Times New Roman" charset="0"/>
              </a:rPr>
              <a:t>: </a:t>
            </a:r>
          </a:p>
          <a:p>
            <a:pPr lvl="1">
              <a:lnSpc>
                <a:spcPct val="90000"/>
              </a:lnSpc>
            </a:pPr>
            <a:r>
              <a:rPr lang="en-US" dirty="0">
                <a:latin typeface="Times New Roman" charset="0"/>
              </a:rPr>
              <a:t>Refers to storing a number of records in one block on the disk.</a:t>
            </a:r>
          </a:p>
          <a:p>
            <a:pPr>
              <a:lnSpc>
                <a:spcPct val="90000"/>
              </a:lnSpc>
            </a:pPr>
            <a:r>
              <a:rPr lang="en-US" dirty="0">
                <a:latin typeface="Times New Roman" charset="0"/>
              </a:rPr>
              <a:t>Blocking factor (</a:t>
            </a:r>
            <a:r>
              <a:rPr lang="en-US" b="1" dirty="0" err="1">
                <a:latin typeface="Times New Roman" charset="0"/>
              </a:rPr>
              <a:t>bfr</a:t>
            </a:r>
            <a:r>
              <a:rPr lang="en-US" dirty="0">
                <a:latin typeface="Times New Roman" charset="0"/>
              </a:rPr>
              <a:t>) refers to the number of records per block.  </a:t>
            </a:r>
          </a:p>
          <a:p>
            <a:pPr lvl="1">
              <a:lnSpc>
                <a:spcPct val="90000"/>
              </a:lnSpc>
            </a:pPr>
            <a:r>
              <a:rPr lang="en-US" dirty="0">
                <a:latin typeface="Times New Roman" charset="0"/>
              </a:rPr>
              <a:t>remember block size is a constant for a device</a:t>
            </a:r>
          </a:p>
          <a:p>
            <a:pPr>
              <a:lnSpc>
                <a:spcPct val="90000"/>
              </a:lnSpc>
            </a:pPr>
            <a:r>
              <a:rPr lang="en-US" b="1" dirty="0">
                <a:latin typeface="Times New Roman" charset="0"/>
              </a:rPr>
              <a:t>Spanned Records</a:t>
            </a:r>
            <a:r>
              <a:rPr lang="en-US" dirty="0">
                <a:latin typeface="Times New Roman" charset="0"/>
              </a:rPr>
              <a:t>:</a:t>
            </a:r>
          </a:p>
          <a:p>
            <a:pPr lvl="1">
              <a:lnSpc>
                <a:spcPct val="90000"/>
              </a:lnSpc>
            </a:pPr>
            <a:r>
              <a:rPr lang="en-US" dirty="0">
                <a:latin typeface="Times New Roman" charset="0"/>
              </a:rPr>
              <a:t>Refers to records that exceed the size of one or more blocks and hence span a number of blocks.</a:t>
            </a:r>
          </a:p>
        </p:txBody>
      </p:sp>
    </p:spTree>
    <p:extLst>
      <p:ext uri="{BB962C8B-B14F-4D97-AF65-F5344CB8AC3E}">
        <p14:creationId xmlns:p14="http://schemas.microsoft.com/office/powerpoint/2010/main" val="399220041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a:xfrm>
            <a:off x="288925" y="212725"/>
            <a:ext cx="7772400" cy="1143000"/>
          </a:xfrm>
        </p:spPr>
        <p:txBody>
          <a:bodyPr/>
          <a:lstStyle/>
          <a:p>
            <a:r>
              <a:rPr lang="en-US">
                <a:latin typeface="Times New Roman" charset="0"/>
              </a:rPr>
              <a:t>Files of Records</a:t>
            </a:r>
          </a:p>
        </p:txBody>
      </p:sp>
      <p:sp>
        <p:nvSpPr>
          <p:cNvPr id="16387" name="Rectangle 7"/>
          <p:cNvSpPr>
            <a:spLocks noGrp="1" noChangeArrowheads="1"/>
          </p:cNvSpPr>
          <p:nvPr>
            <p:ph type="body" idx="1"/>
          </p:nvPr>
        </p:nvSpPr>
        <p:spPr>
          <a:xfrm>
            <a:off x="685800" y="1477963"/>
            <a:ext cx="7772400" cy="4114800"/>
          </a:xfrm>
        </p:spPr>
        <p:txBody>
          <a:bodyPr>
            <a:normAutofit fontScale="92500" lnSpcReduction="10000"/>
          </a:bodyPr>
          <a:lstStyle/>
          <a:p>
            <a:r>
              <a:rPr lang="en-US" sz="2400">
                <a:latin typeface="Times New Roman" charset="0"/>
              </a:rPr>
              <a:t>A </a:t>
            </a:r>
            <a:r>
              <a:rPr lang="en-US" sz="2400" b="1">
                <a:latin typeface="Times New Roman" charset="0"/>
              </a:rPr>
              <a:t>file</a:t>
            </a:r>
            <a:r>
              <a:rPr lang="en-US" sz="2400">
                <a:latin typeface="Times New Roman" charset="0"/>
              </a:rPr>
              <a:t> is a </a:t>
            </a:r>
            <a:r>
              <a:rPr lang="en-US" sz="2400" i="1">
                <a:latin typeface="Times New Roman" charset="0"/>
              </a:rPr>
              <a:t>sequence</a:t>
            </a:r>
            <a:r>
              <a:rPr lang="en-US" sz="2400">
                <a:latin typeface="Times New Roman" charset="0"/>
              </a:rPr>
              <a:t> of records, where each record is a collection of data values (or data items).</a:t>
            </a:r>
          </a:p>
          <a:p>
            <a:r>
              <a:rPr lang="en-US" sz="2400">
                <a:latin typeface="Times New Roman" charset="0"/>
              </a:rPr>
              <a:t>Think of a file as a table though one can have multiple tables in a file</a:t>
            </a:r>
          </a:p>
          <a:p>
            <a:r>
              <a:rPr lang="en-US" sz="2400">
                <a:latin typeface="Times New Roman" charset="0"/>
              </a:rPr>
              <a:t>A </a:t>
            </a:r>
            <a:r>
              <a:rPr lang="en-US" sz="2400" b="1">
                <a:latin typeface="Times New Roman" charset="0"/>
              </a:rPr>
              <a:t>file descriptor</a:t>
            </a:r>
            <a:r>
              <a:rPr lang="en-US" sz="2400">
                <a:latin typeface="Times New Roman" charset="0"/>
              </a:rPr>
              <a:t> (or </a:t>
            </a:r>
            <a:r>
              <a:rPr lang="en-US" sz="2400" b="1">
                <a:latin typeface="Times New Roman" charset="0"/>
              </a:rPr>
              <a:t>file header</a:t>
            </a:r>
            <a:r>
              <a:rPr lang="en-US" sz="2400">
                <a:latin typeface="Times New Roman" charset="0"/>
              </a:rPr>
              <a:t>) includes information that describes the file, such as the </a:t>
            </a:r>
            <a:r>
              <a:rPr lang="en-US" sz="2400" i="1">
                <a:latin typeface="Times New Roman" charset="0"/>
              </a:rPr>
              <a:t>field names</a:t>
            </a:r>
            <a:r>
              <a:rPr lang="en-US" sz="2400">
                <a:latin typeface="Times New Roman" charset="0"/>
              </a:rPr>
              <a:t> and their </a:t>
            </a:r>
            <a:r>
              <a:rPr lang="en-US" sz="2400" i="1">
                <a:latin typeface="Times New Roman" charset="0"/>
              </a:rPr>
              <a:t>data types</a:t>
            </a:r>
            <a:r>
              <a:rPr lang="en-US" sz="2400">
                <a:latin typeface="Times New Roman" charset="0"/>
              </a:rPr>
              <a:t>, and the addresses of the file blocks on disk.</a:t>
            </a:r>
          </a:p>
          <a:p>
            <a:r>
              <a:rPr lang="en-US" sz="2400">
                <a:latin typeface="Times New Roman" charset="0"/>
              </a:rPr>
              <a:t>Records are stored on disk blocks. </a:t>
            </a:r>
          </a:p>
          <a:p>
            <a:r>
              <a:rPr lang="en-US" sz="2400">
                <a:latin typeface="Times New Roman" charset="0"/>
              </a:rPr>
              <a:t>The </a:t>
            </a:r>
            <a:r>
              <a:rPr lang="en-US" sz="2400" b="1">
                <a:latin typeface="Times New Roman" charset="0"/>
              </a:rPr>
              <a:t>blocking factor</a:t>
            </a:r>
            <a:r>
              <a:rPr lang="en-US" sz="2400">
                <a:latin typeface="Times New Roman" charset="0"/>
              </a:rPr>
              <a:t> </a:t>
            </a:r>
            <a:r>
              <a:rPr lang="en-US" sz="2400" b="1">
                <a:latin typeface="Times New Roman" charset="0"/>
              </a:rPr>
              <a:t>bfr</a:t>
            </a:r>
            <a:r>
              <a:rPr lang="en-US" sz="2400">
                <a:latin typeface="Times New Roman" charset="0"/>
              </a:rPr>
              <a:t> for a file is the (average) number of file records stored in a disk block.</a:t>
            </a:r>
          </a:p>
          <a:p>
            <a:r>
              <a:rPr lang="en-US" sz="2400">
                <a:latin typeface="Times New Roman" charset="0"/>
              </a:rPr>
              <a:t>A file can have </a:t>
            </a:r>
            <a:r>
              <a:rPr lang="en-US" sz="2400" b="1">
                <a:latin typeface="Times New Roman" charset="0"/>
              </a:rPr>
              <a:t>fixed-length</a:t>
            </a:r>
            <a:r>
              <a:rPr lang="en-US" sz="2400">
                <a:latin typeface="Times New Roman" charset="0"/>
              </a:rPr>
              <a:t> records or </a:t>
            </a:r>
            <a:r>
              <a:rPr lang="en-US" sz="2400" b="1">
                <a:latin typeface="Times New Roman" charset="0"/>
              </a:rPr>
              <a:t>variable-length</a:t>
            </a:r>
            <a:r>
              <a:rPr lang="en-US" sz="2400">
                <a:latin typeface="Times New Roman" charset="0"/>
              </a:rPr>
              <a:t> records.</a:t>
            </a:r>
          </a:p>
        </p:txBody>
      </p:sp>
    </p:spTree>
    <p:extLst>
      <p:ext uri="{BB962C8B-B14F-4D97-AF65-F5344CB8AC3E}">
        <p14:creationId xmlns:p14="http://schemas.microsoft.com/office/powerpoint/2010/main" val="547992744"/>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29476</TotalTime>
  <Words>2239</Words>
  <Application>Microsoft Office PowerPoint</Application>
  <PresentationFormat>On-screen Show (4:3)</PresentationFormat>
  <Paragraphs>260</Paragraphs>
  <Slides>42</Slides>
  <Notes>16</Notes>
  <HiddenSlides>8</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MS PGothic</vt:lpstr>
      <vt:lpstr>Arial</vt:lpstr>
      <vt:lpstr>Calibri</vt:lpstr>
      <vt:lpstr>Century Schoolbook</vt:lpstr>
      <vt:lpstr>Merriweather</vt:lpstr>
      <vt:lpstr>Times New Roman</vt:lpstr>
      <vt:lpstr>Wingdings</vt:lpstr>
      <vt:lpstr>Wingdings 2</vt:lpstr>
      <vt:lpstr>Oriel</vt:lpstr>
      <vt:lpstr>INLS 623– Database Systems II– File Structures, Indexing, and Hashing</vt:lpstr>
      <vt:lpstr>Review</vt:lpstr>
      <vt:lpstr>Memory</vt:lpstr>
      <vt:lpstr>File Storage</vt:lpstr>
      <vt:lpstr>Disk Storage Devices (contd.)</vt:lpstr>
      <vt:lpstr>Disk Storage Devices (contd.)</vt:lpstr>
      <vt:lpstr>Records</vt:lpstr>
      <vt:lpstr>Blocking</vt:lpstr>
      <vt:lpstr>Files of Records</vt:lpstr>
      <vt:lpstr>Files of Records (contd.)</vt:lpstr>
      <vt:lpstr>How does A Database Manipulate Data on Disk?</vt:lpstr>
      <vt:lpstr>Items Table</vt:lpstr>
      <vt:lpstr>Finding Data</vt:lpstr>
      <vt:lpstr>Finding Data (Continued)</vt:lpstr>
      <vt:lpstr>Making Data Finding more Efficient</vt:lpstr>
      <vt:lpstr>Index: Making Data Finding more Efficient</vt:lpstr>
      <vt:lpstr>Data Structures</vt:lpstr>
      <vt:lpstr>Array: Data Structures</vt:lpstr>
      <vt:lpstr>Indexing</vt:lpstr>
      <vt:lpstr>PowerPoint Presentation</vt:lpstr>
      <vt:lpstr>Arrays for Indexing</vt:lpstr>
      <vt:lpstr>B Trees For indexing</vt:lpstr>
      <vt:lpstr>B Tree and Indexing Example</vt:lpstr>
      <vt:lpstr>B Tree and Indexing Example</vt:lpstr>
      <vt:lpstr>B Tree and Indexing Example</vt:lpstr>
      <vt:lpstr>B Tree and Indexing Example</vt:lpstr>
      <vt:lpstr>An Example of an Insertion in a B-tree</vt:lpstr>
      <vt:lpstr>Indexing: General Rules of Thumb</vt:lpstr>
      <vt:lpstr>Indexing: General Rules of Thumb</vt:lpstr>
      <vt:lpstr>Indexing: General Rules of Thumb</vt:lpstr>
      <vt:lpstr>Create an Index</vt:lpstr>
      <vt:lpstr>Create an Index: Look Up Student By ID</vt:lpstr>
      <vt:lpstr>Create an Index: Search For Students By Last Name</vt:lpstr>
      <vt:lpstr>Create an Index: List All Students In a Class</vt:lpstr>
      <vt:lpstr>Create an Index: List All Students In a Class</vt:lpstr>
      <vt:lpstr>Multiple Column Indexes</vt:lpstr>
      <vt:lpstr>Multiple Column Indexes (Cont.)</vt:lpstr>
      <vt:lpstr>Multiple Column Indexes (Cont.)</vt:lpstr>
      <vt:lpstr>Joins</vt:lpstr>
      <vt:lpstr>Display All Grades From  Particular Class</vt:lpstr>
      <vt:lpstr>Unordered Files</vt:lpstr>
      <vt:lpstr>Ordered 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Sasa</dc:creator>
  <cp:lastModifiedBy>Jason Carter (jasocart)</cp:lastModifiedBy>
  <cp:revision>275</cp:revision>
  <dcterms:created xsi:type="dcterms:W3CDTF">2006-08-16T00:00:00Z</dcterms:created>
  <dcterms:modified xsi:type="dcterms:W3CDTF">2016-10-27T19:49:00Z</dcterms:modified>
</cp:coreProperties>
</file>