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sldIdLst>
    <p:sldId id="256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401" r:id="rId27"/>
    <p:sldId id="402" r:id="rId28"/>
    <p:sldId id="403" r:id="rId29"/>
    <p:sldId id="404" r:id="rId30"/>
    <p:sldId id="405" r:id="rId31"/>
    <p:sldId id="406" r:id="rId32"/>
    <p:sldId id="407" r:id="rId33"/>
    <p:sldId id="408" r:id="rId34"/>
    <p:sldId id="409" r:id="rId35"/>
    <p:sldId id="418" r:id="rId36"/>
    <p:sldId id="422" r:id="rId37"/>
    <p:sldId id="424" r:id="rId38"/>
    <p:sldId id="410" r:id="rId39"/>
    <p:sldId id="411" r:id="rId40"/>
    <p:sldId id="415" r:id="rId41"/>
    <p:sldId id="416" r:id="rId42"/>
    <p:sldId id="414" r:id="rId43"/>
    <p:sldId id="413" r:id="rId44"/>
    <p:sldId id="417" r:id="rId45"/>
    <p:sldId id="425" r:id="rId46"/>
    <p:sldId id="428" r:id="rId47"/>
    <p:sldId id="429" r:id="rId48"/>
    <p:sldId id="430" r:id="rId49"/>
    <p:sldId id="431" r:id="rId50"/>
    <p:sldId id="419" r:id="rId51"/>
    <p:sldId id="420" r:id="rId52"/>
    <p:sldId id="421" r:id="rId53"/>
    <p:sldId id="426" r:id="rId54"/>
    <p:sldId id="427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72777" autoAdjust="0"/>
  </p:normalViewPr>
  <p:slideViewPr>
    <p:cSldViewPr>
      <p:cViewPr varScale="1">
        <p:scale>
          <a:sx n="66" d="100"/>
          <a:sy n="66" d="100"/>
        </p:scale>
        <p:origin x="-20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85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80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6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5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XML is not a replacement for HTML.</a:t>
            </a:r>
          </a:p>
          <a:p>
            <a:endParaRPr lang="en-US" dirty="0" smtClean="0"/>
          </a:p>
          <a:p>
            <a:r>
              <a:rPr lang="en-US" dirty="0" smtClean="0"/>
              <a:t>XML and HTML were designed with different goals:</a:t>
            </a:r>
          </a:p>
          <a:p>
            <a:endParaRPr lang="en-US" dirty="0" smtClean="0"/>
          </a:p>
          <a:p>
            <a:r>
              <a:rPr lang="en-US" dirty="0" smtClean="0"/>
              <a:t>XML was designed to describe data, with focus on what data is</a:t>
            </a:r>
          </a:p>
          <a:p>
            <a:r>
              <a:rPr lang="en-US" dirty="0" smtClean="0"/>
              <a:t>HTML was designed to display data, with focus on how data looks</a:t>
            </a:r>
          </a:p>
          <a:p>
            <a:r>
              <a:rPr lang="en-US" dirty="0" smtClean="0"/>
              <a:t>HTML is about displaying information, while XML is about carrying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1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</a:t>
            </a:r>
            <a:r>
              <a:rPr lang="en-US" dirty="0" smtClean="0"/>
              <a:t>623– Three Tiered Architectures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-457200"/>
            <a:ext cx="8915400" cy="6172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”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username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,$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password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"select * from customers";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result = $conn-&gt;query($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//if the number of rows are greater than 0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if ($result-&gt;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num_rows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&gt; 0) {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//while there are rows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while($row = $result-&gt;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fetch_row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(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$row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[0];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/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&gt;”;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}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}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/close the connection</a:t>
            </a:r>
          </a:p>
          <a:p>
            <a:pPr defTabSz="344043">
              <a:defRPr/>
            </a:pPr>
            <a:r>
              <a:rPr lang="en-US" sz="2300" dirty="0" err="1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mysqli_close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($conn);</a:t>
            </a:r>
          </a:p>
          <a:p>
            <a:pPr defTabSz="344043">
              <a:defRPr/>
            </a:pP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7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Data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838200"/>
            <a:ext cx="9067800" cy="5410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//variables that will be inserted into the database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$number = 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mt_rand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(9000,1000000)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    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$number;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"The Little Shop that Could";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contactFirstName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"Alex";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contactLastName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"Becky";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$phone = "555555555";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$addressLine1 = "City that never sleeps";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$addressLine2 = "";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$city = "Chapel Hill";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$state = "NC";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postalCode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"27514";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$country = "US";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salesRepEmployeeNumber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1056;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creditLimit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2000.00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2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1219200"/>
            <a:ext cx="89154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"insert into customers values ('$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 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contactFirstName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	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contactLastName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 '$phone', '$addressLine1', '$addressLine2', '$city', '$state', 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postalCode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 '$country',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	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salesRepEmployeeNumber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', '$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creditLimit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')";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//execute the query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result = $conn-&gt;query($</a:t>
            </a:r>
            <a:r>
              <a:rPr lang="en-US" sz="2300" dirty="0" err="1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);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28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1219200"/>
            <a:ext cx="89154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</a:t>
            </a: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if($result)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echo "New record created successfully";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e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lse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echo "Error: " .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.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&gt;" .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 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mysqli_error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($conn);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mysqli_close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2300" dirty="0" smtClean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31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Dynamic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20000" cy="2590800"/>
          </a:xfrm>
        </p:spPr>
        <p:txBody>
          <a:bodyPr/>
          <a:lstStyle/>
          <a:p>
            <a:r>
              <a:rPr lang="en-US" dirty="0" smtClean="0"/>
              <a:t>Use HTML forms to collect data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&lt;form&gt;</a:t>
            </a:r>
          </a:p>
          <a:p>
            <a:pPr marL="0" indent="0">
              <a:buNone/>
            </a:pPr>
            <a:r>
              <a:rPr lang="en-US" dirty="0" smtClean="0"/>
              <a:t>&lt;/form&gt;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600"/>
            <a:ext cx="7620000" cy="2590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 tags contain html elements</a:t>
            </a:r>
            <a:endParaRPr lang="en-US" dirty="0"/>
          </a:p>
          <a:p>
            <a:r>
              <a:rPr lang="en-US" dirty="0" smtClean="0"/>
              <a:t>There are many html elements</a:t>
            </a:r>
          </a:p>
          <a:p>
            <a:pPr lvl="1"/>
            <a:r>
              <a:rPr lang="en-US" dirty="0" smtClean="0"/>
              <a:t>Input</a:t>
            </a:r>
          </a:p>
          <a:p>
            <a:pPr lvl="2"/>
            <a:r>
              <a:rPr lang="en-US" b="1" dirty="0" smtClean="0"/>
              <a:t>Text</a:t>
            </a:r>
          </a:p>
          <a:p>
            <a:pPr lvl="2"/>
            <a:r>
              <a:rPr lang="en-US" dirty="0" smtClean="0"/>
              <a:t>Radio</a:t>
            </a:r>
          </a:p>
          <a:p>
            <a:pPr lvl="2"/>
            <a:r>
              <a:rPr lang="en-US" b="1" dirty="0" smtClean="0"/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4090367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Text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&lt;form&gt;</a:t>
            </a:r>
          </a:p>
          <a:p>
            <a:pPr marL="0" indent="0">
              <a:buNone/>
            </a:pPr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type="text" </a:t>
            </a:r>
            <a:r>
              <a:rPr lang="en-US" dirty="0"/>
              <a:t>name="</a:t>
            </a:r>
            <a:r>
              <a:rPr lang="en-US" dirty="0" err="1"/>
              <a:t>firstname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type="text"</a:t>
            </a:r>
            <a:r>
              <a:rPr lang="en-US" dirty="0"/>
              <a:t> name="</a:t>
            </a:r>
            <a:r>
              <a:rPr lang="en-US" dirty="0" err="1"/>
              <a:t>lastname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smtClean="0"/>
              <a:t>form&gt;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9" y="4191000"/>
            <a:ext cx="520577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0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Submit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>
                <a:solidFill>
                  <a:srgbClr val="FF0000"/>
                </a:solidFill>
              </a:rPr>
              <a:t>action_page.php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type="text" name="</a:t>
            </a:r>
            <a:r>
              <a:rPr lang="en-US" dirty="0" err="1"/>
              <a:t>firstname</a:t>
            </a:r>
            <a:r>
              <a:rPr lang="en-US" dirty="0"/>
              <a:t>" value="Mickey"&gt;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type="text" name="</a:t>
            </a:r>
            <a:r>
              <a:rPr lang="en-US" dirty="0" err="1"/>
              <a:t>lastname</a:t>
            </a:r>
            <a:r>
              <a:rPr lang="en-US" dirty="0"/>
              <a:t>" value="Mouse"&gt;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type="submit"</a:t>
            </a:r>
            <a:r>
              <a:rPr lang="en-US" dirty="0"/>
              <a:t> value="Submit"&gt;</a:t>
            </a:r>
          </a:p>
          <a:p>
            <a:pPr marL="0" indent="0">
              <a:buNone/>
            </a:pPr>
            <a:r>
              <a:rPr lang="en-US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413262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848600" cy="2667000"/>
          </a:xfrm>
        </p:spPr>
        <p:txBody>
          <a:bodyPr/>
          <a:lstStyle/>
          <a:p>
            <a:r>
              <a:rPr lang="en-US" dirty="0" smtClean="0"/>
              <a:t>Sends the values of the input tag (not the submit button) to the server</a:t>
            </a:r>
          </a:p>
          <a:p>
            <a:r>
              <a:rPr lang="en-US" dirty="0" smtClean="0"/>
              <a:t>The action tag determines which file processes the values from the input tag</a:t>
            </a:r>
          </a:p>
          <a:p>
            <a:pPr lvl="1"/>
            <a:r>
              <a:rPr lang="en-US" dirty="0" smtClean="0"/>
              <a:t>&lt;</a:t>
            </a: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>
                <a:solidFill>
                  <a:srgbClr val="FF0000"/>
                </a:solidFill>
              </a:rPr>
              <a:t>action_page.php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48006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93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values to Server/PHP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(default)</a:t>
            </a:r>
          </a:p>
          <a:p>
            <a:pPr lvl="1"/>
            <a:r>
              <a:rPr lang="en-US" dirty="0"/>
              <a:t>form submission is passive (like a search engine query), and without sensitive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/>
              <a:t>GET is best suited to short amounts of data. Size limitations are set in your </a:t>
            </a:r>
            <a:r>
              <a:rPr lang="en-US" dirty="0" smtClean="0"/>
              <a:t>browser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err="1"/>
              <a:t>action_page.php?firstname</a:t>
            </a:r>
            <a:r>
              <a:rPr lang="en-US" dirty="0"/>
              <a:t>=</a:t>
            </a:r>
            <a:r>
              <a:rPr lang="en-US" dirty="0" err="1"/>
              <a:t>Mickey&amp;lastname</a:t>
            </a:r>
            <a:r>
              <a:rPr lang="en-US" dirty="0"/>
              <a:t>=Mouse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&lt;</a:t>
            </a: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 smtClean="0">
                <a:solidFill>
                  <a:srgbClr val="FF0000"/>
                </a:solidFill>
              </a:rPr>
              <a:t>action_page.php</a:t>
            </a:r>
            <a:r>
              <a:rPr lang="en-US" dirty="0" smtClean="0">
                <a:solidFill>
                  <a:srgbClr val="FF0000"/>
                </a:solidFill>
              </a:rPr>
              <a:t>” method=“GET”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6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Values to Server/PHP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</a:t>
            </a:r>
          </a:p>
          <a:p>
            <a:pPr lvl="1"/>
            <a:r>
              <a:rPr lang="en-US" dirty="0"/>
              <a:t>form is updating data, or includes sensitive information (password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POST offers better security because the submitted data is not visible in the page </a:t>
            </a:r>
            <a:r>
              <a:rPr lang="en-US" dirty="0" smtClean="0"/>
              <a:t>address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   &lt;</a:t>
            </a:r>
            <a:r>
              <a:rPr lang="en-US" dirty="0"/>
              <a:t>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>
                <a:solidFill>
                  <a:srgbClr val="FF0000"/>
                </a:solidFill>
              </a:rPr>
              <a:t>action_page.php</a:t>
            </a:r>
            <a:r>
              <a:rPr lang="en-US" dirty="0">
                <a:solidFill>
                  <a:srgbClr val="FF0000"/>
                </a:solidFill>
              </a:rPr>
              <a:t>" method="POST"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9790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Internet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905000"/>
            <a:ext cx="2397968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057400"/>
            <a:ext cx="1713345" cy="10668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43660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667000" y="2362200"/>
            <a:ext cx="2286000" cy="1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3"/>
          </p:cNvCxnSpPr>
          <p:nvPr/>
        </p:nvCxnSpPr>
        <p:spPr>
          <a:xfrm flipH="1">
            <a:off x="2550369" y="2819400"/>
            <a:ext cx="22502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7"/>
          <p:cNvSpPr>
            <a:spLocks/>
          </p:cNvSpPr>
          <p:nvPr/>
        </p:nvSpPr>
        <p:spPr bwMode="auto">
          <a:xfrm>
            <a:off x="304800" y="3962400"/>
            <a:ext cx="6382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HTML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381000" y="4343400"/>
            <a:ext cx="406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1295400" y="4038600"/>
            <a:ext cx="102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JavaScript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914400" y="4343400"/>
            <a:ext cx="5549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AJAX</a:t>
            </a:r>
          </a:p>
        </p:txBody>
      </p:sp>
      <p:sp>
        <p:nvSpPr>
          <p:cNvPr id="18" name="Rectangle 20"/>
          <p:cNvSpPr>
            <a:spLocks/>
          </p:cNvSpPr>
          <p:nvPr/>
        </p:nvSpPr>
        <p:spPr bwMode="auto">
          <a:xfrm>
            <a:off x="381000" y="4724400"/>
            <a:ext cx="7371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Cookies</a:t>
            </a:r>
          </a:p>
        </p:txBody>
      </p:sp>
      <p:sp>
        <p:nvSpPr>
          <p:cNvPr id="25" name="Rectangle 11"/>
          <p:cNvSpPr>
            <a:spLocks/>
          </p:cNvSpPr>
          <p:nvPr/>
        </p:nvSpPr>
        <p:spPr bwMode="auto">
          <a:xfrm>
            <a:off x="2936006" y="3048000"/>
            <a:ext cx="5814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HTTP</a:t>
            </a:r>
          </a:p>
        </p:txBody>
      </p:sp>
      <p:sp>
        <p:nvSpPr>
          <p:cNvPr id="26" name="Rectangle 12"/>
          <p:cNvSpPr>
            <a:spLocks/>
          </p:cNvSpPr>
          <p:nvPr/>
        </p:nvSpPr>
        <p:spPr bwMode="auto">
          <a:xfrm>
            <a:off x="3621806" y="3124200"/>
            <a:ext cx="7694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Request</a:t>
            </a:r>
          </a:p>
        </p:txBody>
      </p:sp>
      <p:sp>
        <p:nvSpPr>
          <p:cNvPr id="27" name="Rectangle 13"/>
          <p:cNvSpPr>
            <a:spLocks/>
          </p:cNvSpPr>
          <p:nvPr/>
        </p:nvSpPr>
        <p:spPr bwMode="auto">
          <a:xfrm>
            <a:off x="2859806" y="3429000"/>
            <a:ext cx="889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Response</a:t>
            </a:r>
          </a:p>
        </p:txBody>
      </p:sp>
      <p:sp>
        <p:nvSpPr>
          <p:cNvPr id="28" name="Rectangle 14"/>
          <p:cNvSpPr>
            <a:spLocks/>
          </p:cNvSpPr>
          <p:nvPr/>
        </p:nvSpPr>
        <p:spPr bwMode="auto">
          <a:xfrm>
            <a:off x="3867735" y="3429000"/>
            <a:ext cx="592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GET</a:t>
            </a:r>
          </a:p>
        </p:txBody>
      </p:sp>
      <p:sp>
        <p:nvSpPr>
          <p:cNvPr id="29" name="Rectangle 15"/>
          <p:cNvSpPr>
            <a:spLocks/>
          </p:cNvSpPr>
          <p:nvPr/>
        </p:nvSpPr>
        <p:spPr bwMode="auto">
          <a:xfrm>
            <a:off x="3059252" y="3810000"/>
            <a:ext cx="5625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POST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3733800" y="3716179"/>
            <a:ext cx="7977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Redirect</a:t>
            </a:r>
          </a:p>
        </p:txBody>
      </p:sp>
      <p:sp>
        <p:nvSpPr>
          <p:cNvPr id="31" name="Rectangle 16"/>
          <p:cNvSpPr>
            <a:spLocks/>
          </p:cNvSpPr>
          <p:nvPr/>
        </p:nvSpPr>
        <p:spPr bwMode="auto">
          <a:xfrm>
            <a:off x="6934200" y="4038600"/>
            <a:ext cx="444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PHP</a:t>
            </a:r>
          </a:p>
        </p:txBody>
      </p:sp>
      <p:sp>
        <p:nvSpPr>
          <p:cNvPr id="32" name="Rectangle 18"/>
          <p:cNvSpPr>
            <a:spLocks/>
          </p:cNvSpPr>
          <p:nvPr/>
        </p:nvSpPr>
        <p:spPr bwMode="auto">
          <a:xfrm>
            <a:off x="7848600" y="4038600"/>
            <a:ext cx="4256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SQL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6248400" y="3962400"/>
            <a:ext cx="4525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Java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16"/>
          <p:cNvSpPr>
            <a:spLocks/>
          </p:cNvSpPr>
          <p:nvPr/>
        </p:nvSpPr>
        <p:spPr bwMode="auto">
          <a:xfrm>
            <a:off x="5257800" y="4191000"/>
            <a:ext cx="9235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ASP.NET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16"/>
          <p:cNvSpPr>
            <a:spLocks/>
          </p:cNvSpPr>
          <p:nvPr/>
        </p:nvSpPr>
        <p:spPr bwMode="auto">
          <a:xfrm>
            <a:off x="5943600" y="4572000"/>
            <a:ext cx="680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00" dirty="0" smtClean="0">
                <a:solidFill>
                  <a:srgbClr val="0D0D0D"/>
                </a:solidFill>
                <a:ea typeface="ＭＳ Ｐゴシック" charset="0"/>
                <a:cs typeface="ＭＳ Ｐゴシック" charset="0"/>
              </a:rPr>
              <a:t>Python</a:t>
            </a:r>
            <a:endParaRPr lang="en-US" sz="16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838200" y="1233845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Client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6324600" y="882134"/>
            <a:ext cx="1066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Server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09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PHP Get The Values?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Superglobals</a:t>
            </a:r>
            <a:endParaRPr lang="en-US" dirty="0" smtClean="0"/>
          </a:p>
          <a:p>
            <a:pPr lvl="1"/>
            <a:r>
              <a:rPr lang="en-US" dirty="0" smtClean="0"/>
              <a:t>Built in variables that are available at all scopes</a:t>
            </a:r>
          </a:p>
          <a:p>
            <a:r>
              <a:rPr lang="en-US" dirty="0"/>
              <a:t>$GLOBALS</a:t>
            </a:r>
          </a:p>
          <a:p>
            <a:r>
              <a:rPr lang="en-US" dirty="0"/>
              <a:t>$_SERVER</a:t>
            </a:r>
          </a:p>
          <a:p>
            <a:r>
              <a:rPr lang="en-US" dirty="0"/>
              <a:t>$_REQUEST</a:t>
            </a:r>
          </a:p>
          <a:p>
            <a:r>
              <a:rPr lang="en-US" b="1" dirty="0"/>
              <a:t>$_POST</a:t>
            </a:r>
          </a:p>
          <a:p>
            <a:r>
              <a:rPr lang="en-US" b="1" dirty="0"/>
              <a:t>$_GET</a:t>
            </a:r>
          </a:p>
          <a:p>
            <a:r>
              <a:rPr lang="en-US" dirty="0"/>
              <a:t>$_FILES</a:t>
            </a:r>
          </a:p>
          <a:p>
            <a:r>
              <a:rPr lang="en-US" dirty="0"/>
              <a:t>$_ENV</a:t>
            </a:r>
          </a:p>
          <a:p>
            <a:r>
              <a:rPr lang="en-US" dirty="0"/>
              <a:t>$_COOKIE</a:t>
            </a:r>
          </a:p>
          <a:p>
            <a:r>
              <a:rPr lang="en-US" dirty="0"/>
              <a:t>$_SESSION</a:t>
            </a:r>
          </a:p>
        </p:txBody>
      </p:sp>
    </p:spTree>
    <p:extLst>
      <p:ext uri="{BB962C8B-B14F-4D97-AF65-F5344CB8AC3E}">
        <p14:creationId xmlns:p14="http://schemas.microsoft.com/office/powerpoint/2010/main" val="1628573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$_POST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Collects form data after submitting the HTML from using post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667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 smtClean="0">
                <a:solidFill>
                  <a:srgbClr val="FF0000"/>
                </a:solidFill>
              </a:rPr>
              <a:t>action_page.php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method = “POST”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firstname</a:t>
            </a:r>
            <a:r>
              <a:rPr lang="en-US" dirty="0"/>
              <a:t>" value="Mickey"&gt;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lastname</a:t>
            </a:r>
            <a:r>
              <a:rPr lang="en-US" dirty="0"/>
              <a:t>" value="Mouse"&gt;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type="submit"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value</a:t>
            </a:r>
            <a:r>
              <a:rPr lang="en-US" dirty="0"/>
              <a:t>="Submit"&gt;</a:t>
            </a:r>
          </a:p>
          <a:p>
            <a:r>
              <a:rPr lang="en-US" dirty="0"/>
              <a:t>&lt;/form&gt;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26670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$_POST[‘</a:t>
            </a:r>
            <a:r>
              <a:rPr lang="en-US" dirty="0" err="1" smtClean="0"/>
              <a:t>firstname</a:t>
            </a:r>
            <a:r>
              <a:rPr lang="en-US" dirty="0" smtClean="0"/>
              <a:t>’];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3440668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$_POST[‘’</a:t>
            </a:r>
            <a:r>
              <a:rPr lang="en-US" dirty="0" err="1" smtClean="0"/>
              <a:t>lastname</a:t>
            </a:r>
            <a:r>
              <a:rPr lang="en-US" dirty="0" smtClean="0"/>
              <a:t>’];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25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$_GET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Collects form data after submitting the HTML from using post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667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&lt;form </a:t>
            </a:r>
            <a:r>
              <a:rPr lang="en-US" dirty="0">
                <a:solidFill>
                  <a:srgbClr val="FF0000"/>
                </a:solidFill>
              </a:rPr>
              <a:t>action="</a:t>
            </a:r>
            <a:r>
              <a:rPr lang="en-US" dirty="0" err="1" smtClean="0">
                <a:solidFill>
                  <a:srgbClr val="FF0000"/>
                </a:solidFill>
              </a:rPr>
              <a:t>action_page.php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method = “GET”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First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firstname</a:t>
            </a:r>
            <a:r>
              <a:rPr lang="en-US" dirty="0"/>
              <a:t>" value="Mickey"&gt;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Last name:&lt;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type="text" name="</a:t>
            </a:r>
            <a:r>
              <a:rPr lang="en-US" dirty="0" err="1"/>
              <a:t>lastname</a:t>
            </a:r>
            <a:r>
              <a:rPr lang="en-US" dirty="0"/>
              <a:t>" value="Mouse"&gt;</a:t>
            </a:r>
          </a:p>
          <a:p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&lt;input </a:t>
            </a:r>
            <a:r>
              <a:rPr lang="en-US" dirty="0">
                <a:solidFill>
                  <a:srgbClr val="FF0000"/>
                </a:solidFill>
              </a:rPr>
              <a:t>type="submit"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value</a:t>
            </a:r>
            <a:r>
              <a:rPr lang="en-US" dirty="0"/>
              <a:t>="Submit"&gt;</a:t>
            </a:r>
          </a:p>
          <a:p>
            <a:r>
              <a:rPr lang="en-US" dirty="0"/>
              <a:t>&lt;/form&gt;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26670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$GET[‘</a:t>
            </a:r>
            <a:r>
              <a:rPr lang="en-US" dirty="0" err="1" smtClean="0"/>
              <a:t>firstname</a:t>
            </a:r>
            <a:r>
              <a:rPr lang="en-US" dirty="0" smtClean="0"/>
              <a:t>’];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3440668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echo $GET[‘’</a:t>
            </a:r>
            <a:r>
              <a:rPr lang="en-US" dirty="0" err="1" smtClean="0"/>
              <a:t>lastname</a:t>
            </a:r>
            <a:r>
              <a:rPr lang="en-US" dirty="0" smtClean="0"/>
              <a:t>’];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2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at file </a:t>
            </a:r>
            <a:r>
              <a:rPr lang="en-US" dirty="0" err="1" smtClean="0"/>
              <a:t>displayOrders.php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9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an html form that allows a user to search for a customer by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62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an html form that allows a user to enter information into the employee table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6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an html form that allows a user to enter a quantity in stock and see all products that are below that quantity</a:t>
            </a:r>
          </a:p>
          <a:p>
            <a:r>
              <a:rPr lang="en-US" dirty="0"/>
              <a:t>Create an html form that allows a user to enter a quantity in stock and see all products that are </a:t>
            </a:r>
            <a:r>
              <a:rPr lang="en-US" dirty="0" smtClean="0"/>
              <a:t>above that </a:t>
            </a:r>
            <a:r>
              <a:rPr lang="en-US" dirty="0"/>
              <a:t>quantity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6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Tiered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2819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Presentation tier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1066800"/>
            <a:ext cx="36576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Program (Web Browser)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5800" y="2971800"/>
            <a:ext cx="36576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Server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95800" y="5105400"/>
            <a:ext cx="36576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System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3200400"/>
            <a:ext cx="28194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Middle tier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5410200"/>
            <a:ext cx="34290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Data management 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8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1371600"/>
          </a:xfrm>
        </p:spPr>
        <p:txBody>
          <a:bodyPr/>
          <a:lstStyle/>
          <a:p>
            <a:r>
              <a:rPr lang="en-US" dirty="0" smtClean="0"/>
              <a:t>Presentation tier</a:t>
            </a:r>
          </a:p>
          <a:p>
            <a:pPr lvl="1"/>
            <a:r>
              <a:rPr lang="en-US" dirty="0" smtClean="0"/>
              <a:t>Primary interface to the user</a:t>
            </a:r>
          </a:p>
          <a:p>
            <a:pPr lvl="1"/>
            <a:r>
              <a:rPr lang="en-US" dirty="0" smtClean="0"/>
              <a:t>Needs to adapt different displays (PC, cell, tablet,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48000"/>
            <a:ext cx="8077200" cy="1371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Middle tier</a:t>
            </a:r>
          </a:p>
          <a:p>
            <a:pPr lvl="1"/>
            <a:r>
              <a:rPr lang="en-US" dirty="0" smtClean="0"/>
              <a:t>Implements business logic (implements complex actions, maintains state between different steps of workflow)</a:t>
            </a:r>
          </a:p>
          <a:p>
            <a:pPr lvl="1"/>
            <a:r>
              <a:rPr lang="en-US" dirty="0" smtClean="0"/>
              <a:t>Access different data management systems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00600"/>
            <a:ext cx="80772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Data management tier</a:t>
            </a:r>
          </a:p>
          <a:p>
            <a:pPr lvl="1"/>
            <a:r>
              <a:rPr lang="en-US" dirty="0" smtClean="0"/>
              <a:t>One or more standard database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87195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2819400" cy="68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HTML</a:t>
            </a:r>
          </a:p>
          <a:p>
            <a:pPr marL="0" indent="0">
              <a:buNone/>
            </a:pP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1066800"/>
            <a:ext cx="36576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Program (Web Browser)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5800" y="2971800"/>
            <a:ext cx="36576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Server</a:t>
            </a:r>
          </a:p>
          <a:p>
            <a:pPr algn="ctr"/>
            <a:r>
              <a:rPr lang="en-US" dirty="0" smtClean="0"/>
              <a:t>(Apache)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95800" y="5105400"/>
            <a:ext cx="36576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System</a:t>
            </a:r>
          </a:p>
          <a:p>
            <a:pPr algn="ctr"/>
            <a:r>
              <a:rPr lang="en-US" dirty="0" smtClean="0"/>
              <a:t>(MySQL)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3200400"/>
            <a:ext cx="2819400" cy="685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PHP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5410200"/>
            <a:ext cx="3352800" cy="1295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XML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Stored Procedures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3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/>
          </p:cNvSpPr>
          <p:nvPr/>
        </p:nvSpPr>
        <p:spPr bwMode="auto">
          <a:xfrm>
            <a:off x="491133" y="1924050"/>
            <a:ext cx="8151019" cy="4171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&lt;h1&gt;Hello from Dr. Chuck's HTML Page&lt;/h1&gt;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&lt;?</a:t>
            </a:r>
            <a:r>
              <a:rPr lang="en-US" sz="2300" dirty="0" err="1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solidFill>
                  <a:srgbClr val="00FDFF"/>
                </a:solidFill>
                <a:latin typeface="Courier" charset="0"/>
                <a:cs typeface="Courier" charset="0"/>
                <a:sym typeface="Courier" charset="0"/>
              </a:rPr>
              <a:t>  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"Hi there.\n";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$answer = 6 * 7;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23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"The answer is $answer, what ";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  </a:t>
            </a:r>
            <a:r>
              <a:rPr lang="en-US" sz="2300" dirty="0">
                <a:solidFill>
                  <a:srgbClr val="1F497D"/>
                </a:solidFill>
                <a:latin typeface="Courier" charset="0"/>
                <a:cs typeface="Courier" charset="0"/>
                <a:sym typeface="Courier" charset="0"/>
              </a:rPr>
              <a:t>echo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 "was the question again?\n";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&lt;/p&gt;</a:t>
            </a:r>
          </a:p>
          <a:p>
            <a:pPr defTabSz="344043">
              <a:defRPr/>
            </a:pP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&lt;p&gt;Yes another paragraph.&lt;/p&gt;</a:t>
            </a:r>
            <a:endParaRPr lang="en-US" dirty="0">
              <a:solidFill>
                <a:srgbClr val="000000"/>
              </a:solidFill>
              <a:cs typeface="Helvetica" charset="0"/>
            </a:endParaRP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 lIns="57607" tIns="28804" rIns="57607" bIns="28804">
            <a:normAutofit/>
          </a:bodyPr>
          <a:lstStyle/>
          <a:p>
            <a:pPr>
              <a:defRPr/>
            </a:pPr>
            <a:r>
              <a:rPr lang="en-US" dirty="0" smtClean="0"/>
              <a:t>Review: Sample </a:t>
            </a:r>
            <a:r>
              <a:rPr lang="en-US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23345506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the Three-tier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Heterogeneous</a:t>
            </a:r>
          </a:p>
          <a:p>
            <a:pPr lvl="1"/>
            <a:r>
              <a:rPr lang="en-US" dirty="0"/>
              <a:t>Tiers can be independently maintained, modified, and replaced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Data Management Tier can be scaled by database clustering without involving other tiers</a:t>
            </a:r>
          </a:p>
          <a:p>
            <a:pPr lvl="1"/>
            <a:r>
              <a:rPr lang="en-US" dirty="0" smtClean="0"/>
              <a:t>Middle Tier can be scaled by using load balancing </a:t>
            </a:r>
          </a:p>
          <a:p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Data Management Tier can be replicated without involving other tiers</a:t>
            </a:r>
          </a:p>
          <a:p>
            <a:r>
              <a:rPr lang="en-US" dirty="0" smtClean="0"/>
              <a:t>Software development</a:t>
            </a:r>
          </a:p>
          <a:p>
            <a:pPr lvl="1"/>
            <a:r>
              <a:rPr lang="en-US" dirty="0" smtClean="0"/>
              <a:t>Code is centralized</a:t>
            </a:r>
          </a:p>
          <a:p>
            <a:pPr lvl="1"/>
            <a:r>
              <a:rPr lang="en-US" dirty="0" smtClean="0"/>
              <a:t>Interaction between tiers through well-defined  APIs: Can reuse standard components at each tier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4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3-Tier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more complex</a:t>
            </a:r>
          </a:p>
          <a:p>
            <a:r>
              <a:rPr lang="en-US" dirty="0" smtClean="0"/>
              <a:t>It is more difficult to build a 3-tier application</a:t>
            </a:r>
          </a:p>
          <a:p>
            <a:r>
              <a:rPr lang="en-US" dirty="0" smtClean="0"/>
              <a:t>The physical separation of the tiers may affect the performance of all three</a:t>
            </a:r>
          </a:p>
          <a:p>
            <a:pPr lvl="1"/>
            <a:r>
              <a:rPr lang="en-US" dirty="0" smtClean="0"/>
              <a:t>If hardware and network bandwidth are not good enough because more networks, computers, and processes are involved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8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editTable.php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05000"/>
            <a:ext cx="76200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presentation tier (html) and middle tier (</a:t>
            </a:r>
            <a:r>
              <a:rPr lang="en-US" dirty="0" err="1" smtClean="0"/>
              <a:t>php</a:t>
            </a:r>
            <a:r>
              <a:rPr lang="en-US" dirty="0" smtClean="0"/>
              <a:t>) are together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61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301888"/>
            <a:ext cx="4572000" cy="5632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while($row = $result-&gt;</a:t>
            </a:r>
            <a:r>
              <a:rPr lang="en-US" dirty="0" err="1"/>
              <a:t>fetch_assoc</a:t>
            </a:r>
            <a:r>
              <a:rPr lang="en-US" dirty="0"/>
              <a:t>()) {</a:t>
            </a:r>
          </a:p>
          <a:p>
            <a:r>
              <a:rPr lang="en-US" dirty="0"/>
              <a:t>		 	echo "&lt;</a:t>
            </a:r>
            <a:r>
              <a:rPr lang="en-US" dirty="0" err="1"/>
              <a:t>tr</a:t>
            </a:r>
            <a:r>
              <a:rPr lang="en-US" dirty="0"/>
              <a:t>&gt;";</a:t>
            </a:r>
          </a:p>
          <a:p>
            <a:r>
              <a:rPr lang="en-US" dirty="0"/>
              <a:t>		 	echo "&lt;td&gt;";</a:t>
            </a:r>
          </a:p>
          <a:p>
            <a:r>
              <a:rPr lang="en-US" dirty="0"/>
              <a:t>		 	echo $row['</a:t>
            </a:r>
            <a:r>
              <a:rPr lang="en-US" dirty="0" err="1"/>
              <a:t>customerNumber</a:t>
            </a:r>
            <a:r>
              <a:rPr lang="en-US" dirty="0"/>
              <a:t>'];</a:t>
            </a:r>
          </a:p>
          <a:p>
            <a:r>
              <a:rPr lang="en-US" dirty="0"/>
              <a:t>		 	//echo $row['</a:t>
            </a:r>
            <a:r>
              <a:rPr lang="en-US" dirty="0" err="1"/>
              <a:t>orderdetails.orderNumber</a:t>
            </a:r>
            <a:r>
              <a:rPr lang="en-US" dirty="0"/>
              <a:t>'];</a:t>
            </a:r>
          </a:p>
          <a:p>
            <a:r>
              <a:rPr lang="en-US" dirty="0"/>
              <a:t>		 	echo "&lt;/td&gt;";</a:t>
            </a:r>
          </a:p>
          <a:p>
            <a:r>
              <a:rPr lang="en-US" dirty="0"/>
              <a:t>			echo "&lt;td&gt;";</a:t>
            </a:r>
          </a:p>
          <a:p>
            <a:r>
              <a:rPr lang="en-US" dirty="0"/>
              <a:t>		 	echo $row['</a:t>
            </a:r>
            <a:r>
              <a:rPr lang="en-US" dirty="0" err="1"/>
              <a:t>checkNumber</a:t>
            </a:r>
            <a:r>
              <a:rPr lang="en-US" dirty="0"/>
              <a:t>'];</a:t>
            </a:r>
          </a:p>
          <a:p>
            <a:r>
              <a:rPr lang="en-US" dirty="0"/>
              <a:t>		 	echo "&lt;/td&gt;";</a:t>
            </a:r>
          </a:p>
          <a:p>
            <a:r>
              <a:rPr lang="en-US" dirty="0"/>
              <a:t>		 	echo "&lt;td&gt;";</a:t>
            </a:r>
          </a:p>
          <a:p>
            <a:r>
              <a:rPr lang="en-US" dirty="0"/>
              <a:t>		 	echo $row['</a:t>
            </a:r>
            <a:r>
              <a:rPr lang="en-US" dirty="0" err="1"/>
              <a:t>paymentDate</a:t>
            </a:r>
            <a:r>
              <a:rPr lang="en-US" dirty="0"/>
              <a:t>'];</a:t>
            </a:r>
          </a:p>
          <a:p>
            <a:r>
              <a:rPr lang="en-US" dirty="0"/>
              <a:t>		 	echo "&lt;/td&gt;";</a:t>
            </a:r>
          </a:p>
          <a:p>
            <a:r>
              <a:rPr lang="en-US" dirty="0"/>
              <a:t>		 	echo "&lt;td&gt;";</a:t>
            </a:r>
          </a:p>
          <a:p>
            <a:r>
              <a:rPr lang="en-US" dirty="0"/>
              <a:t>		 	echo "$".$row['amount'];</a:t>
            </a:r>
          </a:p>
          <a:p>
            <a:r>
              <a:rPr lang="en-US" dirty="0"/>
              <a:t>		 	echo "&lt;/td&gt;";</a:t>
            </a:r>
          </a:p>
        </p:txBody>
      </p:sp>
    </p:spTree>
    <p:extLst>
      <p:ext uri="{BB962C8B-B14F-4D97-AF65-F5344CB8AC3E}">
        <p14:creationId xmlns:p14="http://schemas.microsoft.com/office/powerpoint/2010/main" val="175909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Provides place holders in html that are filled with values from PHP</a:t>
            </a:r>
          </a:p>
          <a:p>
            <a:r>
              <a:rPr lang="en-US" dirty="0" smtClean="0"/>
              <a:t>Done using some kind if template 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6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Templates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143000"/>
            <a:ext cx="29718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8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Templates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2895600" cy="167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5800" y="3200400"/>
            <a:ext cx="2895600" cy="2286000"/>
            <a:chOff x="685800" y="3200400"/>
            <a:chExt cx="2895600" cy="2286000"/>
          </a:xfrm>
        </p:grpSpPr>
        <p:sp>
          <p:nvSpPr>
            <p:cNvPr id="5" name="Rectangle 4"/>
            <p:cNvSpPr/>
            <p:nvPr/>
          </p:nvSpPr>
          <p:spPr>
            <a:xfrm>
              <a:off x="685800" y="3810000"/>
              <a:ext cx="2895600" cy="1676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PHP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>
            <a:xfrm>
              <a:off x="2133600" y="3200400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581400" y="1600200"/>
            <a:ext cx="3810000" cy="3048000"/>
            <a:chOff x="3581400" y="1600200"/>
            <a:chExt cx="3810000" cy="3048000"/>
          </a:xfrm>
        </p:grpSpPr>
        <p:sp>
          <p:nvSpPr>
            <p:cNvPr id="6" name="Rectangle 5"/>
            <p:cNvSpPr/>
            <p:nvPr/>
          </p:nvSpPr>
          <p:spPr>
            <a:xfrm>
              <a:off x="4495800" y="1600200"/>
              <a:ext cx="2895600" cy="1676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MySQL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5" idx="3"/>
              <a:endCxn id="6" idx="1"/>
            </p:cNvCxnSpPr>
            <p:nvPr/>
          </p:nvCxnSpPr>
          <p:spPr>
            <a:xfrm flipV="1">
              <a:off x="3581400" y="2438400"/>
              <a:ext cx="914400" cy="2209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81400" y="4648200"/>
            <a:ext cx="4343400" cy="1828800"/>
            <a:chOff x="3581400" y="4648200"/>
            <a:chExt cx="4343400" cy="1828800"/>
          </a:xfrm>
        </p:grpSpPr>
        <p:sp>
          <p:nvSpPr>
            <p:cNvPr id="14" name="Rectangle 13"/>
            <p:cNvSpPr/>
            <p:nvPr/>
          </p:nvSpPr>
          <p:spPr>
            <a:xfrm>
              <a:off x="5029200" y="4800600"/>
              <a:ext cx="2895600" cy="1676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HTML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5" idx="3"/>
            </p:cNvCxnSpPr>
            <p:nvPr/>
          </p:nvCxnSpPr>
          <p:spPr>
            <a:xfrm>
              <a:off x="3581400" y="4648200"/>
              <a:ext cx="14478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549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And XLST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2895600" cy="167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5800" y="3200400"/>
            <a:ext cx="2895600" cy="2286000"/>
            <a:chOff x="685800" y="3200400"/>
            <a:chExt cx="2895600" cy="2286000"/>
          </a:xfrm>
        </p:grpSpPr>
        <p:sp>
          <p:nvSpPr>
            <p:cNvPr id="5" name="Rectangle 4"/>
            <p:cNvSpPr/>
            <p:nvPr/>
          </p:nvSpPr>
          <p:spPr>
            <a:xfrm>
              <a:off x="685800" y="3810000"/>
              <a:ext cx="2895600" cy="1676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PHP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>
            <a:xfrm>
              <a:off x="2133600" y="3200400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581400" y="1600200"/>
            <a:ext cx="3810000" cy="3048000"/>
            <a:chOff x="3581400" y="1600200"/>
            <a:chExt cx="3810000" cy="3048000"/>
          </a:xfrm>
        </p:grpSpPr>
        <p:sp>
          <p:nvSpPr>
            <p:cNvPr id="6" name="Rectangle 5"/>
            <p:cNvSpPr/>
            <p:nvPr/>
          </p:nvSpPr>
          <p:spPr>
            <a:xfrm>
              <a:off x="4495800" y="1600200"/>
              <a:ext cx="2895600" cy="1676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MySQL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5" idx="3"/>
              <a:endCxn id="6" idx="1"/>
            </p:cNvCxnSpPr>
            <p:nvPr/>
          </p:nvCxnSpPr>
          <p:spPr>
            <a:xfrm flipV="1">
              <a:off x="3581400" y="2438400"/>
              <a:ext cx="914400" cy="2209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81400" y="4572000"/>
            <a:ext cx="2971800" cy="990600"/>
            <a:chOff x="3581400" y="4572000"/>
            <a:chExt cx="2971800" cy="990600"/>
          </a:xfrm>
        </p:grpSpPr>
        <p:sp>
          <p:nvSpPr>
            <p:cNvPr id="14" name="Rectangle 13"/>
            <p:cNvSpPr/>
            <p:nvPr/>
          </p:nvSpPr>
          <p:spPr>
            <a:xfrm>
              <a:off x="4038600" y="4572000"/>
              <a:ext cx="2514600" cy="990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XML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5" idx="3"/>
            </p:cNvCxnSpPr>
            <p:nvPr/>
          </p:nvCxnSpPr>
          <p:spPr>
            <a:xfrm>
              <a:off x="3581400" y="4648200"/>
              <a:ext cx="457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133600" y="5486400"/>
            <a:ext cx="4267200" cy="1340463"/>
            <a:chOff x="2286000" y="4222137"/>
            <a:chExt cx="4267200" cy="1340463"/>
          </a:xfrm>
        </p:grpSpPr>
        <p:sp>
          <p:nvSpPr>
            <p:cNvPr id="17" name="Rectangle 16"/>
            <p:cNvSpPr/>
            <p:nvPr/>
          </p:nvSpPr>
          <p:spPr>
            <a:xfrm>
              <a:off x="4038600" y="4572000"/>
              <a:ext cx="2514600" cy="9906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XLST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stCxn id="5" idx="2"/>
            </p:cNvCxnSpPr>
            <p:nvPr/>
          </p:nvCxnSpPr>
          <p:spPr>
            <a:xfrm>
              <a:off x="2286000" y="4222137"/>
              <a:ext cx="1752600" cy="80706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400800" y="5833162"/>
            <a:ext cx="1676400" cy="990600"/>
            <a:chOff x="6400800" y="5833162"/>
            <a:chExt cx="1676400" cy="990600"/>
          </a:xfrm>
        </p:grpSpPr>
        <p:sp>
          <p:nvSpPr>
            <p:cNvPr id="23" name="Rectangle 22"/>
            <p:cNvSpPr/>
            <p:nvPr/>
          </p:nvSpPr>
          <p:spPr>
            <a:xfrm>
              <a:off x="7086600" y="5833162"/>
              <a:ext cx="990600" cy="990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HTML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400800" y="6248400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960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and XLST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XML = </a:t>
            </a:r>
            <a:r>
              <a:rPr lang="en-US" dirty="0" err="1" smtClean="0"/>
              <a:t>eXtensible</a:t>
            </a:r>
            <a:r>
              <a:rPr lang="en-US" dirty="0" smtClean="0"/>
              <a:t> Markup Language</a:t>
            </a:r>
          </a:p>
          <a:p>
            <a:pPr lvl="1"/>
            <a:r>
              <a:rPr lang="en-US" dirty="0" smtClean="0"/>
              <a:t>XML is much like HTML</a:t>
            </a:r>
          </a:p>
          <a:p>
            <a:pPr lvl="1"/>
            <a:r>
              <a:rPr lang="en-US" dirty="0" smtClean="0"/>
              <a:t>Designed to describe data, not to display it</a:t>
            </a:r>
          </a:p>
          <a:p>
            <a:pPr lvl="1"/>
            <a:r>
              <a:rPr lang="en-US" dirty="0" smtClean="0"/>
              <a:t>XML tags are not predefined. Must define your own tags.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6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XML and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XML is not a replacement for HTML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XML and HTML were designed with different goals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XML was designed to describe data, with focus on what data is</a:t>
            </a:r>
          </a:p>
          <a:p>
            <a:pPr lvl="1"/>
            <a:r>
              <a:rPr lang="en-US" dirty="0"/>
              <a:t>HTML was designed to display data, with focus on how data looks</a:t>
            </a:r>
          </a:p>
          <a:p>
            <a:pPr lvl="1"/>
            <a:r>
              <a:rPr lang="en-US" dirty="0"/>
              <a:t>HTML is about displaying information, while XML is about carrying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09196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Interpreted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371600"/>
          </a:xfrm>
        </p:spPr>
        <p:txBody>
          <a:bodyPr/>
          <a:lstStyle/>
          <a:p>
            <a:r>
              <a:rPr lang="en-US" dirty="0" smtClean="0"/>
              <a:t>Interpreter reads code and performs operations one line at a time.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729345"/>
            <a:ext cx="8229600" cy="1801368"/>
            <a:chOff x="152400" y="2729345"/>
            <a:chExt cx="8229600" cy="1801368"/>
          </a:xfrm>
        </p:grpSpPr>
        <p:sp>
          <p:nvSpPr>
            <p:cNvPr id="5" name="Rectangle 4"/>
            <p:cNvSpPr/>
            <p:nvPr/>
          </p:nvSpPr>
          <p:spPr>
            <a:xfrm>
              <a:off x="152400" y="2743200"/>
              <a:ext cx="2057400" cy="1752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PHP</a:t>
              </a:r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286000" y="3276600"/>
              <a:ext cx="838200" cy="685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2729345"/>
              <a:ext cx="2057400" cy="180136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Interpeter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4600" y="2729345"/>
              <a:ext cx="2057400" cy="18013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Machine Language</a:t>
              </a:r>
              <a:endParaRPr lang="en-US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334000" y="3276600"/>
              <a:ext cx="838200" cy="6858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715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XML document contains XML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XML Element</a:t>
            </a:r>
          </a:p>
          <a:p>
            <a:pPr lvl="1"/>
            <a:r>
              <a:rPr lang="en-US" dirty="0" smtClean="0"/>
              <a:t>everything </a:t>
            </a:r>
            <a:r>
              <a:rPr lang="en-US" dirty="0"/>
              <a:t>from (including) the element's start tag to (including) the element's end tag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582412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&lt;</a:t>
            </a:r>
            <a:r>
              <a:rPr lang="en-US" sz="2400" dirty="0" err="1"/>
              <a:t>allPayments</a:t>
            </a:r>
            <a:r>
              <a:rPr lang="en-US" sz="2400" dirty="0"/>
              <a:t>&gt;</a:t>
            </a:r>
          </a:p>
          <a:p>
            <a:r>
              <a:rPr lang="en-US" sz="2400" dirty="0"/>
              <a:t>	&lt;payment&gt;</a:t>
            </a:r>
          </a:p>
          <a:p>
            <a:r>
              <a:rPr lang="en-US" sz="2400" dirty="0"/>
              <a:t>		&lt;</a:t>
            </a:r>
            <a:r>
              <a:rPr lang="en-US" sz="2400" dirty="0" err="1"/>
              <a:t>customerNumber</a:t>
            </a:r>
            <a:r>
              <a:rPr lang="en-US" sz="2400" dirty="0"/>
              <a:t>&gt;103&lt;/</a:t>
            </a:r>
            <a:r>
              <a:rPr lang="en-US" sz="2400" dirty="0" err="1"/>
              <a:t>customerNumber</a:t>
            </a:r>
            <a:r>
              <a:rPr lang="en-US" sz="2400" dirty="0"/>
              <a:t>&gt;</a:t>
            </a:r>
          </a:p>
          <a:p>
            <a:r>
              <a:rPr lang="en-US" sz="2400" dirty="0"/>
              <a:t>		&lt;</a:t>
            </a:r>
            <a:r>
              <a:rPr lang="en-US" sz="2400" dirty="0" err="1"/>
              <a:t>checkNumber</a:t>
            </a:r>
            <a:r>
              <a:rPr lang="en-US" sz="2400" dirty="0"/>
              <a:t>&gt;155&lt;/</a:t>
            </a:r>
            <a:r>
              <a:rPr lang="en-US" sz="2400" dirty="0" err="1"/>
              <a:t>checkNumber</a:t>
            </a:r>
            <a:r>
              <a:rPr lang="en-US" sz="2400" dirty="0"/>
              <a:t>&gt;</a:t>
            </a:r>
          </a:p>
          <a:p>
            <a:r>
              <a:rPr lang="en-US" sz="2400" dirty="0"/>
              <a:t>		&lt;</a:t>
            </a:r>
            <a:r>
              <a:rPr lang="en-US" sz="2400" dirty="0" err="1"/>
              <a:t>paymentDate</a:t>
            </a:r>
            <a:r>
              <a:rPr lang="en-US" sz="2400" dirty="0"/>
              <a:t>&gt;10-23-2014&lt;/</a:t>
            </a:r>
            <a:r>
              <a:rPr lang="en-US" sz="2400" dirty="0" err="1"/>
              <a:t>paymentDate</a:t>
            </a:r>
            <a:r>
              <a:rPr lang="en-US" sz="2400" dirty="0"/>
              <a:t>&gt;</a:t>
            </a:r>
          </a:p>
          <a:p>
            <a:r>
              <a:rPr lang="en-US" sz="2400" dirty="0"/>
              <a:t>		&lt;amount&gt;$55.53&lt;/amount&gt;</a:t>
            </a:r>
          </a:p>
          <a:p>
            <a:r>
              <a:rPr lang="en-US" sz="2400" dirty="0"/>
              <a:t>	&lt;payment&gt;</a:t>
            </a:r>
          </a:p>
          <a:p>
            <a:r>
              <a:rPr lang="en-US" sz="2400" dirty="0"/>
              <a:t>&lt;/</a:t>
            </a:r>
            <a:r>
              <a:rPr lang="en-US" sz="2400" dirty="0" err="1"/>
              <a:t>allPayments</a:t>
            </a:r>
            <a:r>
              <a:rPr lang="en-US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7730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Naming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XML elements must follow these naming rules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Names can contain letters, numbers, and other characters</a:t>
            </a:r>
          </a:p>
          <a:p>
            <a:pPr lvl="1"/>
            <a:r>
              <a:rPr lang="en-US" dirty="0"/>
              <a:t>Names cannot start with a number or punctuation character</a:t>
            </a:r>
          </a:p>
          <a:p>
            <a:pPr lvl="1"/>
            <a:r>
              <a:rPr lang="en-US" dirty="0"/>
              <a:t>Names cannot start with the letters xml (or XML, or Xml,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Names cannot contain spaces</a:t>
            </a:r>
          </a:p>
          <a:p>
            <a:r>
              <a:rPr lang="en-US" dirty="0"/>
              <a:t>Any name can be used, no words are reserved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be descriptive.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64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XML elements must have a closing tag</a:t>
            </a:r>
          </a:p>
          <a:p>
            <a:pPr marL="365760" lvl="1" indent="0">
              <a:buNone/>
            </a:pPr>
            <a:r>
              <a:rPr lang="en-US" dirty="0" smtClean="0"/>
              <a:t>&lt;message&gt;hi how are you&lt;/message&gt; (correct)</a:t>
            </a:r>
          </a:p>
          <a:p>
            <a:pPr marL="365760" lvl="1" indent="0">
              <a:buNone/>
            </a:pPr>
            <a:r>
              <a:rPr lang="en-US" dirty="0" smtClean="0"/>
              <a:t>&lt;message&gt;hi how are you (incorrect)</a:t>
            </a:r>
          </a:p>
          <a:p>
            <a:r>
              <a:rPr lang="en-US" dirty="0" smtClean="0"/>
              <a:t>XML Tags are case sensitive</a:t>
            </a:r>
          </a:p>
          <a:p>
            <a:pPr lvl="1"/>
            <a:r>
              <a:rPr lang="en-US" dirty="0" smtClean="0"/>
              <a:t>Opening and closing tags must be written in the same case</a:t>
            </a:r>
          </a:p>
          <a:p>
            <a:pPr lvl="1"/>
            <a:r>
              <a:rPr lang="en-US" dirty="0" smtClean="0"/>
              <a:t>&lt;message&gt;hi how are you&lt;/message&gt; (correct)</a:t>
            </a:r>
          </a:p>
          <a:p>
            <a:pPr lvl="1"/>
            <a:r>
              <a:rPr lang="en-US" dirty="0" smtClean="0"/>
              <a:t>&lt;Message&gt;hi how are you&lt;/message&gt; (incorrect)</a:t>
            </a:r>
          </a:p>
          <a:p>
            <a:r>
              <a:rPr lang="en-US" dirty="0" smtClean="0"/>
              <a:t>XML tags must have a root</a:t>
            </a:r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/>
              <a:t>root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&lt;</a:t>
            </a:r>
            <a:r>
              <a:rPr lang="en-US" dirty="0"/>
              <a:t>child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&lt;</a:t>
            </a:r>
            <a:r>
              <a:rPr lang="en-US" dirty="0" err="1"/>
              <a:t>subchild</a:t>
            </a:r>
            <a:r>
              <a:rPr lang="en-US" dirty="0"/>
              <a:t>&gt;.....&lt;/</a:t>
            </a:r>
            <a:r>
              <a:rPr lang="en-US" dirty="0" err="1"/>
              <a:t>subchild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&lt;</a:t>
            </a:r>
            <a:r>
              <a:rPr lang="en-US" dirty="0"/>
              <a:t>/child&gt;</a:t>
            </a:r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/>
              <a:t>/root&gt;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8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457200"/>
          </a:xfrm>
        </p:spPr>
        <p:txBody>
          <a:bodyPr/>
          <a:lstStyle/>
          <a:p>
            <a:r>
              <a:rPr lang="en-US" dirty="0" smtClean="0"/>
              <a:t>Create XML for the </a:t>
            </a:r>
            <a:r>
              <a:rPr lang="en-US" dirty="0" err="1" smtClean="0"/>
              <a:t>productLines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7848600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&lt;</a:t>
            </a:r>
            <a:r>
              <a:rPr lang="en-US" sz="2800" dirty="0" err="1"/>
              <a:t>allProductLines</a:t>
            </a:r>
            <a:r>
              <a:rPr lang="en-US" sz="2800" dirty="0"/>
              <a:t>&gt;</a:t>
            </a:r>
          </a:p>
          <a:p>
            <a:r>
              <a:rPr lang="en-US" sz="2800" dirty="0"/>
              <a:t>	&lt;</a:t>
            </a:r>
            <a:r>
              <a:rPr lang="en-US" sz="2800" dirty="0" err="1"/>
              <a:t>productLines</a:t>
            </a:r>
            <a:r>
              <a:rPr lang="en-US" sz="2800" dirty="0"/>
              <a:t>&gt;</a:t>
            </a:r>
          </a:p>
          <a:p>
            <a:r>
              <a:rPr lang="en-US" sz="2800" dirty="0"/>
              <a:t>		&lt;</a:t>
            </a:r>
            <a:r>
              <a:rPr lang="en-US" sz="2800" dirty="0" err="1"/>
              <a:t>productLine</a:t>
            </a:r>
            <a:r>
              <a:rPr lang="en-US" sz="2800" dirty="0"/>
              <a:t>&gt;&lt;/</a:t>
            </a:r>
            <a:r>
              <a:rPr lang="en-US" sz="2800" dirty="0" err="1"/>
              <a:t>productLine</a:t>
            </a:r>
            <a:r>
              <a:rPr lang="en-US" sz="2800" dirty="0"/>
              <a:t>&gt;</a:t>
            </a:r>
          </a:p>
          <a:p>
            <a:r>
              <a:rPr lang="en-US" sz="2800" dirty="0"/>
              <a:t>		&lt;</a:t>
            </a:r>
            <a:r>
              <a:rPr lang="en-US" sz="2800" dirty="0" err="1"/>
              <a:t>textDescription</a:t>
            </a:r>
            <a:r>
              <a:rPr lang="en-US" sz="2800" dirty="0"/>
              <a:t>&gt;&lt;/</a:t>
            </a:r>
            <a:r>
              <a:rPr lang="en-US" sz="2800" dirty="0" err="1"/>
              <a:t>textDescription</a:t>
            </a:r>
            <a:r>
              <a:rPr lang="en-US" sz="2800" dirty="0"/>
              <a:t>&gt;</a:t>
            </a:r>
          </a:p>
          <a:p>
            <a:r>
              <a:rPr lang="en-US" sz="2800" dirty="0"/>
              <a:t>		&lt;</a:t>
            </a:r>
            <a:r>
              <a:rPr lang="en-US" sz="2800" dirty="0" err="1"/>
              <a:t>htmlDescription</a:t>
            </a:r>
            <a:r>
              <a:rPr lang="en-US" sz="2800" dirty="0"/>
              <a:t>&gt;&lt;/</a:t>
            </a:r>
            <a:r>
              <a:rPr lang="en-US" sz="2800" dirty="0" err="1"/>
              <a:t>htmlDescription</a:t>
            </a:r>
            <a:r>
              <a:rPr lang="en-US" sz="2800" dirty="0"/>
              <a:t>&gt;</a:t>
            </a:r>
          </a:p>
          <a:p>
            <a:r>
              <a:rPr lang="en-US" sz="2800" dirty="0"/>
              <a:t>		&lt;image&gt;&lt;/image&gt;</a:t>
            </a:r>
          </a:p>
          <a:p>
            <a:r>
              <a:rPr lang="en-US" sz="2800" dirty="0"/>
              <a:t>	&lt;/</a:t>
            </a:r>
            <a:r>
              <a:rPr lang="en-US" sz="2800" dirty="0" err="1"/>
              <a:t>productLines</a:t>
            </a:r>
            <a:r>
              <a:rPr lang="en-US" sz="2800" dirty="0"/>
              <a:t>&gt;</a:t>
            </a:r>
          </a:p>
          <a:p>
            <a:r>
              <a:rPr lang="en-US" sz="2800" dirty="0"/>
              <a:t>&lt;/</a:t>
            </a:r>
            <a:r>
              <a:rPr lang="en-US" sz="2800" dirty="0" err="1"/>
              <a:t>allProductLines</a:t>
            </a:r>
            <a:r>
              <a:rPr lang="en-US" sz="2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64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XLST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7924800" cy="5178552"/>
          </a:xfrm>
        </p:spPr>
        <p:txBody>
          <a:bodyPr/>
          <a:lstStyle/>
          <a:p>
            <a:r>
              <a:rPr lang="en-US" dirty="0" smtClean="0"/>
              <a:t>XSLT = </a:t>
            </a:r>
            <a:r>
              <a:rPr lang="en-US" dirty="0" err="1" smtClean="0"/>
              <a:t>EXtensible</a:t>
            </a:r>
            <a:r>
              <a:rPr lang="en-US" dirty="0" smtClean="0"/>
              <a:t> </a:t>
            </a:r>
            <a:r>
              <a:rPr lang="en-US" dirty="0" err="1"/>
              <a:t>Stylesheet</a:t>
            </a:r>
            <a:r>
              <a:rPr lang="en-US" dirty="0"/>
              <a:t> </a:t>
            </a:r>
            <a:r>
              <a:rPr lang="en-US" dirty="0" smtClean="0"/>
              <a:t>Language Transformations</a:t>
            </a:r>
          </a:p>
          <a:p>
            <a:r>
              <a:rPr lang="en-US" dirty="0" smtClean="0"/>
              <a:t>Transforms xml document into html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704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XML Using XLST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 with an XML Document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&lt;?xml version="1.0" encoding="UTF-8"?&gt;</a:t>
            </a:r>
          </a:p>
          <a:p>
            <a:pPr marL="0" indent="0">
              <a:buNone/>
            </a:pPr>
            <a:r>
              <a:rPr lang="en-US" dirty="0"/>
              <a:t>&lt;catalog&gt;</a:t>
            </a:r>
          </a:p>
          <a:p>
            <a:pPr marL="0" indent="0">
              <a:buNone/>
            </a:pPr>
            <a:r>
              <a:rPr lang="en-US" dirty="0"/>
              <a:t>  &lt;cd&gt;</a:t>
            </a:r>
          </a:p>
          <a:p>
            <a:pPr marL="0" indent="0">
              <a:buNone/>
            </a:pPr>
            <a:r>
              <a:rPr lang="en-US" dirty="0"/>
              <a:t>    &lt;title&gt;Empire Burlesque&lt;/title&gt;</a:t>
            </a:r>
          </a:p>
          <a:p>
            <a:pPr marL="0" indent="0">
              <a:buNone/>
            </a:pPr>
            <a:r>
              <a:rPr lang="en-US" dirty="0"/>
              <a:t>    &lt;artist&gt;Bob Dylan&lt;/artist&gt;</a:t>
            </a:r>
          </a:p>
          <a:p>
            <a:pPr marL="0" indent="0">
              <a:buNone/>
            </a:pPr>
            <a:r>
              <a:rPr lang="en-US" dirty="0"/>
              <a:t>    &lt;country&gt;USA&lt;/country&gt;</a:t>
            </a:r>
          </a:p>
          <a:p>
            <a:pPr marL="0" indent="0">
              <a:buNone/>
            </a:pPr>
            <a:r>
              <a:rPr lang="en-US" dirty="0"/>
              <a:t>    &lt;company&gt;Columbia&lt;/company&gt;</a:t>
            </a:r>
          </a:p>
          <a:p>
            <a:pPr marL="0" indent="0">
              <a:buNone/>
            </a:pPr>
            <a:r>
              <a:rPr lang="en-US" dirty="0"/>
              <a:t>    &lt;price&gt;10.90&lt;/price&gt;</a:t>
            </a:r>
          </a:p>
          <a:p>
            <a:pPr marL="0" indent="0">
              <a:buNone/>
            </a:pPr>
            <a:r>
              <a:rPr lang="en-US" dirty="0"/>
              <a:t>    &lt;year&gt;1985&lt;/year&gt;</a:t>
            </a:r>
          </a:p>
          <a:p>
            <a:pPr marL="0" indent="0">
              <a:buNone/>
            </a:pPr>
            <a:r>
              <a:rPr lang="en-US" dirty="0"/>
              <a:t>  &lt;/cd&gt;</a:t>
            </a:r>
          </a:p>
          <a:p>
            <a:pPr marL="0" indent="0">
              <a:buNone/>
            </a:pPr>
            <a:r>
              <a:rPr lang="en-US" dirty="0"/>
              <a:t>&lt;/catalog&gt;</a:t>
            </a:r>
          </a:p>
        </p:txBody>
      </p:sp>
    </p:spTree>
    <p:extLst>
      <p:ext uri="{BB962C8B-B14F-4D97-AF65-F5344CB8AC3E}">
        <p14:creationId xmlns:p14="http://schemas.microsoft.com/office/powerpoint/2010/main" val="50713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XML Using XLST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Create an </a:t>
            </a:r>
            <a:r>
              <a:rPr lang="en-US" dirty="0" err="1" smtClean="0"/>
              <a:t>xlst</a:t>
            </a:r>
            <a:r>
              <a:rPr lang="en-US" dirty="0" smtClean="0"/>
              <a:t> </a:t>
            </a:r>
            <a:r>
              <a:rPr lang="en-US" dirty="0" err="1" smtClean="0"/>
              <a:t>stylesheet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9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-24049"/>
            <a:ext cx="8153400" cy="7263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&lt;?xml version="1.0" encoding="UTF-8"?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&lt;</a:t>
            </a:r>
            <a:r>
              <a:rPr lang="en-US" dirty="0" err="1"/>
              <a:t>xsl:stylesheet</a:t>
            </a:r>
            <a:r>
              <a:rPr lang="en-US" dirty="0"/>
              <a:t> version="1.0"</a:t>
            </a:r>
          </a:p>
          <a:p>
            <a:r>
              <a:rPr lang="en-US" dirty="0" err="1"/>
              <a:t>xmlns:xsl</a:t>
            </a:r>
            <a:r>
              <a:rPr lang="en-US" dirty="0"/>
              <a:t>="http://www.w3.org/1999/XSL/Transform"&gt;</a:t>
            </a:r>
          </a:p>
          <a:p>
            <a:endParaRPr lang="en-US" dirty="0"/>
          </a:p>
          <a:p>
            <a:r>
              <a:rPr lang="en-US" dirty="0"/>
              <a:t>&lt;</a:t>
            </a:r>
            <a:r>
              <a:rPr lang="en-US" dirty="0" err="1"/>
              <a:t>xsl:template</a:t>
            </a:r>
            <a:r>
              <a:rPr lang="en-US" dirty="0"/>
              <a:t> match="/"&gt;</a:t>
            </a:r>
          </a:p>
          <a:p>
            <a:r>
              <a:rPr lang="en-US" dirty="0"/>
              <a:t>  &lt;html&gt;</a:t>
            </a:r>
          </a:p>
          <a:p>
            <a:r>
              <a:rPr lang="en-US" dirty="0"/>
              <a:t>  &lt;body&gt;</a:t>
            </a:r>
          </a:p>
          <a:p>
            <a:r>
              <a:rPr lang="en-US" dirty="0"/>
              <a:t>  &lt;h2&gt;My CD Collection&lt;/h2&gt;</a:t>
            </a:r>
          </a:p>
          <a:p>
            <a:r>
              <a:rPr lang="en-US" dirty="0"/>
              <a:t>  &lt;table border="1"&gt;</a:t>
            </a:r>
          </a:p>
          <a:p>
            <a:r>
              <a:rPr lang="en-US" dirty="0"/>
              <a:t>    &lt;</a:t>
            </a:r>
            <a:r>
              <a:rPr lang="en-US" dirty="0" err="1"/>
              <a:t>tr</a:t>
            </a:r>
            <a:r>
              <a:rPr lang="en-US" dirty="0"/>
              <a:t> </a:t>
            </a:r>
            <a:r>
              <a:rPr lang="en-US" dirty="0" err="1"/>
              <a:t>bgcolor</a:t>
            </a:r>
            <a:r>
              <a:rPr lang="en-US" dirty="0"/>
              <a:t>="#9acd32"&gt;</a:t>
            </a:r>
          </a:p>
          <a:p>
            <a:r>
              <a:rPr lang="en-US" dirty="0"/>
              <a:t>      &lt;</a:t>
            </a:r>
            <a:r>
              <a:rPr lang="en-US" dirty="0" err="1"/>
              <a:t>th</a:t>
            </a:r>
            <a:r>
              <a:rPr lang="en-US" dirty="0"/>
              <a:t>&gt;Title&lt;/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    &lt;</a:t>
            </a:r>
            <a:r>
              <a:rPr lang="en-US" dirty="0" err="1"/>
              <a:t>th</a:t>
            </a:r>
            <a:r>
              <a:rPr lang="en-US" dirty="0"/>
              <a:t>&gt;Artist&lt;/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&lt;</a:t>
            </a:r>
            <a:r>
              <a:rPr lang="en-US" dirty="0" err="1"/>
              <a:t>xsl:for-each</a:t>
            </a:r>
            <a:r>
              <a:rPr lang="en-US" dirty="0"/>
              <a:t> select="catalog/cd"&gt;</a:t>
            </a:r>
          </a:p>
          <a:p>
            <a:r>
              <a:rPr lang="en-US" dirty="0"/>
              <a:t> 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  &lt;td&gt;&lt;</a:t>
            </a:r>
            <a:r>
              <a:rPr lang="en-US" dirty="0" err="1"/>
              <a:t>xsl:value-of</a:t>
            </a:r>
            <a:r>
              <a:rPr lang="en-US" dirty="0"/>
              <a:t> select="title"/&gt;&lt;/td&gt;</a:t>
            </a:r>
          </a:p>
          <a:p>
            <a:r>
              <a:rPr lang="en-US" dirty="0"/>
              <a:t>      &lt;td&gt;&lt;</a:t>
            </a:r>
            <a:r>
              <a:rPr lang="en-US" dirty="0" err="1"/>
              <a:t>xsl:value-of</a:t>
            </a:r>
            <a:r>
              <a:rPr lang="en-US" dirty="0"/>
              <a:t> select="artist"/&gt;&lt;/td&gt;</a:t>
            </a:r>
          </a:p>
          <a:p>
            <a:r>
              <a:rPr lang="en-US" dirty="0"/>
              <a:t> 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&lt;/</a:t>
            </a:r>
            <a:r>
              <a:rPr lang="en-US" dirty="0" err="1"/>
              <a:t>xsl:for-each</a:t>
            </a:r>
            <a:r>
              <a:rPr lang="en-US" dirty="0"/>
              <a:t>&gt;</a:t>
            </a:r>
          </a:p>
          <a:p>
            <a:r>
              <a:rPr lang="en-US" dirty="0"/>
              <a:t>  &lt;/table&gt;</a:t>
            </a:r>
          </a:p>
          <a:p>
            <a:r>
              <a:rPr lang="en-US" dirty="0"/>
              <a:t>  &lt;/body&gt;</a:t>
            </a:r>
          </a:p>
          <a:p>
            <a:r>
              <a:rPr lang="en-US" dirty="0"/>
              <a:t>  &lt;/html&gt;</a:t>
            </a:r>
          </a:p>
          <a:p>
            <a:r>
              <a:rPr lang="en-US" dirty="0"/>
              <a:t>&lt;/</a:t>
            </a:r>
            <a:r>
              <a:rPr lang="en-US" dirty="0" err="1"/>
              <a:t>xsl:template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&lt;/</a:t>
            </a:r>
            <a:r>
              <a:rPr lang="en-US" dirty="0" err="1"/>
              <a:t>xsl:stylesheet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760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XML Using XLST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Link the XSL Style Sheet to the XML </a:t>
            </a:r>
            <a:r>
              <a:rPr lang="en-US" dirty="0" smtClean="0"/>
              <a:t>Document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&lt;?xml version="1.0" encoding="UTF-8"?&gt;</a:t>
            </a:r>
          </a:p>
          <a:p>
            <a:pPr marL="0" indent="0">
              <a:buNone/>
            </a:pPr>
            <a:r>
              <a:rPr lang="en-US" b="1" dirty="0"/>
              <a:t>&lt;?xml-</a:t>
            </a:r>
            <a:r>
              <a:rPr lang="en-US" b="1" dirty="0" err="1"/>
              <a:t>stylesheet</a:t>
            </a:r>
            <a:r>
              <a:rPr lang="en-US" b="1" dirty="0"/>
              <a:t> type="text/</a:t>
            </a:r>
            <a:r>
              <a:rPr lang="en-US" b="1" dirty="0" err="1"/>
              <a:t>xsl</a:t>
            </a:r>
            <a:r>
              <a:rPr lang="en-US" b="1" dirty="0"/>
              <a:t>" </a:t>
            </a:r>
            <a:r>
              <a:rPr lang="en-US" b="1" dirty="0" err="1"/>
              <a:t>href</a:t>
            </a:r>
            <a:r>
              <a:rPr lang="en-US" b="1" dirty="0"/>
              <a:t>="</a:t>
            </a:r>
            <a:r>
              <a:rPr lang="en-US" b="1" dirty="0" err="1"/>
              <a:t>cdcatalog.xsl</a:t>
            </a:r>
            <a:r>
              <a:rPr lang="en-US" b="1" dirty="0"/>
              <a:t>"?&gt;</a:t>
            </a:r>
          </a:p>
          <a:p>
            <a:pPr marL="0" indent="0">
              <a:buNone/>
            </a:pPr>
            <a:r>
              <a:rPr lang="en-US" dirty="0"/>
              <a:t>&lt;catalog&gt;</a:t>
            </a:r>
          </a:p>
          <a:p>
            <a:pPr marL="0" indent="0">
              <a:buNone/>
            </a:pPr>
            <a:r>
              <a:rPr lang="en-US" dirty="0"/>
              <a:t>  &lt;cd&gt;</a:t>
            </a:r>
          </a:p>
          <a:p>
            <a:pPr marL="0" indent="0">
              <a:buNone/>
            </a:pPr>
            <a:r>
              <a:rPr lang="en-US" dirty="0"/>
              <a:t>    &lt;title&gt;Empire Burlesque&lt;/title&gt;</a:t>
            </a:r>
          </a:p>
          <a:p>
            <a:pPr marL="0" indent="0">
              <a:buNone/>
            </a:pPr>
            <a:r>
              <a:rPr lang="en-US" dirty="0"/>
              <a:t>    &lt;artist&gt;Bob Dylan&lt;/artist&gt;</a:t>
            </a:r>
          </a:p>
          <a:p>
            <a:pPr marL="0" indent="0">
              <a:buNone/>
            </a:pPr>
            <a:r>
              <a:rPr lang="en-US" dirty="0"/>
              <a:t>    &lt;country&gt;USA&lt;/country&gt;</a:t>
            </a:r>
          </a:p>
          <a:p>
            <a:pPr marL="0" indent="0">
              <a:buNone/>
            </a:pPr>
            <a:r>
              <a:rPr lang="en-US" dirty="0"/>
              <a:t>    &lt;company&gt;Columbia&lt;/company&gt;</a:t>
            </a:r>
          </a:p>
          <a:p>
            <a:pPr marL="0" indent="0">
              <a:buNone/>
            </a:pPr>
            <a:r>
              <a:rPr lang="en-US" dirty="0"/>
              <a:t>    &lt;price&gt;10.90&lt;/price&gt;</a:t>
            </a:r>
          </a:p>
          <a:p>
            <a:pPr marL="0" indent="0">
              <a:buNone/>
            </a:pPr>
            <a:r>
              <a:rPr lang="en-US" dirty="0"/>
              <a:t>    &lt;year&gt;1985&lt;/year&gt;</a:t>
            </a:r>
          </a:p>
          <a:p>
            <a:pPr marL="0" indent="0">
              <a:buNone/>
            </a:pPr>
            <a:r>
              <a:rPr lang="en-US" dirty="0"/>
              <a:t>  &lt;/cd&gt;</a:t>
            </a:r>
          </a:p>
          <a:p>
            <a:pPr marL="0" indent="0">
              <a:buNone/>
            </a:pPr>
            <a:r>
              <a:rPr lang="en-US" dirty="0"/>
              <a:t>&lt;/catalog&gt;</a:t>
            </a:r>
          </a:p>
        </p:txBody>
      </p:sp>
    </p:spTree>
    <p:extLst>
      <p:ext uri="{BB962C8B-B14F-4D97-AF65-F5344CB8AC3E}">
        <p14:creationId xmlns:p14="http://schemas.microsoft.com/office/powerpoint/2010/main" val="175845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 in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editTable.xml.php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5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Connecting </a:t>
            </a:r>
            <a:r>
              <a:rPr lang="en-US" dirty="0" smtClean="0"/>
              <a:t>to MySQL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6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Smarty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template engine for PHP, facilitating the separation of presentation (HTML/CSS) from application logic. </a:t>
            </a:r>
          </a:p>
        </p:txBody>
      </p:sp>
    </p:spTree>
    <p:extLst>
      <p:ext uri="{BB962C8B-B14F-4D97-AF65-F5344CB8AC3E}">
        <p14:creationId xmlns:p14="http://schemas.microsoft.com/office/powerpoint/2010/main" val="94011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Streamline </a:t>
            </a:r>
            <a:r>
              <a:rPr lang="en-US" dirty="0"/>
              <a:t>the the development of web applications written in PHP by providing a basic structure for which to build the web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Saves time</a:t>
            </a:r>
          </a:p>
          <a:p>
            <a:pPr lvl="1"/>
            <a:r>
              <a:rPr lang="en-US" dirty="0" smtClean="0"/>
              <a:t>Helps build more stable applications</a:t>
            </a:r>
          </a:p>
          <a:p>
            <a:pPr lvl="1"/>
            <a:r>
              <a:rPr lang="en-US" dirty="0" smtClean="0"/>
              <a:t>Reduces amount of repetitive coding</a:t>
            </a:r>
          </a:p>
          <a:p>
            <a:r>
              <a:rPr lang="en-US" dirty="0" smtClean="0"/>
              <a:t>Force you to follow a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3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Zend</a:t>
            </a:r>
            <a:r>
              <a:rPr lang="en-US" dirty="0" smtClean="0"/>
              <a:t> Framework</a:t>
            </a:r>
          </a:p>
          <a:p>
            <a:r>
              <a:rPr lang="en-US" dirty="0" err="1" smtClean="0"/>
              <a:t>CakePHP</a:t>
            </a:r>
            <a:endParaRPr lang="en-US" dirty="0" smtClean="0"/>
          </a:p>
          <a:p>
            <a:r>
              <a:rPr lang="en-US" dirty="0" err="1" smtClean="0"/>
              <a:t>Symfony</a:t>
            </a:r>
            <a:endParaRPr lang="en-US" dirty="0" smtClean="0"/>
          </a:p>
          <a:p>
            <a:r>
              <a:rPr lang="en-US" dirty="0" err="1" smtClean="0"/>
              <a:t>CodeIgniter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0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Explain the advantages and disadvantages of a three tiered architecture.</a:t>
            </a:r>
          </a:p>
          <a:p>
            <a:r>
              <a:rPr lang="en-US" dirty="0" smtClean="0"/>
              <a:t>Use XML and XLST to design a three tiered architecture for the </a:t>
            </a:r>
            <a:r>
              <a:rPr lang="en-US" dirty="0" err="1" smtClean="0"/>
              <a:t>classicmodels</a:t>
            </a:r>
            <a:r>
              <a:rPr lang="en-US" dirty="0" smtClean="0"/>
              <a:t> database.</a:t>
            </a:r>
          </a:p>
          <a:p>
            <a:pPr lvl="1"/>
            <a:r>
              <a:rPr lang="en-US" dirty="0"/>
              <a:t>Create an html form that allows a user to search for </a:t>
            </a:r>
            <a:r>
              <a:rPr lang="en-US" dirty="0" smtClean="0"/>
              <a:t> customers </a:t>
            </a:r>
            <a:r>
              <a:rPr lang="en-US" dirty="0"/>
              <a:t>by </a:t>
            </a:r>
            <a:r>
              <a:rPr lang="en-US" dirty="0" smtClean="0"/>
              <a:t>state. The user should be able to enter a state in a textbox and a list of customers in a table are shown.</a:t>
            </a:r>
          </a:p>
          <a:p>
            <a:pPr lvl="1"/>
            <a:r>
              <a:rPr lang="en-US" dirty="0"/>
              <a:t>Create an html form that allows a user to enter a quantity in stock and see all products that are below that </a:t>
            </a:r>
            <a:r>
              <a:rPr lang="en-US" dirty="0" smtClean="0"/>
              <a:t>quantity. The user should enter the quantity in a textbox and a list of products in a table are shown.</a:t>
            </a:r>
            <a:endParaRPr lang="en-US" dirty="0"/>
          </a:p>
          <a:p>
            <a:pPr lvl="1"/>
            <a:r>
              <a:rPr lang="en-US" dirty="0"/>
              <a:t>Create an html form that allows a user to enter a quantity in stock and see all products that are above that </a:t>
            </a:r>
            <a:r>
              <a:rPr lang="en-US" dirty="0" smtClean="0"/>
              <a:t>quantity.</a:t>
            </a:r>
          </a:p>
          <a:p>
            <a:pPr lvl="1"/>
            <a:r>
              <a:rPr lang="en-US" dirty="0"/>
              <a:t>The user should enter the quantity in a textbox and a list of products in a table are shown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</a:p>
          <a:p>
            <a:pPr lvl="1"/>
            <a:r>
              <a:rPr lang="en-US" dirty="0" smtClean="0"/>
              <a:t>Compare and contrast two PHP frameworks. You can use the ones mentioned in the lecture or search for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5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Selecting </a:t>
            </a:r>
            <a:r>
              <a:rPr lang="en-US" dirty="0" smtClean="0"/>
              <a:t>from a table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”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"select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* from customers";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$result = $conn-&gt;query($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0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/>
          </p:cNvSpPr>
          <p:nvPr/>
        </p:nvSpPr>
        <p:spPr bwMode="auto">
          <a:xfrm>
            <a:off x="228600" y="-457200"/>
            <a:ext cx="8915400" cy="6172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”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username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,$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password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"select * from customers";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result = $conn-&gt;query($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//if the number of rows are greater than 0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if ($result-&gt;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num_rows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&gt; 0) {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//while there are rows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while($row = $result-&gt;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fetch_assoc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())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$row['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customerNumber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']." ".$row['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customerName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']." ".$row['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contactFirstName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']." ".$row['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contactLastName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'];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/&gt;";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	echo "&lt;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br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/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&gt;”;</a:t>
            </a: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	 }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}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//close the connection</a:t>
            </a:r>
          </a:p>
          <a:p>
            <a:pPr defTabSz="344043">
              <a:defRPr/>
            </a:pPr>
            <a:r>
              <a:rPr lang="en-US" sz="2300" dirty="0" err="1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mysqli_close</a:t>
            </a:r>
            <a:r>
              <a:rPr lang="en-US" sz="2300" dirty="0">
                <a:solidFill>
                  <a:srgbClr val="000000"/>
                </a:solidFill>
                <a:latin typeface="Courier" charset="0"/>
                <a:cs typeface="Courier" charset="0"/>
                <a:sym typeface="Courier" charset="0"/>
              </a:rPr>
              <a:t>($conn);</a:t>
            </a: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7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Tables</a:t>
            </a:r>
            <a:endParaRPr lang="en-US" dirty="0"/>
          </a:p>
        </p:txBody>
      </p:sp>
      <p:sp>
        <p:nvSpPr>
          <p:cNvPr id="5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23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23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23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2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Data</a:t>
            </a:r>
            <a:endParaRPr lang="en-US" dirty="0"/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228600" y="1752600"/>
            <a:ext cx="8305800" cy="449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&lt;</a:t>
            </a:r>
            <a:r>
              <a:rPr lang="en-US" sz="2300" dirty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</a:t>
            </a:r>
            <a:r>
              <a:rPr lang="en-US" sz="2300" dirty="0" err="1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php</a:t>
            </a:r>
            <a:endParaRPr lang="en-US" sz="2300" dirty="0" smtClean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"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localhost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username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 = "root";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”</a:t>
            </a:r>
            <a:r>
              <a:rPr lang="en-US" sz="800" dirty="0" err="1" smtClean="0">
                <a:latin typeface="Courier" charset="0"/>
                <a:cs typeface="Courier" charset="0"/>
                <a:sym typeface="Courier" charset="0"/>
              </a:rPr>
              <a:t>classicmodels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";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Create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conn = new 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mysqli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servername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, $username,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					 $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password, $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/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/ Check connection</a:t>
            </a:r>
          </a:p>
          <a:p>
            <a:pPr defTabSz="344043">
              <a:defRPr/>
            </a:pP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if 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 {</a:t>
            </a: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    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die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("Connection failed: " . </a:t>
            </a: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	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					$conn-&gt;</a:t>
            </a:r>
            <a:r>
              <a:rPr lang="en-US" sz="800" dirty="0" err="1">
                <a:latin typeface="Courier" charset="0"/>
                <a:cs typeface="Courier" charset="0"/>
                <a:sym typeface="Courier" charset="0"/>
              </a:rPr>
              <a:t>connect_error</a:t>
            </a:r>
            <a:r>
              <a:rPr lang="en-US" sz="800" dirty="0">
                <a:latin typeface="Courier" charset="0"/>
                <a:cs typeface="Courier" charset="0"/>
                <a:sym typeface="Courier" charset="0"/>
              </a:rPr>
              <a:t>)</a:t>
            </a:r>
            <a:r>
              <a:rPr lang="en-US" sz="8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 smtClean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endParaRPr lang="en-US" sz="800" dirty="0"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 = 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”show tables from 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dbname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"</a:t>
            </a: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;</a:t>
            </a:r>
          </a:p>
          <a:p>
            <a:pPr defTabSz="344043">
              <a:defRPr/>
            </a:pP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$result = $conn-&gt;query($</a:t>
            </a:r>
            <a:r>
              <a:rPr lang="en-US" sz="2300" dirty="0" err="1">
                <a:latin typeface="Courier" charset="0"/>
                <a:cs typeface="Courier" charset="0"/>
                <a:sym typeface="Courier" charset="0"/>
              </a:rPr>
              <a:t>sql</a:t>
            </a:r>
            <a:r>
              <a:rPr lang="en-US" sz="2300" dirty="0">
                <a:latin typeface="Courier" charset="0"/>
                <a:cs typeface="Courier" charset="0"/>
                <a:sym typeface="Courier" charset="0"/>
              </a:rPr>
              <a:t>);</a:t>
            </a:r>
          </a:p>
          <a:p>
            <a:pPr defTabSz="344043">
              <a:defRPr/>
            </a:pPr>
            <a:r>
              <a:rPr lang="en-US" sz="2300" dirty="0" smtClean="0">
                <a:latin typeface="Courier" charset="0"/>
                <a:cs typeface="Courier" charset="0"/>
                <a:sym typeface="Courier" charset="0"/>
              </a:rPr>
              <a:t>}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  <a:p>
            <a:pPr defTabSz="344043">
              <a:defRPr/>
            </a:pPr>
            <a:r>
              <a:rPr lang="en-US" sz="2300" dirty="0" smtClean="0">
                <a:solidFill>
                  <a:srgbClr val="FF0000"/>
                </a:solidFill>
                <a:latin typeface="Courier" charset="0"/>
                <a:cs typeface="Courier" charset="0"/>
                <a:sym typeface="Courier" charset="0"/>
              </a:rPr>
              <a:t>?&gt;</a:t>
            </a:r>
            <a:endParaRPr lang="en-US" sz="2300" dirty="0">
              <a:solidFill>
                <a:srgbClr val="FF0000"/>
              </a:solidFill>
              <a:latin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062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25075</TotalTime>
  <Words>2034</Words>
  <Application>Microsoft Macintosh PowerPoint</Application>
  <PresentationFormat>On-screen Show (4:3)</PresentationFormat>
  <Paragraphs>555</Paragraphs>
  <Slides>54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Oriel</vt:lpstr>
      <vt:lpstr>INLS 623– Three Tiered Architectures</vt:lpstr>
      <vt:lpstr>Review: Internet</vt:lpstr>
      <vt:lpstr>Review: Sample PHP</vt:lpstr>
      <vt:lpstr>Review: Interpreted Languages</vt:lpstr>
      <vt:lpstr>Review: Connecting to MySQL</vt:lpstr>
      <vt:lpstr>Review: Selecting from a table</vt:lpstr>
      <vt:lpstr>PowerPoint Presentation</vt:lpstr>
      <vt:lpstr>List Tables</vt:lpstr>
      <vt:lpstr>Selecting Data</vt:lpstr>
      <vt:lpstr>PowerPoint Presentation</vt:lpstr>
      <vt:lpstr>Inserting Data</vt:lpstr>
      <vt:lpstr>PowerPoint Presentation</vt:lpstr>
      <vt:lpstr>PowerPoint Presentation</vt:lpstr>
      <vt:lpstr>Inserting Dynamic Data</vt:lpstr>
      <vt:lpstr>Input Text Tags</vt:lpstr>
      <vt:lpstr>Input Submit Tag</vt:lpstr>
      <vt:lpstr>Submit</vt:lpstr>
      <vt:lpstr>Pass values to Server/PHP</vt:lpstr>
      <vt:lpstr>Pass Values to Server/PHP</vt:lpstr>
      <vt:lpstr>How does PHP Get The Values?</vt:lpstr>
      <vt:lpstr>PHP $_POST</vt:lpstr>
      <vt:lpstr>PHP $_GET</vt:lpstr>
      <vt:lpstr>Display Orders</vt:lpstr>
      <vt:lpstr>Practice</vt:lpstr>
      <vt:lpstr>Practice</vt:lpstr>
      <vt:lpstr>Practice</vt:lpstr>
      <vt:lpstr>Three Tiered Architectures</vt:lpstr>
      <vt:lpstr>The Three Layers</vt:lpstr>
      <vt:lpstr>Technologies</vt:lpstr>
      <vt:lpstr>Advantages of the Three-tier Architecture</vt:lpstr>
      <vt:lpstr>Disadvantages of 3-Tier Architecture</vt:lpstr>
      <vt:lpstr>Example</vt:lpstr>
      <vt:lpstr>Example</vt:lpstr>
      <vt:lpstr>HTML Templates</vt:lpstr>
      <vt:lpstr>HTML Templates</vt:lpstr>
      <vt:lpstr>PHP Templates</vt:lpstr>
      <vt:lpstr>XML And XLST</vt:lpstr>
      <vt:lpstr>XML and XLST</vt:lpstr>
      <vt:lpstr>Difference Between XML and HTML</vt:lpstr>
      <vt:lpstr>XML Elements</vt:lpstr>
      <vt:lpstr>XML Naming Rules</vt:lpstr>
      <vt:lpstr>XML Syntax</vt:lpstr>
      <vt:lpstr>Practice</vt:lpstr>
      <vt:lpstr>XLST</vt:lpstr>
      <vt:lpstr>Transforming XML Using XLST</vt:lpstr>
      <vt:lpstr>Transforming XML Using XLST</vt:lpstr>
      <vt:lpstr>PowerPoint Presentation</vt:lpstr>
      <vt:lpstr>Transforming XML Using XLST</vt:lpstr>
      <vt:lpstr>How does This work in PHP</vt:lpstr>
      <vt:lpstr>Smarty Templates</vt:lpstr>
      <vt:lpstr>PHP Frameworks</vt:lpstr>
      <vt:lpstr>PHP Frameworks</vt:lpstr>
      <vt:lpstr>Homework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227</cp:revision>
  <dcterms:created xsi:type="dcterms:W3CDTF">2006-08-16T00:00:00Z</dcterms:created>
  <dcterms:modified xsi:type="dcterms:W3CDTF">2015-02-10T22:43:10Z</dcterms:modified>
</cp:coreProperties>
</file>