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0"/>
  </p:notesMasterIdLst>
  <p:sldIdLst>
    <p:sldId id="256" r:id="rId2"/>
    <p:sldId id="370" r:id="rId3"/>
    <p:sldId id="356" r:id="rId4"/>
    <p:sldId id="357" r:id="rId5"/>
    <p:sldId id="358" r:id="rId6"/>
    <p:sldId id="360" r:id="rId7"/>
    <p:sldId id="363" r:id="rId8"/>
    <p:sldId id="361" r:id="rId9"/>
    <p:sldId id="362" r:id="rId10"/>
    <p:sldId id="365" r:id="rId11"/>
    <p:sldId id="366" r:id="rId12"/>
    <p:sldId id="367" r:id="rId13"/>
    <p:sldId id="368" r:id="rId14"/>
    <p:sldId id="369" r:id="rId15"/>
    <p:sldId id="374" r:id="rId16"/>
    <p:sldId id="359" r:id="rId17"/>
    <p:sldId id="372" r:id="rId18"/>
    <p:sldId id="373" r:id="rId19"/>
    <p:sldId id="378" r:id="rId20"/>
    <p:sldId id="376" r:id="rId21"/>
    <p:sldId id="377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7" r:id="rId30"/>
    <p:sldId id="388" r:id="rId31"/>
    <p:sldId id="389" r:id="rId32"/>
    <p:sldId id="390" r:id="rId33"/>
    <p:sldId id="391" r:id="rId34"/>
    <p:sldId id="392" r:id="rId35"/>
    <p:sldId id="393" r:id="rId36"/>
    <p:sldId id="394" r:id="rId37"/>
    <p:sldId id="395" r:id="rId38"/>
    <p:sldId id="396" r:id="rId39"/>
    <p:sldId id="397" r:id="rId40"/>
    <p:sldId id="398" r:id="rId41"/>
    <p:sldId id="399" r:id="rId42"/>
    <p:sldId id="400" r:id="rId43"/>
    <p:sldId id="401" r:id="rId44"/>
    <p:sldId id="402" r:id="rId45"/>
    <p:sldId id="403" r:id="rId46"/>
    <p:sldId id="405" r:id="rId47"/>
    <p:sldId id="404" r:id="rId48"/>
    <p:sldId id="406" r:id="rId49"/>
    <p:sldId id="408" r:id="rId50"/>
    <p:sldId id="407" r:id="rId51"/>
    <p:sldId id="409" r:id="rId52"/>
    <p:sldId id="410" r:id="rId53"/>
    <p:sldId id="411" r:id="rId54"/>
    <p:sldId id="412" r:id="rId55"/>
    <p:sldId id="413" r:id="rId56"/>
    <p:sldId id="414" r:id="rId57"/>
    <p:sldId id="415" r:id="rId58"/>
    <p:sldId id="416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88850" autoAdjust="0"/>
  </p:normalViewPr>
  <p:slideViewPr>
    <p:cSldViewPr>
      <p:cViewPr varScale="1">
        <p:scale>
          <a:sx n="75" d="100"/>
          <a:sy n="75" d="100"/>
        </p:scale>
        <p:origin x="-6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notesMaster" Target="notesMasters/notes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8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5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85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6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Htt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623 – </a:t>
            </a:r>
            <a:r>
              <a:rPr lang="en-US" dirty="0"/>
              <a:t>Database Application Development and Internet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38600"/>
            <a:ext cx="4377559" cy="259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3962400"/>
            <a:ext cx="8229600" cy="2743200"/>
          </a:xfrm>
          <a:prstGeom prst="rect">
            <a:avLst/>
          </a:prstGeom>
          <a:solidFill>
            <a:schemeClr val="bg1">
              <a:alpha val="7000"/>
            </a:schemeClr>
          </a:solidFill>
          <a:ln w="38100" cmpd="sng">
            <a:solidFill>
              <a:schemeClr val="tx1"/>
            </a:solidFill>
          </a:ln>
        </p:spPr>
        <p:txBody>
          <a:bodyPr/>
          <a:lstStyle/>
          <a:p>
            <a:endParaRPr lang="en-US" sz="5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667000"/>
            <a:ext cx="1371600" cy="854015"/>
          </a:xfrm>
          <a:prstGeom prst="rect">
            <a:avLst/>
          </a:prstGeom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66800"/>
            <a:ext cx="2061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/>
          <p:cNvSpPr>
            <a:spLocks/>
          </p:cNvSpPr>
          <p:nvPr/>
        </p:nvSpPr>
        <p:spPr bwMode="auto">
          <a:xfrm>
            <a:off x="762000" y="3593068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Client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7"/>
          <p:cNvSpPr>
            <a:spLocks/>
          </p:cNvSpPr>
          <p:nvPr/>
        </p:nvSpPr>
        <p:spPr bwMode="auto">
          <a:xfrm>
            <a:off x="2362200" y="1447800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Server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3048000" y="3429000"/>
            <a:ext cx="1371600" cy="1905000"/>
          </a:xfrm>
          <a:prstGeom prst="line">
            <a:avLst/>
          </a:prstGeom>
          <a:noFill/>
          <a:ln w="57150" cmpd="sng">
            <a:solidFill>
              <a:schemeClr val="accent1">
                <a:lumMod val="50000"/>
              </a:schemeClr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76600" y="4724400"/>
            <a:ext cx="1042373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3275808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38600"/>
            <a:ext cx="4377559" cy="259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3962400"/>
            <a:ext cx="8229600" cy="2743200"/>
          </a:xfrm>
          <a:prstGeom prst="rect">
            <a:avLst/>
          </a:prstGeom>
          <a:solidFill>
            <a:schemeClr val="bg1">
              <a:alpha val="7000"/>
            </a:schemeClr>
          </a:solidFill>
          <a:ln w="38100" cmpd="sng">
            <a:solidFill>
              <a:schemeClr val="tx1"/>
            </a:solidFill>
          </a:ln>
        </p:spPr>
        <p:txBody>
          <a:bodyPr/>
          <a:lstStyle/>
          <a:p>
            <a:endParaRPr lang="en-US" sz="5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2971800"/>
            <a:ext cx="1371600" cy="854015"/>
          </a:xfrm>
          <a:prstGeom prst="rect">
            <a:avLst/>
          </a:prstGeom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66800"/>
            <a:ext cx="2061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/>
          <p:cNvSpPr>
            <a:spLocks/>
          </p:cNvSpPr>
          <p:nvPr/>
        </p:nvSpPr>
        <p:spPr bwMode="auto">
          <a:xfrm>
            <a:off x="762000" y="3593068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Client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7"/>
          <p:cNvSpPr>
            <a:spLocks/>
          </p:cNvSpPr>
          <p:nvPr/>
        </p:nvSpPr>
        <p:spPr bwMode="auto">
          <a:xfrm>
            <a:off x="5715000" y="990600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Server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3048000" y="3657600"/>
            <a:ext cx="762000" cy="1676400"/>
          </a:xfrm>
          <a:prstGeom prst="line">
            <a:avLst/>
          </a:prstGeom>
          <a:noFill/>
          <a:ln w="57150" cmpd="sng">
            <a:solidFill>
              <a:schemeClr val="accent1">
                <a:lumMod val="50000"/>
              </a:schemeClr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76600" y="4724400"/>
            <a:ext cx="1042373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Click</a:t>
            </a: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152400" y="2514600"/>
            <a:ext cx="3962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600" dirty="0">
                <a:ea typeface="ＭＳ Ｐゴシック" charset="0"/>
                <a:cs typeface="ＭＳ Ｐゴシック" charset="0"/>
              </a:rPr>
              <a:t>GET http://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www.dr-chuck.com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/page2.htm</a:t>
            </a: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>
            <a:off x="4191000" y="2514600"/>
            <a:ext cx="0" cy="1371600"/>
          </a:xfrm>
          <a:prstGeom prst="line">
            <a:avLst/>
          </a:prstGeom>
          <a:ln>
            <a:headEnd type="stealth" w="med" len="med"/>
            <a:tailEnd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1048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Request</a:t>
            </a:r>
          </a:p>
        </p:txBody>
      </p:sp>
    </p:spTree>
    <p:extLst>
      <p:ext uri="{BB962C8B-B14F-4D97-AF65-F5344CB8AC3E}">
        <p14:creationId xmlns:p14="http://schemas.microsoft.com/office/powerpoint/2010/main" val="361472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41" y="4038600"/>
            <a:ext cx="4225159" cy="25006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3962400"/>
            <a:ext cx="8763000" cy="2743200"/>
          </a:xfrm>
          <a:prstGeom prst="rect">
            <a:avLst/>
          </a:prstGeom>
          <a:solidFill>
            <a:schemeClr val="bg1">
              <a:alpha val="7000"/>
            </a:schemeClr>
          </a:solidFill>
          <a:ln w="38100" cmpd="sng">
            <a:solidFill>
              <a:schemeClr val="tx1"/>
            </a:solidFill>
          </a:ln>
        </p:spPr>
        <p:txBody>
          <a:bodyPr/>
          <a:lstStyle/>
          <a:p>
            <a:endParaRPr lang="en-US" sz="5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2971800"/>
            <a:ext cx="1371600" cy="854015"/>
          </a:xfrm>
          <a:prstGeom prst="rect">
            <a:avLst/>
          </a:prstGeom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66800"/>
            <a:ext cx="2061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/>
          <p:cNvSpPr>
            <a:spLocks/>
          </p:cNvSpPr>
          <p:nvPr/>
        </p:nvSpPr>
        <p:spPr bwMode="auto">
          <a:xfrm>
            <a:off x="762000" y="3593068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Client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7"/>
          <p:cNvSpPr>
            <a:spLocks/>
          </p:cNvSpPr>
          <p:nvPr/>
        </p:nvSpPr>
        <p:spPr bwMode="auto">
          <a:xfrm>
            <a:off x="5715000" y="990600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Server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3048000" y="3657600"/>
            <a:ext cx="762000" cy="1676400"/>
          </a:xfrm>
          <a:prstGeom prst="line">
            <a:avLst/>
          </a:prstGeom>
          <a:noFill/>
          <a:ln w="57150" cmpd="sng">
            <a:solidFill>
              <a:schemeClr val="accent1">
                <a:lumMod val="50000"/>
              </a:schemeClr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00400" y="4648200"/>
            <a:ext cx="1042373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Click</a:t>
            </a: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152400" y="2514600"/>
            <a:ext cx="3962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600" dirty="0">
                <a:ea typeface="ＭＳ Ｐゴシック" charset="0"/>
                <a:cs typeface="ＭＳ Ｐゴシック" charset="0"/>
              </a:rPr>
              <a:t>GET http://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www.dr-chuck.com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/page2.htm</a:t>
            </a: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>
            <a:off x="4191000" y="2514600"/>
            <a:ext cx="0" cy="1371600"/>
          </a:xfrm>
          <a:prstGeom prst="line">
            <a:avLst/>
          </a:prstGeom>
          <a:ln>
            <a:headEnd type="stealth" w="med" len="med"/>
            <a:tailEnd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1048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Request</a:t>
            </a:r>
          </a:p>
        </p:txBody>
      </p:sp>
      <p:sp>
        <p:nvSpPr>
          <p:cNvPr id="16" name="Rectangle 11"/>
          <p:cNvSpPr>
            <a:spLocks/>
          </p:cNvSpPr>
          <p:nvPr/>
        </p:nvSpPr>
        <p:spPr bwMode="auto">
          <a:xfrm>
            <a:off x="6172200" y="2133600"/>
            <a:ext cx="2743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6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&lt;h1&gt;The Second Page&lt;/h1&gt;&lt;p&gt;If you like, you can switch back to the &lt;a </a:t>
            </a:r>
            <a:r>
              <a:rPr lang="en-US" sz="1600" dirty="0" err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href</a:t>
            </a:r>
            <a:r>
              <a:rPr lang="en-US" sz="16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="page1.htm"&gt;First Page&lt;/a&gt;.&lt;/p&gt;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58000" y="1676400"/>
            <a:ext cx="1184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Response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flipH="1" flipV="1">
            <a:off x="4876800" y="2590800"/>
            <a:ext cx="0" cy="1219200"/>
          </a:xfrm>
          <a:prstGeom prst="line">
            <a:avLst/>
          </a:prstGeom>
          <a:ln>
            <a:headEnd type="stealth" w="med" len="med"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9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41" y="4038600"/>
            <a:ext cx="4225159" cy="25006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3962400"/>
            <a:ext cx="8763000" cy="2743200"/>
          </a:xfrm>
          <a:prstGeom prst="rect">
            <a:avLst/>
          </a:prstGeom>
          <a:solidFill>
            <a:schemeClr val="bg1">
              <a:alpha val="7000"/>
            </a:schemeClr>
          </a:solidFill>
          <a:ln w="38100" cmpd="sng">
            <a:solidFill>
              <a:schemeClr val="tx1"/>
            </a:solidFill>
          </a:ln>
        </p:spPr>
        <p:txBody>
          <a:bodyPr/>
          <a:lstStyle/>
          <a:p>
            <a:endParaRPr lang="en-US" sz="5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2971800"/>
            <a:ext cx="1371600" cy="854015"/>
          </a:xfrm>
          <a:prstGeom prst="rect">
            <a:avLst/>
          </a:prstGeom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66800"/>
            <a:ext cx="2061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/>
          <p:cNvSpPr>
            <a:spLocks/>
          </p:cNvSpPr>
          <p:nvPr/>
        </p:nvSpPr>
        <p:spPr bwMode="auto">
          <a:xfrm>
            <a:off x="762000" y="3593068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Client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7"/>
          <p:cNvSpPr>
            <a:spLocks/>
          </p:cNvSpPr>
          <p:nvPr/>
        </p:nvSpPr>
        <p:spPr bwMode="auto">
          <a:xfrm>
            <a:off x="5715000" y="990600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Server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3048000" y="3657600"/>
            <a:ext cx="762000" cy="1676400"/>
          </a:xfrm>
          <a:prstGeom prst="line">
            <a:avLst/>
          </a:prstGeom>
          <a:noFill/>
          <a:ln w="57150" cmpd="sng">
            <a:solidFill>
              <a:schemeClr val="accent1">
                <a:lumMod val="50000"/>
              </a:schemeClr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00400" y="4648200"/>
            <a:ext cx="1042373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Click</a:t>
            </a: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152400" y="2514600"/>
            <a:ext cx="3962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600" dirty="0">
                <a:ea typeface="ＭＳ Ｐゴシック" charset="0"/>
                <a:cs typeface="ＭＳ Ｐゴシック" charset="0"/>
              </a:rPr>
              <a:t>GET http://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www.dr-chuck.com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/page2.htm</a:t>
            </a: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>
            <a:off x="4191000" y="2514600"/>
            <a:ext cx="0" cy="1371600"/>
          </a:xfrm>
          <a:prstGeom prst="line">
            <a:avLst/>
          </a:prstGeom>
          <a:ln>
            <a:headEnd type="stealth" w="med" len="med"/>
            <a:tailEnd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1048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Request</a:t>
            </a:r>
          </a:p>
        </p:txBody>
      </p:sp>
      <p:sp>
        <p:nvSpPr>
          <p:cNvPr id="16" name="Rectangle 11"/>
          <p:cNvSpPr>
            <a:spLocks/>
          </p:cNvSpPr>
          <p:nvPr/>
        </p:nvSpPr>
        <p:spPr bwMode="auto">
          <a:xfrm>
            <a:off x="6172200" y="2133600"/>
            <a:ext cx="2743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6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&lt;h1&gt;The Second Page&lt;/h1&gt;&lt;p&gt;If you like, you can switch back to the &lt;a </a:t>
            </a:r>
            <a:r>
              <a:rPr lang="en-US" sz="1600" dirty="0" err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href</a:t>
            </a:r>
            <a:r>
              <a:rPr lang="en-US" sz="16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="page1.htm"&gt;First Page&lt;/a&gt;.&lt;/p&gt;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58000" y="1676400"/>
            <a:ext cx="1184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Response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4038600"/>
            <a:ext cx="4120054" cy="243839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Line 8"/>
          <p:cNvSpPr>
            <a:spLocks noChangeShapeType="1"/>
          </p:cNvSpPr>
          <p:nvPr/>
        </p:nvSpPr>
        <p:spPr bwMode="auto">
          <a:xfrm flipH="1" flipV="1">
            <a:off x="4876800" y="2590800"/>
            <a:ext cx="0" cy="1219200"/>
          </a:xfrm>
          <a:prstGeom prst="line">
            <a:avLst/>
          </a:prstGeom>
          <a:ln>
            <a:headEnd type="stealth" w="med" len="med"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8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81000" y="457200"/>
            <a:ext cx="2014538" cy="605790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7607" tIns="28804" rIns="57607" bIns="28804"/>
          <a:lstStyle/>
          <a:p>
            <a:pPr algn="l">
              <a:defRPr/>
            </a:pPr>
            <a:r>
              <a:rPr lang="en-US" dirty="0">
                <a:solidFill>
                  <a:srgbClr val="000000"/>
                </a:solidFill>
              </a:rPr>
              <a:t>Browser</a:t>
            </a:r>
            <a:endParaRPr lang="en-US" dirty="0"/>
          </a:p>
        </p:txBody>
      </p:sp>
      <p:sp>
        <p:nvSpPr>
          <p:cNvPr id="47106" name="TextBox 3"/>
          <p:cNvSpPr txBox="1">
            <a:spLocks noChangeArrowheads="1"/>
          </p:cNvSpPr>
          <p:nvPr/>
        </p:nvSpPr>
        <p:spPr bwMode="auto">
          <a:xfrm>
            <a:off x="1376958" y="0"/>
            <a:ext cx="116339" cy="6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607" tIns="28804" rIns="57607" bIns="28804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40578" y="495300"/>
            <a:ext cx="2828925" cy="6057900"/>
          </a:xfrm>
          <a:prstGeom prst="rect">
            <a:avLst/>
          </a:prstGeom>
          <a:solidFill>
            <a:schemeClr val="accent1">
              <a:lumMod val="65000"/>
            </a:schemeClr>
          </a:solidFill>
          <a:ln>
            <a:noFill/>
          </a:ln>
          <a:effectLst/>
          <a:extLst/>
        </p:spPr>
        <p:txBody>
          <a:bodyPr lIns="57607" tIns="28804" rIns="57607" bIns="28804"/>
          <a:lstStyle/>
          <a:p>
            <a:pPr algn="l">
              <a:defRPr/>
            </a:pPr>
            <a:r>
              <a:rPr lang="en-US" dirty="0">
                <a:solidFill>
                  <a:srgbClr val="000000"/>
                </a:solidFill>
              </a:rPr>
              <a:t>Web Server</a:t>
            </a:r>
          </a:p>
        </p:txBody>
      </p:sp>
      <p:sp>
        <p:nvSpPr>
          <p:cNvPr id="47113" name="Rectangle 11"/>
          <p:cNvSpPr>
            <a:spLocks noChangeArrowheads="1"/>
          </p:cNvSpPr>
          <p:nvPr/>
        </p:nvSpPr>
        <p:spPr bwMode="auto">
          <a:xfrm>
            <a:off x="6276975" y="581025"/>
            <a:ext cx="2257425" cy="6048375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607" tIns="28804" rIns="57607" bIns="28804"/>
          <a:lstStyle/>
          <a:p>
            <a:endParaRPr lang="en-US"/>
          </a:p>
        </p:txBody>
      </p:sp>
      <p:sp>
        <p:nvSpPr>
          <p:cNvPr id="47114" name="TextBox 4"/>
          <p:cNvSpPr txBox="1">
            <a:spLocks noChangeArrowheads="1"/>
          </p:cNvSpPr>
          <p:nvPr/>
        </p:nvSpPr>
        <p:spPr bwMode="auto">
          <a:xfrm>
            <a:off x="4174630" y="29766"/>
            <a:ext cx="116339" cy="6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607" tIns="28804" rIns="57607" bIns="28804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47115" name="TextBox 5"/>
          <p:cNvSpPr txBox="1">
            <a:spLocks noChangeArrowheads="1"/>
          </p:cNvSpPr>
          <p:nvPr/>
        </p:nvSpPr>
        <p:spPr bwMode="auto">
          <a:xfrm>
            <a:off x="6345778" y="762000"/>
            <a:ext cx="1655222" cy="335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607" tIns="28804" rIns="57607" bIns="28804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000000"/>
                </a:solidFill>
              </a:rPr>
              <a:t>Database Server</a:t>
            </a:r>
          </a:p>
        </p:txBody>
      </p:sp>
      <p:pic>
        <p:nvPicPr>
          <p:cNvPr id="4711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3257550"/>
            <a:ext cx="357188" cy="36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3054890" y="1352550"/>
            <a:ext cx="1928813" cy="50292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607" tIns="28804" rIns="57607" bIns="28804"/>
          <a:lstStyle/>
          <a:p>
            <a:pPr algn="l"/>
            <a:r>
              <a:rPr lang="en-US" dirty="0">
                <a:solidFill>
                  <a:srgbClr val="000000"/>
                </a:solidFill>
              </a:rPr>
              <a:t>Apache</a:t>
            </a:r>
          </a:p>
        </p:txBody>
      </p:sp>
      <p:sp>
        <p:nvSpPr>
          <p:cNvPr id="47118" name="TextBox 14"/>
          <p:cNvSpPr txBox="1">
            <a:spLocks noChangeArrowheads="1"/>
          </p:cNvSpPr>
          <p:nvPr/>
        </p:nvSpPr>
        <p:spPr bwMode="auto">
          <a:xfrm>
            <a:off x="4148733" y="857250"/>
            <a:ext cx="116339" cy="6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607" tIns="28804" rIns="57607" bIns="28804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>
              <a:solidFill>
                <a:schemeClr val="bg1"/>
              </a:solidFill>
            </a:endParaRP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3440653" y="3524250"/>
            <a:ext cx="1371600" cy="262890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607" tIns="28804" rIns="57607" bIns="28804"/>
          <a:lstStyle/>
          <a:p>
            <a:pPr algn="l"/>
            <a:r>
              <a:rPr lang="en-US">
                <a:solidFill>
                  <a:schemeClr val="bg1"/>
                </a:solidFill>
              </a:rPr>
              <a:t>PHP</a:t>
            </a:r>
            <a:endParaRPr lang="en-US"/>
          </a:p>
        </p:txBody>
      </p:sp>
      <p:sp>
        <p:nvSpPr>
          <p:cNvPr id="47120" name="TextBox 16"/>
          <p:cNvSpPr txBox="1">
            <a:spLocks noChangeArrowheads="1"/>
          </p:cNvSpPr>
          <p:nvPr/>
        </p:nvSpPr>
        <p:spPr bwMode="auto">
          <a:xfrm>
            <a:off x="4370189" y="2628900"/>
            <a:ext cx="116339" cy="6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607" tIns="28804" rIns="57607" bIns="28804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>
              <a:solidFill>
                <a:schemeClr val="bg1"/>
              </a:solidFill>
            </a:endParaRPr>
          </a:p>
        </p:txBody>
      </p:sp>
      <p:sp>
        <p:nvSpPr>
          <p:cNvPr id="47122" name="Rectangle 19"/>
          <p:cNvSpPr>
            <a:spLocks noChangeArrowheads="1"/>
          </p:cNvSpPr>
          <p:nvPr/>
        </p:nvSpPr>
        <p:spPr bwMode="auto">
          <a:xfrm>
            <a:off x="6534150" y="1657350"/>
            <a:ext cx="1800225" cy="360045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607" tIns="28804" rIns="57607" bIns="28804"/>
          <a:lstStyle/>
          <a:p>
            <a:pPr algn="l"/>
            <a:r>
              <a:rPr lang="en-US" dirty="0" err="1">
                <a:solidFill>
                  <a:srgbClr val="000000"/>
                </a:solidFill>
              </a:rPr>
              <a:t>MySql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Can 30"/>
          <p:cNvSpPr/>
          <p:nvPr/>
        </p:nvSpPr>
        <p:spPr bwMode="auto">
          <a:xfrm>
            <a:off x="6877050" y="5429250"/>
            <a:ext cx="1243013" cy="914400"/>
          </a:xfrm>
          <a:prstGeom prst="can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lIns="57607" tIns="28804" rIns="57607" bIns="28804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5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PHP?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Easy to learn</a:t>
            </a:r>
          </a:p>
          <a:p>
            <a:r>
              <a:rPr lang="en-US" dirty="0" smtClean="0"/>
              <a:t>MySQL is built into PHP</a:t>
            </a:r>
          </a:p>
          <a:p>
            <a:pPr lvl="1"/>
            <a:r>
              <a:rPr lang="en-US" dirty="0" smtClean="0"/>
              <a:t>PHP allows you to connect to and manipulate </a:t>
            </a:r>
            <a:r>
              <a:rPr lang="en-US" dirty="0" err="1" smtClean="0"/>
              <a:t>mysql</a:t>
            </a:r>
            <a:r>
              <a:rPr lang="en-US" dirty="0" smtClean="0"/>
              <a:t> databases.</a:t>
            </a:r>
          </a:p>
          <a:p>
            <a:r>
              <a:rPr lang="en-US" dirty="0" smtClean="0"/>
              <a:t>Works great with HTML</a:t>
            </a:r>
          </a:p>
          <a:p>
            <a:pPr lvl="1"/>
            <a:r>
              <a:rPr lang="en-US" dirty="0" smtClean="0"/>
              <a:t>PHP and HTML are interchangeable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4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PHP: </a:t>
            </a:r>
            <a:r>
              <a:rPr lang="en-US" dirty="0"/>
              <a:t> </a:t>
            </a:r>
            <a:r>
              <a:rPr lang="en-US" i="1" dirty="0"/>
              <a:t>Personal Home Page</a:t>
            </a:r>
            <a:endParaRPr lang="en-US" i="1" dirty="0" smtClean="0"/>
          </a:p>
          <a:p>
            <a:r>
              <a:rPr lang="en-US" i="1" dirty="0" smtClean="0"/>
              <a:t>PHP</a:t>
            </a:r>
            <a:r>
              <a:rPr lang="en-US" i="1" dirty="0"/>
              <a:t>: Hypertext Preprocessor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86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/>
          </p:cNvSpPr>
          <p:nvPr/>
        </p:nvSpPr>
        <p:spPr bwMode="auto">
          <a:xfrm>
            <a:off x="491133" y="1924050"/>
            <a:ext cx="8151019" cy="41719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&lt;h1&gt;Hello from Dr. Chuck's HTML Page&lt;/h1&gt;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&lt;p&gt;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&lt;?</a:t>
            </a:r>
            <a:r>
              <a:rPr lang="en-US" sz="2300" dirty="0" err="1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solidFill>
                  <a:srgbClr val="00FDFF"/>
                </a:solidFill>
                <a:latin typeface="Courier" charset="0"/>
                <a:cs typeface="Courier" charset="0"/>
                <a:sym typeface="Courier" charset="0"/>
              </a:rPr>
              <a:t>  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</a:t>
            </a:r>
            <a:r>
              <a:rPr lang="en-US" sz="2300" dirty="0">
                <a:solidFill>
                  <a:schemeClr val="tx2"/>
                </a:solidFill>
                <a:latin typeface="Courier" charset="0"/>
                <a:cs typeface="Courier" charset="0"/>
                <a:sym typeface="Courier" charset="0"/>
              </a:rPr>
              <a:t>echo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"Hi there.\n";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  $answer = 6 * 7;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  </a:t>
            </a:r>
            <a:r>
              <a:rPr lang="en-US" sz="2300" dirty="0">
                <a:solidFill>
                  <a:srgbClr val="1F497D"/>
                </a:solidFill>
                <a:latin typeface="Courier" charset="0"/>
                <a:cs typeface="Courier" charset="0"/>
                <a:sym typeface="Courier" charset="0"/>
              </a:rPr>
              <a:t>echo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"The answer is $answer, what ";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  </a:t>
            </a:r>
            <a:r>
              <a:rPr lang="en-US" sz="2300" dirty="0">
                <a:solidFill>
                  <a:srgbClr val="1F497D"/>
                </a:solidFill>
                <a:latin typeface="Courier" charset="0"/>
                <a:cs typeface="Courier" charset="0"/>
                <a:sym typeface="Courier" charset="0"/>
              </a:rPr>
              <a:t>echo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"was the question again?\n";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&lt;/p&gt;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&lt;p&gt;Yes another paragraph.&lt;/p&gt;</a:t>
            </a:r>
            <a:endParaRPr lang="en-US" dirty="0">
              <a:solidFill>
                <a:srgbClr val="000000"/>
              </a:solidFill>
              <a:cs typeface="Helvetica" charset="0"/>
            </a:endParaRPr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 lIns="57607" tIns="28804" rIns="57607" bIns="28804">
            <a:normAutofit/>
          </a:bodyPr>
          <a:lstStyle/>
          <a:p>
            <a:pPr>
              <a:defRPr/>
            </a:pPr>
            <a:r>
              <a:rPr lang="en-US" dirty="0" smtClean="0"/>
              <a:t>Sample </a:t>
            </a:r>
            <a:r>
              <a:rPr lang="en-US" dirty="0"/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8595228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/>
          </p:cNvSpPr>
          <p:nvPr/>
        </p:nvSpPr>
        <p:spPr bwMode="auto">
          <a:xfrm>
            <a:off x="152401" y="990600"/>
            <a:ext cx="7467600" cy="2743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&lt;h1&gt;Hello from Dr. Chuck's HTML Page&lt;/h1&gt;</a:t>
            </a:r>
          </a:p>
          <a:p>
            <a:pPr defTabSz="344043">
              <a:defRPr/>
            </a:pP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&lt;p&gt;</a:t>
            </a:r>
          </a:p>
          <a:p>
            <a:pPr defTabSz="344043">
              <a:defRPr/>
            </a:pPr>
            <a:r>
              <a:rPr lang="en-US" sz="16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&lt;?</a:t>
            </a:r>
            <a:r>
              <a:rPr lang="en-US" sz="1600" dirty="0" err="1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16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1600" dirty="0">
                <a:solidFill>
                  <a:srgbClr val="00FDFF"/>
                </a:solidFill>
                <a:latin typeface="Courier" charset="0"/>
                <a:cs typeface="Courier" charset="0"/>
                <a:sym typeface="Courier" charset="0"/>
              </a:rPr>
              <a:t>  </a:t>
            </a: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" charset="0"/>
                <a:cs typeface="Courier" charset="0"/>
                <a:sym typeface="Courier" charset="0"/>
              </a:rPr>
              <a:t>echo</a:t>
            </a: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"Hi there.\n";</a:t>
            </a:r>
          </a:p>
          <a:p>
            <a:pPr defTabSz="344043">
              <a:defRPr/>
            </a:pP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  $answer = 6 * 7;</a:t>
            </a:r>
          </a:p>
          <a:p>
            <a:pPr defTabSz="344043">
              <a:defRPr/>
            </a:pP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  </a:t>
            </a:r>
            <a:r>
              <a:rPr lang="en-US" sz="1600" dirty="0">
                <a:solidFill>
                  <a:srgbClr val="1F497D"/>
                </a:solidFill>
                <a:latin typeface="Courier" charset="0"/>
                <a:cs typeface="Courier" charset="0"/>
                <a:sym typeface="Courier" charset="0"/>
              </a:rPr>
              <a:t>echo</a:t>
            </a: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"The answer is $answer, what ";</a:t>
            </a:r>
          </a:p>
          <a:p>
            <a:pPr defTabSz="344043">
              <a:defRPr/>
            </a:pP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  </a:t>
            </a:r>
            <a:r>
              <a:rPr lang="en-US" sz="1600" dirty="0">
                <a:solidFill>
                  <a:srgbClr val="1F497D"/>
                </a:solidFill>
                <a:latin typeface="Courier" charset="0"/>
                <a:cs typeface="Courier" charset="0"/>
                <a:sym typeface="Courier" charset="0"/>
              </a:rPr>
              <a:t>echo</a:t>
            </a: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"was the question again?\n";</a:t>
            </a:r>
          </a:p>
          <a:p>
            <a:pPr defTabSz="344043">
              <a:defRPr/>
            </a:pPr>
            <a:r>
              <a:rPr lang="en-US" sz="16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</a:p>
          <a:p>
            <a:pPr defTabSz="344043">
              <a:defRPr/>
            </a:pP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&lt;/p&gt;</a:t>
            </a:r>
          </a:p>
          <a:p>
            <a:pPr defTabSz="344043">
              <a:defRPr/>
            </a:pPr>
            <a:r>
              <a:rPr lang="en-US" sz="16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&lt;p&gt;Yes another paragraph.&lt;/p&gt;</a:t>
            </a:r>
            <a:endParaRPr lang="en-US" sz="1600" dirty="0">
              <a:solidFill>
                <a:srgbClr val="000000"/>
              </a:solidFill>
              <a:cs typeface="Helvetica" charset="0"/>
            </a:endParaRPr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 lIns="57607" tIns="28804" rIns="57607" bIns="28804">
            <a:normAutofit/>
          </a:bodyPr>
          <a:lstStyle/>
          <a:p>
            <a:pPr>
              <a:defRPr/>
            </a:pPr>
            <a:r>
              <a:rPr lang="en-US" dirty="0" smtClean="0"/>
              <a:t>Sample </a:t>
            </a:r>
            <a:r>
              <a:rPr lang="en-US" dirty="0"/>
              <a:t>PHP</a:t>
            </a:r>
          </a:p>
        </p:txBody>
      </p:sp>
      <p:pic>
        <p:nvPicPr>
          <p:cNvPr id="4" name="Picture 2" descr="Untitle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746"/>
          <a:stretch/>
        </p:blipFill>
        <p:spPr bwMode="auto">
          <a:xfrm>
            <a:off x="533400" y="3810000"/>
            <a:ext cx="7607300" cy="292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92114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Interpreted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1371600"/>
          </a:xfrm>
        </p:spPr>
        <p:txBody>
          <a:bodyPr/>
          <a:lstStyle/>
          <a:p>
            <a:r>
              <a:rPr lang="en-US" dirty="0" smtClean="0"/>
              <a:t>Interpreter reads code and performs operations one line at a time.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" y="2729345"/>
            <a:ext cx="8229600" cy="1801368"/>
            <a:chOff x="152400" y="2729345"/>
            <a:chExt cx="8229600" cy="1801368"/>
          </a:xfrm>
        </p:grpSpPr>
        <p:sp>
          <p:nvSpPr>
            <p:cNvPr id="5" name="Rectangle 4"/>
            <p:cNvSpPr/>
            <p:nvPr/>
          </p:nvSpPr>
          <p:spPr>
            <a:xfrm>
              <a:off x="152400" y="2743200"/>
              <a:ext cx="2057400" cy="1752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PHP</a:t>
              </a:r>
              <a:endParaRPr lang="en-US" dirty="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286000" y="3276600"/>
              <a:ext cx="838200" cy="6858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00400" y="2729345"/>
              <a:ext cx="2057400" cy="180136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Interpeter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324600" y="2729345"/>
              <a:ext cx="2057400" cy="18013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Machine Language</a:t>
              </a:r>
              <a:endParaRPr lang="en-US" dirty="0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5334000" y="3276600"/>
              <a:ext cx="838200" cy="6858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2885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Macs</a:t>
            </a:r>
          </a:p>
          <a:p>
            <a:pPr lvl="1"/>
            <a:r>
              <a:rPr lang="en-US" dirty="0" smtClean="0"/>
              <a:t>MAMP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www.mamp.info</a:t>
            </a:r>
            <a:r>
              <a:rPr lang="en-US" dirty="0"/>
              <a:t>/en/downloads/</a:t>
            </a:r>
            <a:endParaRPr lang="en-US" dirty="0" smtClean="0"/>
          </a:p>
          <a:p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WAMP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www.wampserver.com</a:t>
            </a:r>
            <a:r>
              <a:rPr lang="en-US" dirty="0"/>
              <a:t>/en/#download-wrapper</a:t>
            </a:r>
          </a:p>
        </p:txBody>
      </p:sp>
    </p:spTree>
    <p:extLst>
      <p:ext uri="{BB962C8B-B14F-4D97-AF65-F5344CB8AC3E}">
        <p14:creationId xmlns:p14="http://schemas.microsoft.com/office/powerpoint/2010/main" val="1566019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variable is a name that refers to a </a:t>
            </a:r>
            <a:r>
              <a:rPr lang="en-US" dirty="0" smtClean="0"/>
              <a:t>value</a:t>
            </a:r>
          </a:p>
          <a:p>
            <a:pPr marL="0" indent="0">
              <a:buNone/>
            </a:pPr>
            <a:r>
              <a:rPr lang="en-US" dirty="0" smtClean="0"/>
              <a:t>	A name </a:t>
            </a:r>
            <a:r>
              <a:rPr lang="en-US" dirty="0"/>
              <a:t>that represents a value stored in </a:t>
            </a:r>
            <a:r>
              <a:rPr lang="en-US" dirty="0" smtClean="0"/>
              <a:t>the </a:t>
            </a:r>
            <a:r>
              <a:rPr lang="en-US" dirty="0"/>
              <a:t>computer </a:t>
            </a:r>
            <a:r>
              <a:rPr lang="en-US" dirty="0" smtClean="0"/>
              <a:t>memory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Dollar </a:t>
            </a:r>
            <a:r>
              <a:rPr lang="en-US" dirty="0"/>
              <a:t>signs to start variable </a:t>
            </a:r>
            <a:r>
              <a:rPr lang="en-US" dirty="0" smtClean="0"/>
              <a:t>names</a:t>
            </a:r>
          </a:p>
          <a:p>
            <a:pPr lvl="1"/>
            <a:r>
              <a:rPr lang="en-US" dirty="0" smtClean="0"/>
              <a:t>$age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Assignment </a:t>
            </a:r>
            <a:r>
              <a:rPr lang="en-US" b="1" dirty="0"/>
              <a:t>statement: </a:t>
            </a:r>
            <a:r>
              <a:rPr lang="en-US" dirty="0"/>
              <a:t>used to create a variable </a:t>
            </a:r>
            <a:r>
              <a:rPr lang="en-US" dirty="0" smtClean="0"/>
              <a:t>and </a:t>
            </a:r>
            <a:r>
              <a:rPr lang="en-US" dirty="0"/>
              <a:t>make it reference </a:t>
            </a:r>
            <a:r>
              <a:rPr lang="en-US" dirty="0" smtClean="0"/>
              <a:t>data</a:t>
            </a:r>
          </a:p>
          <a:p>
            <a:r>
              <a:rPr lang="en-US" dirty="0"/>
              <a:t> General format is variable = expression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dirty="0" smtClean="0"/>
              <a:t>$age </a:t>
            </a:r>
            <a:r>
              <a:rPr lang="en-US" dirty="0"/>
              <a:t>= </a:t>
            </a:r>
            <a:r>
              <a:rPr lang="en-US" dirty="0" smtClean="0"/>
              <a:t>29</a:t>
            </a:r>
          </a:p>
          <a:p>
            <a:pPr lvl="1"/>
            <a:r>
              <a:rPr lang="en-US" dirty="0" smtClean="0"/>
              <a:t>Assignment </a:t>
            </a:r>
            <a:r>
              <a:rPr lang="en-US" dirty="0"/>
              <a:t>operator: the equal sign </a:t>
            </a:r>
            <a:r>
              <a:rPr lang="en-US" dirty="0" smtClean="0"/>
              <a:t>(=)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41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an assignment statement, variable receiving value must be on left side</a:t>
            </a:r>
          </a:p>
          <a:p>
            <a:r>
              <a:rPr lang="en-US" dirty="0"/>
              <a:t>You can only use a variable if a value is </a:t>
            </a:r>
            <a:r>
              <a:rPr lang="en-US" dirty="0" smtClean="0"/>
              <a:t>assigned </a:t>
            </a:r>
            <a:r>
              <a:rPr lang="en-US" dirty="0"/>
              <a:t>to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$message </a:t>
            </a:r>
            <a:r>
              <a:rPr lang="en-US" dirty="0"/>
              <a:t>= "What’s up, Doc</a:t>
            </a:r>
            <a:r>
              <a:rPr lang="en-US" dirty="0" smtClean="0"/>
              <a:t>?”;</a:t>
            </a:r>
          </a:p>
          <a:p>
            <a:r>
              <a:rPr lang="en-US" dirty="0" smtClean="0"/>
              <a:t>$n </a:t>
            </a:r>
            <a:r>
              <a:rPr lang="en-US" dirty="0"/>
              <a:t>= </a:t>
            </a:r>
            <a:r>
              <a:rPr lang="en-US" dirty="0" smtClean="0"/>
              <a:t>17;</a:t>
            </a:r>
            <a:endParaRPr lang="en-US" dirty="0"/>
          </a:p>
          <a:p>
            <a:r>
              <a:rPr lang="en-US" dirty="0" smtClean="0"/>
              <a:t>$pi </a:t>
            </a:r>
            <a:r>
              <a:rPr lang="en-US" dirty="0"/>
              <a:t>= </a:t>
            </a:r>
            <a:r>
              <a:rPr lang="en-US" dirty="0" smtClean="0"/>
              <a:t>3.14159;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22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statement is an instruction that the </a:t>
            </a:r>
            <a:r>
              <a:rPr lang="en-US" dirty="0" smtClean="0"/>
              <a:t>PHP interpreter </a:t>
            </a:r>
            <a:r>
              <a:rPr lang="en-US" dirty="0"/>
              <a:t>can </a:t>
            </a:r>
            <a:r>
              <a:rPr lang="en-US" dirty="0" smtClean="0"/>
              <a:t>execute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echo </a:t>
            </a:r>
            <a:r>
              <a:rPr lang="en-US" dirty="0" smtClean="0"/>
              <a:t>“1”;</a:t>
            </a:r>
            <a:endParaRPr lang="en-US" dirty="0"/>
          </a:p>
          <a:p>
            <a:r>
              <a:rPr lang="en-US" dirty="0" smtClean="0"/>
              <a:t>$x </a:t>
            </a:r>
            <a:r>
              <a:rPr lang="en-US" dirty="0"/>
              <a:t>= </a:t>
            </a:r>
            <a:r>
              <a:rPr lang="en-US" dirty="0" smtClean="0"/>
              <a:t>2;</a:t>
            </a:r>
            <a:endParaRPr lang="en-US" dirty="0"/>
          </a:p>
          <a:p>
            <a:r>
              <a:rPr lang="en-US" sz="1800" dirty="0" smtClean="0">
                <a:solidFill>
                  <a:srgbClr val="0070C0"/>
                </a:solidFill>
              </a:rPr>
              <a:t>echo </a:t>
            </a:r>
            <a:r>
              <a:rPr lang="en-US" dirty="0" smtClean="0"/>
              <a:t>$x;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/>
              <a:t>1</a:t>
            </a:r>
          </a:p>
          <a:p>
            <a:pPr lvl="1"/>
            <a:r>
              <a:rPr lang="en-US" dirty="0" smtClean="0"/>
              <a:t>2</a:t>
            </a:r>
          </a:p>
          <a:p>
            <a:r>
              <a:rPr lang="en-US" dirty="0" smtClean="0"/>
              <a:t>The assignment statement does not produce output.</a:t>
            </a:r>
          </a:p>
          <a:p>
            <a:r>
              <a:rPr lang="en-US" dirty="0" smtClean="0"/>
              <a:t>All statements must end with a semicolon ( ;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42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990600"/>
                <a:ext cx="8458200" cy="57150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 </a:t>
                </a:r>
                <a:r>
                  <a:rPr lang="en-US" dirty="0"/>
                  <a:t>combination of values, variables, and </a:t>
                </a:r>
                <a:r>
                  <a:rPr lang="en-US" dirty="0" smtClean="0"/>
                  <a:t>operators</a:t>
                </a:r>
              </a:p>
              <a:p>
                <a:r>
                  <a:rPr lang="en-US" dirty="0"/>
                  <a:t>Operators are special symbols that represent </a:t>
                </a:r>
                <a:r>
                  <a:rPr lang="en-US" dirty="0" smtClean="0"/>
                  <a:t>computations</a:t>
                </a:r>
              </a:p>
              <a:p>
                <a:pPr lvl="1"/>
                <a:r>
                  <a:rPr lang="en-US" dirty="0" smtClean="0"/>
                  <a:t>Addition </a:t>
                </a:r>
                <a:r>
                  <a:rPr lang="en-US" dirty="0"/>
                  <a:t> 	</a:t>
                </a:r>
                <a:r>
                  <a:rPr lang="en-US" dirty="0" smtClean="0"/>
                  <a:t>					+</a:t>
                </a:r>
              </a:p>
              <a:p>
                <a:pPr lvl="1"/>
                <a:r>
                  <a:rPr lang="en-US" dirty="0" smtClean="0"/>
                  <a:t>Subtraction 					–</a:t>
                </a:r>
              </a:p>
              <a:p>
                <a:pPr lvl="1"/>
                <a:r>
                  <a:rPr lang="en-US" dirty="0" smtClean="0"/>
                  <a:t>Division 						/</a:t>
                </a:r>
              </a:p>
              <a:p>
                <a:pPr lvl="1"/>
                <a:r>
                  <a:rPr lang="en-US" dirty="0" smtClean="0"/>
                  <a:t>Multiplication 					*</a:t>
                </a:r>
              </a:p>
              <a:p>
                <a:pPr lvl="1"/>
                <a:r>
                  <a:rPr lang="en-US" dirty="0"/>
                  <a:t>E</a:t>
                </a:r>
                <a:r>
                  <a:rPr lang="en-US" dirty="0" smtClean="0"/>
                  <a:t>xponentiation					**</a:t>
                </a:r>
              </a:p>
              <a:p>
                <a:pPr lvl="2"/>
                <a:r>
                  <a:rPr lang="en-US" dirty="0"/>
                  <a:t>Raises a number to </a:t>
                </a:r>
                <a:r>
                  <a:rPr lang="en-US" dirty="0" smtClean="0"/>
                  <a:t>a power</a:t>
                </a:r>
              </a:p>
              <a:p>
                <a:pPr lvl="2"/>
                <a:r>
                  <a:rPr lang="en-US" dirty="0"/>
                  <a:t>x ** y = 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Remainder (Modulus)				%</a:t>
                </a:r>
              </a:p>
              <a:p>
                <a:pPr lvl="2"/>
                <a:r>
                  <a:rPr lang="en-US" dirty="0"/>
                  <a:t> Performs division </a:t>
                </a:r>
                <a:r>
                  <a:rPr lang="en-US" dirty="0" smtClean="0"/>
                  <a:t>and </a:t>
                </a:r>
                <a:r>
                  <a:rPr lang="en-US" dirty="0"/>
                  <a:t>returns the </a:t>
                </a:r>
                <a:r>
                  <a:rPr lang="en-US" dirty="0" smtClean="0"/>
                  <a:t>remainder</a:t>
                </a:r>
              </a:p>
              <a:p>
                <a:pPr lvl="2"/>
                <a:r>
                  <a:rPr lang="en-US" dirty="0" smtClean="0"/>
                  <a:t> </a:t>
                </a:r>
                <a:r>
                  <a:rPr lang="en-US" dirty="0"/>
                  <a:t>4%2=0, </a:t>
                </a:r>
                <a:r>
                  <a:rPr lang="en-US" dirty="0" smtClean="0"/>
                  <a:t>5%2=1</a:t>
                </a:r>
              </a:p>
              <a:p>
                <a:pPr lvl="2"/>
                <a:r>
                  <a:rPr lang="en-US" dirty="0"/>
                  <a:t> Typically used to convert times and distances, and </a:t>
                </a:r>
              </a:p>
              <a:p>
                <a:pPr lvl="2"/>
                <a:r>
                  <a:rPr lang="en-US" dirty="0"/>
                  <a:t>to detect odd or even </a:t>
                </a:r>
                <a:r>
                  <a:rPr lang="en-US" dirty="0" smtClean="0"/>
                  <a:t>numbers</a:t>
                </a:r>
                <a:endParaRPr lang="en-US" dirty="0"/>
              </a:p>
              <a:p>
                <a:r>
                  <a:rPr lang="en-US" dirty="0" smtClean="0"/>
                  <a:t>Evaluate the expression: 4 + 4</a:t>
                </a:r>
              </a:p>
              <a:p>
                <a:pPr lvl="1"/>
                <a:r>
                  <a:rPr lang="en-US" dirty="0" smtClean="0"/>
                  <a:t>Output: ?</a:t>
                </a:r>
              </a:p>
              <a:p>
                <a:r>
                  <a:rPr lang="en-US" dirty="0" smtClean="0"/>
                  <a:t>Evaluate the expression: (4 + 4) - 3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990600"/>
                <a:ext cx="8458200" cy="5715000"/>
              </a:xfrm>
              <a:blipFill rotWithShape="1">
                <a:blip r:embed="rId3"/>
                <a:stretch>
                  <a:fillRect l="-216" t="-1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266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combination of values, variables, and operators</a:t>
            </a:r>
          </a:p>
          <a:p>
            <a:r>
              <a:rPr lang="en-US" dirty="0" smtClean="0"/>
              <a:t>Operators are special symbols that represent computations</a:t>
            </a:r>
          </a:p>
          <a:p>
            <a:r>
              <a:rPr lang="en-US" dirty="0" smtClean="0"/>
              <a:t>Addition				+</a:t>
            </a:r>
          </a:p>
          <a:p>
            <a:r>
              <a:rPr lang="en-US" dirty="0" smtClean="0"/>
              <a:t>Subtraction			-</a:t>
            </a:r>
          </a:p>
          <a:p>
            <a:r>
              <a:rPr lang="en-US" dirty="0" smtClean="0"/>
              <a:t>Multiplication			*</a:t>
            </a:r>
          </a:p>
          <a:p>
            <a:r>
              <a:rPr lang="en-US" dirty="0" smtClean="0"/>
              <a:t>Division				/</a:t>
            </a:r>
          </a:p>
          <a:p>
            <a:r>
              <a:rPr lang="en-US" dirty="0" smtClean="0"/>
              <a:t>Reminder (Modulus)		%</a:t>
            </a:r>
          </a:p>
          <a:p>
            <a:pPr lvl="1"/>
            <a:r>
              <a:rPr lang="en-US" dirty="0" smtClean="0"/>
              <a:t>Performs division and returns the reminder</a:t>
            </a:r>
          </a:p>
          <a:p>
            <a:pPr lvl="2"/>
            <a:r>
              <a:rPr lang="en-US" dirty="0" smtClean="0"/>
              <a:t>4%2 = 0</a:t>
            </a:r>
          </a:p>
          <a:p>
            <a:pPr lvl="2"/>
            <a:r>
              <a:rPr lang="en-US" dirty="0" smtClean="0"/>
              <a:t>5%2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409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Follows same rule of precedence as mathematics</a:t>
            </a:r>
          </a:p>
          <a:p>
            <a:r>
              <a:rPr lang="en-US" dirty="0" smtClean="0"/>
              <a:t>PEMDAS</a:t>
            </a:r>
            <a:endParaRPr lang="en-US" dirty="0"/>
          </a:p>
          <a:p>
            <a:r>
              <a:rPr lang="en-US" dirty="0" smtClean="0"/>
              <a:t>Parentheses</a:t>
            </a:r>
          </a:p>
          <a:p>
            <a:r>
              <a:rPr lang="en-US" dirty="0" smtClean="0"/>
              <a:t>Exponentiation</a:t>
            </a:r>
          </a:p>
          <a:p>
            <a:r>
              <a:rPr lang="en-US" dirty="0" smtClean="0"/>
              <a:t>Multiplication and Division</a:t>
            </a:r>
          </a:p>
          <a:p>
            <a:r>
              <a:rPr lang="en-US" dirty="0" smtClean="0"/>
              <a:t>Addition and Subtraction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Evaluate the expression: (4 + 4) - 3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436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 lIns="57607" tIns="28804" rIns="57607" bIns="28804">
            <a:normAutofit/>
          </a:bodyPr>
          <a:lstStyle/>
          <a:p>
            <a:pPr>
              <a:defRPr/>
            </a:pPr>
            <a:r>
              <a:rPr lang="en-US" dirty="0" smtClean="0"/>
              <a:t>Philosophy </a:t>
            </a:r>
            <a:r>
              <a:rPr lang="en-US" dirty="0"/>
              <a:t>of PHP</a:t>
            </a:r>
            <a:endParaRPr lang="en-US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57607" tIns="28804" rIns="57607" bIns="28804"/>
          <a:lstStyle/>
          <a:p>
            <a:pPr marL="696087" indent="-496062">
              <a:spcBef>
                <a:spcPts val="1449"/>
              </a:spcBef>
              <a:buSzPct val="171000"/>
              <a:buFontTx/>
              <a:buChar char="•"/>
              <a:defRPr/>
            </a:pPr>
            <a:r>
              <a:rPr lang="en-US" dirty="0"/>
              <a:t>You are a responsible and intelligent programmer</a:t>
            </a:r>
          </a:p>
          <a:p>
            <a:pPr marL="696087" indent="-496062">
              <a:spcBef>
                <a:spcPts val="1449"/>
              </a:spcBef>
              <a:buSzPct val="171000"/>
              <a:buFontTx/>
              <a:buChar char="•"/>
              <a:defRPr/>
            </a:pPr>
            <a:r>
              <a:rPr lang="en-US" dirty="0"/>
              <a:t>You know what you want to do</a:t>
            </a:r>
          </a:p>
          <a:p>
            <a:pPr marL="696087" indent="-496062">
              <a:spcBef>
                <a:spcPts val="1449"/>
              </a:spcBef>
              <a:buSzPct val="171000"/>
              <a:buFontTx/>
              <a:buChar char="•"/>
              <a:defRPr/>
            </a:pPr>
            <a:r>
              <a:rPr lang="en-US" dirty="0" smtClean="0"/>
              <a:t>Lets </a:t>
            </a:r>
            <a:r>
              <a:rPr lang="en-US" dirty="0"/>
              <a:t>make this as </a:t>
            </a:r>
            <a:r>
              <a:rPr lang="en-US" dirty="0" smtClean="0"/>
              <a:t>convenient </a:t>
            </a:r>
            <a:r>
              <a:rPr lang="en-US" dirty="0"/>
              <a:t>as possible</a:t>
            </a:r>
          </a:p>
          <a:p>
            <a:pPr marL="696087" indent="-496062">
              <a:spcBef>
                <a:spcPts val="1449"/>
              </a:spcBef>
              <a:buSzPct val="171000"/>
              <a:buFontTx/>
              <a:buChar char="•"/>
              <a:defRPr/>
            </a:pPr>
            <a:r>
              <a:rPr lang="en-US" dirty="0"/>
              <a:t>Sometimes errors fail silently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13914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MySQL</a:t>
            </a:r>
            <a:endParaRPr lang="en-US" dirty="0"/>
          </a:p>
        </p:txBody>
      </p:sp>
      <p:sp>
        <p:nvSpPr>
          <p:cNvPr id="4" name="AutoShape 1"/>
          <p:cNvSpPr>
            <a:spLocks/>
          </p:cNvSpPr>
          <p:nvPr/>
        </p:nvSpPr>
        <p:spPr bwMode="auto">
          <a:xfrm>
            <a:off x="228600" y="1752600"/>
            <a:ext cx="83058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localhost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username = "root";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password = "root";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2300" dirty="0" err="1" smtClean="0">
                <a:latin typeface="Courier" charset="0"/>
                <a:cs typeface="Courier" charset="0"/>
                <a:sym typeface="Courier" charset="0"/>
              </a:rPr>
              <a:t>classicmodels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/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 Create connection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conn = new 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mysqli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, $username,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								 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password,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/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 Check connection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if 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($conn-&gt;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 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die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("Connection failed: " . </a:t>
            </a:r>
            <a:endParaRPr lang="en-US" sz="23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			$conn-&gt;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6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from a table</a:t>
            </a:r>
            <a:endParaRPr lang="en-US" dirty="0"/>
          </a:p>
        </p:txBody>
      </p:sp>
      <p:sp>
        <p:nvSpPr>
          <p:cNvPr id="4" name="AutoShape 1"/>
          <p:cNvSpPr>
            <a:spLocks/>
          </p:cNvSpPr>
          <p:nvPr/>
        </p:nvSpPr>
        <p:spPr bwMode="auto">
          <a:xfrm>
            <a:off x="228600" y="1752600"/>
            <a:ext cx="83058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localhost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username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password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”</a:t>
            </a:r>
            <a:r>
              <a:rPr lang="en-US" sz="800" dirty="0" err="1" smtClean="0">
                <a:latin typeface="Courier" charset="0"/>
                <a:cs typeface="Courier" charset="0"/>
                <a:sym typeface="Courier" charset="0"/>
              </a:rPr>
              <a:t>classicmodels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Create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conn = new 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mysqli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, $username,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								 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password, 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Check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if 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 {</a:t>
            </a: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die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("Connection failed: " . </a:t>
            </a:r>
            <a:endParaRPr lang="en-US" sz="8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	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			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endParaRPr lang="en-US" sz="8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"select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* from customers";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$result = $conn-&gt;query($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91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>
            <a:spLocks/>
          </p:cNvSpPr>
          <p:nvPr/>
        </p:nvSpPr>
        <p:spPr bwMode="auto">
          <a:xfrm>
            <a:off x="228600" y="-457200"/>
            <a:ext cx="8915400" cy="6172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localhost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username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password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”</a:t>
            </a:r>
            <a:r>
              <a:rPr lang="en-US" sz="800" dirty="0" err="1" smtClean="0">
                <a:latin typeface="Courier" charset="0"/>
                <a:cs typeface="Courier" charset="0"/>
                <a:sym typeface="Courier" charset="0"/>
              </a:rPr>
              <a:t>classicmodels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Create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conn = new 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mysqli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, 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username</a:t>
            </a:r>
            <a:r>
              <a:rPr lang="en-US" sz="800" dirty="0" err="1" smtClean="0">
                <a:latin typeface="Courier" charset="0"/>
                <a:cs typeface="Courier" charset="0"/>
                <a:sym typeface="Courier" charset="0"/>
              </a:rPr>
              <a:t>,$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password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, 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Check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if 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 {</a:t>
            </a: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die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("Connection failed: " . </a:t>
            </a:r>
            <a:endParaRPr lang="en-US" sz="8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	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			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"select * from customers";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result = $conn-&gt;query($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//if the number of rows are greater than 0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if ($result-&gt;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num_rows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&gt; 0) {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//while there are rows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while($row = $result-&gt;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fetch_assoc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()) 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	echo $row['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customerNumber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']." ".$row['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customerName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']." ".$row['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contactFirstName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']." ".$row['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contactLastName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'];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	echo "&lt;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br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/&gt;";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	echo "&lt;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br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/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&gt;”;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}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}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//close the connection</a:t>
            </a:r>
            <a:endParaRPr lang="en-US" sz="23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err="1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mysqli_close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($conn);</a:t>
            </a:r>
            <a:endParaRPr lang="en-US" sz="2300" dirty="0">
              <a:solidFill>
                <a:srgbClr val="00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466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905000"/>
            <a:ext cx="2397968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057400"/>
            <a:ext cx="1713345" cy="1066800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43660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667000" y="2362200"/>
            <a:ext cx="2286000" cy="1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3"/>
          </p:cNvCxnSpPr>
          <p:nvPr/>
        </p:nvCxnSpPr>
        <p:spPr>
          <a:xfrm flipH="1">
            <a:off x="2550369" y="2819400"/>
            <a:ext cx="225023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7"/>
          <p:cNvSpPr>
            <a:spLocks/>
          </p:cNvSpPr>
          <p:nvPr/>
        </p:nvSpPr>
        <p:spPr bwMode="auto">
          <a:xfrm>
            <a:off x="304800" y="3962400"/>
            <a:ext cx="6382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HTML</a:t>
            </a: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381000" y="4343400"/>
            <a:ext cx="4066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1295400" y="4038600"/>
            <a:ext cx="10262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JavaScript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914400" y="4343400"/>
            <a:ext cx="5549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AJAX</a:t>
            </a:r>
          </a:p>
        </p:txBody>
      </p:sp>
      <p:sp>
        <p:nvSpPr>
          <p:cNvPr id="18" name="Rectangle 20"/>
          <p:cNvSpPr>
            <a:spLocks/>
          </p:cNvSpPr>
          <p:nvPr/>
        </p:nvSpPr>
        <p:spPr bwMode="auto">
          <a:xfrm>
            <a:off x="381000" y="4724400"/>
            <a:ext cx="73718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Cookies</a:t>
            </a:r>
          </a:p>
        </p:txBody>
      </p:sp>
      <p:sp>
        <p:nvSpPr>
          <p:cNvPr id="25" name="Rectangle 11"/>
          <p:cNvSpPr>
            <a:spLocks/>
          </p:cNvSpPr>
          <p:nvPr/>
        </p:nvSpPr>
        <p:spPr bwMode="auto">
          <a:xfrm>
            <a:off x="2936006" y="3048000"/>
            <a:ext cx="5814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HTTP</a:t>
            </a:r>
          </a:p>
        </p:txBody>
      </p:sp>
      <p:sp>
        <p:nvSpPr>
          <p:cNvPr id="26" name="Rectangle 12"/>
          <p:cNvSpPr>
            <a:spLocks/>
          </p:cNvSpPr>
          <p:nvPr/>
        </p:nvSpPr>
        <p:spPr bwMode="auto">
          <a:xfrm>
            <a:off x="3621806" y="3124200"/>
            <a:ext cx="7694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Request</a:t>
            </a:r>
          </a:p>
        </p:txBody>
      </p:sp>
      <p:sp>
        <p:nvSpPr>
          <p:cNvPr id="27" name="Rectangle 13"/>
          <p:cNvSpPr>
            <a:spLocks/>
          </p:cNvSpPr>
          <p:nvPr/>
        </p:nvSpPr>
        <p:spPr bwMode="auto">
          <a:xfrm>
            <a:off x="2859806" y="3429000"/>
            <a:ext cx="889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Response</a:t>
            </a:r>
          </a:p>
        </p:txBody>
      </p:sp>
      <p:sp>
        <p:nvSpPr>
          <p:cNvPr id="28" name="Rectangle 14"/>
          <p:cNvSpPr>
            <a:spLocks/>
          </p:cNvSpPr>
          <p:nvPr/>
        </p:nvSpPr>
        <p:spPr bwMode="auto">
          <a:xfrm>
            <a:off x="3867735" y="3429000"/>
            <a:ext cx="5922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GET</a:t>
            </a:r>
          </a:p>
        </p:txBody>
      </p:sp>
      <p:sp>
        <p:nvSpPr>
          <p:cNvPr id="29" name="Rectangle 15"/>
          <p:cNvSpPr>
            <a:spLocks/>
          </p:cNvSpPr>
          <p:nvPr/>
        </p:nvSpPr>
        <p:spPr bwMode="auto">
          <a:xfrm>
            <a:off x="3059252" y="3810000"/>
            <a:ext cx="5625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POST</a:t>
            </a:r>
          </a:p>
        </p:txBody>
      </p:sp>
      <p:sp>
        <p:nvSpPr>
          <p:cNvPr id="30" name="Rectangle 13"/>
          <p:cNvSpPr>
            <a:spLocks/>
          </p:cNvSpPr>
          <p:nvPr/>
        </p:nvSpPr>
        <p:spPr bwMode="auto">
          <a:xfrm>
            <a:off x="3733800" y="3716179"/>
            <a:ext cx="7977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Redirect</a:t>
            </a:r>
          </a:p>
        </p:txBody>
      </p:sp>
      <p:sp>
        <p:nvSpPr>
          <p:cNvPr id="31" name="Rectangle 16"/>
          <p:cNvSpPr>
            <a:spLocks/>
          </p:cNvSpPr>
          <p:nvPr/>
        </p:nvSpPr>
        <p:spPr bwMode="auto">
          <a:xfrm>
            <a:off x="6934200" y="4038600"/>
            <a:ext cx="444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PHP</a:t>
            </a:r>
          </a:p>
        </p:txBody>
      </p:sp>
      <p:sp>
        <p:nvSpPr>
          <p:cNvPr id="32" name="Rectangle 18"/>
          <p:cNvSpPr>
            <a:spLocks/>
          </p:cNvSpPr>
          <p:nvPr/>
        </p:nvSpPr>
        <p:spPr bwMode="auto">
          <a:xfrm>
            <a:off x="7848600" y="4038600"/>
            <a:ext cx="4256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SQL</a:t>
            </a:r>
          </a:p>
        </p:txBody>
      </p:sp>
      <p:sp>
        <p:nvSpPr>
          <p:cNvPr id="35" name="Rectangle 16"/>
          <p:cNvSpPr>
            <a:spLocks/>
          </p:cNvSpPr>
          <p:nvPr/>
        </p:nvSpPr>
        <p:spPr bwMode="auto">
          <a:xfrm>
            <a:off x="6248400" y="3962400"/>
            <a:ext cx="4525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Java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Rectangle 16"/>
          <p:cNvSpPr>
            <a:spLocks/>
          </p:cNvSpPr>
          <p:nvPr/>
        </p:nvSpPr>
        <p:spPr bwMode="auto">
          <a:xfrm>
            <a:off x="5257800" y="4191000"/>
            <a:ext cx="9235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ASP.NET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Rectangle 16"/>
          <p:cNvSpPr>
            <a:spLocks/>
          </p:cNvSpPr>
          <p:nvPr/>
        </p:nvSpPr>
        <p:spPr bwMode="auto">
          <a:xfrm>
            <a:off x="5943600" y="4572000"/>
            <a:ext cx="680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Python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896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Tables</a:t>
            </a:r>
            <a:endParaRPr lang="en-US" dirty="0"/>
          </a:p>
        </p:txBody>
      </p:sp>
      <p:sp>
        <p:nvSpPr>
          <p:cNvPr id="5" name="AutoShape 1"/>
          <p:cNvSpPr>
            <a:spLocks/>
          </p:cNvSpPr>
          <p:nvPr/>
        </p:nvSpPr>
        <p:spPr bwMode="auto">
          <a:xfrm>
            <a:off x="228600" y="1752600"/>
            <a:ext cx="83058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localhost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username = "root";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password = "root";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2300" dirty="0" err="1" smtClean="0">
                <a:latin typeface="Courier" charset="0"/>
                <a:cs typeface="Courier" charset="0"/>
                <a:sym typeface="Courier" charset="0"/>
              </a:rPr>
              <a:t>classicmodels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/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 Create connection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conn = new 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mysqli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, $username,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								 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password,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/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 Check connection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if 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($conn-&gt;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 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die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("Connection failed: " . </a:t>
            </a:r>
            <a:endParaRPr lang="en-US" sz="23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			$conn-&gt;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5834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Data</a:t>
            </a:r>
            <a:endParaRPr lang="en-US" dirty="0"/>
          </a:p>
        </p:txBody>
      </p:sp>
      <p:sp>
        <p:nvSpPr>
          <p:cNvPr id="4" name="AutoShape 1"/>
          <p:cNvSpPr>
            <a:spLocks/>
          </p:cNvSpPr>
          <p:nvPr/>
        </p:nvSpPr>
        <p:spPr bwMode="auto">
          <a:xfrm>
            <a:off x="228600" y="1752600"/>
            <a:ext cx="83058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localhost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username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password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”</a:t>
            </a:r>
            <a:r>
              <a:rPr lang="en-US" sz="800" dirty="0" err="1" smtClean="0">
                <a:latin typeface="Courier" charset="0"/>
                <a:cs typeface="Courier" charset="0"/>
                <a:sym typeface="Courier" charset="0"/>
              </a:rPr>
              <a:t>classicmodels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Create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conn = new 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mysqli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, $username,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								 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password, 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Check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if 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 {</a:t>
            </a: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die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("Connection failed: " . </a:t>
            </a:r>
            <a:endParaRPr lang="en-US" sz="8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	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			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endParaRPr lang="en-US" sz="8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”show tables from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"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$result = $conn-&gt;query($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27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>
            <a:spLocks/>
          </p:cNvSpPr>
          <p:nvPr/>
        </p:nvSpPr>
        <p:spPr bwMode="auto">
          <a:xfrm>
            <a:off x="228600" y="-457200"/>
            <a:ext cx="8915400" cy="6172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localhost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username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password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”</a:t>
            </a:r>
            <a:r>
              <a:rPr lang="en-US" sz="800" dirty="0" err="1" smtClean="0">
                <a:latin typeface="Courier" charset="0"/>
                <a:cs typeface="Courier" charset="0"/>
                <a:sym typeface="Courier" charset="0"/>
              </a:rPr>
              <a:t>classicmodels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Create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conn = new 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mysqli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, 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username</a:t>
            </a:r>
            <a:r>
              <a:rPr lang="en-US" sz="800" dirty="0" err="1" smtClean="0">
                <a:latin typeface="Courier" charset="0"/>
                <a:cs typeface="Courier" charset="0"/>
                <a:sym typeface="Courier" charset="0"/>
              </a:rPr>
              <a:t>,$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password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, 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Check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if 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 {</a:t>
            </a: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die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("Connection failed: " . </a:t>
            </a:r>
            <a:endParaRPr lang="en-US" sz="8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	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			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"select * from customers";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result = $conn-&gt;query($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//if the number of rows are greater than 0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if ($result-&gt;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num_rows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&gt; 0) {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//while there are rows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while($row = $result-&gt;</a:t>
            </a:r>
            <a:r>
              <a:rPr lang="en-US" sz="2300" dirty="0" err="1" smtClean="0">
                <a:latin typeface="Courier" charset="0"/>
                <a:cs typeface="Courier" charset="0"/>
                <a:sym typeface="Courier" charset="0"/>
              </a:rPr>
              <a:t>fetch_row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(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)) 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	echo $row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[0];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	echo "&lt;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br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/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&gt;”;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}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}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</a:p>
          <a:p>
            <a:pPr defTabSz="344043">
              <a:defRPr/>
            </a:pPr>
            <a:endParaRPr lang="en-US" sz="23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/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/close the connection</a:t>
            </a:r>
          </a:p>
          <a:p>
            <a:pPr defTabSz="344043">
              <a:defRPr/>
            </a:pPr>
            <a:r>
              <a:rPr lang="en-US" sz="2300" dirty="0" err="1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mysqli_close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($conn);</a:t>
            </a:r>
          </a:p>
          <a:p>
            <a:pPr defTabSz="344043">
              <a:defRPr/>
            </a:pP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502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Arrays and 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160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Stores items in a sequence one after another</a:t>
            </a:r>
          </a:p>
          <a:p>
            <a:pPr lvl="1"/>
            <a:r>
              <a:rPr lang="en-US" dirty="0" smtClean="0"/>
              <a:t>Stores multiple values in a single variable</a:t>
            </a:r>
          </a:p>
          <a:p>
            <a:r>
              <a:rPr lang="en-US" dirty="0" smtClean="0"/>
              <a:t>PHP retrieves records from a MySQL database table and stores them in an array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24200"/>
            <a:ext cx="79248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Store </a:t>
            </a:r>
          </a:p>
          <a:p>
            <a:pPr lvl="1"/>
            <a:r>
              <a:rPr lang="en-US" dirty="0" smtClean="0"/>
              <a:t>Stores multiple values in a single variable</a:t>
            </a:r>
          </a:p>
          <a:p>
            <a:r>
              <a:rPr lang="en-US" dirty="0" smtClean="0"/>
              <a:t>PHP retrieves records from a MySQL database table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769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Data</a:t>
            </a:r>
            <a:endParaRPr lang="en-US" dirty="0"/>
          </a:p>
        </p:txBody>
      </p:sp>
      <p:sp>
        <p:nvSpPr>
          <p:cNvPr id="4" name="AutoShape 1"/>
          <p:cNvSpPr>
            <a:spLocks/>
          </p:cNvSpPr>
          <p:nvPr/>
        </p:nvSpPr>
        <p:spPr bwMode="auto">
          <a:xfrm>
            <a:off x="228600" y="838200"/>
            <a:ext cx="9067800" cy="5410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</a:t>
            </a: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//variables that will be inserted into the database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$number = 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mt_rand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(9000,1000000)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;    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customerNumber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$number;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customerName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"The Little Shop that Could";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contactFirstName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"Alex";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contactLastName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"Becky";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$phone = "555555555";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$addressLine1 = "City that never sleeps";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$addressLine2 = "";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$city = "Chapel Hill";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$state = "NC";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postalCode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"27514";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$country = "US";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salesRepEmployeeNumber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1056;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creditLimit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2000.00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783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>
            <a:spLocks/>
          </p:cNvSpPr>
          <p:nvPr/>
        </p:nvSpPr>
        <p:spPr bwMode="auto">
          <a:xfrm>
            <a:off x="228600" y="1219200"/>
            <a:ext cx="89154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</a:t>
            </a: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"insert into customers values ('$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customerNumber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','$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customerName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', '$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contactFirstName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',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	'$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contactLastName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', '$phone', '$addressLine1', '$addressLine2', '$city', '$state', '$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postalCode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', '$country',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	'$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salesRepEmployeeNumber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', '$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creditLimit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')";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</a:t>
            </a:r>
            <a:endParaRPr lang="en-US" sz="23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//execute the query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result = $conn-&gt;query($</a:t>
            </a:r>
            <a:r>
              <a:rPr lang="en-US" sz="2300" dirty="0" err="1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);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4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>
            <a:spLocks/>
          </p:cNvSpPr>
          <p:nvPr/>
        </p:nvSpPr>
        <p:spPr bwMode="auto">
          <a:xfrm>
            <a:off x="228600" y="1219200"/>
            <a:ext cx="89154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</a:t>
            </a: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if($result)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echo "New record created successfully";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e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lse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 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echo "Error: " .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. "&lt;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br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&gt;" .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	 </a:t>
            </a:r>
            <a:r>
              <a:rPr lang="en-US" sz="2300" dirty="0" err="1" smtClean="0">
                <a:latin typeface="Courier" charset="0"/>
                <a:cs typeface="Courier" charset="0"/>
                <a:sym typeface="Courier" charset="0"/>
              </a:rPr>
              <a:t>mysqli_error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($conn);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}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mysqli_close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($conn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2300" dirty="0" smtClean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00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Dynamic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620000" cy="2590800"/>
          </a:xfrm>
        </p:spPr>
        <p:txBody>
          <a:bodyPr/>
          <a:lstStyle/>
          <a:p>
            <a:r>
              <a:rPr lang="en-US" dirty="0" smtClean="0"/>
              <a:t>Use HTML forms to collect data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&lt;form&gt;</a:t>
            </a:r>
          </a:p>
          <a:p>
            <a:pPr marL="0" indent="0">
              <a:buNone/>
            </a:pPr>
            <a:r>
              <a:rPr lang="en-US" dirty="0" smtClean="0"/>
              <a:t>&lt;/form&gt;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600"/>
            <a:ext cx="7620000" cy="2590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Form tags contain html elements</a:t>
            </a:r>
            <a:endParaRPr lang="en-US" dirty="0"/>
          </a:p>
          <a:p>
            <a:r>
              <a:rPr lang="en-US" dirty="0" smtClean="0"/>
              <a:t>There are many html elements</a:t>
            </a:r>
          </a:p>
          <a:p>
            <a:pPr lvl="1"/>
            <a:r>
              <a:rPr lang="en-US" dirty="0" smtClean="0"/>
              <a:t>Input</a:t>
            </a:r>
          </a:p>
          <a:p>
            <a:pPr lvl="2"/>
            <a:r>
              <a:rPr lang="en-US" b="1" dirty="0" smtClean="0"/>
              <a:t>Text</a:t>
            </a:r>
          </a:p>
          <a:p>
            <a:pPr lvl="2"/>
            <a:r>
              <a:rPr lang="en-US" dirty="0" smtClean="0"/>
              <a:t>Radio</a:t>
            </a:r>
          </a:p>
          <a:p>
            <a:pPr lvl="2"/>
            <a:r>
              <a:rPr lang="en-US" b="1" dirty="0" smtClean="0"/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11046491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Text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&lt;form&gt;</a:t>
            </a:r>
          </a:p>
          <a:p>
            <a:pPr marL="0" indent="0">
              <a:buNone/>
            </a:pPr>
            <a:r>
              <a:rPr lang="en-US" dirty="0"/>
              <a:t>First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&lt;input </a:t>
            </a:r>
            <a:r>
              <a:rPr lang="en-US" dirty="0">
                <a:solidFill>
                  <a:srgbClr val="FF0000"/>
                </a:solidFill>
              </a:rPr>
              <a:t>type="text" </a:t>
            </a:r>
            <a:r>
              <a:rPr lang="en-US" dirty="0"/>
              <a:t>name="</a:t>
            </a:r>
            <a:r>
              <a:rPr lang="en-US" dirty="0" err="1"/>
              <a:t>firstname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Last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&lt;input </a:t>
            </a:r>
            <a:r>
              <a:rPr lang="en-US" dirty="0">
                <a:solidFill>
                  <a:srgbClr val="FF0000"/>
                </a:solidFill>
              </a:rPr>
              <a:t>type="text"</a:t>
            </a:r>
            <a:r>
              <a:rPr lang="en-US" dirty="0"/>
              <a:t> name="</a:t>
            </a:r>
            <a:r>
              <a:rPr lang="en-US" dirty="0" err="1"/>
              <a:t>lastname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smtClean="0"/>
              <a:t>form&gt;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9" y="4191000"/>
            <a:ext cx="520577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6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Submit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&lt;form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>
                <a:solidFill>
                  <a:srgbClr val="FF0000"/>
                </a:solidFill>
              </a:rPr>
              <a:t>action_page.php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First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&lt;input type="text" name="</a:t>
            </a:r>
            <a:r>
              <a:rPr lang="en-US" dirty="0" err="1"/>
              <a:t>firstname</a:t>
            </a:r>
            <a:r>
              <a:rPr lang="en-US" dirty="0"/>
              <a:t>" value="Mickey"&gt;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Last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&lt;input type="text" name="</a:t>
            </a:r>
            <a:r>
              <a:rPr lang="en-US" dirty="0" err="1"/>
              <a:t>lastname</a:t>
            </a:r>
            <a:r>
              <a:rPr lang="en-US" dirty="0"/>
              <a:t>" value="Mouse"&gt;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&lt;input </a:t>
            </a:r>
            <a:r>
              <a:rPr lang="en-US" dirty="0">
                <a:solidFill>
                  <a:srgbClr val="FF0000"/>
                </a:solidFill>
              </a:rPr>
              <a:t>type="submit"</a:t>
            </a:r>
            <a:r>
              <a:rPr lang="en-US" dirty="0"/>
              <a:t> value="Submit"&gt;</a:t>
            </a:r>
          </a:p>
          <a:p>
            <a:pPr marL="0" indent="0">
              <a:buNone/>
            </a:pPr>
            <a:r>
              <a:rPr lang="en-US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247930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905000"/>
            <a:ext cx="2397968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057400"/>
            <a:ext cx="1713345" cy="1066800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43660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667000" y="2362200"/>
            <a:ext cx="2286000" cy="1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3"/>
          </p:cNvCxnSpPr>
          <p:nvPr/>
        </p:nvCxnSpPr>
        <p:spPr>
          <a:xfrm flipH="1">
            <a:off x="2550369" y="2819400"/>
            <a:ext cx="225023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7"/>
          <p:cNvSpPr>
            <a:spLocks/>
          </p:cNvSpPr>
          <p:nvPr/>
        </p:nvSpPr>
        <p:spPr bwMode="auto">
          <a:xfrm>
            <a:off x="304800" y="3962400"/>
            <a:ext cx="6382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HTML</a:t>
            </a: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381000" y="4343400"/>
            <a:ext cx="4066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1295400" y="4038600"/>
            <a:ext cx="10262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JavaScript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914400" y="4343400"/>
            <a:ext cx="5549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AJAX</a:t>
            </a:r>
          </a:p>
        </p:txBody>
      </p:sp>
      <p:sp>
        <p:nvSpPr>
          <p:cNvPr id="18" name="Rectangle 20"/>
          <p:cNvSpPr>
            <a:spLocks/>
          </p:cNvSpPr>
          <p:nvPr/>
        </p:nvSpPr>
        <p:spPr bwMode="auto">
          <a:xfrm>
            <a:off x="381000" y="4724400"/>
            <a:ext cx="73718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Cookies</a:t>
            </a:r>
          </a:p>
        </p:txBody>
      </p:sp>
      <p:sp>
        <p:nvSpPr>
          <p:cNvPr id="25" name="Rectangle 11"/>
          <p:cNvSpPr>
            <a:spLocks/>
          </p:cNvSpPr>
          <p:nvPr/>
        </p:nvSpPr>
        <p:spPr bwMode="auto">
          <a:xfrm>
            <a:off x="2936006" y="3048000"/>
            <a:ext cx="5814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HTTP</a:t>
            </a:r>
          </a:p>
        </p:txBody>
      </p:sp>
      <p:sp>
        <p:nvSpPr>
          <p:cNvPr id="26" name="Rectangle 12"/>
          <p:cNvSpPr>
            <a:spLocks/>
          </p:cNvSpPr>
          <p:nvPr/>
        </p:nvSpPr>
        <p:spPr bwMode="auto">
          <a:xfrm>
            <a:off x="3621806" y="3124200"/>
            <a:ext cx="7694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Request</a:t>
            </a:r>
          </a:p>
        </p:txBody>
      </p:sp>
      <p:sp>
        <p:nvSpPr>
          <p:cNvPr id="27" name="Rectangle 13"/>
          <p:cNvSpPr>
            <a:spLocks/>
          </p:cNvSpPr>
          <p:nvPr/>
        </p:nvSpPr>
        <p:spPr bwMode="auto">
          <a:xfrm>
            <a:off x="2859806" y="3429000"/>
            <a:ext cx="889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Response</a:t>
            </a:r>
          </a:p>
        </p:txBody>
      </p:sp>
      <p:sp>
        <p:nvSpPr>
          <p:cNvPr id="28" name="Rectangle 14"/>
          <p:cNvSpPr>
            <a:spLocks/>
          </p:cNvSpPr>
          <p:nvPr/>
        </p:nvSpPr>
        <p:spPr bwMode="auto">
          <a:xfrm>
            <a:off x="3867735" y="3429000"/>
            <a:ext cx="5922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GET</a:t>
            </a:r>
          </a:p>
        </p:txBody>
      </p:sp>
      <p:sp>
        <p:nvSpPr>
          <p:cNvPr id="29" name="Rectangle 15"/>
          <p:cNvSpPr>
            <a:spLocks/>
          </p:cNvSpPr>
          <p:nvPr/>
        </p:nvSpPr>
        <p:spPr bwMode="auto">
          <a:xfrm>
            <a:off x="3059252" y="3810000"/>
            <a:ext cx="5625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POST</a:t>
            </a:r>
          </a:p>
        </p:txBody>
      </p:sp>
      <p:sp>
        <p:nvSpPr>
          <p:cNvPr id="30" name="Rectangle 13"/>
          <p:cNvSpPr>
            <a:spLocks/>
          </p:cNvSpPr>
          <p:nvPr/>
        </p:nvSpPr>
        <p:spPr bwMode="auto">
          <a:xfrm>
            <a:off x="3733800" y="3716179"/>
            <a:ext cx="7977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Redirect</a:t>
            </a:r>
          </a:p>
        </p:txBody>
      </p:sp>
      <p:sp>
        <p:nvSpPr>
          <p:cNvPr id="31" name="Rectangle 16"/>
          <p:cNvSpPr>
            <a:spLocks/>
          </p:cNvSpPr>
          <p:nvPr/>
        </p:nvSpPr>
        <p:spPr bwMode="auto">
          <a:xfrm>
            <a:off x="6934200" y="4038600"/>
            <a:ext cx="444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PHP</a:t>
            </a:r>
          </a:p>
        </p:txBody>
      </p:sp>
      <p:sp>
        <p:nvSpPr>
          <p:cNvPr id="32" name="Rectangle 18"/>
          <p:cNvSpPr>
            <a:spLocks/>
          </p:cNvSpPr>
          <p:nvPr/>
        </p:nvSpPr>
        <p:spPr bwMode="auto">
          <a:xfrm>
            <a:off x="7848600" y="4038600"/>
            <a:ext cx="4256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SQL</a:t>
            </a:r>
          </a:p>
        </p:txBody>
      </p:sp>
      <p:sp>
        <p:nvSpPr>
          <p:cNvPr id="35" name="Rectangle 16"/>
          <p:cNvSpPr>
            <a:spLocks/>
          </p:cNvSpPr>
          <p:nvPr/>
        </p:nvSpPr>
        <p:spPr bwMode="auto">
          <a:xfrm>
            <a:off x="6248400" y="3962400"/>
            <a:ext cx="4525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Java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Rectangle 16"/>
          <p:cNvSpPr>
            <a:spLocks/>
          </p:cNvSpPr>
          <p:nvPr/>
        </p:nvSpPr>
        <p:spPr bwMode="auto">
          <a:xfrm>
            <a:off x="5257800" y="4191000"/>
            <a:ext cx="9235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ASP.NET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Rectangle 16"/>
          <p:cNvSpPr>
            <a:spLocks/>
          </p:cNvSpPr>
          <p:nvPr/>
        </p:nvSpPr>
        <p:spPr bwMode="auto">
          <a:xfrm>
            <a:off x="5943600" y="4572000"/>
            <a:ext cx="680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Python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Rectangle 7"/>
          <p:cNvSpPr>
            <a:spLocks/>
          </p:cNvSpPr>
          <p:nvPr/>
        </p:nvSpPr>
        <p:spPr bwMode="auto">
          <a:xfrm>
            <a:off x="838200" y="1233845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Client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Rectangle 7"/>
          <p:cNvSpPr>
            <a:spLocks/>
          </p:cNvSpPr>
          <p:nvPr/>
        </p:nvSpPr>
        <p:spPr bwMode="auto">
          <a:xfrm>
            <a:off x="6324600" y="1066800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Server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5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848600" cy="2667000"/>
          </a:xfrm>
        </p:spPr>
        <p:txBody>
          <a:bodyPr/>
          <a:lstStyle/>
          <a:p>
            <a:r>
              <a:rPr lang="en-US" dirty="0" smtClean="0"/>
              <a:t>Sends the values of the input tag (not the submit button) to the server</a:t>
            </a:r>
          </a:p>
          <a:p>
            <a:r>
              <a:rPr lang="en-US" dirty="0" smtClean="0"/>
              <a:t>The action tag determines which file processes the values from the input tag</a:t>
            </a:r>
          </a:p>
          <a:p>
            <a:pPr lvl="1"/>
            <a:r>
              <a:rPr lang="en-US" dirty="0" smtClean="0"/>
              <a:t>&lt;</a:t>
            </a:r>
            <a:r>
              <a:rPr lang="en-US" dirty="0"/>
              <a:t>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>
                <a:solidFill>
                  <a:srgbClr val="FF0000"/>
                </a:solidFill>
              </a:rPr>
              <a:t>action_page.php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dirty="0"/>
              <a:t>&gt;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48006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values to Server/PHP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GET (default)</a:t>
            </a:r>
          </a:p>
          <a:p>
            <a:pPr lvl="1"/>
            <a:r>
              <a:rPr lang="en-US" dirty="0"/>
              <a:t>form submission is passive (like a search engine query), and without sensitive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/>
              <a:t>GET is best suited to short amounts of data. Size limitations are set in your </a:t>
            </a:r>
            <a:r>
              <a:rPr lang="en-US" dirty="0" smtClean="0"/>
              <a:t>browser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err="1"/>
              <a:t>action_page.php?firstname</a:t>
            </a:r>
            <a:r>
              <a:rPr lang="en-US" dirty="0"/>
              <a:t>=</a:t>
            </a:r>
            <a:r>
              <a:rPr lang="en-US" dirty="0" err="1"/>
              <a:t>Mickey&amp;lastname</a:t>
            </a:r>
            <a:r>
              <a:rPr lang="en-US" dirty="0"/>
              <a:t>=Mouse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&lt;</a:t>
            </a:r>
            <a:r>
              <a:rPr lang="en-US" dirty="0"/>
              <a:t>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 smtClean="0">
                <a:solidFill>
                  <a:srgbClr val="FF0000"/>
                </a:solidFill>
              </a:rPr>
              <a:t>action_page.php</a:t>
            </a:r>
            <a:r>
              <a:rPr lang="en-US" dirty="0" smtClean="0">
                <a:solidFill>
                  <a:srgbClr val="FF0000"/>
                </a:solidFill>
              </a:rPr>
              <a:t>” method=“GET”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75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Values to Server/PHP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POST</a:t>
            </a:r>
          </a:p>
          <a:p>
            <a:pPr lvl="1"/>
            <a:r>
              <a:rPr lang="en-US" dirty="0"/>
              <a:t>form is updating data, or includes sensitive information (password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POST offers better security because the submitted data is not visible in the page </a:t>
            </a:r>
            <a:r>
              <a:rPr lang="en-US" dirty="0" smtClean="0"/>
              <a:t>address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   &lt;</a:t>
            </a:r>
            <a:r>
              <a:rPr lang="en-US" dirty="0"/>
              <a:t>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>
                <a:solidFill>
                  <a:srgbClr val="FF0000"/>
                </a:solidFill>
              </a:rPr>
              <a:t>action_page.php</a:t>
            </a:r>
            <a:r>
              <a:rPr lang="en-US" dirty="0">
                <a:solidFill>
                  <a:srgbClr val="FF0000"/>
                </a:solidFill>
              </a:rPr>
              <a:t>" method="POST"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4408203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PHP Get The Values?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Superglobals</a:t>
            </a:r>
            <a:endParaRPr lang="en-US" dirty="0" smtClean="0"/>
          </a:p>
          <a:p>
            <a:pPr lvl="1"/>
            <a:r>
              <a:rPr lang="en-US" dirty="0" smtClean="0"/>
              <a:t>Built in variables that are available at all scopes</a:t>
            </a:r>
          </a:p>
          <a:p>
            <a:r>
              <a:rPr lang="en-US" dirty="0"/>
              <a:t>$GLOBALS</a:t>
            </a:r>
          </a:p>
          <a:p>
            <a:r>
              <a:rPr lang="en-US" dirty="0"/>
              <a:t>$_SERVER</a:t>
            </a:r>
          </a:p>
          <a:p>
            <a:r>
              <a:rPr lang="en-US" dirty="0"/>
              <a:t>$_REQUEST</a:t>
            </a:r>
          </a:p>
          <a:p>
            <a:r>
              <a:rPr lang="en-US" b="1" dirty="0"/>
              <a:t>$_POST</a:t>
            </a:r>
          </a:p>
          <a:p>
            <a:r>
              <a:rPr lang="en-US" b="1" dirty="0"/>
              <a:t>$_GET</a:t>
            </a:r>
          </a:p>
          <a:p>
            <a:r>
              <a:rPr lang="en-US" dirty="0"/>
              <a:t>$_FILES</a:t>
            </a:r>
          </a:p>
          <a:p>
            <a:r>
              <a:rPr lang="en-US" dirty="0"/>
              <a:t>$_ENV</a:t>
            </a:r>
          </a:p>
          <a:p>
            <a:r>
              <a:rPr lang="en-US" dirty="0"/>
              <a:t>$_COOKIE</a:t>
            </a:r>
          </a:p>
          <a:p>
            <a:r>
              <a:rPr lang="en-US" dirty="0"/>
              <a:t>$_SESSION</a:t>
            </a:r>
          </a:p>
        </p:txBody>
      </p:sp>
    </p:spTree>
    <p:extLst>
      <p:ext uri="{BB962C8B-B14F-4D97-AF65-F5344CB8AC3E}">
        <p14:creationId xmlns:p14="http://schemas.microsoft.com/office/powerpoint/2010/main" val="11867670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$_POST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76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Collects form data after submitting the HTML from using post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6670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 smtClean="0">
                <a:solidFill>
                  <a:srgbClr val="FF0000"/>
                </a:solidFill>
              </a:rPr>
              <a:t>action_page.php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method = “POST”</a:t>
            </a:r>
            <a:r>
              <a:rPr lang="en-US" dirty="0" smtClean="0"/>
              <a:t>&gt;</a:t>
            </a:r>
            <a:endParaRPr lang="en-US" dirty="0"/>
          </a:p>
          <a:p>
            <a:r>
              <a:rPr lang="en-US" dirty="0"/>
              <a:t>First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type="text" name="</a:t>
            </a:r>
            <a:r>
              <a:rPr lang="en-US" dirty="0" err="1"/>
              <a:t>firstname</a:t>
            </a:r>
            <a:r>
              <a:rPr lang="en-US" dirty="0"/>
              <a:t>" value="Mickey"&gt;</a:t>
            </a:r>
          </a:p>
          <a:p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Last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type="text" name="</a:t>
            </a:r>
            <a:r>
              <a:rPr lang="en-US" dirty="0" err="1"/>
              <a:t>lastname</a:t>
            </a:r>
            <a:r>
              <a:rPr lang="en-US" dirty="0"/>
              <a:t>" value="Mouse"&gt;</a:t>
            </a:r>
          </a:p>
          <a:p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</a:t>
            </a:r>
            <a:r>
              <a:rPr lang="en-US" dirty="0">
                <a:solidFill>
                  <a:srgbClr val="FF0000"/>
                </a:solidFill>
              </a:rPr>
              <a:t>type="submit"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value</a:t>
            </a:r>
            <a:r>
              <a:rPr lang="en-US" dirty="0"/>
              <a:t>="Submit"&gt;</a:t>
            </a:r>
          </a:p>
          <a:p>
            <a:r>
              <a:rPr lang="en-US" dirty="0"/>
              <a:t>&lt;/form&gt;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05400" y="2667000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echo $_POST[‘</a:t>
            </a:r>
            <a:r>
              <a:rPr lang="en-US" dirty="0" err="1" smtClean="0"/>
              <a:t>firstname</a:t>
            </a:r>
            <a:r>
              <a:rPr lang="en-US" dirty="0" smtClean="0"/>
              <a:t>’];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5400" y="3440668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echo $_POST[‘’</a:t>
            </a:r>
            <a:r>
              <a:rPr lang="en-US" dirty="0" err="1" smtClean="0"/>
              <a:t>lastname</a:t>
            </a:r>
            <a:r>
              <a:rPr lang="en-US" dirty="0" smtClean="0"/>
              <a:t>’];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36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$_GET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76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Collects form data after submitting the HTML from using post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6670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 smtClean="0">
                <a:solidFill>
                  <a:srgbClr val="FF0000"/>
                </a:solidFill>
              </a:rPr>
              <a:t>action_page.php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method = “GET”</a:t>
            </a:r>
            <a:r>
              <a:rPr lang="en-US" dirty="0" smtClean="0"/>
              <a:t>&gt;</a:t>
            </a:r>
            <a:endParaRPr lang="en-US" dirty="0"/>
          </a:p>
          <a:p>
            <a:r>
              <a:rPr lang="en-US" dirty="0"/>
              <a:t>First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type="text" name="</a:t>
            </a:r>
            <a:r>
              <a:rPr lang="en-US" dirty="0" err="1"/>
              <a:t>firstname</a:t>
            </a:r>
            <a:r>
              <a:rPr lang="en-US" dirty="0"/>
              <a:t>" value="Mickey"&gt;</a:t>
            </a:r>
          </a:p>
          <a:p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Last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type="text" name="</a:t>
            </a:r>
            <a:r>
              <a:rPr lang="en-US" dirty="0" err="1"/>
              <a:t>lastname</a:t>
            </a:r>
            <a:r>
              <a:rPr lang="en-US" dirty="0"/>
              <a:t>" value="Mouse"&gt;</a:t>
            </a:r>
          </a:p>
          <a:p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</a:t>
            </a:r>
            <a:r>
              <a:rPr lang="en-US" dirty="0">
                <a:solidFill>
                  <a:srgbClr val="FF0000"/>
                </a:solidFill>
              </a:rPr>
              <a:t>type="submit"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value</a:t>
            </a:r>
            <a:r>
              <a:rPr lang="en-US" dirty="0"/>
              <a:t>="Submit"&gt;</a:t>
            </a:r>
          </a:p>
          <a:p>
            <a:r>
              <a:rPr lang="en-US" dirty="0"/>
              <a:t>&lt;/form&gt;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05400" y="2667000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echo $GET[‘</a:t>
            </a:r>
            <a:r>
              <a:rPr lang="en-US" dirty="0" err="1" smtClean="0"/>
              <a:t>firstname</a:t>
            </a:r>
            <a:r>
              <a:rPr lang="en-US" dirty="0" smtClean="0"/>
              <a:t>’];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5400" y="3440668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echo $GET[‘’</a:t>
            </a:r>
            <a:r>
              <a:rPr lang="en-US" dirty="0" err="1" smtClean="0"/>
              <a:t>lastname</a:t>
            </a:r>
            <a:r>
              <a:rPr lang="en-US" dirty="0" smtClean="0"/>
              <a:t>’];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841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 at file </a:t>
            </a:r>
            <a:r>
              <a:rPr lang="en-US" dirty="0" err="1" smtClean="0"/>
              <a:t>displayOrders.php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421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an html form that allows a user to search for a customer by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365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an html form that allows a user to enter information into the employee table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389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an html form that allows a user to enter a quantity in stock and see all products that are below that quantity</a:t>
            </a:r>
          </a:p>
          <a:p>
            <a:r>
              <a:rPr lang="en-US" dirty="0"/>
              <a:t>Create an html form that allows a user to enter a quantity in stock and see all products that are </a:t>
            </a:r>
            <a:r>
              <a:rPr lang="en-US" dirty="0" smtClean="0"/>
              <a:t>above that </a:t>
            </a:r>
            <a:r>
              <a:rPr lang="en-US" dirty="0"/>
              <a:t>quantity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3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>
                <a:solidFill>
                  <a:srgbClr val="FF0000"/>
                </a:solidFill>
              </a:rPr>
              <a:t>H</a:t>
            </a:r>
            <a:r>
              <a:rPr lang="en-US" dirty="0" err="1"/>
              <a:t>yper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dirty="0" err="1"/>
              <a:t>ext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ransport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rotocol is the set of rules to allow browsers to retrieve web documents from servers over the Internet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955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Create a database that allows students to </a:t>
            </a:r>
            <a:r>
              <a:rPr lang="en-US" dirty="0" smtClean="0"/>
              <a:t>register for </a:t>
            </a:r>
            <a:r>
              <a:rPr lang="en-US" dirty="0"/>
              <a:t>classes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Addresses</a:t>
            </a:r>
          </a:p>
          <a:p>
            <a:pPr lvl="1"/>
            <a:r>
              <a:rPr lang="en-US" dirty="0" smtClean="0"/>
              <a:t>Students</a:t>
            </a:r>
          </a:p>
          <a:p>
            <a:pPr lvl="1"/>
            <a:r>
              <a:rPr lang="en-US" dirty="0" err="1" smtClean="0"/>
              <a:t>Class_Subjects</a:t>
            </a:r>
            <a:endParaRPr lang="en-US" dirty="0" smtClean="0"/>
          </a:p>
          <a:p>
            <a:pPr lvl="1"/>
            <a:r>
              <a:rPr lang="en-US" dirty="0" smtClean="0"/>
              <a:t>Instructors</a:t>
            </a:r>
          </a:p>
          <a:p>
            <a:pPr lvl="1"/>
            <a:r>
              <a:rPr lang="en-US" dirty="0" smtClean="0"/>
              <a:t>Classes</a:t>
            </a:r>
          </a:p>
          <a:p>
            <a:pPr lvl="1"/>
            <a:r>
              <a:rPr lang="en-US" dirty="0" err="1" smtClean="0"/>
              <a:t>Student_Classes</a:t>
            </a:r>
            <a:endParaRPr lang="en-US" dirty="0" smtClean="0"/>
          </a:p>
          <a:p>
            <a:pPr lvl="1"/>
            <a:r>
              <a:rPr lang="en-US" dirty="0" err="1" smtClean="0"/>
              <a:t>Instructors_Classes</a:t>
            </a:r>
            <a:endParaRPr lang="en-US" dirty="0" smtClean="0"/>
          </a:p>
          <a:p>
            <a:r>
              <a:rPr lang="en-US" dirty="0" smtClean="0"/>
              <a:t>Create web forms that allow administrators to input information into the </a:t>
            </a:r>
            <a:r>
              <a:rPr lang="en-US" smtClean="0"/>
              <a:t>tables.xs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389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</a:p>
          <a:p>
            <a:pPr lvl="1"/>
            <a:r>
              <a:rPr lang="en-US" dirty="0" err="1" smtClean="0"/>
              <a:t>person_id</a:t>
            </a:r>
            <a:endParaRPr lang="en-US" dirty="0" smtClean="0"/>
          </a:p>
          <a:p>
            <a:pPr lvl="1"/>
            <a:r>
              <a:rPr lang="en-US" dirty="0" err="1" smtClean="0"/>
              <a:t>address_id</a:t>
            </a:r>
            <a:endParaRPr lang="en-US" dirty="0" smtClean="0"/>
          </a:p>
          <a:p>
            <a:pPr lvl="1"/>
            <a:r>
              <a:rPr lang="en-US" dirty="0" err="1" smtClean="0"/>
              <a:t>first_name</a:t>
            </a:r>
            <a:endParaRPr lang="en-US" dirty="0" smtClean="0"/>
          </a:p>
          <a:p>
            <a:pPr lvl="1"/>
            <a:r>
              <a:rPr lang="en-US" dirty="0" err="1" smtClean="0"/>
              <a:t>middle_name</a:t>
            </a:r>
            <a:endParaRPr lang="en-US" dirty="0" smtClean="0"/>
          </a:p>
          <a:p>
            <a:pPr lvl="1"/>
            <a:r>
              <a:rPr lang="en-US" dirty="0" err="1" smtClean="0"/>
              <a:t>last_name</a:t>
            </a:r>
            <a:endParaRPr lang="en-US" dirty="0" smtClean="0"/>
          </a:p>
          <a:p>
            <a:pPr lvl="1"/>
            <a:r>
              <a:rPr lang="en-US" dirty="0" err="1" smtClean="0"/>
              <a:t>date_of_birth</a:t>
            </a:r>
            <a:endParaRPr lang="en-US" dirty="0" smtClean="0"/>
          </a:p>
          <a:p>
            <a:pPr lvl="1"/>
            <a:r>
              <a:rPr lang="en-US" dirty="0" err="1" smtClean="0"/>
              <a:t>home_phone</a:t>
            </a:r>
            <a:endParaRPr lang="en-US" dirty="0"/>
          </a:p>
          <a:p>
            <a:pPr lvl="1"/>
            <a:r>
              <a:rPr lang="en-US" dirty="0" err="1" smtClean="0"/>
              <a:t>cell_phone</a:t>
            </a:r>
            <a:endParaRPr lang="en-US" dirty="0"/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mail_address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22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address_id</a:t>
            </a:r>
            <a:endParaRPr lang="en-US" dirty="0" smtClean="0"/>
          </a:p>
          <a:p>
            <a:r>
              <a:rPr lang="en-US" dirty="0" smtClean="0"/>
              <a:t>street_address1</a:t>
            </a:r>
          </a:p>
          <a:p>
            <a:r>
              <a:rPr lang="en-US" dirty="0" smtClean="0"/>
              <a:t>street_address2</a:t>
            </a:r>
          </a:p>
          <a:p>
            <a:r>
              <a:rPr lang="en-US" dirty="0"/>
              <a:t>c</a:t>
            </a:r>
            <a:r>
              <a:rPr lang="en-US" dirty="0" smtClean="0"/>
              <a:t>ity</a:t>
            </a:r>
          </a:p>
          <a:p>
            <a:r>
              <a:rPr lang="en-US" dirty="0"/>
              <a:t>s</a:t>
            </a:r>
            <a:r>
              <a:rPr lang="en-US" dirty="0" smtClean="0"/>
              <a:t>tate</a:t>
            </a:r>
          </a:p>
          <a:p>
            <a:r>
              <a:rPr lang="en-US" dirty="0"/>
              <a:t>z</a:t>
            </a:r>
            <a:r>
              <a:rPr lang="en-US" dirty="0" smtClean="0"/>
              <a:t>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186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Student_id</a:t>
            </a: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ajor_subject_code</a:t>
            </a: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inor_subject_code</a:t>
            </a:r>
            <a:endParaRPr lang="en-US" dirty="0" smtClean="0"/>
          </a:p>
          <a:p>
            <a:r>
              <a:rPr lang="en-US" dirty="0" err="1"/>
              <a:t>y</a:t>
            </a:r>
            <a:r>
              <a:rPr lang="en-US" dirty="0" err="1" smtClean="0"/>
              <a:t>ear_of_graduation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348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Class_Subjects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ubject_code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ubject_name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ubject_description</a:t>
            </a:r>
            <a:r>
              <a:rPr lang="en-US" dirty="0" smtClean="0"/>
              <a:t> (Business studies)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513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lass_id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ubject_code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tart_date</a:t>
            </a:r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nd_date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umber_of_sets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912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nstructor_id</a:t>
            </a:r>
            <a:endParaRPr lang="en-US" dirty="0" smtClean="0"/>
          </a:p>
          <a:p>
            <a:r>
              <a:rPr lang="en-US" dirty="0" smtClean="0"/>
              <a:t>Qualifications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984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Instructor_Classes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lass_id</a:t>
            </a:r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nstructor_id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28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Student_Classes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subject_class_id</a:t>
            </a:r>
            <a:endParaRPr lang="en-US" dirty="0" smtClean="0"/>
          </a:p>
          <a:p>
            <a:r>
              <a:rPr lang="en-US" dirty="0" err="1" smtClean="0"/>
              <a:t>class_id</a:t>
            </a:r>
            <a:endParaRPr lang="en-US" dirty="0" smtClean="0"/>
          </a:p>
          <a:p>
            <a:r>
              <a:rPr lang="en-US" dirty="0" err="1" smtClean="0"/>
              <a:t>student_id</a:t>
            </a:r>
            <a:endParaRPr lang="en-US" dirty="0" smtClean="0"/>
          </a:p>
          <a:p>
            <a:r>
              <a:rPr lang="en-US" dirty="0" smtClean="0"/>
              <a:t>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1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57607" tIns="28804" rIns="57607" bIns="28804"/>
          <a:lstStyle/>
          <a:p>
            <a:pPr>
              <a:defRPr/>
            </a:pPr>
            <a:r>
              <a:rPr lang="en-US" dirty="0" smtClean="0"/>
              <a:t>HTTP - </a:t>
            </a:r>
            <a:r>
              <a:rPr lang="en-US" dirty="0"/>
              <a:t>Hypertext Transport Protocol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57607" tIns="28804" rIns="57607" bIns="28804"/>
          <a:lstStyle/>
          <a:p>
            <a:pPr marL="472059">
              <a:defRPr/>
            </a:pPr>
            <a:r>
              <a:rPr lang="en-US" dirty="0" smtClean="0"/>
              <a:t>The dominant Application Layer Protocol on the Internet</a:t>
            </a:r>
          </a:p>
          <a:p>
            <a:pPr marL="472059">
              <a:defRPr/>
            </a:pPr>
            <a:r>
              <a:rPr lang="en-US" dirty="0" smtClean="0"/>
              <a:t>Invented for the Web - to Retrieve HTML,  Images, Documents etc.</a:t>
            </a:r>
          </a:p>
          <a:p>
            <a:pPr marL="472059">
              <a:defRPr/>
            </a:pPr>
            <a:r>
              <a:rPr lang="en-US" dirty="0" smtClean="0"/>
              <a:t>Extended to be data in addition to documents - RSS, Web Services, etc..</a:t>
            </a:r>
          </a:p>
          <a:p>
            <a:pPr marL="472059">
              <a:defRPr/>
            </a:pPr>
            <a:r>
              <a:rPr lang="en-US" dirty="0" smtClean="0"/>
              <a:t>Basic Concept - Make a Connection - Request a document - Retrieve the Document - Close the Connection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2813745" y="6171813"/>
            <a:ext cx="3510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u="sng">
                <a:solidFill>
                  <a:srgbClr val="FFFF00"/>
                </a:solidFill>
                <a:ea typeface="ＭＳ Ｐゴシック" charset="0"/>
                <a:cs typeface="ＭＳ Ｐゴシック" charset="0"/>
                <a:hlinkClick r:id="rId2"/>
              </a:rPr>
              <a:t>http://en.wikipedia.org/wiki/Http</a:t>
            </a:r>
            <a:r>
              <a:rPr lang="en-US">
                <a:solidFill>
                  <a:srgbClr val="FFFF00"/>
                </a:solidFill>
                <a:ea typeface="ＭＳ Ｐゴシック" charset="0"/>
                <a:cs typeface="ＭＳ Ｐゴシック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214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905000"/>
            <a:ext cx="2397968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057400"/>
            <a:ext cx="1713345" cy="1066800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43660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667000" y="2362200"/>
            <a:ext cx="2286000" cy="1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3"/>
          </p:cNvCxnSpPr>
          <p:nvPr/>
        </p:nvCxnSpPr>
        <p:spPr>
          <a:xfrm flipH="1">
            <a:off x="2550369" y="2819400"/>
            <a:ext cx="225023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7"/>
          <p:cNvSpPr>
            <a:spLocks/>
          </p:cNvSpPr>
          <p:nvPr/>
        </p:nvSpPr>
        <p:spPr bwMode="auto">
          <a:xfrm>
            <a:off x="304800" y="3962400"/>
            <a:ext cx="6382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HTML</a:t>
            </a: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381000" y="4343400"/>
            <a:ext cx="4066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1295400" y="4038600"/>
            <a:ext cx="10262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JavaScript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914400" y="4343400"/>
            <a:ext cx="5549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AJAX</a:t>
            </a:r>
          </a:p>
        </p:txBody>
      </p:sp>
      <p:sp>
        <p:nvSpPr>
          <p:cNvPr id="18" name="Rectangle 20"/>
          <p:cNvSpPr>
            <a:spLocks/>
          </p:cNvSpPr>
          <p:nvPr/>
        </p:nvSpPr>
        <p:spPr bwMode="auto">
          <a:xfrm>
            <a:off x="381000" y="4724400"/>
            <a:ext cx="73718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Cookies</a:t>
            </a:r>
          </a:p>
        </p:txBody>
      </p:sp>
      <p:sp>
        <p:nvSpPr>
          <p:cNvPr id="25" name="Rectangle 11"/>
          <p:cNvSpPr>
            <a:spLocks/>
          </p:cNvSpPr>
          <p:nvPr/>
        </p:nvSpPr>
        <p:spPr bwMode="auto">
          <a:xfrm>
            <a:off x="2936006" y="3048000"/>
            <a:ext cx="5814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HTTP</a:t>
            </a:r>
          </a:p>
        </p:txBody>
      </p:sp>
      <p:sp>
        <p:nvSpPr>
          <p:cNvPr id="26" name="Rectangle 12"/>
          <p:cNvSpPr>
            <a:spLocks/>
          </p:cNvSpPr>
          <p:nvPr/>
        </p:nvSpPr>
        <p:spPr bwMode="auto">
          <a:xfrm>
            <a:off x="3621806" y="3124200"/>
            <a:ext cx="7694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Request</a:t>
            </a:r>
          </a:p>
        </p:txBody>
      </p:sp>
      <p:sp>
        <p:nvSpPr>
          <p:cNvPr id="27" name="Rectangle 13"/>
          <p:cNvSpPr>
            <a:spLocks/>
          </p:cNvSpPr>
          <p:nvPr/>
        </p:nvSpPr>
        <p:spPr bwMode="auto">
          <a:xfrm>
            <a:off x="2859806" y="3429000"/>
            <a:ext cx="889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Response</a:t>
            </a:r>
          </a:p>
        </p:txBody>
      </p:sp>
      <p:sp>
        <p:nvSpPr>
          <p:cNvPr id="28" name="Rectangle 14"/>
          <p:cNvSpPr>
            <a:spLocks/>
          </p:cNvSpPr>
          <p:nvPr/>
        </p:nvSpPr>
        <p:spPr bwMode="auto">
          <a:xfrm>
            <a:off x="3867735" y="3429000"/>
            <a:ext cx="5922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GET</a:t>
            </a:r>
          </a:p>
        </p:txBody>
      </p:sp>
      <p:sp>
        <p:nvSpPr>
          <p:cNvPr id="29" name="Rectangle 15"/>
          <p:cNvSpPr>
            <a:spLocks/>
          </p:cNvSpPr>
          <p:nvPr/>
        </p:nvSpPr>
        <p:spPr bwMode="auto">
          <a:xfrm>
            <a:off x="3059252" y="3810000"/>
            <a:ext cx="5625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POST</a:t>
            </a:r>
          </a:p>
        </p:txBody>
      </p:sp>
      <p:sp>
        <p:nvSpPr>
          <p:cNvPr id="30" name="Rectangle 13"/>
          <p:cNvSpPr>
            <a:spLocks/>
          </p:cNvSpPr>
          <p:nvPr/>
        </p:nvSpPr>
        <p:spPr bwMode="auto">
          <a:xfrm>
            <a:off x="3733800" y="3716179"/>
            <a:ext cx="7977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Redirect</a:t>
            </a:r>
          </a:p>
        </p:txBody>
      </p:sp>
      <p:sp>
        <p:nvSpPr>
          <p:cNvPr id="31" name="Rectangle 16"/>
          <p:cNvSpPr>
            <a:spLocks/>
          </p:cNvSpPr>
          <p:nvPr/>
        </p:nvSpPr>
        <p:spPr bwMode="auto">
          <a:xfrm>
            <a:off x="6934200" y="4038600"/>
            <a:ext cx="444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PHP</a:t>
            </a:r>
          </a:p>
        </p:txBody>
      </p:sp>
      <p:sp>
        <p:nvSpPr>
          <p:cNvPr id="32" name="Rectangle 18"/>
          <p:cNvSpPr>
            <a:spLocks/>
          </p:cNvSpPr>
          <p:nvPr/>
        </p:nvSpPr>
        <p:spPr bwMode="auto">
          <a:xfrm>
            <a:off x="7848600" y="4038600"/>
            <a:ext cx="4256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SQL</a:t>
            </a:r>
          </a:p>
        </p:txBody>
      </p:sp>
      <p:sp>
        <p:nvSpPr>
          <p:cNvPr id="35" name="Rectangle 16"/>
          <p:cNvSpPr>
            <a:spLocks/>
          </p:cNvSpPr>
          <p:nvPr/>
        </p:nvSpPr>
        <p:spPr bwMode="auto">
          <a:xfrm>
            <a:off x="6248400" y="3962400"/>
            <a:ext cx="4525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Java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Rectangle 16"/>
          <p:cNvSpPr>
            <a:spLocks/>
          </p:cNvSpPr>
          <p:nvPr/>
        </p:nvSpPr>
        <p:spPr bwMode="auto">
          <a:xfrm>
            <a:off x="5257800" y="4191000"/>
            <a:ext cx="9235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ASP.NET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Rectangle 16"/>
          <p:cNvSpPr>
            <a:spLocks/>
          </p:cNvSpPr>
          <p:nvPr/>
        </p:nvSpPr>
        <p:spPr bwMode="auto">
          <a:xfrm>
            <a:off x="5943600" y="4572000"/>
            <a:ext cx="680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Python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Rectangle 7"/>
          <p:cNvSpPr>
            <a:spLocks/>
          </p:cNvSpPr>
          <p:nvPr/>
        </p:nvSpPr>
        <p:spPr bwMode="auto">
          <a:xfrm>
            <a:off x="838200" y="1233845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Client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Rectangle 7"/>
          <p:cNvSpPr>
            <a:spLocks/>
          </p:cNvSpPr>
          <p:nvPr/>
        </p:nvSpPr>
        <p:spPr bwMode="auto">
          <a:xfrm>
            <a:off x="6324600" y="882134"/>
            <a:ext cx="1066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Server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87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1787724" y="2428488"/>
            <a:ext cx="45781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urier" charset="0"/>
                <a:ea typeface="ＭＳ Ｐゴシック" charset="0"/>
                <a:cs typeface="ＭＳ Ｐゴシック" charset="0"/>
                <a:sym typeface="Courier" charset="0"/>
              </a:rPr>
              <a:t>http://</a:t>
            </a:r>
            <a:r>
              <a:rPr lang="en-US" dirty="0" err="1">
                <a:latin typeface="Courier" charset="0"/>
                <a:ea typeface="ＭＳ Ｐゴシック" charset="0"/>
                <a:cs typeface="ＭＳ Ｐゴシック" charset="0"/>
                <a:sym typeface="Courier" charset="0"/>
              </a:rPr>
              <a:t>www.dr-chuck.com</a:t>
            </a:r>
            <a:r>
              <a:rPr lang="en-US" dirty="0">
                <a:solidFill>
                  <a:schemeClr val="accent1"/>
                </a:solidFill>
                <a:latin typeface="Courier" charset="0"/>
                <a:ea typeface="ＭＳ Ｐゴシック" charset="0"/>
                <a:cs typeface="ＭＳ Ｐゴシック" charset="0"/>
                <a:sym typeface="Courier" charset="0"/>
              </a:rPr>
              <a:t>/page1.htm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1295400" y="3134797"/>
            <a:ext cx="112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protocol</a:t>
            </a: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3505200" y="3134797"/>
            <a:ext cx="6041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host</a:t>
            </a: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5334000" y="3134797"/>
            <a:ext cx="1390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400" dirty="0">
                <a:solidFill>
                  <a:srgbClr val="4F81BD"/>
                </a:solidFill>
                <a:ea typeface="ＭＳ Ｐゴシック" charset="0"/>
                <a:cs typeface="ＭＳ Ｐゴシック" charset="0"/>
              </a:rPr>
              <a:t>document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>
            <a:off x="2730698" y="2063354"/>
            <a:ext cx="12502" cy="158115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>
            <a:off x="5029200" y="2063354"/>
            <a:ext cx="12502" cy="158115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495800"/>
            <a:ext cx="2397968" cy="18288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txBody>
          <a:bodyPr/>
          <a:lstStyle/>
          <a:p>
            <a:r>
              <a:rPr lang="en-US" dirty="0" smtClean="0"/>
              <a:t>Client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38600"/>
            <a:ext cx="4377559" cy="259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3962400"/>
            <a:ext cx="8229600" cy="2743200"/>
          </a:xfrm>
          <a:prstGeom prst="rect">
            <a:avLst/>
          </a:prstGeom>
          <a:solidFill>
            <a:schemeClr val="bg1">
              <a:alpha val="7000"/>
            </a:schemeClr>
          </a:solidFill>
          <a:ln w="38100" cmpd="sng">
            <a:solidFill>
              <a:schemeClr val="tx1"/>
            </a:solidFill>
          </a:ln>
        </p:spPr>
        <p:txBody>
          <a:bodyPr/>
          <a:lstStyle/>
          <a:p>
            <a:endParaRPr lang="en-US" sz="5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667000"/>
            <a:ext cx="1371600" cy="854015"/>
          </a:xfrm>
          <a:prstGeom prst="rect">
            <a:avLst/>
          </a:prstGeom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66800"/>
            <a:ext cx="2061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/>
          <p:cNvSpPr>
            <a:spLocks/>
          </p:cNvSpPr>
          <p:nvPr/>
        </p:nvSpPr>
        <p:spPr bwMode="auto">
          <a:xfrm>
            <a:off x="762000" y="3593068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Client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7"/>
          <p:cNvSpPr>
            <a:spLocks/>
          </p:cNvSpPr>
          <p:nvPr/>
        </p:nvSpPr>
        <p:spPr bwMode="auto">
          <a:xfrm>
            <a:off x="2362200" y="1447800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Server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537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24107</TotalTime>
  <Words>1486</Words>
  <Application>Microsoft Macintosh PowerPoint</Application>
  <PresentationFormat>On-screen Show (4:3)</PresentationFormat>
  <Paragraphs>566</Paragraphs>
  <Slides>58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Oriel</vt:lpstr>
      <vt:lpstr>INLS 623 – Database Application Development and Internet Applications</vt:lpstr>
      <vt:lpstr>Download Technologies</vt:lpstr>
      <vt:lpstr>Internet</vt:lpstr>
      <vt:lpstr>Internet</vt:lpstr>
      <vt:lpstr>HTTP</vt:lpstr>
      <vt:lpstr>HTTP - Hypertext Transport Protocol</vt:lpstr>
      <vt:lpstr>Internet</vt:lpstr>
      <vt:lpstr>Client</vt:lpstr>
      <vt:lpstr>Client/Server</vt:lpstr>
      <vt:lpstr>Client/Server</vt:lpstr>
      <vt:lpstr>Client/Server</vt:lpstr>
      <vt:lpstr>Client/Server</vt:lpstr>
      <vt:lpstr>Client/Server</vt:lpstr>
      <vt:lpstr>PowerPoint Presentation</vt:lpstr>
      <vt:lpstr>Why PHP?</vt:lpstr>
      <vt:lpstr>PHP</vt:lpstr>
      <vt:lpstr>Sample PHP</vt:lpstr>
      <vt:lpstr>Sample PHP</vt:lpstr>
      <vt:lpstr>Interpreted Languages</vt:lpstr>
      <vt:lpstr>Variables</vt:lpstr>
      <vt:lpstr>Assignment Statement</vt:lpstr>
      <vt:lpstr>Statement</vt:lpstr>
      <vt:lpstr>Expressions</vt:lpstr>
      <vt:lpstr>Expressions</vt:lpstr>
      <vt:lpstr>Order of Operations</vt:lpstr>
      <vt:lpstr>Philosophy of PHP</vt:lpstr>
      <vt:lpstr>Connecting to MySQL</vt:lpstr>
      <vt:lpstr>Selecting from a table</vt:lpstr>
      <vt:lpstr>PowerPoint Presentation</vt:lpstr>
      <vt:lpstr>List Tables</vt:lpstr>
      <vt:lpstr>Selecting Data</vt:lpstr>
      <vt:lpstr>PowerPoint Presentation</vt:lpstr>
      <vt:lpstr>PHP Arrays and MySQL</vt:lpstr>
      <vt:lpstr>Inserting Data</vt:lpstr>
      <vt:lpstr>PowerPoint Presentation</vt:lpstr>
      <vt:lpstr>PowerPoint Presentation</vt:lpstr>
      <vt:lpstr>Inserting Dynamic Data</vt:lpstr>
      <vt:lpstr>Input Text Tags</vt:lpstr>
      <vt:lpstr>Input Submit Tag</vt:lpstr>
      <vt:lpstr>Submit</vt:lpstr>
      <vt:lpstr>Pass values to Server/PHP</vt:lpstr>
      <vt:lpstr>Pass Values to Server/PHP</vt:lpstr>
      <vt:lpstr>How does PHP Get The Values?</vt:lpstr>
      <vt:lpstr>PHP $_POST</vt:lpstr>
      <vt:lpstr>PHP $_GET</vt:lpstr>
      <vt:lpstr>Display Orders</vt:lpstr>
      <vt:lpstr>Practice</vt:lpstr>
      <vt:lpstr>Practice</vt:lpstr>
      <vt:lpstr>Practice</vt:lpstr>
      <vt:lpstr>Homework</vt:lpstr>
      <vt:lpstr>PowerPoint Presentation</vt:lpstr>
      <vt:lpstr>Addresses</vt:lpstr>
      <vt:lpstr>Students</vt:lpstr>
      <vt:lpstr>Class_Subjects</vt:lpstr>
      <vt:lpstr>Classes</vt:lpstr>
      <vt:lpstr>Instructors</vt:lpstr>
      <vt:lpstr>Instructor_Classes</vt:lpstr>
      <vt:lpstr>Student_Classes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</cp:lastModifiedBy>
  <cp:revision>255</cp:revision>
  <dcterms:created xsi:type="dcterms:W3CDTF">2006-08-16T00:00:00Z</dcterms:created>
  <dcterms:modified xsi:type="dcterms:W3CDTF">2015-02-03T20:49:16Z</dcterms:modified>
</cp:coreProperties>
</file>