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8"/>
  </p:notesMasterIdLst>
  <p:sldIdLst>
    <p:sldId id="256" r:id="rId2"/>
    <p:sldId id="321" r:id="rId3"/>
    <p:sldId id="322" r:id="rId4"/>
    <p:sldId id="323" r:id="rId5"/>
    <p:sldId id="324" r:id="rId6"/>
    <p:sldId id="325" r:id="rId7"/>
    <p:sldId id="326" r:id="rId8"/>
    <p:sldId id="327" r:id="rId9"/>
    <p:sldId id="328" r:id="rId10"/>
    <p:sldId id="329" r:id="rId11"/>
    <p:sldId id="331" r:id="rId12"/>
    <p:sldId id="330" r:id="rId13"/>
    <p:sldId id="332" r:id="rId14"/>
    <p:sldId id="333" r:id="rId15"/>
    <p:sldId id="334" r:id="rId16"/>
    <p:sldId id="335" r:id="rId17"/>
    <p:sldId id="336" r:id="rId18"/>
    <p:sldId id="337" r:id="rId19"/>
    <p:sldId id="338" r:id="rId20"/>
    <p:sldId id="339" r:id="rId21"/>
    <p:sldId id="340" r:id="rId22"/>
    <p:sldId id="341" r:id="rId23"/>
    <p:sldId id="342" r:id="rId24"/>
    <p:sldId id="343" r:id="rId25"/>
    <p:sldId id="344" r:id="rId26"/>
    <p:sldId id="345" r:id="rId27"/>
    <p:sldId id="346" r:id="rId28"/>
    <p:sldId id="347" r:id="rId29"/>
    <p:sldId id="348" r:id="rId30"/>
    <p:sldId id="349" r:id="rId31"/>
    <p:sldId id="350" r:id="rId32"/>
    <p:sldId id="351" r:id="rId33"/>
    <p:sldId id="352" r:id="rId34"/>
    <p:sldId id="353" r:id="rId35"/>
    <p:sldId id="354" r:id="rId36"/>
    <p:sldId id="355" r:id="rId37"/>
    <p:sldId id="356" r:id="rId38"/>
    <p:sldId id="357" r:id="rId39"/>
    <p:sldId id="365" r:id="rId40"/>
    <p:sldId id="358" r:id="rId41"/>
    <p:sldId id="366" r:id="rId42"/>
    <p:sldId id="359" r:id="rId43"/>
    <p:sldId id="360" r:id="rId44"/>
    <p:sldId id="367" r:id="rId45"/>
    <p:sldId id="361" r:id="rId46"/>
    <p:sldId id="362" r:id="rId47"/>
    <p:sldId id="363" r:id="rId48"/>
    <p:sldId id="364" r:id="rId49"/>
    <p:sldId id="382" r:id="rId50"/>
    <p:sldId id="383" r:id="rId51"/>
    <p:sldId id="384" r:id="rId52"/>
    <p:sldId id="385" r:id="rId53"/>
    <p:sldId id="371" r:id="rId54"/>
    <p:sldId id="368" r:id="rId55"/>
    <p:sldId id="369" r:id="rId56"/>
    <p:sldId id="370" r:id="rId57"/>
    <p:sldId id="372" r:id="rId58"/>
    <p:sldId id="373" r:id="rId59"/>
    <p:sldId id="374" r:id="rId60"/>
    <p:sldId id="375" r:id="rId61"/>
    <p:sldId id="376" r:id="rId62"/>
    <p:sldId id="377" r:id="rId63"/>
    <p:sldId id="378" r:id="rId64"/>
    <p:sldId id="379" r:id="rId65"/>
    <p:sldId id="380" r:id="rId66"/>
    <p:sldId id="381"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06" autoAdjust="0"/>
    <p:restoredTop sz="88440" autoAdjust="0"/>
  </p:normalViewPr>
  <p:slideViewPr>
    <p:cSldViewPr>
      <p:cViewPr varScale="1">
        <p:scale>
          <a:sx n="85" d="100"/>
          <a:sy n="85" d="100"/>
        </p:scale>
        <p:origin x="-136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B2E442-4A09-4B75-9FA7-D359C871D192}" type="doc">
      <dgm:prSet loTypeId="urn:microsoft.com/office/officeart/2005/8/layout/venn1" loCatId="relationship" qsTypeId="urn:microsoft.com/office/officeart/2005/8/quickstyle/simple1" qsCatId="simple" csTypeId="urn:microsoft.com/office/officeart/2005/8/colors/accent3_2" csCatId="accent3" phldr="1"/>
      <dgm:spPr/>
    </dgm:pt>
    <dgm:pt modelId="{F8ABD5E2-7D39-488F-8F66-017ACABDA6B8}">
      <dgm:prSet phldrT="[Text]"/>
      <dgm:spPr/>
      <dgm:t>
        <a:bodyPr/>
        <a:lstStyle/>
        <a:p>
          <a:r>
            <a:rPr lang="en-US" dirty="0" smtClean="0"/>
            <a:t>Faculty</a:t>
          </a:r>
          <a:endParaRPr lang="en-US" dirty="0"/>
        </a:p>
      </dgm:t>
    </dgm:pt>
    <dgm:pt modelId="{6D96E0D9-21D7-45D7-9004-DACE63987612}" type="parTrans" cxnId="{609453AC-AD2D-43B5-8B1D-6AA441CE4E6F}">
      <dgm:prSet/>
      <dgm:spPr/>
      <dgm:t>
        <a:bodyPr/>
        <a:lstStyle/>
        <a:p>
          <a:endParaRPr lang="en-US"/>
        </a:p>
      </dgm:t>
    </dgm:pt>
    <dgm:pt modelId="{9D0FECA3-5C0F-47E0-8354-5FDB77801856}" type="sibTrans" cxnId="{609453AC-AD2D-43B5-8B1D-6AA441CE4E6F}">
      <dgm:prSet/>
      <dgm:spPr/>
      <dgm:t>
        <a:bodyPr/>
        <a:lstStyle/>
        <a:p>
          <a:endParaRPr lang="en-US"/>
        </a:p>
      </dgm:t>
    </dgm:pt>
    <dgm:pt modelId="{272685E1-0D39-4F47-830E-5E87CCAEF054}">
      <dgm:prSet phldrT="[Text]"/>
      <dgm:spPr/>
      <dgm:t>
        <a:bodyPr/>
        <a:lstStyle/>
        <a:p>
          <a:r>
            <a:rPr lang="en-US" dirty="0" smtClean="0"/>
            <a:t>Class</a:t>
          </a:r>
          <a:endParaRPr lang="en-US" dirty="0"/>
        </a:p>
      </dgm:t>
    </dgm:pt>
    <dgm:pt modelId="{B3402EAB-6A44-4ADD-954B-8C315AE9E9D2}" type="parTrans" cxnId="{280040CF-A9F5-486D-B563-035B0B35B198}">
      <dgm:prSet/>
      <dgm:spPr/>
      <dgm:t>
        <a:bodyPr/>
        <a:lstStyle/>
        <a:p>
          <a:endParaRPr lang="en-US"/>
        </a:p>
      </dgm:t>
    </dgm:pt>
    <dgm:pt modelId="{CC5470D8-8766-44FD-BF15-BFFEE7AD8CAA}" type="sibTrans" cxnId="{280040CF-A9F5-486D-B563-035B0B35B198}">
      <dgm:prSet/>
      <dgm:spPr/>
      <dgm:t>
        <a:bodyPr/>
        <a:lstStyle/>
        <a:p>
          <a:endParaRPr lang="en-US"/>
        </a:p>
      </dgm:t>
    </dgm:pt>
    <dgm:pt modelId="{C4143F01-CB48-4256-86CD-B2043230466D}" type="pres">
      <dgm:prSet presAssocID="{2CB2E442-4A09-4B75-9FA7-D359C871D192}" presName="compositeShape" presStyleCnt="0">
        <dgm:presLayoutVars>
          <dgm:chMax val="7"/>
          <dgm:dir/>
          <dgm:resizeHandles val="exact"/>
        </dgm:presLayoutVars>
      </dgm:prSet>
      <dgm:spPr/>
    </dgm:pt>
    <dgm:pt modelId="{8324385D-7FAD-45EA-9243-BFDE4669C701}" type="pres">
      <dgm:prSet presAssocID="{F8ABD5E2-7D39-488F-8F66-017ACABDA6B8}" presName="circ1" presStyleLbl="vennNode1" presStyleIdx="0" presStyleCnt="2"/>
      <dgm:spPr/>
      <dgm:t>
        <a:bodyPr/>
        <a:lstStyle/>
        <a:p>
          <a:endParaRPr lang="en-US"/>
        </a:p>
      </dgm:t>
    </dgm:pt>
    <dgm:pt modelId="{3777674D-8BF8-4499-8C73-B5214377CFB7}" type="pres">
      <dgm:prSet presAssocID="{F8ABD5E2-7D39-488F-8F66-017ACABDA6B8}" presName="circ1Tx" presStyleLbl="revTx" presStyleIdx="0" presStyleCnt="0">
        <dgm:presLayoutVars>
          <dgm:chMax val="0"/>
          <dgm:chPref val="0"/>
          <dgm:bulletEnabled val="1"/>
        </dgm:presLayoutVars>
      </dgm:prSet>
      <dgm:spPr/>
      <dgm:t>
        <a:bodyPr/>
        <a:lstStyle/>
        <a:p>
          <a:endParaRPr lang="en-US"/>
        </a:p>
      </dgm:t>
    </dgm:pt>
    <dgm:pt modelId="{6E5151B2-9EC4-4AEE-911F-E98B39431618}" type="pres">
      <dgm:prSet presAssocID="{272685E1-0D39-4F47-830E-5E87CCAEF054}" presName="circ2" presStyleLbl="vennNode1" presStyleIdx="1" presStyleCnt="2"/>
      <dgm:spPr/>
      <dgm:t>
        <a:bodyPr/>
        <a:lstStyle/>
        <a:p>
          <a:endParaRPr lang="en-US"/>
        </a:p>
      </dgm:t>
    </dgm:pt>
    <dgm:pt modelId="{B3B217FC-C00B-4806-AD2C-2B3AFB9E13B6}" type="pres">
      <dgm:prSet presAssocID="{272685E1-0D39-4F47-830E-5E87CCAEF054}" presName="circ2Tx" presStyleLbl="revTx" presStyleIdx="0" presStyleCnt="0">
        <dgm:presLayoutVars>
          <dgm:chMax val="0"/>
          <dgm:chPref val="0"/>
          <dgm:bulletEnabled val="1"/>
        </dgm:presLayoutVars>
      </dgm:prSet>
      <dgm:spPr/>
      <dgm:t>
        <a:bodyPr/>
        <a:lstStyle/>
        <a:p>
          <a:endParaRPr lang="en-US"/>
        </a:p>
      </dgm:t>
    </dgm:pt>
  </dgm:ptLst>
  <dgm:cxnLst>
    <dgm:cxn modelId="{18CE6216-2124-4DA3-96DA-2A481E2B0C08}" type="presOf" srcId="{272685E1-0D39-4F47-830E-5E87CCAEF054}" destId="{6E5151B2-9EC4-4AEE-911F-E98B39431618}" srcOrd="0" destOrd="0" presId="urn:microsoft.com/office/officeart/2005/8/layout/venn1"/>
    <dgm:cxn modelId="{3C671E91-31FB-4AAC-B868-F1C2EEB6F5A0}" type="presOf" srcId="{2CB2E442-4A09-4B75-9FA7-D359C871D192}" destId="{C4143F01-CB48-4256-86CD-B2043230466D}" srcOrd="0" destOrd="0" presId="urn:microsoft.com/office/officeart/2005/8/layout/venn1"/>
    <dgm:cxn modelId="{58E70332-70BC-4B53-A918-7EB8CF327B2F}" type="presOf" srcId="{F8ABD5E2-7D39-488F-8F66-017ACABDA6B8}" destId="{3777674D-8BF8-4499-8C73-B5214377CFB7}" srcOrd="1" destOrd="0" presId="urn:microsoft.com/office/officeart/2005/8/layout/venn1"/>
    <dgm:cxn modelId="{609453AC-AD2D-43B5-8B1D-6AA441CE4E6F}" srcId="{2CB2E442-4A09-4B75-9FA7-D359C871D192}" destId="{F8ABD5E2-7D39-488F-8F66-017ACABDA6B8}" srcOrd="0" destOrd="0" parTransId="{6D96E0D9-21D7-45D7-9004-DACE63987612}" sibTransId="{9D0FECA3-5C0F-47E0-8354-5FDB77801856}"/>
    <dgm:cxn modelId="{ACDB44C3-9358-4533-90F0-01AD2787623C}" type="presOf" srcId="{272685E1-0D39-4F47-830E-5E87CCAEF054}" destId="{B3B217FC-C00B-4806-AD2C-2B3AFB9E13B6}" srcOrd="1" destOrd="0" presId="urn:microsoft.com/office/officeart/2005/8/layout/venn1"/>
    <dgm:cxn modelId="{280040CF-A9F5-486D-B563-035B0B35B198}" srcId="{2CB2E442-4A09-4B75-9FA7-D359C871D192}" destId="{272685E1-0D39-4F47-830E-5E87CCAEF054}" srcOrd="1" destOrd="0" parTransId="{B3402EAB-6A44-4ADD-954B-8C315AE9E9D2}" sibTransId="{CC5470D8-8766-44FD-BF15-BFFEE7AD8CAA}"/>
    <dgm:cxn modelId="{EA30C1B5-BC1F-42C8-B929-6C7ED4DED17A}" type="presOf" srcId="{F8ABD5E2-7D39-488F-8F66-017ACABDA6B8}" destId="{8324385D-7FAD-45EA-9243-BFDE4669C701}" srcOrd="0" destOrd="0" presId="urn:microsoft.com/office/officeart/2005/8/layout/venn1"/>
    <dgm:cxn modelId="{EC64FD19-FC8A-4180-B805-620D72B40C69}" type="presParOf" srcId="{C4143F01-CB48-4256-86CD-B2043230466D}" destId="{8324385D-7FAD-45EA-9243-BFDE4669C701}" srcOrd="0" destOrd="0" presId="urn:microsoft.com/office/officeart/2005/8/layout/venn1"/>
    <dgm:cxn modelId="{7007152F-51CD-4175-BD5A-B91C2F741A45}" type="presParOf" srcId="{C4143F01-CB48-4256-86CD-B2043230466D}" destId="{3777674D-8BF8-4499-8C73-B5214377CFB7}" srcOrd="1" destOrd="0" presId="urn:microsoft.com/office/officeart/2005/8/layout/venn1"/>
    <dgm:cxn modelId="{46F47731-E536-43DC-B080-7BBB5935C7BA}" type="presParOf" srcId="{C4143F01-CB48-4256-86CD-B2043230466D}" destId="{6E5151B2-9EC4-4AEE-911F-E98B39431618}" srcOrd="2" destOrd="0" presId="urn:microsoft.com/office/officeart/2005/8/layout/venn1"/>
    <dgm:cxn modelId="{847ED31B-505C-4DE7-890F-03A0C4D0A8E6}" type="presParOf" srcId="{C4143F01-CB48-4256-86CD-B2043230466D}" destId="{B3B217FC-C00B-4806-AD2C-2B3AFB9E13B6}"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B2E442-4A09-4B75-9FA7-D359C871D192}" type="doc">
      <dgm:prSet loTypeId="urn:microsoft.com/office/officeart/2005/8/layout/venn1" loCatId="relationship" qsTypeId="urn:microsoft.com/office/officeart/2005/8/quickstyle/simple1" qsCatId="simple" csTypeId="urn:microsoft.com/office/officeart/2005/8/colors/accent2_5" csCatId="accent2" phldr="1"/>
      <dgm:spPr/>
    </dgm:pt>
    <dgm:pt modelId="{F8ABD5E2-7D39-488F-8F66-017ACABDA6B8}">
      <dgm:prSet phldrT="[Text]"/>
      <dgm:spPr/>
      <dgm:t>
        <a:bodyPr/>
        <a:lstStyle/>
        <a:p>
          <a:r>
            <a:rPr lang="en-US" dirty="0" smtClean="0"/>
            <a:t>Faculty</a:t>
          </a:r>
          <a:endParaRPr lang="en-US" dirty="0"/>
        </a:p>
      </dgm:t>
    </dgm:pt>
    <dgm:pt modelId="{6D96E0D9-21D7-45D7-9004-DACE63987612}" type="parTrans" cxnId="{609453AC-AD2D-43B5-8B1D-6AA441CE4E6F}">
      <dgm:prSet/>
      <dgm:spPr/>
      <dgm:t>
        <a:bodyPr/>
        <a:lstStyle/>
        <a:p>
          <a:endParaRPr lang="en-US"/>
        </a:p>
      </dgm:t>
    </dgm:pt>
    <dgm:pt modelId="{9D0FECA3-5C0F-47E0-8354-5FDB77801856}" type="sibTrans" cxnId="{609453AC-AD2D-43B5-8B1D-6AA441CE4E6F}">
      <dgm:prSet/>
      <dgm:spPr/>
      <dgm:t>
        <a:bodyPr/>
        <a:lstStyle/>
        <a:p>
          <a:endParaRPr lang="en-US"/>
        </a:p>
      </dgm:t>
    </dgm:pt>
    <dgm:pt modelId="{272685E1-0D39-4F47-830E-5E87CCAEF054}">
      <dgm:prSet phldrT="[Text]"/>
      <dgm:spPr/>
      <dgm:t>
        <a:bodyPr/>
        <a:lstStyle/>
        <a:p>
          <a:r>
            <a:rPr lang="en-US" dirty="0" smtClean="0"/>
            <a:t>Class</a:t>
          </a:r>
          <a:endParaRPr lang="en-US" dirty="0"/>
        </a:p>
      </dgm:t>
    </dgm:pt>
    <dgm:pt modelId="{B3402EAB-6A44-4ADD-954B-8C315AE9E9D2}" type="parTrans" cxnId="{280040CF-A9F5-486D-B563-035B0B35B198}">
      <dgm:prSet/>
      <dgm:spPr/>
      <dgm:t>
        <a:bodyPr/>
        <a:lstStyle/>
        <a:p>
          <a:endParaRPr lang="en-US"/>
        </a:p>
      </dgm:t>
    </dgm:pt>
    <dgm:pt modelId="{CC5470D8-8766-44FD-BF15-BFFEE7AD8CAA}" type="sibTrans" cxnId="{280040CF-A9F5-486D-B563-035B0B35B198}">
      <dgm:prSet/>
      <dgm:spPr/>
      <dgm:t>
        <a:bodyPr/>
        <a:lstStyle/>
        <a:p>
          <a:endParaRPr lang="en-US"/>
        </a:p>
      </dgm:t>
    </dgm:pt>
    <dgm:pt modelId="{C4143F01-CB48-4256-86CD-B2043230466D}" type="pres">
      <dgm:prSet presAssocID="{2CB2E442-4A09-4B75-9FA7-D359C871D192}" presName="compositeShape" presStyleCnt="0">
        <dgm:presLayoutVars>
          <dgm:chMax val="7"/>
          <dgm:dir/>
          <dgm:resizeHandles val="exact"/>
        </dgm:presLayoutVars>
      </dgm:prSet>
      <dgm:spPr/>
    </dgm:pt>
    <dgm:pt modelId="{8324385D-7FAD-45EA-9243-BFDE4669C701}" type="pres">
      <dgm:prSet presAssocID="{F8ABD5E2-7D39-488F-8F66-017ACABDA6B8}" presName="circ1" presStyleLbl="vennNode1" presStyleIdx="0" presStyleCnt="2"/>
      <dgm:spPr/>
      <dgm:t>
        <a:bodyPr/>
        <a:lstStyle/>
        <a:p>
          <a:endParaRPr lang="en-US"/>
        </a:p>
      </dgm:t>
    </dgm:pt>
    <dgm:pt modelId="{3777674D-8BF8-4499-8C73-B5214377CFB7}" type="pres">
      <dgm:prSet presAssocID="{F8ABD5E2-7D39-488F-8F66-017ACABDA6B8}" presName="circ1Tx" presStyleLbl="revTx" presStyleIdx="0" presStyleCnt="0">
        <dgm:presLayoutVars>
          <dgm:chMax val="0"/>
          <dgm:chPref val="0"/>
          <dgm:bulletEnabled val="1"/>
        </dgm:presLayoutVars>
      </dgm:prSet>
      <dgm:spPr/>
      <dgm:t>
        <a:bodyPr/>
        <a:lstStyle/>
        <a:p>
          <a:endParaRPr lang="en-US"/>
        </a:p>
      </dgm:t>
    </dgm:pt>
    <dgm:pt modelId="{6E5151B2-9EC4-4AEE-911F-E98B39431618}" type="pres">
      <dgm:prSet presAssocID="{272685E1-0D39-4F47-830E-5E87CCAEF054}" presName="circ2" presStyleLbl="vennNode1" presStyleIdx="1" presStyleCnt="2"/>
      <dgm:spPr/>
      <dgm:t>
        <a:bodyPr/>
        <a:lstStyle/>
        <a:p>
          <a:endParaRPr lang="en-US"/>
        </a:p>
      </dgm:t>
    </dgm:pt>
    <dgm:pt modelId="{B3B217FC-C00B-4806-AD2C-2B3AFB9E13B6}" type="pres">
      <dgm:prSet presAssocID="{272685E1-0D39-4F47-830E-5E87CCAEF054}" presName="circ2Tx" presStyleLbl="revTx" presStyleIdx="0" presStyleCnt="0">
        <dgm:presLayoutVars>
          <dgm:chMax val="0"/>
          <dgm:chPref val="0"/>
          <dgm:bulletEnabled val="1"/>
        </dgm:presLayoutVars>
      </dgm:prSet>
      <dgm:spPr/>
      <dgm:t>
        <a:bodyPr/>
        <a:lstStyle/>
        <a:p>
          <a:endParaRPr lang="en-US"/>
        </a:p>
      </dgm:t>
    </dgm:pt>
  </dgm:ptLst>
  <dgm:cxnLst>
    <dgm:cxn modelId="{609453AC-AD2D-43B5-8B1D-6AA441CE4E6F}" srcId="{2CB2E442-4A09-4B75-9FA7-D359C871D192}" destId="{F8ABD5E2-7D39-488F-8F66-017ACABDA6B8}" srcOrd="0" destOrd="0" parTransId="{6D96E0D9-21D7-45D7-9004-DACE63987612}" sibTransId="{9D0FECA3-5C0F-47E0-8354-5FDB77801856}"/>
    <dgm:cxn modelId="{7911ED83-30C0-47AC-9795-55F42395B8DC}" type="presOf" srcId="{F8ABD5E2-7D39-488F-8F66-017ACABDA6B8}" destId="{8324385D-7FAD-45EA-9243-BFDE4669C701}" srcOrd="0" destOrd="0" presId="urn:microsoft.com/office/officeart/2005/8/layout/venn1"/>
    <dgm:cxn modelId="{E3596487-94F7-4BA0-AD03-569C1AB89FED}" type="presOf" srcId="{2CB2E442-4A09-4B75-9FA7-D359C871D192}" destId="{C4143F01-CB48-4256-86CD-B2043230466D}" srcOrd="0" destOrd="0" presId="urn:microsoft.com/office/officeart/2005/8/layout/venn1"/>
    <dgm:cxn modelId="{5168ADA3-545B-4545-94C1-7E93F4BA47D6}" type="presOf" srcId="{F8ABD5E2-7D39-488F-8F66-017ACABDA6B8}" destId="{3777674D-8BF8-4499-8C73-B5214377CFB7}" srcOrd="1" destOrd="0" presId="urn:microsoft.com/office/officeart/2005/8/layout/venn1"/>
    <dgm:cxn modelId="{B5391FA6-8C7A-41EC-AA48-16C2D5F72E68}" type="presOf" srcId="{272685E1-0D39-4F47-830E-5E87CCAEF054}" destId="{B3B217FC-C00B-4806-AD2C-2B3AFB9E13B6}" srcOrd="1" destOrd="0" presId="urn:microsoft.com/office/officeart/2005/8/layout/venn1"/>
    <dgm:cxn modelId="{496BCE00-84E9-4C9B-B953-1F7C32259490}" type="presOf" srcId="{272685E1-0D39-4F47-830E-5E87CCAEF054}" destId="{6E5151B2-9EC4-4AEE-911F-E98B39431618}" srcOrd="0" destOrd="0" presId="urn:microsoft.com/office/officeart/2005/8/layout/venn1"/>
    <dgm:cxn modelId="{280040CF-A9F5-486D-B563-035B0B35B198}" srcId="{2CB2E442-4A09-4B75-9FA7-D359C871D192}" destId="{272685E1-0D39-4F47-830E-5E87CCAEF054}" srcOrd="1" destOrd="0" parTransId="{B3402EAB-6A44-4ADD-954B-8C315AE9E9D2}" sibTransId="{CC5470D8-8766-44FD-BF15-BFFEE7AD8CAA}"/>
    <dgm:cxn modelId="{A121E40E-F287-4AD2-A82E-414EB7AB14CE}" type="presParOf" srcId="{C4143F01-CB48-4256-86CD-B2043230466D}" destId="{8324385D-7FAD-45EA-9243-BFDE4669C701}" srcOrd="0" destOrd="0" presId="urn:microsoft.com/office/officeart/2005/8/layout/venn1"/>
    <dgm:cxn modelId="{6DDC2153-36D7-46E8-9C97-6EDBD1BD9565}" type="presParOf" srcId="{C4143F01-CB48-4256-86CD-B2043230466D}" destId="{3777674D-8BF8-4499-8C73-B5214377CFB7}" srcOrd="1" destOrd="0" presId="urn:microsoft.com/office/officeart/2005/8/layout/venn1"/>
    <dgm:cxn modelId="{B8F96260-C437-48E5-893D-904FBEE17668}" type="presParOf" srcId="{C4143F01-CB48-4256-86CD-B2043230466D}" destId="{6E5151B2-9EC4-4AEE-911F-E98B39431618}" srcOrd="2" destOrd="0" presId="urn:microsoft.com/office/officeart/2005/8/layout/venn1"/>
    <dgm:cxn modelId="{031B434A-CA2D-4125-9568-D174645E06D6}" type="presParOf" srcId="{C4143F01-CB48-4256-86CD-B2043230466D}" destId="{B3B217FC-C00B-4806-AD2C-2B3AFB9E13B6}"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B2E442-4A09-4B75-9FA7-D359C871D192}" type="doc">
      <dgm:prSet loTypeId="urn:microsoft.com/office/officeart/2005/8/layout/venn1" loCatId="relationship" qsTypeId="urn:microsoft.com/office/officeart/2005/8/quickstyle/simple1" qsCatId="simple" csTypeId="urn:microsoft.com/office/officeart/2005/8/colors/accent6_1" csCatId="accent6" phldr="1"/>
      <dgm:spPr/>
    </dgm:pt>
    <dgm:pt modelId="{F8ABD5E2-7D39-488F-8F66-017ACABDA6B8}">
      <dgm:prSet phldrT="[Text]"/>
      <dgm:spPr/>
      <dgm:t>
        <a:bodyPr/>
        <a:lstStyle/>
        <a:p>
          <a:r>
            <a:rPr lang="en-US" dirty="0" smtClean="0"/>
            <a:t>Faculty</a:t>
          </a:r>
          <a:endParaRPr lang="en-US" dirty="0"/>
        </a:p>
      </dgm:t>
    </dgm:pt>
    <dgm:pt modelId="{6D96E0D9-21D7-45D7-9004-DACE63987612}" type="parTrans" cxnId="{609453AC-AD2D-43B5-8B1D-6AA441CE4E6F}">
      <dgm:prSet/>
      <dgm:spPr/>
      <dgm:t>
        <a:bodyPr/>
        <a:lstStyle/>
        <a:p>
          <a:endParaRPr lang="en-US"/>
        </a:p>
      </dgm:t>
    </dgm:pt>
    <dgm:pt modelId="{9D0FECA3-5C0F-47E0-8354-5FDB77801856}" type="sibTrans" cxnId="{609453AC-AD2D-43B5-8B1D-6AA441CE4E6F}">
      <dgm:prSet/>
      <dgm:spPr/>
      <dgm:t>
        <a:bodyPr/>
        <a:lstStyle/>
        <a:p>
          <a:endParaRPr lang="en-US"/>
        </a:p>
      </dgm:t>
    </dgm:pt>
    <dgm:pt modelId="{272685E1-0D39-4F47-830E-5E87CCAEF054}">
      <dgm:prSet phldrT="[Text]">
        <dgm:style>
          <a:lnRef idx="1">
            <a:schemeClr val="accent6"/>
          </a:lnRef>
          <a:fillRef idx="2">
            <a:schemeClr val="accent6"/>
          </a:fillRef>
          <a:effectRef idx="1">
            <a:schemeClr val="accent6"/>
          </a:effectRef>
          <a:fontRef idx="minor">
            <a:schemeClr val="dk1"/>
          </a:fontRef>
        </dgm:style>
      </dgm:prSet>
      <dgm:spPr/>
      <dgm:t>
        <a:bodyPr/>
        <a:lstStyle/>
        <a:p>
          <a:r>
            <a:rPr lang="en-US" dirty="0" smtClean="0"/>
            <a:t>Class</a:t>
          </a:r>
          <a:endParaRPr lang="en-US" dirty="0"/>
        </a:p>
      </dgm:t>
    </dgm:pt>
    <dgm:pt modelId="{B3402EAB-6A44-4ADD-954B-8C315AE9E9D2}" type="parTrans" cxnId="{280040CF-A9F5-486D-B563-035B0B35B198}">
      <dgm:prSet/>
      <dgm:spPr/>
      <dgm:t>
        <a:bodyPr/>
        <a:lstStyle/>
        <a:p>
          <a:endParaRPr lang="en-US"/>
        </a:p>
      </dgm:t>
    </dgm:pt>
    <dgm:pt modelId="{CC5470D8-8766-44FD-BF15-BFFEE7AD8CAA}" type="sibTrans" cxnId="{280040CF-A9F5-486D-B563-035B0B35B198}">
      <dgm:prSet/>
      <dgm:spPr/>
      <dgm:t>
        <a:bodyPr/>
        <a:lstStyle/>
        <a:p>
          <a:endParaRPr lang="en-US"/>
        </a:p>
      </dgm:t>
    </dgm:pt>
    <dgm:pt modelId="{C4143F01-CB48-4256-86CD-B2043230466D}" type="pres">
      <dgm:prSet presAssocID="{2CB2E442-4A09-4B75-9FA7-D359C871D192}" presName="compositeShape" presStyleCnt="0">
        <dgm:presLayoutVars>
          <dgm:chMax val="7"/>
          <dgm:dir/>
          <dgm:resizeHandles val="exact"/>
        </dgm:presLayoutVars>
      </dgm:prSet>
      <dgm:spPr/>
    </dgm:pt>
    <dgm:pt modelId="{8324385D-7FAD-45EA-9243-BFDE4669C701}" type="pres">
      <dgm:prSet presAssocID="{F8ABD5E2-7D39-488F-8F66-017ACABDA6B8}" presName="circ1" presStyleLbl="vennNode1" presStyleIdx="0" presStyleCnt="2"/>
      <dgm:spPr/>
      <dgm:t>
        <a:bodyPr/>
        <a:lstStyle/>
        <a:p>
          <a:endParaRPr lang="en-US"/>
        </a:p>
      </dgm:t>
    </dgm:pt>
    <dgm:pt modelId="{3777674D-8BF8-4499-8C73-B5214377CFB7}" type="pres">
      <dgm:prSet presAssocID="{F8ABD5E2-7D39-488F-8F66-017ACABDA6B8}" presName="circ1Tx" presStyleLbl="revTx" presStyleIdx="0" presStyleCnt="0">
        <dgm:presLayoutVars>
          <dgm:chMax val="0"/>
          <dgm:chPref val="0"/>
          <dgm:bulletEnabled val="1"/>
        </dgm:presLayoutVars>
      </dgm:prSet>
      <dgm:spPr/>
      <dgm:t>
        <a:bodyPr/>
        <a:lstStyle/>
        <a:p>
          <a:endParaRPr lang="en-US"/>
        </a:p>
      </dgm:t>
    </dgm:pt>
    <dgm:pt modelId="{6E5151B2-9EC4-4AEE-911F-E98B39431618}" type="pres">
      <dgm:prSet presAssocID="{272685E1-0D39-4F47-830E-5E87CCAEF054}" presName="circ2" presStyleLbl="vennNode1" presStyleIdx="1" presStyleCnt="2" custLinFactNeighborX="-548" custLinFactNeighborY="-1479"/>
      <dgm:spPr/>
      <dgm:t>
        <a:bodyPr/>
        <a:lstStyle/>
        <a:p>
          <a:endParaRPr lang="en-US"/>
        </a:p>
      </dgm:t>
    </dgm:pt>
    <dgm:pt modelId="{B3B217FC-C00B-4806-AD2C-2B3AFB9E13B6}" type="pres">
      <dgm:prSet presAssocID="{272685E1-0D39-4F47-830E-5E87CCAEF054}" presName="circ2Tx" presStyleLbl="revTx" presStyleIdx="0" presStyleCnt="0">
        <dgm:presLayoutVars>
          <dgm:chMax val="0"/>
          <dgm:chPref val="0"/>
          <dgm:bulletEnabled val="1"/>
        </dgm:presLayoutVars>
      </dgm:prSet>
      <dgm:spPr/>
      <dgm:t>
        <a:bodyPr/>
        <a:lstStyle/>
        <a:p>
          <a:endParaRPr lang="en-US"/>
        </a:p>
      </dgm:t>
    </dgm:pt>
  </dgm:ptLst>
  <dgm:cxnLst>
    <dgm:cxn modelId="{3D69D300-7A8F-4CDB-AFDC-BFA582E27768}" type="presOf" srcId="{272685E1-0D39-4F47-830E-5E87CCAEF054}" destId="{B3B217FC-C00B-4806-AD2C-2B3AFB9E13B6}" srcOrd="1" destOrd="0" presId="urn:microsoft.com/office/officeart/2005/8/layout/venn1"/>
    <dgm:cxn modelId="{609453AC-AD2D-43B5-8B1D-6AA441CE4E6F}" srcId="{2CB2E442-4A09-4B75-9FA7-D359C871D192}" destId="{F8ABD5E2-7D39-488F-8F66-017ACABDA6B8}" srcOrd="0" destOrd="0" parTransId="{6D96E0D9-21D7-45D7-9004-DACE63987612}" sibTransId="{9D0FECA3-5C0F-47E0-8354-5FDB77801856}"/>
    <dgm:cxn modelId="{280040CF-A9F5-486D-B563-035B0B35B198}" srcId="{2CB2E442-4A09-4B75-9FA7-D359C871D192}" destId="{272685E1-0D39-4F47-830E-5E87CCAEF054}" srcOrd="1" destOrd="0" parTransId="{B3402EAB-6A44-4ADD-954B-8C315AE9E9D2}" sibTransId="{CC5470D8-8766-44FD-BF15-BFFEE7AD8CAA}"/>
    <dgm:cxn modelId="{D6EBCBDA-A71C-4D13-A104-6DC786E22A67}" type="presOf" srcId="{F8ABD5E2-7D39-488F-8F66-017ACABDA6B8}" destId="{3777674D-8BF8-4499-8C73-B5214377CFB7}" srcOrd="1" destOrd="0" presId="urn:microsoft.com/office/officeart/2005/8/layout/venn1"/>
    <dgm:cxn modelId="{C0C5BF0D-10D5-4557-B256-09D99293DA15}" type="presOf" srcId="{F8ABD5E2-7D39-488F-8F66-017ACABDA6B8}" destId="{8324385D-7FAD-45EA-9243-BFDE4669C701}" srcOrd="0" destOrd="0" presId="urn:microsoft.com/office/officeart/2005/8/layout/venn1"/>
    <dgm:cxn modelId="{A32C3EEC-ADEA-44E7-A1CA-61DF8AE17A22}" type="presOf" srcId="{272685E1-0D39-4F47-830E-5E87CCAEF054}" destId="{6E5151B2-9EC4-4AEE-911F-E98B39431618}" srcOrd="0" destOrd="0" presId="urn:microsoft.com/office/officeart/2005/8/layout/venn1"/>
    <dgm:cxn modelId="{6438D88C-59E2-499A-BC53-551B78424C69}" type="presOf" srcId="{2CB2E442-4A09-4B75-9FA7-D359C871D192}" destId="{C4143F01-CB48-4256-86CD-B2043230466D}" srcOrd="0" destOrd="0" presId="urn:microsoft.com/office/officeart/2005/8/layout/venn1"/>
    <dgm:cxn modelId="{340301BC-DCDF-4437-BDCD-4A3FAB2EF4EF}" type="presParOf" srcId="{C4143F01-CB48-4256-86CD-B2043230466D}" destId="{8324385D-7FAD-45EA-9243-BFDE4669C701}" srcOrd="0" destOrd="0" presId="urn:microsoft.com/office/officeart/2005/8/layout/venn1"/>
    <dgm:cxn modelId="{26B48334-E01D-4D15-A311-2665DCDA92FB}" type="presParOf" srcId="{C4143F01-CB48-4256-86CD-B2043230466D}" destId="{3777674D-8BF8-4499-8C73-B5214377CFB7}" srcOrd="1" destOrd="0" presId="urn:microsoft.com/office/officeart/2005/8/layout/venn1"/>
    <dgm:cxn modelId="{90889707-7BB7-4EA2-AC7E-D1D3943C4D4C}" type="presParOf" srcId="{C4143F01-CB48-4256-86CD-B2043230466D}" destId="{6E5151B2-9EC4-4AEE-911F-E98B39431618}" srcOrd="2" destOrd="0" presId="urn:microsoft.com/office/officeart/2005/8/layout/venn1"/>
    <dgm:cxn modelId="{8CE9FACA-6DE0-4A8D-91DA-CF468305CE53}" type="presParOf" srcId="{C4143F01-CB48-4256-86CD-B2043230466D}" destId="{B3B217FC-C00B-4806-AD2C-2B3AFB9E13B6}"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24385D-7FAD-45EA-9243-BFDE4669C701}">
      <dsp:nvSpPr>
        <dsp:cNvPr id="0" name=""/>
        <dsp:cNvSpPr/>
      </dsp:nvSpPr>
      <dsp:spPr>
        <a:xfrm>
          <a:off x="1783604" y="7046"/>
          <a:ext cx="2576706" cy="2576706"/>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r>
            <a:rPr lang="en-US" sz="3300" kern="1200" dirty="0" smtClean="0"/>
            <a:t>Faculty</a:t>
          </a:r>
          <a:endParaRPr lang="en-US" sz="3300" kern="1200" dirty="0"/>
        </a:p>
      </dsp:txBody>
      <dsp:txXfrm>
        <a:off x="2143414" y="310896"/>
        <a:ext cx="1485668" cy="1969008"/>
      </dsp:txXfrm>
    </dsp:sp>
    <dsp:sp modelId="{6E5151B2-9EC4-4AEE-911F-E98B39431618}">
      <dsp:nvSpPr>
        <dsp:cNvPr id="0" name=""/>
        <dsp:cNvSpPr/>
      </dsp:nvSpPr>
      <dsp:spPr>
        <a:xfrm>
          <a:off x="3640689" y="7046"/>
          <a:ext cx="2576706" cy="2576706"/>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r>
            <a:rPr lang="en-US" sz="3300" kern="1200" dirty="0" smtClean="0"/>
            <a:t>Class</a:t>
          </a:r>
          <a:endParaRPr lang="en-US" sz="3300" kern="1200" dirty="0"/>
        </a:p>
      </dsp:txBody>
      <dsp:txXfrm>
        <a:off x="4371917" y="310896"/>
        <a:ext cx="1485668" cy="19690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24385D-7FAD-45EA-9243-BFDE4669C701}">
      <dsp:nvSpPr>
        <dsp:cNvPr id="0" name=""/>
        <dsp:cNvSpPr/>
      </dsp:nvSpPr>
      <dsp:spPr>
        <a:xfrm>
          <a:off x="1783604" y="7046"/>
          <a:ext cx="2576706" cy="2576706"/>
        </a:xfrm>
        <a:prstGeom prst="ellipse">
          <a:avLst/>
        </a:prstGeom>
        <a:solidFill>
          <a:schemeClr val="accent2">
            <a:shade val="80000"/>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r>
            <a:rPr lang="en-US" sz="3300" kern="1200" dirty="0" smtClean="0"/>
            <a:t>Faculty</a:t>
          </a:r>
          <a:endParaRPr lang="en-US" sz="3300" kern="1200" dirty="0"/>
        </a:p>
      </dsp:txBody>
      <dsp:txXfrm>
        <a:off x="2143414" y="310896"/>
        <a:ext cx="1485668" cy="1969008"/>
      </dsp:txXfrm>
    </dsp:sp>
    <dsp:sp modelId="{6E5151B2-9EC4-4AEE-911F-E98B39431618}">
      <dsp:nvSpPr>
        <dsp:cNvPr id="0" name=""/>
        <dsp:cNvSpPr/>
      </dsp:nvSpPr>
      <dsp:spPr>
        <a:xfrm>
          <a:off x="3640689" y="7046"/>
          <a:ext cx="2576706" cy="2576706"/>
        </a:xfrm>
        <a:prstGeom prst="ellipse">
          <a:avLst/>
        </a:prstGeom>
        <a:solidFill>
          <a:schemeClr val="accent2">
            <a:shade val="80000"/>
            <a:alpha val="50000"/>
            <a:hueOff val="-37"/>
            <a:satOff val="4529"/>
            <a:lumOff val="5171"/>
            <a:alphaOff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r>
            <a:rPr lang="en-US" sz="3300" kern="1200" dirty="0" smtClean="0"/>
            <a:t>Class</a:t>
          </a:r>
          <a:endParaRPr lang="en-US" sz="3300" kern="1200" dirty="0"/>
        </a:p>
      </dsp:txBody>
      <dsp:txXfrm>
        <a:off x="4371917" y="310896"/>
        <a:ext cx="1485668" cy="19690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24385D-7FAD-45EA-9243-BFDE4669C701}">
      <dsp:nvSpPr>
        <dsp:cNvPr id="0" name=""/>
        <dsp:cNvSpPr/>
      </dsp:nvSpPr>
      <dsp:spPr>
        <a:xfrm>
          <a:off x="1783604" y="7046"/>
          <a:ext cx="2576706" cy="2576706"/>
        </a:xfrm>
        <a:prstGeom prst="ellipse">
          <a:avLst/>
        </a:prstGeom>
        <a:solidFill>
          <a:schemeClr val="lt1">
            <a:alpha val="50000"/>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r>
            <a:rPr lang="en-US" sz="3300" kern="1200" dirty="0" smtClean="0"/>
            <a:t>Faculty</a:t>
          </a:r>
          <a:endParaRPr lang="en-US" sz="3300" kern="1200" dirty="0"/>
        </a:p>
      </dsp:txBody>
      <dsp:txXfrm>
        <a:off x="2143414" y="310896"/>
        <a:ext cx="1485668" cy="1969008"/>
      </dsp:txXfrm>
    </dsp:sp>
    <dsp:sp modelId="{6E5151B2-9EC4-4AEE-911F-E98B39431618}">
      <dsp:nvSpPr>
        <dsp:cNvPr id="0" name=""/>
        <dsp:cNvSpPr/>
      </dsp:nvSpPr>
      <dsp:spPr>
        <a:xfrm>
          <a:off x="3626569" y="0"/>
          <a:ext cx="2576706" cy="2576706"/>
        </a:xfrm>
        <a:prstGeom prst="ellipse">
          <a:avLst/>
        </a:prstGeom>
        <a:gradFill rotWithShape="1">
          <a:gsLst>
            <a:gs pos="0">
              <a:schemeClr val="accent6">
                <a:tint val="35000"/>
                <a:satMod val="260000"/>
              </a:schemeClr>
            </a:gs>
            <a:gs pos="30000">
              <a:schemeClr val="accent6">
                <a:tint val="38000"/>
                <a:satMod val="260000"/>
              </a:schemeClr>
            </a:gs>
            <a:gs pos="75000">
              <a:schemeClr val="accent6">
                <a:tint val="55000"/>
                <a:satMod val="255000"/>
              </a:schemeClr>
            </a:gs>
            <a:gs pos="100000">
              <a:schemeClr val="accent6">
                <a:tint val="70000"/>
                <a:satMod val="255000"/>
              </a:schemeClr>
            </a:gs>
          </a:gsLst>
          <a:path path="circle">
            <a:fillToRect l="5000" t="100000" r="120000" b="10000"/>
          </a:path>
        </a:gradFill>
        <a:ln w="12700" cap="flat" cmpd="sng" algn="ctr">
          <a:solidFill>
            <a:schemeClr val="accent6">
              <a:shade val="70000"/>
              <a:satMod val="150000"/>
            </a:schemeClr>
          </a:solidFill>
          <a:prstDash val="solid"/>
        </a:ln>
        <a:effectLst>
          <a:outerShdw blurRad="50800" dist="25000" dir="5400000" rotWithShape="0">
            <a:srgbClr val="000000">
              <a:alpha val="40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r>
            <a:rPr lang="en-US" sz="3300" kern="1200" dirty="0" smtClean="0"/>
            <a:t>Class</a:t>
          </a:r>
          <a:endParaRPr lang="en-US" sz="3300" kern="1200" dirty="0"/>
        </a:p>
      </dsp:txBody>
      <dsp:txXfrm>
        <a:off x="4357796" y="303849"/>
        <a:ext cx="1485668" cy="196900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25BFCD-1A9F-4E04-964F-3BE1AA8E8FD6}" type="datetimeFigureOut">
              <a:rPr lang="en-US" smtClean="0"/>
              <a:pPr/>
              <a:t>1/27/2015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C1EB67-F149-44AB-8268-6FBAA37BC8D1}" type="slidenum">
              <a:rPr lang="en-US" smtClean="0"/>
              <a:pPr/>
              <a:t>‹#›</a:t>
            </a:fld>
            <a:endParaRPr lang="en-US"/>
          </a:p>
        </p:txBody>
      </p:sp>
    </p:spTree>
    <p:extLst>
      <p:ext uri="{BB962C8B-B14F-4D97-AF65-F5344CB8AC3E}">
        <p14:creationId xmlns:p14="http://schemas.microsoft.com/office/powerpoint/2010/main" val="1693542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Functions</a:t>
            </a:r>
          </a:p>
          <a:p>
            <a:endParaRPr lang="en-US" dirty="0"/>
          </a:p>
        </p:txBody>
      </p:sp>
      <p:sp>
        <p:nvSpPr>
          <p:cNvPr id="4" name="Slide Number Placeholder 3"/>
          <p:cNvSpPr>
            <a:spLocks noGrp="1"/>
          </p:cNvSpPr>
          <p:nvPr>
            <p:ph type="sldNum" sz="quarter" idx="10"/>
          </p:nvPr>
        </p:nvSpPr>
        <p:spPr/>
        <p:txBody>
          <a:bodyPr/>
          <a:lstStyle/>
          <a:p>
            <a:fld id="{48C1EB67-F149-44AB-8268-6FBAA37BC8D1}" type="slidenum">
              <a:rPr lang="en-US" smtClean="0"/>
              <a:pPr/>
              <a:t>1</a:t>
            </a:fld>
            <a:endParaRPr lang="en-US"/>
          </a:p>
        </p:txBody>
      </p:sp>
    </p:spTree>
    <p:extLst>
      <p:ext uri="{BB962C8B-B14F-4D97-AF65-F5344CB8AC3E}">
        <p14:creationId xmlns:p14="http://schemas.microsoft.com/office/powerpoint/2010/main" val="27404172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C1EB67-F149-44AB-8268-6FBAA37BC8D1}" type="slidenum">
              <a:rPr lang="en-US" smtClean="0"/>
              <a:pPr/>
              <a:t>66</a:t>
            </a:fld>
            <a:endParaRPr lang="en-US"/>
          </a:p>
        </p:txBody>
      </p:sp>
    </p:spTree>
    <p:extLst>
      <p:ext uri="{BB962C8B-B14F-4D97-AF65-F5344CB8AC3E}">
        <p14:creationId xmlns:p14="http://schemas.microsoft.com/office/powerpoint/2010/main" val="3713896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C1EB67-F149-44AB-8268-6FBAA37BC8D1}" type="slidenum">
              <a:rPr lang="en-US" smtClean="0"/>
              <a:pPr/>
              <a:t>20</a:t>
            </a:fld>
            <a:endParaRPr lang="en-US"/>
          </a:p>
        </p:txBody>
      </p:sp>
    </p:spTree>
    <p:extLst>
      <p:ext uri="{BB962C8B-B14F-4D97-AF65-F5344CB8AC3E}">
        <p14:creationId xmlns:p14="http://schemas.microsoft.com/office/powerpoint/2010/main" val="942429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 </a:t>
            </a:r>
            <a:r>
              <a:rPr lang="en-US" dirty="0" err="1" smtClean="0"/>
              <a:t>faculty.fname</a:t>
            </a:r>
            <a:r>
              <a:rPr lang="en-US" dirty="0" smtClean="0"/>
              <a:t>, </a:t>
            </a:r>
            <a:r>
              <a:rPr lang="en-US" dirty="0" err="1" smtClean="0"/>
              <a:t>class.class_name</a:t>
            </a:r>
            <a:r>
              <a:rPr lang="en-US" dirty="0" smtClean="0"/>
              <a:t> from faculty, class where </a:t>
            </a:r>
            <a:r>
              <a:rPr lang="en-US" dirty="0" err="1" smtClean="0"/>
              <a:t>faculty.fid</a:t>
            </a:r>
            <a:r>
              <a:rPr lang="en-US" dirty="0" smtClean="0"/>
              <a:t> = </a:t>
            </a:r>
            <a:r>
              <a:rPr lang="en-US" dirty="0" err="1" smtClean="0"/>
              <a:t>class.fid</a:t>
            </a:r>
            <a:endParaRPr lang="en-US" dirty="0"/>
          </a:p>
        </p:txBody>
      </p:sp>
      <p:sp>
        <p:nvSpPr>
          <p:cNvPr id="4" name="Slide Number Placeholder 3"/>
          <p:cNvSpPr>
            <a:spLocks noGrp="1"/>
          </p:cNvSpPr>
          <p:nvPr>
            <p:ph type="sldNum" sz="quarter" idx="10"/>
          </p:nvPr>
        </p:nvSpPr>
        <p:spPr/>
        <p:txBody>
          <a:bodyPr/>
          <a:lstStyle/>
          <a:p>
            <a:fld id="{48C1EB67-F149-44AB-8268-6FBAA37BC8D1}" type="slidenum">
              <a:rPr lang="en-US" smtClean="0"/>
              <a:pPr/>
              <a:t>27</a:t>
            </a:fld>
            <a:endParaRPr lang="en-US"/>
          </a:p>
        </p:txBody>
      </p:sp>
    </p:spTree>
    <p:extLst>
      <p:ext uri="{BB962C8B-B14F-4D97-AF65-F5344CB8AC3E}">
        <p14:creationId xmlns:p14="http://schemas.microsoft.com/office/powerpoint/2010/main" val="1104393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 </a:t>
            </a:r>
            <a:r>
              <a:rPr lang="en-US" dirty="0" err="1" smtClean="0"/>
              <a:t>suppliers.sname</a:t>
            </a:r>
            <a:r>
              <a:rPr lang="en-US" dirty="0" smtClean="0"/>
              <a:t>, count(</a:t>
            </a:r>
            <a:r>
              <a:rPr lang="en-US" dirty="0" err="1" smtClean="0"/>
              <a:t>catalog.sid</a:t>
            </a:r>
            <a:r>
              <a:rPr lang="en-US" dirty="0" smtClean="0"/>
              <a:t>) as "number of items" from catalog </a:t>
            </a:r>
          </a:p>
          <a:p>
            <a:r>
              <a:rPr lang="en-US" dirty="0" smtClean="0"/>
              <a:t>join suppliers</a:t>
            </a:r>
          </a:p>
          <a:p>
            <a:r>
              <a:rPr lang="en-US" dirty="0" smtClean="0"/>
              <a:t>on </a:t>
            </a:r>
            <a:r>
              <a:rPr lang="en-US" dirty="0" err="1" smtClean="0"/>
              <a:t>catalog.sid</a:t>
            </a:r>
            <a:r>
              <a:rPr lang="en-US" dirty="0" smtClean="0"/>
              <a:t> = </a:t>
            </a:r>
            <a:r>
              <a:rPr lang="en-US" dirty="0" err="1" smtClean="0"/>
              <a:t>suppliers.sid</a:t>
            </a:r>
            <a:r>
              <a:rPr lang="en-US" dirty="0" smtClean="0"/>
              <a:t> group by </a:t>
            </a:r>
            <a:r>
              <a:rPr lang="en-US" dirty="0" err="1" smtClean="0"/>
              <a:t>catalog.sid</a:t>
            </a:r>
            <a:endParaRPr lang="en-US" dirty="0"/>
          </a:p>
        </p:txBody>
      </p:sp>
      <p:sp>
        <p:nvSpPr>
          <p:cNvPr id="4" name="Slide Number Placeholder 3"/>
          <p:cNvSpPr>
            <a:spLocks noGrp="1"/>
          </p:cNvSpPr>
          <p:nvPr>
            <p:ph type="sldNum" sz="quarter" idx="10"/>
          </p:nvPr>
        </p:nvSpPr>
        <p:spPr/>
        <p:txBody>
          <a:bodyPr/>
          <a:lstStyle/>
          <a:p>
            <a:fld id="{48C1EB67-F149-44AB-8268-6FBAA37BC8D1}" type="slidenum">
              <a:rPr lang="en-US" smtClean="0"/>
              <a:pPr/>
              <a:t>44</a:t>
            </a:fld>
            <a:endParaRPr lang="en-US"/>
          </a:p>
        </p:txBody>
      </p:sp>
    </p:spTree>
    <p:extLst>
      <p:ext uri="{BB962C8B-B14F-4D97-AF65-F5344CB8AC3E}">
        <p14:creationId xmlns:p14="http://schemas.microsoft.com/office/powerpoint/2010/main" val="1842015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C1EB67-F149-44AB-8268-6FBAA37BC8D1}" type="slidenum">
              <a:rPr lang="en-US" smtClean="0"/>
              <a:pPr/>
              <a:t>48</a:t>
            </a:fld>
            <a:endParaRPr lang="en-US"/>
          </a:p>
        </p:txBody>
      </p:sp>
    </p:spTree>
    <p:extLst>
      <p:ext uri="{BB962C8B-B14F-4D97-AF65-F5344CB8AC3E}">
        <p14:creationId xmlns:p14="http://schemas.microsoft.com/office/powerpoint/2010/main" val="1936844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C1EB67-F149-44AB-8268-6FBAA37BC8D1}" type="slidenum">
              <a:rPr lang="en-US" smtClean="0"/>
              <a:pPr/>
              <a:t>62</a:t>
            </a:fld>
            <a:endParaRPr lang="en-US"/>
          </a:p>
        </p:txBody>
      </p:sp>
    </p:spTree>
    <p:extLst>
      <p:ext uri="{BB962C8B-B14F-4D97-AF65-F5344CB8AC3E}">
        <p14:creationId xmlns:p14="http://schemas.microsoft.com/office/powerpoint/2010/main" val="3713896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C1EB67-F149-44AB-8268-6FBAA37BC8D1}" type="slidenum">
              <a:rPr lang="en-US" smtClean="0"/>
              <a:pPr/>
              <a:t>63</a:t>
            </a:fld>
            <a:endParaRPr lang="en-US"/>
          </a:p>
        </p:txBody>
      </p:sp>
    </p:spTree>
    <p:extLst>
      <p:ext uri="{BB962C8B-B14F-4D97-AF65-F5344CB8AC3E}">
        <p14:creationId xmlns:p14="http://schemas.microsoft.com/office/powerpoint/2010/main" val="377079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f you want to know how many </a:t>
            </a:r>
            <a:r>
              <a:rPr lang="en-US" sz="1200" b="0" i="1" kern="1200" dirty="0" smtClean="0">
                <a:solidFill>
                  <a:schemeClr val="tx1"/>
                </a:solidFill>
                <a:effectLst/>
                <a:latin typeface="+mn-lt"/>
                <a:ea typeface="+mn-ea"/>
                <a:cs typeface="+mn-cs"/>
              </a:rPr>
              <a:t>orders</a:t>
            </a:r>
            <a:r>
              <a:rPr lang="en-US" sz="1200" b="0" i="0" kern="1200" dirty="0" smtClean="0">
                <a:solidFill>
                  <a:schemeClr val="tx1"/>
                </a:solidFill>
                <a:effectLst/>
                <a:latin typeface="+mn-lt"/>
                <a:ea typeface="+mn-ea"/>
                <a:cs typeface="+mn-cs"/>
              </a:rPr>
              <a:t> in each </a:t>
            </a:r>
            <a:r>
              <a:rPr lang="en-US" sz="1200" b="0" i="1" kern="1200" dirty="0" smtClean="0">
                <a:solidFill>
                  <a:schemeClr val="tx1"/>
                </a:solidFill>
                <a:effectLst/>
                <a:latin typeface="+mn-lt"/>
                <a:ea typeface="+mn-ea"/>
                <a:cs typeface="+mn-cs"/>
              </a:rPr>
              <a:t>status</a:t>
            </a:r>
            <a:r>
              <a:rPr lang="en-US" sz="1200" b="0" i="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48C1EB67-F149-44AB-8268-6FBAA37BC8D1}" type="slidenum">
              <a:rPr lang="en-US" smtClean="0"/>
              <a:pPr/>
              <a:t>64</a:t>
            </a:fld>
            <a:endParaRPr lang="en-US"/>
          </a:p>
        </p:txBody>
      </p:sp>
    </p:spTree>
    <p:extLst>
      <p:ext uri="{BB962C8B-B14F-4D97-AF65-F5344CB8AC3E}">
        <p14:creationId xmlns:p14="http://schemas.microsoft.com/office/powerpoint/2010/main" val="3713896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smtClean="0">
                <a:solidFill>
                  <a:schemeClr val="tx1"/>
                </a:solidFill>
                <a:effectLst/>
                <a:latin typeface="+mn-lt"/>
                <a:ea typeface="+mn-ea"/>
                <a:cs typeface="+mn-cs"/>
              </a:rPr>
              <a:t>ind</a:t>
            </a:r>
            <a:r>
              <a:rPr lang="en-US" sz="1200" b="0" i="0" kern="1200" dirty="0" smtClean="0">
                <a:solidFill>
                  <a:schemeClr val="tx1"/>
                </a:solidFill>
                <a:effectLst/>
                <a:latin typeface="+mn-lt"/>
                <a:ea typeface="+mn-ea"/>
                <a:cs typeface="+mn-cs"/>
              </a:rPr>
              <a:t> which order has total sales greater than $1000</a:t>
            </a:r>
            <a:endParaRPr lang="en-US" dirty="0"/>
          </a:p>
        </p:txBody>
      </p:sp>
      <p:sp>
        <p:nvSpPr>
          <p:cNvPr id="4" name="Slide Number Placeholder 3"/>
          <p:cNvSpPr>
            <a:spLocks noGrp="1"/>
          </p:cNvSpPr>
          <p:nvPr>
            <p:ph type="sldNum" sz="quarter" idx="10"/>
          </p:nvPr>
        </p:nvSpPr>
        <p:spPr/>
        <p:txBody>
          <a:bodyPr/>
          <a:lstStyle/>
          <a:p>
            <a:fld id="{48C1EB67-F149-44AB-8268-6FBAA37BC8D1}" type="slidenum">
              <a:rPr lang="en-US" smtClean="0"/>
              <a:pPr/>
              <a:t>65</a:t>
            </a:fld>
            <a:endParaRPr lang="en-US"/>
          </a:p>
        </p:txBody>
      </p:sp>
    </p:spTree>
    <p:extLst>
      <p:ext uri="{BB962C8B-B14F-4D97-AF65-F5344CB8AC3E}">
        <p14:creationId xmlns:p14="http://schemas.microsoft.com/office/powerpoint/2010/main" val="3713896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rot="5400000">
            <a:off x="7589520" y="1081851"/>
            <a:ext cx="2011680" cy="384048"/>
          </a:xfrm>
          <a:prstGeom prst="rect">
            <a:avLst/>
          </a:prstGeom>
        </p:spPr>
        <p:txBody>
          <a:bodyPr/>
          <a:lstStyle/>
          <a:p>
            <a:fld id="{1D8BD707-D9CF-40AE-B4C6-C98DA3205C09}" type="datetimeFigureOut">
              <a:rPr lang="en-US" smtClean="0"/>
              <a:pPr/>
              <a:t>1/27/2015</a:t>
            </a:fld>
            <a:endParaRPr lang="en-US"/>
          </a:p>
        </p:txBody>
      </p:sp>
      <p:sp>
        <p:nvSpPr>
          <p:cNvPr id="5" name="Footer Placeholder 4"/>
          <p:cNvSpPr>
            <a:spLocks noGrp="1"/>
          </p:cNvSpPr>
          <p:nvPr>
            <p:ph type="ftr" sz="quarter" idx="11"/>
          </p:nvPr>
        </p:nvSpPr>
        <p:spPr>
          <a:xfrm rot="5400000">
            <a:off x="6990186" y="3737240"/>
            <a:ext cx="3200400" cy="36576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rot="5400000">
            <a:off x="7589520" y="1081851"/>
            <a:ext cx="2011680" cy="384048"/>
          </a:xfrm>
          <a:prstGeom prst="rect">
            <a:avLst/>
          </a:prstGeom>
        </p:spPr>
        <p:txBody>
          <a:bodyPr/>
          <a:lstStyle/>
          <a:p>
            <a:fld id="{1D8BD707-D9CF-40AE-B4C6-C98DA3205C09}" type="datetimeFigureOut">
              <a:rPr lang="en-US" smtClean="0"/>
              <a:pPr/>
              <a:t>1/27/2015</a:t>
            </a:fld>
            <a:endParaRPr lang="en-US"/>
          </a:p>
        </p:txBody>
      </p:sp>
      <p:sp>
        <p:nvSpPr>
          <p:cNvPr id="5" name="Footer Placeholder 4"/>
          <p:cNvSpPr>
            <a:spLocks noGrp="1"/>
          </p:cNvSpPr>
          <p:nvPr>
            <p:ph type="ftr" sz="quarter" idx="11"/>
          </p:nvPr>
        </p:nvSpPr>
        <p:spPr>
          <a:xfrm rot="5400000">
            <a:off x="6990186" y="3737240"/>
            <a:ext cx="3200400" cy="365760"/>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295400"/>
            <a:ext cx="7924800" cy="51785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a:prstGeom prst="rect">
            <a:avLst/>
          </a:prstGeom>
        </p:spPr>
        <p:txBody>
          <a:bodyPr/>
          <a:lstStyle/>
          <a:p>
            <a:fld id="{1D8BD707-D9CF-40AE-B4C6-C98DA3205C09}" type="datetimeFigureOut">
              <a:rPr lang="en-US" smtClean="0"/>
              <a:pPr/>
              <a:t>1/27/2015</a:t>
            </a:fld>
            <a:endParaRPr lang="en-US"/>
          </a:p>
        </p:txBody>
      </p:sp>
      <p:sp>
        <p:nvSpPr>
          <p:cNvPr id="5" name="Footer Placeholder 4"/>
          <p:cNvSpPr>
            <a:spLocks noGrp="1"/>
          </p:cNvSpPr>
          <p:nvPr>
            <p:ph type="ftr" sz="quarter" idx="11"/>
          </p:nvPr>
        </p:nvSpPr>
        <p:spPr bwMode="auto">
          <a:xfrm rot="5400000">
            <a:off x="7077456" y="4178808"/>
            <a:ext cx="3657600" cy="384048"/>
          </a:xfrm>
          <a:prstGeom prst="rect">
            <a:avLst/>
          </a:prstGeo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rot="5400000">
            <a:off x="7589520" y="1081851"/>
            <a:ext cx="2011680" cy="384048"/>
          </a:xfrm>
          <a:prstGeom prst="rect">
            <a:avLst/>
          </a:prstGeom>
        </p:spPr>
        <p:txBody>
          <a:bodyPr/>
          <a:lstStyle/>
          <a:p>
            <a:fld id="{1D8BD707-D9CF-40AE-B4C6-C98DA3205C09}" type="datetimeFigureOut">
              <a:rPr lang="en-US" smtClean="0"/>
              <a:pPr/>
              <a:t>1/27/2015</a:t>
            </a:fld>
            <a:endParaRPr lang="en-US"/>
          </a:p>
        </p:txBody>
      </p:sp>
      <p:sp>
        <p:nvSpPr>
          <p:cNvPr id="6" name="Footer Placeholder 5"/>
          <p:cNvSpPr>
            <a:spLocks noGrp="1"/>
          </p:cNvSpPr>
          <p:nvPr>
            <p:ph type="ftr" sz="quarter" idx="11"/>
          </p:nvPr>
        </p:nvSpPr>
        <p:spPr>
          <a:xfrm rot="5400000">
            <a:off x="6990186" y="3737240"/>
            <a:ext cx="3200400" cy="365760"/>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a:xfrm rot="5400000">
            <a:off x="7589520" y="1081851"/>
            <a:ext cx="2011680" cy="384048"/>
          </a:xfrm>
          <a:prstGeom prst="rect">
            <a:avLst/>
          </a:prstGeom>
        </p:spPr>
        <p:txBody>
          <a:bodyPr/>
          <a:lstStyle/>
          <a:p>
            <a:fld id="{1D8BD707-D9CF-40AE-B4C6-C98DA3205C09}" type="datetimeFigureOut">
              <a:rPr lang="en-US" smtClean="0"/>
              <a:pPr/>
              <a:t>1/27/2015</a:t>
            </a:fld>
            <a:endParaRPr lang="en-US"/>
          </a:p>
        </p:txBody>
      </p:sp>
      <p:sp>
        <p:nvSpPr>
          <p:cNvPr id="8" name="Footer Placeholder 7"/>
          <p:cNvSpPr>
            <a:spLocks noGrp="1"/>
          </p:cNvSpPr>
          <p:nvPr>
            <p:ph type="ftr" sz="quarter" idx="11"/>
          </p:nvPr>
        </p:nvSpPr>
        <p:spPr>
          <a:xfrm rot="5400000">
            <a:off x="6990186" y="3737240"/>
            <a:ext cx="3200400" cy="365760"/>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a:xfrm rot="5400000">
            <a:off x="7589520" y="1081851"/>
            <a:ext cx="2011680" cy="384048"/>
          </a:xfrm>
          <a:prstGeom prst="rect">
            <a:avLst/>
          </a:prstGeom>
        </p:spPr>
        <p:txBody>
          <a:bodyPr rtlCol="0"/>
          <a:lstStyle/>
          <a:p>
            <a:fld id="{1D8BD707-D9CF-40AE-B4C6-C98DA3205C09}" type="datetimeFigureOut">
              <a:rPr lang="en-US" smtClean="0"/>
              <a:pPr/>
              <a:t>1/27/2015</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a:xfrm rot="5400000">
            <a:off x="6990186" y="3737240"/>
            <a:ext cx="3200400" cy="365760"/>
          </a:xfrm>
          <a:prstGeom prst="rect">
            <a:avLst/>
          </a:prstGeom>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rot="5400000">
            <a:off x="7589520" y="1081851"/>
            <a:ext cx="2011680" cy="384048"/>
          </a:xfrm>
          <a:prstGeom prst="rect">
            <a:avLst/>
          </a:prstGeom>
        </p:spPr>
        <p:txBody>
          <a:bodyPr/>
          <a:lstStyle/>
          <a:p>
            <a:fld id="{1D8BD707-D9CF-40AE-B4C6-C98DA3205C09}" type="datetimeFigureOut">
              <a:rPr lang="en-US" smtClean="0"/>
              <a:pPr/>
              <a:t>1/27/2015</a:t>
            </a:fld>
            <a:endParaRPr lang="en-US"/>
          </a:p>
        </p:txBody>
      </p:sp>
      <p:sp>
        <p:nvSpPr>
          <p:cNvPr id="3" name="Footer Placeholder 2"/>
          <p:cNvSpPr>
            <a:spLocks noGrp="1"/>
          </p:cNvSpPr>
          <p:nvPr>
            <p:ph type="ftr" sz="quarter" idx="11"/>
          </p:nvPr>
        </p:nvSpPr>
        <p:spPr>
          <a:xfrm rot="5400000">
            <a:off x="6990186" y="3737240"/>
            <a:ext cx="3200400" cy="365760"/>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a:xfrm rot="5400000">
            <a:off x="7589520" y="1081851"/>
            <a:ext cx="2011680" cy="384048"/>
          </a:xfrm>
          <a:prstGeom prst="rect">
            <a:avLst/>
          </a:prstGeom>
        </p:spPr>
        <p:txBody>
          <a:bodyPr rtlCol="0"/>
          <a:lstStyle/>
          <a:p>
            <a:fld id="{1D8BD707-D9CF-40AE-B4C6-C98DA3205C09}" type="datetimeFigureOut">
              <a:rPr lang="en-US" smtClean="0"/>
              <a:pPr/>
              <a:t>1/27/2015</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a:xfrm rot="5400000">
            <a:off x="6990186" y="3737240"/>
            <a:ext cx="3200400" cy="365760"/>
          </a:xfrm>
          <a:prstGeom prst="rect">
            <a:avLst/>
          </a:prstGeom>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a:xfrm rot="5400000">
            <a:off x="7589520" y="1081851"/>
            <a:ext cx="2011680" cy="384048"/>
          </a:xfrm>
          <a:prstGeom prst="rect">
            <a:avLst/>
          </a:prstGeom>
        </p:spPr>
        <p:txBody>
          <a:bodyPr rtlCol="0"/>
          <a:lstStyle/>
          <a:p>
            <a:fld id="{1D8BD707-D9CF-40AE-B4C6-C98DA3205C09}" type="datetimeFigureOut">
              <a:rPr lang="en-US" smtClean="0"/>
              <a:pPr/>
              <a:t>1/27/2015</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a:xfrm rot="5400000">
            <a:off x="6990186" y="3737240"/>
            <a:ext cx="3200400" cy="365760"/>
          </a:xfrm>
          <a:prstGeom prst="rect">
            <a:avLst/>
          </a:prstGeom>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924800" cy="792162"/>
          </a:xfrm>
          <a:prstGeom prst="rect">
            <a:avLst/>
          </a:prstGeom>
        </p:spPr>
        <p:txBody>
          <a:bodyPr vert="horz" anchor="ctr" anchorCtr="1">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95400"/>
            <a:ext cx="7924800" cy="51785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483194" y="6172200"/>
            <a:ext cx="526694" cy="552651"/>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000" dirty="0"/>
          </a:p>
        </p:txBody>
      </p:sp>
      <p:sp>
        <p:nvSpPr>
          <p:cNvPr id="23" name="Slide Number Placeholder 22"/>
          <p:cNvSpPr>
            <a:spLocks noGrp="1"/>
          </p:cNvSpPr>
          <p:nvPr>
            <p:ph type="sldNum" sz="quarter" idx="4"/>
          </p:nvPr>
        </p:nvSpPr>
        <p:spPr>
          <a:xfrm>
            <a:off x="8458200" y="6191451"/>
            <a:ext cx="585216" cy="525018"/>
          </a:xfrm>
          <a:prstGeom prst="rect">
            <a:avLst/>
          </a:prstGeom>
        </p:spPr>
        <p:txBody>
          <a:bodyPr vert="horz" anchor="ctr"/>
          <a:lstStyle>
            <a:lvl1pPr algn="ctr" eaLnBrk="1" latinLnBrk="0" hangingPunct="1">
              <a:defRPr kumimoji="0" sz="10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2514600"/>
            <a:ext cx="6172200" cy="1894362"/>
          </a:xfrm>
        </p:spPr>
        <p:txBody>
          <a:bodyPr/>
          <a:lstStyle/>
          <a:p>
            <a:r>
              <a:rPr lang="en-US" dirty="0" smtClean="0"/>
              <a:t>INLS 623– </a:t>
            </a:r>
            <a:r>
              <a:rPr lang="en-US" dirty="0" err="1" smtClean="0"/>
              <a:t>Sql</a:t>
            </a:r>
            <a:endParaRPr lang="en-US" dirty="0"/>
          </a:p>
        </p:txBody>
      </p:sp>
      <p:sp>
        <p:nvSpPr>
          <p:cNvPr id="3" name="Subtitle 2"/>
          <p:cNvSpPr>
            <a:spLocks noGrp="1"/>
          </p:cNvSpPr>
          <p:nvPr>
            <p:ph type="subTitle" idx="1"/>
          </p:nvPr>
        </p:nvSpPr>
        <p:spPr>
          <a:xfrm>
            <a:off x="2286000" y="5257800"/>
            <a:ext cx="6172200" cy="1117122"/>
          </a:xfrm>
        </p:spPr>
        <p:txBody>
          <a:bodyPr/>
          <a:lstStyle/>
          <a:p>
            <a:r>
              <a:rPr lang="en-US" dirty="0" smtClean="0"/>
              <a:t>Instructor: Jason Carter</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Filtering Records</a:t>
            </a:r>
            <a:endParaRPr lang="en-US" dirty="0"/>
          </a:p>
        </p:txBody>
      </p:sp>
      <p:sp>
        <p:nvSpPr>
          <p:cNvPr id="3" name="Content Placeholder 2"/>
          <p:cNvSpPr>
            <a:spLocks noGrp="1"/>
          </p:cNvSpPr>
          <p:nvPr>
            <p:ph sz="quarter" idx="1"/>
          </p:nvPr>
        </p:nvSpPr>
        <p:spPr/>
        <p:txBody>
          <a:bodyPr/>
          <a:lstStyle/>
          <a:p>
            <a:r>
              <a:rPr lang="en-US" dirty="0" smtClean="0"/>
              <a:t>Use the where clause</a:t>
            </a:r>
          </a:p>
          <a:p>
            <a:r>
              <a:rPr lang="en-US" dirty="0"/>
              <a:t>SELECT </a:t>
            </a:r>
            <a:r>
              <a:rPr lang="en-US" i="1" dirty="0" err="1"/>
              <a:t>column_name</a:t>
            </a:r>
            <a:r>
              <a:rPr lang="en-US" dirty="0" err="1"/>
              <a:t>,</a:t>
            </a:r>
            <a:r>
              <a:rPr lang="en-US" i="1" dirty="0" err="1"/>
              <a:t>column_name</a:t>
            </a:r>
            <a:r>
              <a:rPr lang="en-US" dirty="0"/>
              <a:t/>
            </a:r>
            <a:br>
              <a:rPr lang="en-US" dirty="0"/>
            </a:br>
            <a:r>
              <a:rPr lang="en-US" dirty="0"/>
              <a:t>FROM </a:t>
            </a:r>
            <a:r>
              <a:rPr lang="en-US" i="1" dirty="0" err="1"/>
              <a:t>table_name</a:t>
            </a:r>
            <a:r>
              <a:rPr lang="en-US" dirty="0"/>
              <a:t/>
            </a:r>
            <a:br>
              <a:rPr lang="en-US" dirty="0"/>
            </a:br>
            <a:r>
              <a:rPr lang="en-US" dirty="0"/>
              <a:t>WHERE </a:t>
            </a:r>
            <a:r>
              <a:rPr lang="en-US" i="1" dirty="0" err="1"/>
              <a:t>column_name</a:t>
            </a:r>
            <a:r>
              <a:rPr lang="en-US" i="1" dirty="0"/>
              <a:t> operator </a:t>
            </a:r>
            <a:r>
              <a:rPr lang="en-US" i="1" dirty="0" smtClean="0"/>
              <a:t>value</a:t>
            </a:r>
            <a:r>
              <a:rPr lang="en-US" dirty="0" smtClean="0"/>
              <a:t>;</a:t>
            </a:r>
          </a:p>
          <a:p>
            <a:r>
              <a:rPr lang="en-US" dirty="0" smtClean="0"/>
              <a:t>operator</a:t>
            </a:r>
          </a:p>
          <a:p>
            <a:endParaRPr lang="en-US" dirty="0"/>
          </a:p>
        </p:txBody>
      </p:sp>
    </p:spTree>
    <p:extLst>
      <p:ext uri="{BB962C8B-B14F-4D97-AF65-F5344CB8AC3E}">
        <p14:creationId xmlns:p14="http://schemas.microsoft.com/office/powerpoint/2010/main" val="3845653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Operators</a:t>
            </a:r>
            <a:endParaRPr lang="en-US"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990600"/>
            <a:ext cx="5705475" cy="557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19316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Clause Example</a:t>
            </a:r>
            <a:endParaRPr lang="en-US" dirty="0"/>
          </a:p>
        </p:txBody>
      </p:sp>
      <p:sp>
        <p:nvSpPr>
          <p:cNvPr id="3" name="Content Placeholder 2"/>
          <p:cNvSpPr>
            <a:spLocks noGrp="1"/>
          </p:cNvSpPr>
          <p:nvPr>
            <p:ph sz="quarter" idx="1"/>
          </p:nvPr>
        </p:nvSpPr>
        <p:spPr>
          <a:xfrm>
            <a:off x="457200" y="1295400"/>
            <a:ext cx="8229600" cy="990600"/>
          </a:xfrm>
        </p:spPr>
        <p:txBody>
          <a:bodyPr/>
          <a:lstStyle/>
          <a:p>
            <a:r>
              <a:rPr lang="en-US" dirty="0"/>
              <a:t>select distinct </a:t>
            </a:r>
            <a:r>
              <a:rPr lang="en-US" dirty="0" smtClean="0"/>
              <a:t>salary </a:t>
            </a:r>
            <a:r>
              <a:rPr lang="en-US" dirty="0"/>
              <a:t>from employees where salary = 18050.00</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169102"/>
            <a:ext cx="2381250"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95157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Operators</a:t>
            </a:r>
            <a:endParaRPr lang="en-US" dirty="0"/>
          </a:p>
        </p:txBody>
      </p:sp>
      <p:sp>
        <p:nvSpPr>
          <p:cNvPr id="3" name="Content Placeholder 2"/>
          <p:cNvSpPr>
            <a:spLocks noGrp="1"/>
          </p:cNvSpPr>
          <p:nvPr>
            <p:ph sz="quarter" idx="1"/>
          </p:nvPr>
        </p:nvSpPr>
        <p:spPr>
          <a:xfrm>
            <a:off x="457200" y="1295400"/>
            <a:ext cx="7924800" cy="2438400"/>
          </a:xfrm>
        </p:spPr>
        <p:txBody>
          <a:bodyPr/>
          <a:lstStyle/>
          <a:p>
            <a:r>
              <a:rPr lang="en-US" dirty="0" smtClean="0"/>
              <a:t>&gt;</a:t>
            </a:r>
          </a:p>
          <a:p>
            <a:r>
              <a:rPr lang="en-US" dirty="0" smtClean="0"/>
              <a:t>&lt;</a:t>
            </a:r>
          </a:p>
          <a:p>
            <a:r>
              <a:rPr lang="en-US" dirty="0" smtClean="0"/>
              <a:t>&gt;=</a:t>
            </a:r>
          </a:p>
          <a:p>
            <a:r>
              <a:rPr lang="en-US" dirty="0" smtClean="0"/>
              <a:t>&lt;=</a:t>
            </a:r>
          </a:p>
          <a:p>
            <a:r>
              <a:rPr lang="en-US" dirty="0" smtClean="0"/>
              <a:t>&lt;&gt; or !=</a:t>
            </a:r>
            <a:endParaRPr lang="en-US" dirty="0"/>
          </a:p>
        </p:txBody>
      </p:sp>
      <p:sp>
        <p:nvSpPr>
          <p:cNvPr id="4" name="Content Placeholder 2"/>
          <p:cNvSpPr txBox="1">
            <a:spLocks/>
          </p:cNvSpPr>
          <p:nvPr/>
        </p:nvSpPr>
        <p:spPr>
          <a:xfrm>
            <a:off x="457200" y="3810000"/>
            <a:ext cx="7924800" cy="914400"/>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smtClean="0"/>
              <a:t>These operators are straightforward</a:t>
            </a:r>
          </a:p>
        </p:txBody>
      </p:sp>
    </p:spTree>
    <p:extLst>
      <p:ext uri="{BB962C8B-B14F-4D97-AF65-F5344CB8AC3E}">
        <p14:creationId xmlns:p14="http://schemas.microsoft.com/office/powerpoint/2010/main" val="3295357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LIKE Operator</a:t>
            </a:r>
            <a:endParaRPr lang="en-US" dirty="0"/>
          </a:p>
        </p:txBody>
      </p:sp>
      <p:sp>
        <p:nvSpPr>
          <p:cNvPr id="3" name="Content Placeholder 2"/>
          <p:cNvSpPr>
            <a:spLocks noGrp="1"/>
          </p:cNvSpPr>
          <p:nvPr>
            <p:ph sz="quarter" idx="1"/>
          </p:nvPr>
        </p:nvSpPr>
        <p:spPr>
          <a:xfrm>
            <a:off x="457200" y="1295400"/>
            <a:ext cx="7772400" cy="2209800"/>
          </a:xfrm>
        </p:spPr>
        <p:txBody>
          <a:bodyPr/>
          <a:lstStyle/>
          <a:p>
            <a:r>
              <a:rPr lang="en-US" dirty="0"/>
              <a:t>The LIKE operator is used in a WHERE clause to search for a specified pattern in a </a:t>
            </a:r>
            <a:r>
              <a:rPr lang="en-US" dirty="0" smtClean="0"/>
              <a:t>column</a:t>
            </a:r>
          </a:p>
          <a:p>
            <a:r>
              <a:rPr lang="en-US" dirty="0"/>
              <a:t>SELECT </a:t>
            </a:r>
            <a:r>
              <a:rPr lang="en-US" i="1" dirty="0" err="1"/>
              <a:t>column_name</a:t>
            </a:r>
            <a:r>
              <a:rPr lang="en-US" i="1" dirty="0"/>
              <a:t>(s)</a:t>
            </a:r>
            <a:r>
              <a:rPr lang="en-US" dirty="0"/>
              <a:t/>
            </a:r>
            <a:br>
              <a:rPr lang="en-US" dirty="0"/>
            </a:br>
            <a:r>
              <a:rPr lang="en-US" dirty="0"/>
              <a:t>FROM </a:t>
            </a:r>
            <a:r>
              <a:rPr lang="en-US" i="1" dirty="0" err="1"/>
              <a:t>table_name</a:t>
            </a:r>
            <a:r>
              <a:rPr lang="en-US" dirty="0"/>
              <a:t/>
            </a:r>
            <a:br>
              <a:rPr lang="en-US" dirty="0"/>
            </a:br>
            <a:r>
              <a:rPr lang="en-US" dirty="0"/>
              <a:t>WHERE </a:t>
            </a:r>
            <a:r>
              <a:rPr lang="en-US" i="1" dirty="0" err="1"/>
              <a:t>column_name</a:t>
            </a:r>
            <a:r>
              <a:rPr lang="en-US" dirty="0"/>
              <a:t> LIKE </a:t>
            </a:r>
            <a:r>
              <a:rPr lang="en-US" i="1" dirty="0"/>
              <a:t>pattern</a:t>
            </a:r>
            <a:r>
              <a:rPr lang="en-US" dirty="0"/>
              <a:t>;</a:t>
            </a:r>
          </a:p>
        </p:txBody>
      </p:sp>
      <p:sp>
        <p:nvSpPr>
          <p:cNvPr id="4" name="Content Placeholder 2"/>
          <p:cNvSpPr txBox="1">
            <a:spLocks/>
          </p:cNvSpPr>
          <p:nvPr/>
        </p:nvSpPr>
        <p:spPr>
          <a:xfrm>
            <a:off x="1676400" y="4572000"/>
            <a:ext cx="4876800" cy="533400"/>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US" dirty="0" smtClean="0"/>
              <a:t>How do we specify a pattern?</a:t>
            </a:r>
            <a:endParaRPr lang="en-US" dirty="0"/>
          </a:p>
        </p:txBody>
      </p:sp>
    </p:spTree>
    <p:extLst>
      <p:ext uri="{BB962C8B-B14F-4D97-AF65-F5344CB8AC3E}">
        <p14:creationId xmlns:p14="http://schemas.microsoft.com/office/powerpoint/2010/main" val="86113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Wildcards</a:t>
            </a:r>
            <a:endParaRPr lang="en-US"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6563"/>
          <a:stretch/>
        </p:blipFill>
        <p:spPr bwMode="auto">
          <a:xfrm>
            <a:off x="228600" y="2005445"/>
            <a:ext cx="8419234"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36292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Like and Wildcards Example</a:t>
            </a:r>
            <a:endParaRPr lang="en-US" dirty="0"/>
          </a:p>
        </p:txBody>
      </p:sp>
      <p:sp>
        <p:nvSpPr>
          <p:cNvPr id="3" name="Content Placeholder 2"/>
          <p:cNvSpPr>
            <a:spLocks noGrp="1"/>
          </p:cNvSpPr>
          <p:nvPr>
            <p:ph sz="quarter" idx="1"/>
          </p:nvPr>
        </p:nvSpPr>
        <p:spPr>
          <a:xfrm>
            <a:off x="457200" y="1295400"/>
            <a:ext cx="8229600" cy="1447800"/>
          </a:xfrm>
        </p:spPr>
        <p:txBody>
          <a:bodyPr>
            <a:normAutofit/>
          </a:bodyPr>
          <a:lstStyle/>
          <a:p>
            <a:r>
              <a:rPr lang="en-US" dirty="0" smtClean="0"/>
              <a:t>% wildcard</a:t>
            </a:r>
          </a:p>
          <a:p>
            <a:r>
              <a:rPr lang="en-US" dirty="0"/>
              <a:t>select </a:t>
            </a:r>
            <a:r>
              <a:rPr lang="en-US" dirty="0" err="1"/>
              <a:t>ename</a:t>
            </a:r>
            <a:r>
              <a:rPr lang="en-US" dirty="0"/>
              <a:t> from </a:t>
            </a:r>
            <a:endParaRPr lang="en-US" dirty="0" smtClean="0"/>
          </a:p>
          <a:p>
            <a:pPr marL="0" indent="0">
              <a:buNone/>
            </a:pPr>
            <a:r>
              <a:rPr lang="en-US" dirty="0"/>
              <a:t>	</a:t>
            </a:r>
            <a:r>
              <a:rPr lang="en-US" dirty="0" smtClean="0"/>
              <a:t>employees </a:t>
            </a:r>
            <a:r>
              <a:rPr lang="en-US" dirty="0"/>
              <a:t>where </a:t>
            </a:r>
            <a:r>
              <a:rPr lang="en-US" dirty="0" err="1"/>
              <a:t>ename</a:t>
            </a:r>
            <a:r>
              <a:rPr lang="en-US" dirty="0"/>
              <a:t> LIKE 'J%'</a:t>
            </a: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667000"/>
            <a:ext cx="2743200"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59014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Like and Wildcards Example</a:t>
            </a:r>
            <a:endParaRPr lang="en-US" dirty="0"/>
          </a:p>
        </p:txBody>
      </p:sp>
      <p:sp>
        <p:nvSpPr>
          <p:cNvPr id="3" name="Content Placeholder 2"/>
          <p:cNvSpPr>
            <a:spLocks noGrp="1"/>
          </p:cNvSpPr>
          <p:nvPr>
            <p:ph sz="quarter" idx="1"/>
          </p:nvPr>
        </p:nvSpPr>
        <p:spPr>
          <a:xfrm>
            <a:off x="457200" y="1295400"/>
            <a:ext cx="8229600" cy="685800"/>
          </a:xfrm>
        </p:spPr>
        <p:txBody>
          <a:bodyPr>
            <a:normAutofit fontScale="92500" lnSpcReduction="20000"/>
          </a:bodyPr>
          <a:lstStyle/>
          <a:p>
            <a:r>
              <a:rPr lang="en-US" dirty="0"/>
              <a:t>select </a:t>
            </a:r>
            <a:r>
              <a:rPr lang="en-US" dirty="0" err="1"/>
              <a:t>ename</a:t>
            </a:r>
            <a:r>
              <a:rPr lang="en-US" dirty="0"/>
              <a:t> from employees where </a:t>
            </a:r>
            <a:r>
              <a:rPr lang="en-US" dirty="0" err="1"/>
              <a:t>ename</a:t>
            </a:r>
            <a:r>
              <a:rPr lang="en-US" dirty="0"/>
              <a:t> LIKE 'John William_'</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2057400"/>
            <a:ext cx="2324100"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90965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Operator</a:t>
            </a:r>
            <a:endParaRPr lang="en-US" dirty="0"/>
          </a:p>
        </p:txBody>
      </p:sp>
      <p:sp>
        <p:nvSpPr>
          <p:cNvPr id="3" name="Content Placeholder 2"/>
          <p:cNvSpPr>
            <a:spLocks noGrp="1"/>
          </p:cNvSpPr>
          <p:nvPr>
            <p:ph sz="quarter" idx="1"/>
          </p:nvPr>
        </p:nvSpPr>
        <p:spPr/>
        <p:txBody>
          <a:bodyPr/>
          <a:lstStyle/>
          <a:p>
            <a:r>
              <a:rPr lang="en-US" dirty="0"/>
              <a:t>The IN operator allows you to specify multiple values in a WHERE </a:t>
            </a:r>
            <a:r>
              <a:rPr lang="en-US" dirty="0" smtClean="0"/>
              <a:t>clause</a:t>
            </a:r>
          </a:p>
          <a:p>
            <a:r>
              <a:rPr lang="en-US" dirty="0" smtClean="0"/>
              <a:t>It is like an or</a:t>
            </a:r>
          </a:p>
          <a:p>
            <a:r>
              <a:rPr lang="en-US" dirty="0"/>
              <a:t>SELECT </a:t>
            </a:r>
            <a:r>
              <a:rPr lang="en-US" i="1" dirty="0" err="1"/>
              <a:t>column_name</a:t>
            </a:r>
            <a:r>
              <a:rPr lang="en-US" i="1" dirty="0"/>
              <a:t>(s)</a:t>
            </a:r>
            <a:r>
              <a:rPr lang="en-US" dirty="0"/>
              <a:t/>
            </a:r>
            <a:br>
              <a:rPr lang="en-US" dirty="0"/>
            </a:br>
            <a:r>
              <a:rPr lang="en-US" dirty="0"/>
              <a:t>FROM </a:t>
            </a:r>
            <a:r>
              <a:rPr lang="en-US" i="1" dirty="0" err="1"/>
              <a:t>table_name</a:t>
            </a:r>
            <a:r>
              <a:rPr lang="en-US" dirty="0"/>
              <a:t/>
            </a:r>
            <a:br>
              <a:rPr lang="en-US" dirty="0"/>
            </a:br>
            <a:r>
              <a:rPr lang="en-US" dirty="0"/>
              <a:t>WHERE </a:t>
            </a:r>
            <a:r>
              <a:rPr lang="en-US" i="1" dirty="0" err="1"/>
              <a:t>column_name</a:t>
            </a:r>
            <a:r>
              <a:rPr lang="en-US" dirty="0"/>
              <a:t> IN (</a:t>
            </a:r>
            <a:r>
              <a:rPr lang="en-US" i="1" dirty="0"/>
              <a:t>value1</a:t>
            </a:r>
            <a:r>
              <a:rPr lang="en-US" dirty="0"/>
              <a:t>,</a:t>
            </a:r>
            <a:r>
              <a:rPr lang="en-US" i="1" dirty="0"/>
              <a:t>value2</a:t>
            </a:r>
            <a:r>
              <a:rPr lang="en-US" dirty="0"/>
              <a:t>,...);</a:t>
            </a:r>
          </a:p>
        </p:txBody>
      </p:sp>
    </p:spTree>
    <p:extLst>
      <p:ext uri="{BB962C8B-B14F-4D97-AF65-F5344CB8AC3E}">
        <p14:creationId xmlns:p14="http://schemas.microsoft.com/office/powerpoint/2010/main" val="10966866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Operator Example</a:t>
            </a:r>
            <a:endParaRPr lang="en-US" dirty="0"/>
          </a:p>
        </p:txBody>
      </p:sp>
      <p:sp>
        <p:nvSpPr>
          <p:cNvPr id="3" name="Content Placeholder 2"/>
          <p:cNvSpPr>
            <a:spLocks noGrp="1"/>
          </p:cNvSpPr>
          <p:nvPr>
            <p:ph sz="quarter" idx="1"/>
          </p:nvPr>
        </p:nvSpPr>
        <p:spPr>
          <a:xfrm>
            <a:off x="457200" y="1295400"/>
            <a:ext cx="8229600" cy="838200"/>
          </a:xfrm>
        </p:spPr>
        <p:txBody>
          <a:bodyPr/>
          <a:lstStyle/>
          <a:p>
            <a:r>
              <a:rPr lang="en-US" dirty="0"/>
              <a:t>SELECT * FROM </a:t>
            </a:r>
            <a:r>
              <a:rPr lang="en-US" dirty="0" smtClean="0"/>
              <a:t>flights WHERE </a:t>
            </a:r>
            <a:r>
              <a:rPr lang="en-US" dirty="0"/>
              <a:t>origin IN ('Los </a:t>
            </a:r>
            <a:r>
              <a:rPr lang="en-US" dirty="0" err="1"/>
              <a:t>Angeles','Madison</a:t>
            </a:r>
            <a:r>
              <a:rPr lang="en-US" dirty="0"/>
              <a:t>');</a:t>
            </a:r>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r="28584" b="52105"/>
          <a:stretch/>
        </p:blipFill>
        <p:spPr bwMode="auto">
          <a:xfrm>
            <a:off x="304800" y="2514600"/>
            <a:ext cx="8271640" cy="2609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01136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SQL SELECT </a:t>
            </a:r>
            <a:r>
              <a:rPr lang="en-US" dirty="0" smtClean="0"/>
              <a:t>DISTINCT</a:t>
            </a:r>
            <a:endParaRPr lang="en-US" dirty="0"/>
          </a:p>
        </p:txBody>
      </p:sp>
      <p:sp>
        <p:nvSpPr>
          <p:cNvPr id="3" name="Content Placeholder 2"/>
          <p:cNvSpPr>
            <a:spLocks noGrp="1"/>
          </p:cNvSpPr>
          <p:nvPr>
            <p:ph sz="quarter" idx="1"/>
          </p:nvPr>
        </p:nvSpPr>
        <p:spPr/>
        <p:txBody>
          <a:bodyPr/>
          <a:lstStyle/>
          <a:p>
            <a:r>
              <a:rPr lang="en-US" dirty="0" smtClean="0"/>
              <a:t>SELECT </a:t>
            </a:r>
            <a:r>
              <a:rPr lang="en-US" b="1" dirty="0"/>
              <a:t>DISTINCT</a:t>
            </a:r>
            <a:r>
              <a:rPr lang="en-US" dirty="0"/>
              <a:t> </a:t>
            </a:r>
            <a:r>
              <a:rPr lang="en-US" i="1" dirty="0" err="1"/>
              <a:t>column_name</a:t>
            </a:r>
            <a:r>
              <a:rPr lang="en-US" dirty="0" err="1"/>
              <a:t>,</a:t>
            </a:r>
            <a:r>
              <a:rPr lang="en-US" i="1" dirty="0" err="1"/>
              <a:t>column_name</a:t>
            </a:r>
            <a:r>
              <a:rPr lang="en-US" dirty="0"/>
              <a:t/>
            </a:r>
            <a:br>
              <a:rPr lang="en-US" dirty="0"/>
            </a:br>
            <a:r>
              <a:rPr lang="en-US" dirty="0"/>
              <a:t>FROM </a:t>
            </a:r>
            <a:r>
              <a:rPr lang="en-US" i="1" dirty="0" err="1"/>
              <a:t>table_name</a:t>
            </a:r>
            <a:r>
              <a:rPr lang="en-US" dirty="0"/>
              <a:t>;</a:t>
            </a:r>
          </a:p>
        </p:txBody>
      </p:sp>
    </p:spTree>
    <p:extLst>
      <p:ext uri="{BB962C8B-B14F-4D97-AF65-F5344CB8AC3E}">
        <p14:creationId xmlns:p14="http://schemas.microsoft.com/office/powerpoint/2010/main" val="13075998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Between Operator</a:t>
            </a:r>
            <a:endParaRPr lang="en-US" dirty="0"/>
          </a:p>
        </p:txBody>
      </p:sp>
      <p:sp>
        <p:nvSpPr>
          <p:cNvPr id="3" name="Content Placeholder 2"/>
          <p:cNvSpPr>
            <a:spLocks noGrp="1"/>
          </p:cNvSpPr>
          <p:nvPr>
            <p:ph sz="quarter" idx="1"/>
          </p:nvPr>
        </p:nvSpPr>
        <p:spPr/>
        <p:txBody>
          <a:bodyPr/>
          <a:lstStyle/>
          <a:p>
            <a:r>
              <a:rPr lang="en-US" dirty="0"/>
              <a:t>The BETWEEN operator is used to select values within a range</a:t>
            </a:r>
            <a:r>
              <a:rPr lang="en-US" dirty="0" smtClean="0"/>
              <a:t>.</a:t>
            </a:r>
          </a:p>
          <a:p>
            <a:r>
              <a:rPr lang="en-US" dirty="0" smtClean="0"/>
              <a:t>SELECT</a:t>
            </a:r>
            <a:r>
              <a:rPr lang="en-US" dirty="0"/>
              <a:t> </a:t>
            </a:r>
            <a:r>
              <a:rPr lang="en-US" i="1" dirty="0" err="1"/>
              <a:t>column_name</a:t>
            </a:r>
            <a:r>
              <a:rPr lang="en-US" i="1" dirty="0"/>
              <a:t>(s)</a:t>
            </a:r>
            <a:r>
              <a:rPr lang="en-US" dirty="0"/>
              <a:t/>
            </a:r>
            <a:br>
              <a:rPr lang="en-US" dirty="0"/>
            </a:br>
            <a:r>
              <a:rPr lang="en-US" dirty="0"/>
              <a:t>FROM </a:t>
            </a:r>
            <a:r>
              <a:rPr lang="en-US" i="1" dirty="0" err="1"/>
              <a:t>table_name</a:t>
            </a:r>
            <a:r>
              <a:rPr lang="en-US" dirty="0"/>
              <a:t/>
            </a:r>
            <a:br>
              <a:rPr lang="en-US" dirty="0"/>
            </a:br>
            <a:r>
              <a:rPr lang="en-US" dirty="0"/>
              <a:t>WHERE </a:t>
            </a:r>
            <a:r>
              <a:rPr lang="en-US" i="1" dirty="0" err="1"/>
              <a:t>column_name</a:t>
            </a:r>
            <a:r>
              <a:rPr lang="en-US" i="1" dirty="0"/>
              <a:t> </a:t>
            </a:r>
            <a:r>
              <a:rPr lang="en-US" dirty="0"/>
              <a:t>BETWEEN </a:t>
            </a:r>
            <a:r>
              <a:rPr lang="en-US" i="1" dirty="0"/>
              <a:t>value1</a:t>
            </a:r>
            <a:r>
              <a:rPr lang="en-US" dirty="0"/>
              <a:t> AND </a:t>
            </a:r>
            <a:r>
              <a:rPr lang="en-US" i="1" dirty="0"/>
              <a:t>value2</a:t>
            </a:r>
            <a:r>
              <a:rPr lang="en-US" i="1" dirty="0" smtClean="0"/>
              <a:t>;</a:t>
            </a:r>
          </a:p>
          <a:p>
            <a:r>
              <a:rPr lang="en-US" dirty="0"/>
              <a:t>The values can be numbers, text, or dates.</a:t>
            </a:r>
          </a:p>
          <a:p>
            <a:endParaRPr lang="en-US" dirty="0"/>
          </a:p>
        </p:txBody>
      </p:sp>
    </p:spTree>
    <p:extLst>
      <p:ext uri="{BB962C8B-B14F-4D97-AF65-F5344CB8AC3E}">
        <p14:creationId xmlns:p14="http://schemas.microsoft.com/office/powerpoint/2010/main" val="34027370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Between Example</a:t>
            </a:r>
            <a:endParaRPr lang="en-US" dirty="0"/>
          </a:p>
        </p:txBody>
      </p:sp>
      <p:sp>
        <p:nvSpPr>
          <p:cNvPr id="3" name="Content Placeholder 2"/>
          <p:cNvSpPr>
            <a:spLocks noGrp="1"/>
          </p:cNvSpPr>
          <p:nvPr>
            <p:ph sz="quarter" idx="1"/>
          </p:nvPr>
        </p:nvSpPr>
        <p:spPr>
          <a:xfrm>
            <a:off x="304800" y="1295400"/>
            <a:ext cx="8458200" cy="838200"/>
          </a:xfrm>
        </p:spPr>
        <p:txBody>
          <a:bodyPr/>
          <a:lstStyle/>
          <a:p>
            <a:r>
              <a:rPr lang="en-US" dirty="0"/>
              <a:t>SELECT * FROM flights WHERE distance between 100 and 500 order by distance</a:t>
            </a:r>
          </a:p>
          <a:p>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731" y="2412206"/>
            <a:ext cx="8135469" cy="1397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40397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Between</a:t>
            </a:r>
            <a:endParaRPr lang="en-US" dirty="0"/>
          </a:p>
        </p:txBody>
      </p:sp>
      <p:sp>
        <p:nvSpPr>
          <p:cNvPr id="3" name="Content Placeholder 2"/>
          <p:cNvSpPr>
            <a:spLocks noGrp="1"/>
          </p:cNvSpPr>
          <p:nvPr>
            <p:ph sz="quarter" idx="1"/>
          </p:nvPr>
        </p:nvSpPr>
        <p:spPr/>
        <p:txBody>
          <a:bodyPr/>
          <a:lstStyle/>
          <a:p>
            <a:r>
              <a:rPr lang="en-US" dirty="0"/>
              <a:t>The BETWEEN operator is used to select values </a:t>
            </a:r>
            <a:r>
              <a:rPr lang="en-US" dirty="0" smtClean="0"/>
              <a:t>outside of a </a:t>
            </a:r>
            <a:r>
              <a:rPr lang="en-US" dirty="0"/>
              <a:t>range</a:t>
            </a:r>
            <a:r>
              <a:rPr lang="en-US" dirty="0" smtClean="0"/>
              <a:t>.</a:t>
            </a:r>
          </a:p>
          <a:p>
            <a:r>
              <a:rPr lang="en-US" dirty="0"/>
              <a:t>SELECT </a:t>
            </a:r>
            <a:r>
              <a:rPr lang="en-US" i="1" dirty="0" err="1"/>
              <a:t>column_name</a:t>
            </a:r>
            <a:r>
              <a:rPr lang="en-US" i="1" dirty="0"/>
              <a:t>(s)</a:t>
            </a:r>
            <a:r>
              <a:rPr lang="en-US" dirty="0"/>
              <a:t/>
            </a:r>
            <a:br>
              <a:rPr lang="en-US" dirty="0"/>
            </a:br>
            <a:r>
              <a:rPr lang="en-US" dirty="0"/>
              <a:t>FROM </a:t>
            </a:r>
            <a:r>
              <a:rPr lang="en-US" i="1" dirty="0" err="1"/>
              <a:t>table_name</a:t>
            </a:r>
            <a:r>
              <a:rPr lang="en-US" dirty="0"/>
              <a:t/>
            </a:r>
            <a:br>
              <a:rPr lang="en-US" dirty="0"/>
            </a:br>
            <a:r>
              <a:rPr lang="en-US" dirty="0"/>
              <a:t>WHERE </a:t>
            </a:r>
            <a:r>
              <a:rPr lang="en-US" i="1" dirty="0" err="1" smtClean="0"/>
              <a:t>column_name</a:t>
            </a:r>
            <a:r>
              <a:rPr lang="en-US" i="1" dirty="0" smtClean="0"/>
              <a:t> NOT </a:t>
            </a:r>
            <a:r>
              <a:rPr lang="en-US" i="1" dirty="0"/>
              <a:t> </a:t>
            </a:r>
            <a:r>
              <a:rPr lang="en-US" dirty="0"/>
              <a:t>BETWEEN </a:t>
            </a:r>
            <a:r>
              <a:rPr lang="en-US" i="1" dirty="0"/>
              <a:t>value1</a:t>
            </a:r>
            <a:r>
              <a:rPr lang="en-US" dirty="0"/>
              <a:t> AND </a:t>
            </a:r>
            <a:r>
              <a:rPr lang="en-US" i="1" dirty="0"/>
              <a:t>value2;</a:t>
            </a:r>
          </a:p>
          <a:p>
            <a:endParaRPr lang="en-US" dirty="0"/>
          </a:p>
          <a:p>
            <a:endParaRPr lang="en-US" dirty="0"/>
          </a:p>
        </p:txBody>
      </p:sp>
    </p:spTree>
    <p:extLst>
      <p:ext uri="{BB962C8B-B14F-4D97-AF65-F5344CB8AC3E}">
        <p14:creationId xmlns:p14="http://schemas.microsoft.com/office/powerpoint/2010/main" val="29879372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Between Example</a:t>
            </a:r>
            <a:endParaRPr lang="en-US" dirty="0"/>
          </a:p>
        </p:txBody>
      </p:sp>
      <p:sp>
        <p:nvSpPr>
          <p:cNvPr id="3" name="Content Placeholder 2"/>
          <p:cNvSpPr>
            <a:spLocks noGrp="1"/>
          </p:cNvSpPr>
          <p:nvPr>
            <p:ph sz="quarter" idx="1"/>
          </p:nvPr>
        </p:nvSpPr>
        <p:spPr/>
        <p:txBody>
          <a:bodyPr/>
          <a:lstStyle/>
          <a:p>
            <a:r>
              <a:rPr lang="en-US" dirty="0"/>
              <a:t>SELECT * FROM flights WHERE distance not between 100 and 500 order by distance</a:t>
            </a:r>
          </a:p>
          <a:p>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399" y="2438400"/>
            <a:ext cx="7855709" cy="210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77839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Temporarily Rename Table or Column</a:t>
            </a:r>
            <a:endParaRPr lang="en-US" dirty="0"/>
          </a:p>
        </p:txBody>
      </p:sp>
      <p:sp>
        <p:nvSpPr>
          <p:cNvPr id="3" name="Content Placeholder 2"/>
          <p:cNvSpPr>
            <a:spLocks noGrp="1"/>
          </p:cNvSpPr>
          <p:nvPr>
            <p:ph sz="quarter" idx="1"/>
          </p:nvPr>
        </p:nvSpPr>
        <p:spPr/>
        <p:txBody>
          <a:bodyPr/>
          <a:lstStyle/>
          <a:p>
            <a:r>
              <a:rPr lang="en-US" dirty="0"/>
              <a:t>SQL aliases are used to give a database table, or a column in a table, a temporary name</a:t>
            </a:r>
            <a:r>
              <a:rPr lang="en-US" dirty="0" smtClean="0"/>
              <a:t>.</a:t>
            </a:r>
          </a:p>
          <a:p>
            <a:r>
              <a:rPr lang="en-US" dirty="0" smtClean="0"/>
              <a:t>Columns</a:t>
            </a:r>
          </a:p>
          <a:p>
            <a:pPr lvl="1"/>
            <a:r>
              <a:rPr lang="en-US" dirty="0"/>
              <a:t>SELECT </a:t>
            </a:r>
            <a:r>
              <a:rPr lang="en-US" i="1" dirty="0" err="1"/>
              <a:t>column_name</a:t>
            </a:r>
            <a:r>
              <a:rPr lang="en-US" dirty="0"/>
              <a:t> AS </a:t>
            </a:r>
            <a:r>
              <a:rPr lang="en-US" i="1" dirty="0" err="1"/>
              <a:t>alias_name</a:t>
            </a:r>
            <a:r>
              <a:rPr lang="en-US" dirty="0"/>
              <a:t/>
            </a:r>
            <a:br>
              <a:rPr lang="en-US" dirty="0"/>
            </a:br>
            <a:r>
              <a:rPr lang="en-US" dirty="0"/>
              <a:t>FROM </a:t>
            </a:r>
            <a:r>
              <a:rPr lang="en-US" i="1" dirty="0" err="1"/>
              <a:t>table_name</a:t>
            </a:r>
            <a:r>
              <a:rPr lang="en-US" i="1" dirty="0" smtClean="0"/>
              <a:t>;</a:t>
            </a:r>
          </a:p>
          <a:p>
            <a:r>
              <a:rPr lang="en-US" dirty="0" smtClean="0"/>
              <a:t>Tables</a:t>
            </a:r>
          </a:p>
          <a:p>
            <a:pPr lvl="1"/>
            <a:r>
              <a:rPr lang="en-US" dirty="0"/>
              <a:t>SELECT </a:t>
            </a:r>
            <a:r>
              <a:rPr lang="en-US" i="1" dirty="0" err="1"/>
              <a:t>column_name</a:t>
            </a:r>
            <a:r>
              <a:rPr lang="en-US" i="1" dirty="0"/>
              <a:t>(s)</a:t>
            </a:r>
            <a:r>
              <a:rPr lang="en-US" dirty="0"/>
              <a:t/>
            </a:r>
            <a:br>
              <a:rPr lang="en-US" dirty="0"/>
            </a:br>
            <a:r>
              <a:rPr lang="en-US" dirty="0"/>
              <a:t>FROM </a:t>
            </a:r>
            <a:r>
              <a:rPr lang="en-US" i="1" dirty="0" err="1"/>
              <a:t>table_name</a:t>
            </a:r>
            <a:r>
              <a:rPr lang="en-US" i="1" dirty="0"/>
              <a:t> </a:t>
            </a:r>
            <a:r>
              <a:rPr lang="en-US" dirty="0"/>
              <a:t>AS </a:t>
            </a:r>
            <a:r>
              <a:rPr lang="en-US" i="1" dirty="0" err="1"/>
              <a:t>alias_name</a:t>
            </a:r>
            <a:r>
              <a:rPr lang="en-US" i="1" dirty="0"/>
              <a:t>;</a:t>
            </a:r>
            <a:endParaRPr lang="en-US" dirty="0"/>
          </a:p>
        </p:txBody>
      </p:sp>
    </p:spTree>
    <p:extLst>
      <p:ext uri="{BB962C8B-B14F-4D97-AF65-F5344CB8AC3E}">
        <p14:creationId xmlns:p14="http://schemas.microsoft.com/office/powerpoint/2010/main" val="8067269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Alias Example</a:t>
            </a:r>
            <a:endParaRPr lang="en-US" dirty="0"/>
          </a:p>
        </p:txBody>
      </p:sp>
      <p:sp>
        <p:nvSpPr>
          <p:cNvPr id="3" name="Content Placeholder 2"/>
          <p:cNvSpPr>
            <a:spLocks noGrp="1"/>
          </p:cNvSpPr>
          <p:nvPr>
            <p:ph sz="quarter" idx="1"/>
          </p:nvPr>
        </p:nvSpPr>
        <p:spPr>
          <a:xfrm>
            <a:off x="457200" y="1295400"/>
            <a:ext cx="7848600" cy="762000"/>
          </a:xfrm>
        </p:spPr>
        <p:txBody>
          <a:bodyPr/>
          <a:lstStyle/>
          <a:p>
            <a:r>
              <a:rPr lang="en-US" dirty="0"/>
              <a:t>Select </a:t>
            </a:r>
            <a:r>
              <a:rPr lang="en-US" dirty="0" err="1"/>
              <a:t>ename</a:t>
            </a:r>
            <a:r>
              <a:rPr lang="en-US" dirty="0"/>
              <a:t> as "Employee Name" from employees</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1374" y="2057400"/>
            <a:ext cx="3019425" cy="3937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32760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Joins</a:t>
            </a:r>
            <a:endParaRPr lang="en-US" dirty="0"/>
          </a:p>
        </p:txBody>
      </p:sp>
      <p:sp>
        <p:nvSpPr>
          <p:cNvPr id="3" name="Content Placeholder 2"/>
          <p:cNvSpPr>
            <a:spLocks noGrp="1"/>
          </p:cNvSpPr>
          <p:nvPr>
            <p:ph sz="quarter" idx="1"/>
          </p:nvPr>
        </p:nvSpPr>
        <p:spPr>
          <a:xfrm>
            <a:off x="457200" y="1295400"/>
            <a:ext cx="7924800" cy="838200"/>
          </a:xfrm>
        </p:spPr>
        <p:txBody>
          <a:bodyPr/>
          <a:lstStyle/>
          <a:p>
            <a:r>
              <a:rPr lang="en-US" dirty="0"/>
              <a:t>U</a:t>
            </a:r>
            <a:r>
              <a:rPr lang="en-US" dirty="0" smtClean="0"/>
              <a:t>sed </a:t>
            </a:r>
            <a:r>
              <a:rPr lang="en-US" dirty="0"/>
              <a:t>to combine rows from two or more tables, based on a common field between them</a:t>
            </a:r>
            <a:r>
              <a:rPr lang="en-US" dirty="0" smtClean="0"/>
              <a:t>.</a:t>
            </a:r>
          </a:p>
          <a:p>
            <a:pPr marL="0" indent="0">
              <a:buNone/>
            </a:pPr>
            <a:endParaRPr lang="en-US" dirty="0"/>
          </a:p>
        </p:txBody>
      </p:sp>
      <p:sp>
        <p:nvSpPr>
          <p:cNvPr id="4" name="Content Placeholder 2"/>
          <p:cNvSpPr txBox="1">
            <a:spLocks/>
          </p:cNvSpPr>
          <p:nvPr/>
        </p:nvSpPr>
        <p:spPr>
          <a:xfrm>
            <a:off x="457200" y="2514600"/>
            <a:ext cx="7924800" cy="838200"/>
          </a:xfrm>
          <a:prstGeom prst="rect">
            <a:avLst/>
          </a:prstGeom>
        </p:spPr>
        <p:txBody>
          <a:bodyPr vert="horz">
            <a:normAutofit lnSpcReduction="1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smtClean="0"/>
              <a:t>The most common type of join is the inner join</a:t>
            </a:r>
          </a:p>
          <a:p>
            <a:pPr lvl="1"/>
            <a:r>
              <a:rPr lang="en-US" dirty="0" smtClean="0"/>
              <a:t>You can type inner join or join</a:t>
            </a:r>
          </a:p>
          <a:p>
            <a:pPr marL="0" indent="0">
              <a:buFont typeface="Wingdings"/>
              <a:buNone/>
            </a:pPr>
            <a:endParaRPr lang="en-US" dirty="0"/>
          </a:p>
        </p:txBody>
      </p:sp>
    </p:spTree>
    <p:extLst>
      <p:ext uri="{BB962C8B-B14F-4D97-AF65-F5344CB8AC3E}">
        <p14:creationId xmlns:p14="http://schemas.microsoft.com/office/powerpoint/2010/main" val="1286730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Inner Join</a:t>
            </a:r>
            <a:endParaRPr lang="en-US" dirty="0"/>
          </a:p>
        </p:txBody>
      </p:sp>
      <p:sp>
        <p:nvSpPr>
          <p:cNvPr id="3" name="Content Placeholder 2"/>
          <p:cNvSpPr>
            <a:spLocks noGrp="1"/>
          </p:cNvSpPr>
          <p:nvPr>
            <p:ph sz="quarter" idx="1"/>
          </p:nvPr>
        </p:nvSpPr>
        <p:spPr>
          <a:xfrm>
            <a:off x="457200" y="1295400"/>
            <a:ext cx="8001000" cy="2590800"/>
          </a:xfrm>
        </p:spPr>
        <p:txBody>
          <a:bodyPr/>
          <a:lstStyle/>
          <a:p>
            <a:r>
              <a:rPr lang="en-US" dirty="0"/>
              <a:t> Returns all rows when there is at least one match in BOTH </a:t>
            </a:r>
            <a:r>
              <a:rPr lang="en-US" dirty="0" smtClean="0"/>
              <a:t>tables</a:t>
            </a:r>
          </a:p>
          <a:p>
            <a:r>
              <a:rPr lang="en-US" dirty="0" smtClean="0"/>
              <a:t>Two tables</a:t>
            </a:r>
          </a:p>
          <a:p>
            <a:pPr lvl="1"/>
            <a:r>
              <a:rPr lang="en-US" dirty="0" smtClean="0"/>
              <a:t>Faculty and class</a:t>
            </a:r>
          </a:p>
          <a:p>
            <a:pPr lvl="1"/>
            <a:r>
              <a:rPr lang="en-US" dirty="0" smtClean="0"/>
              <a:t>Want to know the class name and who is teaching the course (faculty name)</a:t>
            </a:r>
            <a:endParaRPr lang="en-US" dirty="0"/>
          </a:p>
          <a:p>
            <a:endParaRPr lang="en-US" dirty="0"/>
          </a:p>
        </p:txBody>
      </p:sp>
      <p:sp>
        <p:nvSpPr>
          <p:cNvPr id="4" name="Content Placeholder 2"/>
          <p:cNvSpPr txBox="1">
            <a:spLocks/>
          </p:cNvSpPr>
          <p:nvPr/>
        </p:nvSpPr>
        <p:spPr>
          <a:xfrm>
            <a:off x="609600" y="4343400"/>
            <a:ext cx="8001000" cy="762000"/>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smtClean="0"/>
              <a:t>How would you write this without using joins?</a:t>
            </a:r>
          </a:p>
          <a:p>
            <a:endParaRPr lang="en-US" dirty="0"/>
          </a:p>
        </p:txBody>
      </p:sp>
      <p:sp>
        <p:nvSpPr>
          <p:cNvPr id="5" name="Rectangle 4"/>
          <p:cNvSpPr/>
          <p:nvPr/>
        </p:nvSpPr>
        <p:spPr>
          <a:xfrm>
            <a:off x="304800" y="5108266"/>
            <a:ext cx="8153400" cy="954107"/>
          </a:xfrm>
          <a:prstGeom prst="rect">
            <a:avLst/>
          </a:prstGeom>
        </p:spPr>
        <p:txBody>
          <a:bodyPr wrap="square">
            <a:spAutoFit/>
          </a:bodyPr>
          <a:lstStyle/>
          <a:p>
            <a:r>
              <a:rPr lang="en-US" sz="2800" dirty="0"/>
              <a:t>select </a:t>
            </a:r>
            <a:r>
              <a:rPr lang="en-US" sz="2800" dirty="0" err="1"/>
              <a:t>faculty.fname</a:t>
            </a:r>
            <a:r>
              <a:rPr lang="en-US" sz="2800" dirty="0"/>
              <a:t>, </a:t>
            </a:r>
            <a:r>
              <a:rPr lang="en-US" sz="2800" dirty="0" err="1"/>
              <a:t>class.class_name</a:t>
            </a:r>
            <a:r>
              <a:rPr lang="en-US" sz="2800" dirty="0"/>
              <a:t> from faculty, class where </a:t>
            </a:r>
            <a:r>
              <a:rPr lang="en-US" sz="2800" dirty="0" err="1"/>
              <a:t>faculty.fid</a:t>
            </a:r>
            <a:r>
              <a:rPr lang="en-US" sz="2800" dirty="0"/>
              <a:t> = </a:t>
            </a:r>
            <a:r>
              <a:rPr lang="en-US" sz="2800" dirty="0" err="1"/>
              <a:t>class.fid</a:t>
            </a:r>
            <a:endParaRPr lang="en-US" sz="2800" dirty="0"/>
          </a:p>
        </p:txBody>
      </p:sp>
    </p:spTree>
    <p:extLst>
      <p:ext uri="{BB962C8B-B14F-4D97-AF65-F5344CB8AC3E}">
        <p14:creationId xmlns:p14="http://schemas.microsoft.com/office/powerpoint/2010/main" val="132831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Inner Join</a:t>
            </a:r>
            <a:endParaRPr lang="en-US" dirty="0"/>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1855720290"/>
              </p:ext>
            </p:extLst>
          </p:nvPr>
        </p:nvGraphicFramePr>
        <p:xfrm>
          <a:off x="685800" y="1066800"/>
          <a:ext cx="8001000" cy="259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381000" y="5562600"/>
            <a:ext cx="8229600" cy="830997"/>
          </a:xfrm>
          <a:prstGeom prst="rect">
            <a:avLst/>
          </a:prstGeom>
        </p:spPr>
        <p:txBody>
          <a:bodyPr wrap="square">
            <a:spAutoFit/>
          </a:bodyPr>
          <a:lstStyle/>
          <a:p>
            <a:r>
              <a:rPr lang="en-US" sz="2400" dirty="0" smtClean="0"/>
              <a:t>A set of records which match in both the faculty and class table, i.e. all faculty who teach a course.</a:t>
            </a:r>
            <a:endParaRPr lang="en-US" sz="2400" dirty="0"/>
          </a:p>
        </p:txBody>
      </p:sp>
      <p:cxnSp>
        <p:nvCxnSpPr>
          <p:cNvPr id="10" name="Straight Arrow Connector 9"/>
          <p:cNvCxnSpPr/>
          <p:nvPr/>
        </p:nvCxnSpPr>
        <p:spPr>
          <a:xfrm flipV="1">
            <a:off x="4648200" y="3276600"/>
            <a:ext cx="0" cy="1524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7555301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INNER JOIN EXAMPLE</a:t>
            </a:r>
            <a:endParaRPr lang="en-US" dirty="0"/>
          </a:p>
        </p:txBody>
      </p:sp>
      <p:sp>
        <p:nvSpPr>
          <p:cNvPr id="3" name="Content Placeholder 2"/>
          <p:cNvSpPr>
            <a:spLocks noGrp="1"/>
          </p:cNvSpPr>
          <p:nvPr>
            <p:ph sz="quarter" idx="1"/>
          </p:nvPr>
        </p:nvSpPr>
        <p:spPr>
          <a:xfrm>
            <a:off x="457200" y="1295400"/>
            <a:ext cx="8153400" cy="1066800"/>
          </a:xfrm>
        </p:spPr>
        <p:txBody>
          <a:bodyPr/>
          <a:lstStyle/>
          <a:p>
            <a:r>
              <a:rPr lang="en-US" dirty="0"/>
              <a:t>select </a:t>
            </a:r>
            <a:r>
              <a:rPr lang="en-US" dirty="0" err="1"/>
              <a:t>faculty.fname</a:t>
            </a:r>
            <a:r>
              <a:rPr lang="en-US" dirty="0"/>
              <a:t>, </a:t>
            </a:r>
            <a:r>
              <a:rPr lang="en-US" dirty="0" err="1"/>
              <a:t>class.class_name</a:t>
            </a:r>
            <a:r>
              <a:rPr lang="en-US" dirty="0"/>
              <a:t> from faculty </a:t>
            </a:r>
            <a:r>
              <a:rPr lang="en-US" b="1" dirty="0"/>
              <a:t>inner join </a:t>
            </a:r>
            <a:r>
              <a:rPr lang="en-US" dirty="0"/>
              <a:t>class </a:t>
            </a:r>
            <a:r>
              <a:rPr lang="en-US" b="1" dirty="0"/>
              <a:t>on</a:t>
            </a:r>
            <a:r>
              <a:rPr lang="en-US" dirty="0"/>
              <a:t> </a:t>
            </a:r>
            <a:r>
              <a:rPr lang="en-US" dirty="0" err="1"/>
              <a:t>faculty.fid</a:t>
            </a:r>
            <a:r>
              <a:rPr lang="en-US" dirty="0"/>
              <a:t> = </a:t>
            </a:r>
            <a:r>
              <a:rPr lang="en-US" dirty="0" err="1"/>
              <a:t>class.fid</a:t>
            </a:r>
            <a:r>
              <a:rPr lang="en-US" dirty="0"/>
              <a:t>;</a:t>
            </a:r>
          </a:p>
          <a:p>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286000"/>
            <a:ext cx="4210050" cy="3695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34805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1561"/>
          <a:stretch/>
        </p:blipFill>
        <p:spPr bwMode="auto">
          <a:xfrm>
            <a:off x="3048000" y="228600"/>
            <a:ext cx="5334000" cy="6369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3" name="Group 12"/>
          <p:cNvGrpSpPr/>
          <p:nvPr/>
        </p:nvGrpSpPr>
        <p:grpSpPr>
          <a:xfrm>
            <a:off x="228600" y="1219200"/>
            <a:ext cx="2743200" cy="5257800"/>
            <a:chOff x="228600" y="1219200"/>
            <a:chExt cx="2743200" cy="5257800"/>
          </a:xfrm>
        </p:grpSpPr>
        <p:grpSp>
          <p:nvGrpSpPr>
            <p:cNvPr id="11" name="Group 10"/>
            <p:cNvGrpSpPr/>
            <p:nvPr/>
          </p:nvGrpSpPr>
          <p:grpSpPr>
            <a:xfrm>
              <a:off x="228600" y="5193268"/>
              <a:ext cx="2743200" cy="1283732"/>
              <a:chOff x="228600" y="5193268"/>
              <a:chExt cx="2743200" cy="1283732"/>
            </a:xfrm>
          </p:grpSpPr>
          <p:cxnSp>
            <p:nvCxnSpPr>
              <p:cNvPr id="5" name="Straight Arrow Connector 4"/>
              <p:cNvCxnSpPr/>
              <p:nvPr/>
            </p:nvCxnSpPr>
            <p:spPr>
              <a:xfrm>
                <a:off x="1981200" y="5562600"/>
                <a:ext cx="990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981200" y="5562600"/>
                <a:ext cx="9906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8600" y="5193268"/>
                <a:ext cx="1981200" cy="369332"/>
              </a:xfrm>
              <a:prstGeom prst="rect">
                <a:avLst/>
              </a:prstGeom>
              <a:noFill/>
            </p:spPr>
            <p:txBody>
              <a:bodyPr wrap="square" rtlCol="0">
                <a:spAutoFit/>
              </a:bodyPr>
              <a:lstStyle/>
              <a:p>
                <a:r>
                  <a:rPr lang="en-US" dirty="0" smtClean="0"/>
                  <a:t>Duplicate rows</a:t>
                </a:r>
                <a:endParaRPr lang="en-US" dirty="0"/>
              </a:p>
            </p:txBody>
          </p:sp>
        </p:grpSp>
        <p:sp>
          <p:nvSpPr>
            <p:cNvPr id="12" name="Rectangle 11"/>
            <p:cNvSpPr/>
            <p:nvPr/>
          </p:nvSpPr>
          <p:spPr>
            <a:xfrm>
              <a:off x="228600" y="1219200"/>
              <a:ext cx="2667000" cy="2677656"/>
            </a:xfrm>
            <a:prstGeom prst="rect">
              <a:avLst/>
            </a:prstGeom>
          </p:spPr>
          <p:txBody>
            <a:bodyPr wrap="square">
              <a:spAutoFit/>
            </a:bodyPr>
            <a:lstStyle/>
            <a:p>
              <a:r>
                <a:rPr lang="en-US" sz="2400" dirty="0"/>
                <a:t>A column may contain many duplicate values; and sometimes you only want to list the distinct </a:t>
              </a:r>
              <a:r>
                <a:rPr lang="en-US" sz="2400" dirty="0" smtClean="0"/>
                <a:t>values</a:t>
              </a:r>
              <a:endParaRPr lang="en-US" sz="2400" dirty="0"/>
            </a:p>
          </p:txBody>
        </p:sp>
      </p:grpSp>
    </p:spTree>
    <p:extLst>
      <p:ext uri="{BB962C8B-B14F-4D97-AF65-F5344CB8AC3E}">
        <p14:creationId xmlns:p14="http://schemas.microsoft.com/office/powerpoint/2010/main" val="680448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Left Join</a:t>
            </a:r>
            <a:endParaRPr lang="en-US" dirty="0"/>
          </a:p>
        </p:txBody>
      </p:sp>
      <p:sp>
        <p:nvSpPr>
          <p:cNvPr id="3" name="Content Placeholder 2"/>
          <p:cNvSpPr>
            <a:spLocks noGrp="1"/>
          </p:cNvSpPr>
          <p:nvPr>
            <p:ph sz="quarter" idx="1"/>
          </p:nvPr>
        </p:nvSpPr>
        <p:spPr>
          <a:xfrm>
            <a:off x="457200" y="993648"/>
            <a:ext cx="7924800" cy="5178552"/>
          </a:xfrm>
        </p:spPr>
        <p:txBody>
          <a:bodyPr/>
          <a:lstStyle/>
          <a:p>
            <a:r>
              <a:rPr lang="en-US" dirty="0"/>
              <a:t>The LEFT JOIN keyword returns all rows from the left table (table1), with the matching rows in the right table (table2). The result is NULL in the right side when there is no match.</a:t>
            </a:r>
          </a:p>
        </p:txBody>
      </p:sp>
      <p:grpSp>
        <p:nvGrpSpPr>
          <p:cNvPr id="9" name="Group 8"/>
          <p:cNvGrpSpPr/>
          <p:nvPr/>
        </p:nvGrpSpPr>
        <p:grpSpPr>
          <a:xfrm>
            <a:off x="-914400" y="2514600"/>
            <a:ext cx="8001000" cy="3641607"/>
            <a:chOff x="-914400" y="2514600"/>
            <a:chExt cx="8001000" cy="3641607"/>
          </a:xfrm>
        </p:grpSpPr>
        <p:graphicFrame>
          <p:nvGraphicFramePr>
            <p:cNvPr id="7" name="Content Placeholder 6"/>
            <p:cNvGraphicFramePr>
              <a:graphicFrameLocks/>
            </p:cNvGraphicFramePr>
            <p:nvPr>
              <p:extLst>
                <p:ext uri="{D42A27DB-BD31-4B8C-83A1-F6EECF244321}">
                  <p14:modId xmlns:p14="http://schemas.microsoft.com/office/powerpoint/2010/main" val="3128278901"/>
                </p:ext>
              </p:extLst>
            </p:nvPr>
          </p:nvGraphicFramePr>
          <p:xfrm>
            <a:off x="-914400" y="2514600"/>
            <a:ext cx="8001000" cy="259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Left Brace 7"/>
            <p:cNvSpPr/>
            <p:nvPr/>
          </p:nvSpPr>
          <p:spPr>
            <a:xfrm rot="16200000">
              <a:off x="1593127" y="4506923"/>
              <a:ext cx="1228521" cy="207004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0" name="Rectangle 9"/>
          <p:cNvSpPr/>
          <p:nvPr/>
        </p:nvSpPr>
        <p:spPr>
          <a:xfrm>
            <a:off x="3581400" y="5181600"/>
            <a:ext cx="4572000" cy="1477328"/>
          </a:xfrm>
          <a:prstGeom prst="rect">
            <a:avLst/>
          </a:prstGeom>
        </p:spPr>
        <p:txBody>
          <a:bodyPr>
            <a:spAutoFit/>
          </a:bodyPr>
          <a:lstStyle/>
          <a:p>
            <a:r>
              <a:rPr lang="en-US" dirty="0"/>
              <a:t>A set of records which match </a:t>
            </a:r>
            <a:r>
              <a:rPr lang="en-US" dirty="0" smtClean="0"/>
              <a:t>all of the rows in the faculty table with matching rows in the class table, </a:t>
            </a:r>
            <a:r>
              <a:rPr lang="en-US" dirty="0"/>
              <a:t>i.e. all </a:t>
            </a:r>
            <a:r>
              <a:rPr lang="en-US" dirty="0" smtClean="0"/>
              <a:t>faculty and their courses regardless of whether they teach a course</a:t>
            </a:r>
            <a:endParaRPr lang="en-US" dirty="0"/>
          </a:p>
        </p:txBody>
      </p:sp>
    </p:spTree>
    <p:extLst>
      <p:ext uri="{BB962C8B-B14F-4D97-AF65-F5344CB8AC3E}">
        <p14:creationId xmlns:p14="http://schemas.microsoft.com/office/powerpoint/2010/main" val="2173390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Left Join Example</a:t>
            </a:r>
            <a:endParaRPr lang="en-US" dirty="0"/>
          </a:p>
        </p:txBody>
      </p:sp>
      <p:sp>
        <p:nvSpPr>
          <p:cNvPr id="3" name="Content Placeholder 2"/>
          <p:cNvSpPr>
            <a:spLocks noGrp="1"/>
          </p:cNvSpPr>
          <p:nvPr>
            <p:ph sz="quarter" idx="1"/>
          </p:nvPr>
        </p:nvSpPr>
        <p:spPr>
          <a:xfrm>
            <a:off x="457200" y="1295400"/>
            <a:ext cx="8153400" cy="914400"/>
          </a:xfrm>
        </p:spPr>
        <p:txBody>
          <a:bodyPr/>
          <a:lstStyle/>
          <a:p>
            <a:r>
              <a:rPr lang="en-US" dirty="0"/>
              <a:t>select </a:t>
            </a:r>
            <a:r>
              <a:rPr lang="en-US" dirty="0" err="1"/>
              <a:t>faculty.fname</a:t>
            </a:r>
            <a:r>
              <a:rPr lang="en-US" dirty="0"/>
              <a:t>, </a:t>
            </a:r>
            <a:r>
              <a:rPr lang="en-US" dirty="0" err="1"/>
              <a:t>class.class_name</a:t>
            </a:r>
            <a:r>
              <a:rPr lang="en-US" dirty="0"/>
              <a:t> from faculty left join class on </a:t>
            </a:r>
            <a:r>
              <a:rPr lang="en-US" dirty="0" err="1"/>
              <a:t>faculty.fid</a:t>
            </a:r>
            <a:r>
              <a:rPr lang="en-US" dirty="0"/>
              <a:t> = </a:t>
            </a:r>
            <a:r>
              <a:rPr lang="en-US" dirty="0" err="1"/>
              <a:t>class.fid</a:t>
            </a:r>
            <a:r>
              <a:rPr lang="en-US" dirty="0"/>
              <a:t>;</a:t>
            </a:r>
          </a:p>
          <a:p>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057400"/>
            <a:ext cx="4267200"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 name="Group 9"/>
          <p:cNvGrpSpPr/>
          <p:nvPr/>
        </p:nvGrpSpPr>
        <p:grpSpPr>
          <a:xfrm>
            <a:off x="381000" y="3905071"/>
            <a:ext cx="1524000" cy="2648129"/>
            <a:chOff x="381000" y="3905071"/>
            <a:chExt cx="1524000" cy="2648129"/>
          </a:xfrm>
        </p:grpSpPr>
        <p:cxnSp>
          <p:nvCxnSpPr>
            <p:cNvPr id="5" name="Straight Arrow Connector 4"/>
            <p:cNvCxnSpPr/>
            <p:nvPr/>
          </p:nvCxnSpPr>
          <p:spPr>
            <a:xfrm>
              <a:off x="990600" y="5105400"/>
              <a:ext cx="9144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990600" y="5105400"/>
              <a:ext cx="762000" cy="1447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81000" y="3905071"/>
              <a:ext cx="1295400" cy="1200329"/>
            </a:xfrm>
            <a:prstGeom prst="rect">
              <a:avLst/>
            </a:prstGeom>
            <a:noFill/>
          </p:spPr>
          <p:txBody>
            <a:bodyPr wrap="square" rtlCol="0">
              <a:spAutoFit/>
            </a:bodyPr>
            <a:lstStyle/>
            <a:p>
              <a:r>
                <a:rPr lang="en-US" dirty="0" smtClean="0"/>
                <a:t>Faculty who don’t teach a course</a:t>
              </a:r>
              <a:endParaRPr lang="en-US" dirty="0"/>
            </a:p>
          </p:txBody>
        </p:sp>
      </p:grpSp>
    </p:spTree>
    <p:extLst>
      <p:ext uri="{BB962C8B-B14F-4D97-AF65-F5344CB8AC3E}">
        <p14:creationId xmlns:p14="http://schemas.microsoft.com/office/powerpoint/2010/main" val="34124362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Right Join</a:t>
            </a:r>
            <a:endParaRPr lang="en-US" dirty="0"/>
          </a:p>
        </p:txBody>
      </p:sp>
      <p:sp>
        <p:nvSpPr>
          <p:cNvPr id="3" name="Content Placeholder 2"/>
          <p:cNvSpPr>
            <a:spLocks noGrp="1"/>
          </p:cNvSpPr>
          <p:nvPr>
            <p:ph sz="quarter" idx="1"/>
          </p:nvPr>
        </p:nvSpPr>
        <p:spPr/>
        <p:txBody>
          <a:bodyPr/>
          <a:lstStyle/>
          <a:p>
            <a:r>
              <a:rPr lang="en-US" dirty="0" smtClean="0"/>
              <a:t>The </a:t>
            </a:r>
            <a:r>
              <a:rPr lang="en-US" dirty="0"/>
              <a:t>RIGHT JOIN keyword returns all rows from the right table (table2), with the matching rows in the left table (table1). The result is NULL in the left side when there is no match.</a:t>
            </a:r>
          </a:p>
        </p:txBody>
      </p:sp>
      <p:grpSp>
        <p:nvGrpSpPr>
          <p:cNvPr id="4" name="Group 3"/>
          <p:cNvGrpSpPr/>
          <p:nvPr/>
        </p:nvGrpSpPr>
        <p:grpSpPr>
          <a:xfrm>
            <a:off x="-914400" y="2514600"/>
            <a:ext cx="8001000" cy="3514521"/>
            <a:chOff x="-914400" y="2514600"/>
            <a:chExt cx="8001000" cy="3514521"/>
          </a:xfrm>
        </p:grpSpPr>
        <p:graphicFrame>
          <p:nvGraphicFramePr>
            <p:cNvPr id="5" name="Content Placeholder 6"/>
            <p:cNvGraphicFramePr>
              <a:graphicFrameLocks/>
            </p:cNvGraphicFramePr>
            <p:nvPr>
              <p:extLst>
                <p:ext uri="{D42A27DB-BD31-4B8C-83A1-F6EECF244321}">
                  <p14:modId xmlns:p14="http://schemas.microsoft.com/office/powerpoint/2010/main" val="2329578956"/>
                </p:ext>
              </p:extLst>
            </p:nvPr>
          </p:nvGraphicFramePr>
          <p:xfrm>
            <a:off x="-914400" y="2514600"/>
            <a:ext cx="8001000" cy="259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Left Brace 5"/>
            <p:cNvSpPr/>
            <p:nvPr/>
          </p:nvSpPr>
          <p:spPr>
            <a:xfrm rot="16200000">
              <a:off x="3468763" y="4379837"/>
              <a:ext cx="1228521" cy="207004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7" name="Oval 6"/>
          <p:cNvSpPr/>
          <p:nvPr/>
        </p:nvSpPr>
        <p:spPr>
          <a:xfrm>
            <a:off x="2743200" y="2895600"/>
            <a:ext cx="838200" cy="1752600"/>
          </a:xfrm>
          <a:prstGeom prst="ellipse">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Rectangle 7"/>
          <p:cNvSpPr/>
          <p:nvPr/>
        </p:nvSpPr>
        <p:spPr>
          <a:xfrm>
            <a:off x="152400" y="5858470"/>
            <a:ext cx="8763000" cy="923330"/>
          </a:xfrm>
          <a:prstGeom prst="rect">
            <a:avLst/>
          </a:prstGeom>
        </p:spPr>
        <p:txBody>
          <a:bodyPr wrap="square">
            <a:spAutoFit/>
          </a:bodyPr>
          <a:lstStyle/>
          <a:p>
            <a:r>
              <a:rPr lang="en-US" dirty="0"/>
              <a:t>A set of records which match </a:t>
            </a:r>
            <a:r>
              <a:rPr lang="en-US" dirty="0" smtClean="0"/>
              <a:t>all of the rows in the class table with matching rows in the faculty table, </a:t>
            </a:r>
            <a:r>
              <a:rPr lang="en-US" dirty="0"/>
              <a:t>i.e. all </a:t>
            </a:r>
            <a:r>
              <a:rPr lang="en-US" dirty="0" smtClean="0"/>
              <a:t>classes and faculty regardless of whether there is a faculty member teaching the course</a:t>
            </a:r>
            <a:endParaRPr lang="en-US" dirty="0"/>
          </a:p>
        </p:txBody>
      </p:sp>
    </p:spTree>
    <p:extLst>
      <p:ext uri="{BB962C8B-B14F-4D97-AF65-F5344CB8AC3E}">
        <p14:creationId xmlns:p14="http://schemas.microsoft.com/office/powerpoint/2010/main" val="52484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Right Join Example</a:t>
            </a:r>
            <a:endParaRPr lang="en-US" dirty="0"/>
          </a:p>
        </p:txBody>
      </p:sp>
      <p:sp>
        <p:nvSpPr>
          <p:cNvPr id="3" name="Content Placeholder 2"/>
          <p:cNvSpPr>
            <a:spLocks noGrp="1"/>
          </p:cNvSpPr>
          <p:nvPr>
            <p:ph sz="quarter" idx="1"/>
          </p:nvPr>
        </p:nvSpPr>
        <p:spPr/>
        <p:txBody>
          <a:bodyPr/>
          <a:lstStyle/>
          <a:p>
            <a:r>
              <a:rPr lang="en-US" dirty="0"/>
              <a:t>select </a:t>
            </a:r>
            <a:r>
              <a:rPr lang="en-US" dirty="0" err="1"/>
              <a:t>faculty.fname</a:t>
            </a:r>
            <a:r>
              <a:rPr lang="en-US" dirty="0"/>
              <a:t>, </a:t>
            </a:r>
            <a:r>
              <a:rPr lang="en-US" dirty="0" err="1"/>
              <a:t>class.class_name</a:t>
            </a:r>
            <a:r>
              <a:rPr lang="en-US" dirty="0"/>
              <a:t>, </a:t>
            </a:r>
            <a:r>
              <a:rPr lang="en-US" dirty="0" err="1"/>
              <a:t>faculty.fid</a:t>
            </a:r>
            <a:r>
              <a:rPr lang="en-US" dirty="0"/>
              <a:t> from faculty right join class on </a:t>
            </a:r>
            <a:r>
              <a:rPr lang="en-US" dirty="0" err="1"/>
              <a:t>faculty.fid</a:t>
            </a:r>
            <a:r>
              <a:rPr lang="en-US" dirty="0"/>
              <a:t> = </a:t>
            </a:r>
            <a:r>
              <a:rPr lang="en-US" dirty="0" err="1"/>
              <a:t>class.fid</a:t>
            </a:r>
            <a:r>
              <a:rPr lang="en-US" dirty="0"/>
              <a:t>;</a:t>
            </a:r>
          </a:p>
          <a:p>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86000"/>
            <a:ext cx="5810250" cy="398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a:off x="533400" y="5486400"/>
            <a:ext cx="9144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28600" y="4419600"/>
            <a:ext cx="990600" cy="923330"/>
          </a:xfrm>
          <a:prstGeom prst="rect">
            <a:avLst/>
          </a:prstGeom>
          <a:noFill/>
        </p:spPr>
        <p:txBody>
          <a:bodyPr wrap="square" rtlCol="0">
            <a:spAutoFit/>
          </a:bodyPr>
          <a:lstStyle/>
          <a:p>
            <a:r>
              <a:rPr lang="en-US" dirty="0" smtClean="0"/>
              <a:t>Class with no faculty</a:t>
            </a:r>
            <a:endParaRPr lang="en-US" dirty="0"/>
          </a:p>
        </p:txBody>
      </p:sp>
    </p:spTree>
    <p:extLst>
      <p:ext uri="{BB962C8B-B14F-4D97-AF65-F5344CB8AC3E}">
        <p14:creationId xmlns:p14="http://schemas.microsoft.com/office/powerpoint/2010/main" val="8110334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Aggregate Functions</a:t>
            </a:r>
            <a:endParaRPr lang="en-US" dirty="0"/>
          </a:p>
        </p:txBody>
      </p:sp>
      <p:sp>
        <p:nvSpPr>
          <p:cNvPr id="3" name="Content Placeholder 2"/>
          <p:cNvSpPr>
            <a:spLocks noGrp="1"/>
          </p:cNvSpPr>
          <p:nvPr>
            <p:ph sz="quarter" idx="1"/>
          </p:nvPr>
        </p:nvSpPr>
        <p:spPr/>
        <p:txBody>
          <a:bodyPr/>
          <a:lstStyle/>
          <a:p>
            <a:r>
              <a:rPr lang="en-US" dirty="0"/>
              <a:t>SQL aggregate functions return a single value, calculated from values in a column </a:t>
            </a:r>
            <a:endParaRPr lang="en-US" dirty="0" smtClean="0"/>
          </a:p>
          <a:p>
            <a:r>
              <a:rPr lang="en-US" dirty="0" err="1" smtClean="0"/>
              <a:t>avg</a:t>
            </a:r>
            <a:r>
              <a:rPr lang="en-US" dirty="0"/>
              <a:t>()</a:t>
            </a:r>
          </a:p>
          <a:p>
            <a:r>
              <a:rPr lang="en-US" dirty="0"/>
              <a:t>count()</a:t>
            </a:r>
          </a:p>
          <a:p>
            <a:r>
              <a:rPr lang="en-US" dirty="0"/>
              <a:t>max()</a:t>
            </a:r>
          </a:p>
          <a:p>
            <a:r>
              <a:rPr lang="en-US" dirty="0"/>
              <a:t>min()</a:t>
            </a:r>
          </a:p>
          <a:p>
            <a:r>
              <a:rPr lang="en-US" dirty="0"/>
              <a:t>sum()</a:t>
            </a:r>
          </a:p>
          <a:p>
            <a:endParaRPr lang="en-US" dirty="0"/>
          </a:p>
        </p:txBody>
      </p:sp>
    </p:spTree>
    <p:extLst>
      <p:ext uri="{BB962C8B-B14F-4D97-AF65-F5344CB8AC3E}">
        <p14:creationId xmlns:p14="http://schemas.microsoft.com/office/powerpoint/2010/main" val="2781893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AVG or Average</a:t>
            </a:r>
            <a:endParaRPr lang="en-US" dirty="0"/>
          </a:p>
        </p:txBody>
      </p:sp>
      <p:sp>
        <p:nvSpPr>
          <p:cNvPr id="3" name="Content Placeholder 2"/>
          <p:cNvSpPr>
            <a:spLocks noGrp="1"/>
          </p:cNvSpPr>
          <p:nvPr>
            <p:ph sz="quarter" idx="1"/>
          </p:nvPr>
        </p:nvSpPr>
        <p:spPr/>
        <p:txBody>
          <a:bodyPr/>
          <a:lstStyle/>
          <a:p>
            <a:r>
              <a:rPr lang="en-US" dirty="0"/>
              <a:t>The AVG() function returns the average value of a numeric </a:t>
            </a:r>
            <a:r>
              <a:rPr lang="en-US" dirty="0" smtClean="0"/>
              <a:t>column</a:t>
            </a:r>
          </a:p>
          <a:p>
            <a:r>
              <a:rPr lang="en-US" dirty="0"/>
              <a:t>SELECT AVG(</a:t>
            </a:r>
            <a:r>
              <a:rPr lang="en-US" dirty="0" err="1"/>
              <a:t>column_name</a:t>
            </a:r>
            <a:r>
              <a:rPr lang="en-US" dirty="0"/>
              <a:t>) FROM </a:t>
            </a:r>
            <a:r>
              <a:rPr lang="en-US" dirty="0" err="1"/>
              <a:t>table_name</a:t>
            </a:r>
            <a:endParaRPr lang="en-US" dirty="0"/>
          </a:p>
        </p:txBody>
      </p:sp>
    </p:spTree>
    <p:extLst>
      <p:ext uri="{BB962C8B-B14F-4D97-AF65-F5344CB8AC3E}">
        <p14:creationId xmlns:p14="http://schemas.microsoft.com/office/powerpoint/2010/main" val="9689685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AVG Example</a:t>
            </a:r>
            <a:endParaRPr lang="en-US" dirty="0"/>
          </a:p>
        </p:txBody>
      </p:sp>
      <p:sp>
        <p:nvSpPr>
          <p:cNvPr id="3" name="Content Placeholder 2"/>
          <p:cNvSpPr>
            <a:spLocks noGrp="1"/>
          </p:cNvSpPr>
          <p:nvPr>
            <p:ph sz="quarter" idx="1"/>
          </p:nvPr>
        </p:nvSpPr>
        <p:spPr>
          <a:xfrm>
            <a:off x="457200" y="1295400"/>
            <a:ext cx="8229600" cy="1295400"/>
          </a:xfrm>
        </p:spPr>
        <p:txBody>
          <a:bodyPr/>
          <a:lstStyle/>
          <a:p>
            <a:r>
              <a:rPr lang="en-US" dirty="0" smtClean="0"/>
              <a:t>Get the average cruising range of aircraft</a:t>
            </a:r>
          </a:p>
          <a:p>
            <a:r>
              <a:rPr lang="en-US" dirty="0"/>
              <a:t>select </a:t>
            </a:r>
            <a:r>
              <a:rPr lang="en-US" dirty="0" err="1"/>
              <a:t>avg</a:t>
            </a:r>
            <a:r>
              <a:rPr lang="en-US" dirty="0"/>
              <a:t>(</a:t>
            </a:r>
            <a:r>
              <a:rPr lang="en-US" dirty="0" err="1"/>
              <a:t>cruisingrange</a:t>
            </a:r>
            <a:r>
              <a:rPr lang="en-US" dirty="0"/>
              <a:t>) as "Average Cruising Range" from aircraft</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819400"/>
            <a:ext cx="2971800"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72228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a:t>
            </a:r>
            <a:endParaRPr lang="en-US" dirty="0"/>
          </a:p>
        </p:txBody>
      </p:sp>
      <p:sp>
        <p:nvSpPr>
          <p:cNvPr id="3" name="Content Placeholder 2"/>
          <p:cNvSpPr>
            <a:spLocks noGrp="1"/>
          </p:cNvSpPr>
          <p:nvPr>
            <p:ph sz="quarter" idx="1"/>
          </p:nvPr>
        </p:nvSpPr>
        <p:spPr/>
        <p:txBody>
          <a:bodyPr/>
          <a:lstStyle/>
          <a:p>
            <a:r>
              <a:rPr lang="en-US" dirty="0"/>
              <a:t>The COUNT() function returns the number of rows that matches a specified </a:t>
            </a:r>
            <a:r>
              <a:rPr lang="en-US" dirty="0" smtClean="0"/>
              <a:t>criteria</a:t>
            </a:r>
          </a:p>
          <a:p>
            <a:r>
              <a:rPr lang="en-US" dirty="0" smtClean="0"/>
              <a:t>Column name</a:t>
            </a:r>
          </a:p>
          <a:p>
            <a:pPr lvl="1"/>
            <a:r>
              <a:rPr lang="en-US" dirty="0"/>
              <a:t>SELECT COUNT(</a:t>
            </a:r>
            <a:r>
              <a:rPr lang="en-US" dirty="0" err="1"/>
              <a:t>column_name</a:t>
            </a:r>
            <a:r>
              <a:rPr lang="en-US" dirty="0"/>
              <a:t>) FROM </a:t>
            </a:r>
            <a:r>
              <a:rPr lang="en-US" dirty="0" err="1"/>
              <a:t>table_name</a:t>
            </a:r>
            <a:r>
              <a:rPr lang="en-US" dirty="0" smtClean="0"/>
              <a:t>;</a:t>
            </a:r>
          </a:p>
          <a:p>
            <a:r>
              <a:rPr lang="en-US" dirty="0" smtClean="0"/>
              <a:t>Count the number of records in the table</a:t>
            </a:r>
          </a:p>
          <a:p>
            <a:pPr lvl="1"/>
            <a:r>
              <a:rPr lang="en-US" dirty="0"/>
              <a:t>SELECT COUNT(*) FROM </a:t>
            </a:r>
            <a:r>
              <a:rPr lang="en-US" dirty="0" err="1"/>
              <a:t>table_name</a:t>
            </a:r>
            <a:r>
              <a:rPr lang="en-US" dirty="0" smtClean="0"/>
              <a:t>;</a:t>
            </a:r>
          </a:p>
          <a:p>
            <a:r>
              <a:rPr lang="en-US" dirty="0" smtClean="0"/>
              <a:t>Count number of distinct columns</a:t>
            </a:r>
          </a:p>
          <a:p>
            <a:pPr lvl="1"/>
            <a:r>
              <a:rPr lang="en-US" dirty="0"/>
              <a:t>SELECT COUNT(DISTINCT </a:t>
            </a:r>
            <a:r>
              <a:rPr lang="en-US" dirty="0" err="1"/>
              <a:t>column_name</a:t>
            </a:r>
            <a:r>
              <a:rPr lang="en-US" dirty="0"/>
              <a:t>) FROM </a:t>
            </a:r>
            <a:r>
              <a:rPr lang="en-US" dirty="0" err="1"/>
              <a:t>table_name</a:t>
            </a:r>
            <a:r>
              <a:rPr lang="en-US" dirty="0"/>
              <a:t>;</a:t>
            </a:r>
            <a:endParaRPr lang="en-US" dirty="0" smtClean="0"/>
          </a:p>
          <a:p>
            <a:endParaRPr lang="en-US" dirty="0"/>
          </a:p>
        </p:txBody>
      </p:sp>
    </p:spTree>
    <p:extLst>
      <p:ext uri="{BB962C8B-B14F-4D97-AF65-F5344CB8AC3E}">
        <p14:creationId xmlns:p14="http://schemas.microsoft.com/office/powerpoint/2010/main" val="26996071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a:t>
            </a:r>
            <a:endParaRPr lang="en-US" dirty="0"/>
          </a:p>
        </p:txBody>
      </p:sp>
      <p:sp>
        <p:nvSpPr>
          <p:cNvPr id="3" name="Content Placeholder 2"/>
          <p:cNvSpPr>
            <a:spLocks noGrp="1"/>
          </p:cNvSpPr>
          <p:nvPr>
            <p:ph sz="quarter" idx="1"/>
          </p:nvPr>
        </p:nvSpPr>
        <p:spPr/>
        <p:txBody>
          <a:bodyPr/>
          <a:lstStyle/>
          <a:p>
            <a:r>
              <a:rPr lang="en-US" dirty="0"/>
              <a:t>The MAX() function returns the largest value of the selected column</a:t>
            </a:r>
            <a:r>
              <a:rPr lang="en-US" dirty="0" smtClean="0"/>
              <a:t>.</a:t>
            </a:r>
          </a:p>
          <a:p>
            <a:r>
              <a:rPr lang="en-US" dirty="0"/>
              <a:t>SELECT MAX(</a:t>
            </a:r>
            <a:r>
              <a:rPr lang="en-US" dirty="0" err="1"/>
              <a:t>column_name</a:t>
            </a:r>
            <a:r>
              <a:rPr lang="en-US" dirty="0"/>
              <a:t>) FROM </a:t>
            </a:r>
            <a:r>
              <a:rPr lang="en-US" dirty="0" err="1"/>
              <a:t>table_name</a:t>
            </a:r>
            <a:r>
              <a:rPr lang="en-US" dirty="0"/>
              <a:t>;</a:t>
            </a:r>
          </a:p>
        </p:txBody>
      </p:sp>
    </p:spTree>
    <p:extLst>
      <p:ext uri="{BB962C8B-B14F-4D97-AF65-F5344CB8AC3E}">
        <p14:creationId xmlns:p14="http://schemas.microsoft.com/office/powerpoint/2010/main" val="31082065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 Example</a:t>
            </a:r>
            <a:endParaRPr lang="en-US" dirty="0"/>
          </a:p>
        </p:txBody>
      </p:sp>
      <p:sp>
        <p:nvSpPr>
          <p:cNvPr id="3" name="Content Placeholder 2"/>
          <p:cNvSpPr>
            <a:spLocks noGrp="1"/>
          </p:cNvSpPr>
          <p:nvPr>
            <p:ph sz="quarter" idx="1"/>
          </p:nvPr>
        </p:nvSpPr>
        <p:spPr/>
        <p:txBody>
          <a:bodyPr/>
          <a:lstStyle/>
          <a:p>
            <a:r>
              <a:rPr lang="en-US" dirty="0"/>
              <a:t>select max(salary) as "highest salary" from employees</a:t>
            </a:r>
            <a:r>
              <a:rPr lang="en-US" dirty="0" smtClean="0"/>
              <a:t>;</a:t>
            </a:r>
          </a:p>
          <a:p>
            <a:endParaRPr lang="en-US" dirty="0"/>
          </a:p>
          <a:p>
            <a:endParaRPr lang="en-U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514600"/>
            <a:ext cx="230505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54584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Removing Duplicate Salaries</a:t>
            </a:r>
            <a:endParaRPr lang="en-US" dirty="0"/>
          </a:p>
        </p:txBody>
      </p:sp>
      <p:sp>
        <p:nvSpPr>
          <p:cNvPr id="3" name="Content Placeholder 2"/>
          <p:cNvSpPr>
            <a:spLocks noGrp="1"/>
          </p:cNvSpPr>
          <p:nvPr>
            <p:ph sz="quarter" idx="1"/>
          </p:nvPr>
        </p:nvSpPr>
        <p:spPr>
          <a:xfrm>
            <a:off x="457200" y="1295400"/>
            <a:ext cx="8153400" cy="457200"/>
          </a:xfrm>
        </p:spPr>
        <p:txBody>
          <a:bodyPr/>
          <a:lstStyle/>
          <a:p>
            <a:r>
              <a:rPr lang="en-US" dirty="0"/>
              <a:t>select distinct </a:t>
            </a:r>
            <a:r>
              <a:rPr lang="en-US" dirty="0" smtClean="0"/>
              <a:t>salary </a:t>
            </a:r>
            <a:r>
              <a:rPr lang="en-US" dirty="0"/>
              <a:t>from employees</a:t>
            </a:r>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 r="-4238" b="25864"/>
          <a:stretch/>
        </p:blipFill>
        <p:spPr bwMode="auto">
          <a:xfrm>
            <a:off x="6248400" y="1295400"/>
            <a:ext cx="2343150" cy="4830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21634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a:t>
            </a:r>
            <a:endParaRPr lang="en-US" dirty="0"/>
          </a:p>
        </p:txBody>
      </p:sp>
      <p:sp>
        <p:nvSpPr>
          <p:cNvPr id="3" name="Content Placeholder 2"/>
          <p:cNvSpPr>
            <a:spLocks noGrp="1"/>
          </p:cNvSpPr>
          <p:nvPr>
            <p:ph sz="quarter" idx="1"/>
          </p:nvPr>
        </p:nvSpPr>
        <p:spPr/>
        <p:txBody>
          <a:bodyPr/>
          <a:lstStyle/>
          <a:p>
            <a:r>
              <a:rPr lang="en-US" dirty="0"/>
              <a:t>The MIN() function returns the smallest value of the selected </a:t>
            </a:r>
            <a:r>
              <a:rPr lang="en-US" dirty="0" smtClean="0"/>
              <a:t>column</a:t>
            </a:r>
          </a:p>
          <a:p>
            <a:r>
              <a:rPr lang="en-US" dirty="0"/>
              <a:t>SELECT MIN(</a:t>
            </a:r>
            <a:r>
              <a:rPr lang="en-US" dirty="0" err="1"/>
              <a:t>column_name</a:t>
            </a:r>
            <a:r>
              <a:rPr lang="en-US" dirty="0"/>
              <a:t>) FROM </a:t>
            </a:r>
            <a:r>
              <a:rPr lang="en-US" dirty="0" err="1"/>
              <a:t>table_name</a:t>
            </a:r>
            <a:r>
              <a:rPr lang="en-US" dirty="0"/>
              <a:t>;</a:t>
            </a:r>
          </a:p>
        </p:txBody>
      </p:sp>
    </p:spTree>
    <p:extLst>
      <p:ext uri="{BB962C8B-B14F-4D97-AF65-F5344CB8AC3E}">
        <p14:creationId xmlns:p14="http://schemas.microsoft.com/office/powerpoint/2010/main" val="38072905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 Example</a:t>
            </a:r>
            <a:endParaRPr lang="en-US" dirty="0"/>
          </a:p>
        </p:txBody>
      </p:sp>
      <p:sp>
        <p:nvSpPr>
          <p:cNvPr id="3" name="Content Placeholder 2"/>
          <p:cNvSpPr>
            <a:spLocks noGrp="1"/>
          </p:cNvSpPr>
          <p:nvPr>
            <p:ph sz="quarter" idx="1"/>
          </p:nvPr>
        </p:nvSpPr>
        <p:spPr/>
        <p:txBody>
          <a:bodyPr/>
          <a:lstStyle/>
          <a:p>
            <a:r>
              <a:rPr lang="en-US" dirty="0"/>
              <a:t>select min(salary) as "lowest salary" from employees;</a:t>
            </a: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0425" y="2400300"/>
            <a:ext cx="234315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27283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By</a:t>
            </a:r>
            <a:endParaRPr lang="en-US" dirty="0"/>
          </a:p>
        </p:txBody>
      </p:sp>
      <p:sp>
        <p:nvSpPr>
          <p:cNvPr id="3" name="Content Placeholder 2"/>
          <p:cNvSpPr>
            <a:spLocks noGrp="1"/>
          </p:cNvSpPr>
          <p:nvPr>
            <p:ph sz="quarter" idx="1"/>
          </p:nvPr>
        </p:nvSpPr>
        <p:spPr/>
        <p:txBody>
          <a:bodyPr/>
          <a:lstStyle/>
          <a:p>
            <a:r>
              <a:rPr lang="en-US" dirty="0"/>
              <a:t>U</a:t>
            </a:r>
            <a:r>
              <a:rPr lang="en-US" dirty="0" smtClean="0"/>
              <a:t>sed </a:t>
            </a:r>
            <a:r>
              <a:rPr lang="en-US" dirty="0"/>
              <a:t>in conjunction with the aggregate functions to group the result-set by one or more columns</a:t>
            </a:r>
            <a:r>
              <a:rPr lang="en-US" dirty="0" smtClean="0"/>
              <a:t>.</a:t>
            </a:r>
          </a:p>
          <a:p>
            <a:r>
              <a:rPr lang="en-US" dirty="0"/>
              <a:t>U</a:t>
            </a:r>
            <a:r>
              <a:rPr lang="en-US" dirty="0" smtClean="0"/>
              <a:t>sed to </a:t>
            </a:r>
            <a:r>
              <a:rPr lang="en-US" dirty="0"/>
              <a:t>group rows into subgroups by the one or more values of </a:t>
            </a:r>
            <a:r>
              <a:rPr lang="en-US" dirty="0" smtClean="0"/>
              <a:t>columns.</a:t>
            </a:r>
          </a:p>
          <a:p>
            <a:r>
              <a:rPr lang="en-US" dirty="0"/>
              <a:t>SELECT </a:t>
            </a:r>
            <a:r>
              <a:rPr lang="en-US" dirty="0" err="1"/>
              <a:t>column_name</a:t>
            </a:r>
            <a:r>
              <a:rPr lang="en-US" dirty="0"/>
              <a:t>, </a:t>
            </a:r>
            <a:r>
              <a:rPr lang="en-US" dirty="0" err="1"/>
              <a:t>aggregate_function</a:t>
            </a:r>
            <a:r>
              <a:rPr lang="en-US" dirty="0"/>
              <a:t>(</a:t>
            </a:r>
            <a:r>
              <a:rPr lang="en-US" dirty="0" err="1"/>
              <a:t>column_name</a:t>
            </a:r>
            <a:r>
              <a:rPr lang="en-US" dirty="0"/>
              <a:t>)</a:t>
            </a:r>
            <a:br>
              <a:rPr lang="en-US" dirty="0"/>
            </a:br>
            <a:r>
              <a:rPr lang="en-US" dirty="0"/>
              <a:t>FROM </a:t>
            </a:r>
            <a:r>
              <a:rPr lang="en-US" dirty="0" err="1"/>
              <a:t>table_name</a:t>
            </a:r>
            <a:r>
              <a:rPr lang="en-US" dirty="0"/>
              <a:t/>
            </a:r>
            <a:br>
              <a:rPr lang="en-US" dirty="0"/>
            </a:br>
            <a:r>
              <a:rPr lang="en-US" dirty="0"/>
              <a:t>WHERE </a:t>
            </a:r>
            <a:r>
              <a:rPr lang="en-US" dirty="0" err="1"/>
              <a:t>column_name</a:t>
            </a:r>
            <a:r>
              <a:rPr lang="en-US" dirty="0"/>
              <a:t> operator value</a:t>
            </a:r>
            <a:br>
              <a:rPr lang="en-US" dirty="0"/>
            </a:br>
            <a:r>
              <a:rPr lang="en-US" dirty="0"/>
              <a:t>GROUP BY </a:t>
            </a:r>
            <a:r>
              <a:rPr lang="en-US" dirty="0" err="1"/>
              <a:t>column_name</a:t>
            </a:r>
            <a:r>
              <a:rPr lang="en-US" dirty="0"/>
              <a:t>;</a:t>
            </a:r>
          </a:p>
        </p:txBody>
      </p:sp>
    </p:spTree>
    <p:extLst>
      <p:ext uri="{BB962C8B-B14F-4D97-AF65-F5344CB8AC3E}">
        <p14:creationId xmlns:p14="http://schemas.microsoft.com/office/powerpoint/2010/main" val="23274376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By Example</a:t>
            </a:r>
            <a:endParaRPr lang="en-US" dirty="0"/>
          </a:p>
        </p:txBody>
      </p:sp>
      <p:sp>
        <p:nvSpPr>
          <p:cNvPr id="3" name="Content Placeholder 2"/>
          <p:cNvSpPr>
            <a:spLocks noGrp="1"/>
          </p:cNvSpPr>
          <p:nvPr>
            <p:ph sz="quarter" idx="1"/>
          </p:nvPr>
        </p:nvSpPr>
        <p:spPr>
          <a:xfrm>
            <a:off x="457200" y="1295400"/>
            <a:ext cx="8153400" cy="533400"/>
          </a:xfrm>
        </p:spPr>
        <p:txBody>
          <a:bodyPr/>
          <a:lstStyle/>
          <a:p>
            <a:r>
              <a:rPr lang="en-US" dirty="0" smtClean="0"/>
              <a:t>How many items each supplier sells?</a:t>
            </a:r>
            <a:endParaRPr lang="en-US" dirty="0"/>
          </a:p>
        </p:txBody>
      </p:sp>
      <p:sp>
        <p:nvSpPr>
          <p:cNvPr id="4" name="Content Placeholder 2"/>
          <p:cNvSpPr txBox="1">
            <a:spLocks/>
          </p:cNvSpPr>
          <p:nvPr/>
        </p:nvSpPr>
        <p:spPr>
          <a:xfrm>
            <a:off x="1066800" y="1828800"/>
            <a:ext cx="8153400" cy="533400"/>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US" dirty="0"/>
              <a:t>select </a:t>
            </a:r>
            <a:r>
              <a:rPr lang="en-US" dirty="0" err="1"/>
              <a:t>sid</a:t>
            </a:r>
            <a:r>
              <a:rPr lang="en-US" dirty="0"/>
              <a:t>, count(</a:t>
            </a:r>
            <a:r>
              <a:rPr lang="en-US" dirty="0" err="1"/>
              <a:t>sid</a:t>
            </a:r>
            <a:r>
              <a:rPr lang="en-US" dirty="0"/>
              <a:t>) from catalog group by </a:t>
            </a:r>
            <a:r>
              <a:rPr lang="en-US" dirty="0" err="1"/>
              <a:t>sid</a:t>
            </a:r>
            <a:endParaRPr lang="en-US"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590800"/>
            <a:ext cx="4191000"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a:xfrm>
            <a:off x="1066800" y="4572000"/>
            <a:ext cx="7162800" cy="533400"/>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US" dirty="0" smtClean="0"/>
              <a:t>What if we want to know the supplier’s name?</a:t>
            </a:r>
            <a:endParaRPr lang="en-US" dirty="0"/>
          </a:p>
        </p:txBody>
      </p:sp>
    </p:spTree>
    <p:extLst>
      <p:ext uri="{BB962C8B-B14F-4D97-AF65-F5344CB8AC3E}">
        <p14:creationId xmlns:p14="http://schemas.microsoft.com/office/powerpoint/2010/main" val="3340609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By Example</a:t>
            </a:r>
            <a:endParaRPr lang="en-US" dirty="0"/>
          </a:p>
        </p:txBody>
      </p:sp>
      <p:sp>
        <p:nvSpPr>
          <p:cNvPr id="3" name="Content Placeholder 2"/>
          <p:cNvSpPr>
            <a:spLocks noGrp="1"/>
          </p:cNvSpPr>
          <p:nvPr>
            <p:ph sz="quarter" idx="1"/>
          </p:nvPr>
        </p:nvSpPr>
        <p:spPr>
          <a:xfrm>
            <a:off x="457200" y="1295400"/>
            <a:ext cx="8153400" cy="1219200"/>
          </a:xfrm>
        </p:spPr>
        <p:txBody>
          <a:bodyPr>
            <a:normAutofit lnSpcReduction="10000"/>
          </a:bodyPr>
          <a:lstStyle/>
          <a:p>
            <a:r>
              <a:rPr lang="en-US" dirty="0"/>
              <a:t>How many items each </a:t>
            </a:r>
            <a:r>
              <a:rPr lang="en-US" dirty="0" smtClean="0"/>
              <a:t>supplier (the name of the supplier) </a:t>
            </a:r>
            <a:r>
              <a:rPr lang="en-US" dirty="0"/>
              <a:t>sells</a:t>
            </a:r>
            <a:r>
              <a:rPr lang="en-US" dirty="0" smtClean="0"/>
              <a:t>?</a:t>
            </a:r>
          </a:p>
          <a:p>
            <a:r>
              <a:rPr lang="en-US" dirty="0" smtClean="0"/>
              <a:t>We </a:t>
            </a:r>
            <a:r>
              <a:rPr lang="en-US" dirty="0"/>
              <a:t>need the </a:t>
            </a:r>
            <a:r>
              <a:rPr lang="en-US" dirty="0" smtClean="0"/>
              <a:t>suppliers and catalog table</a:t>
            </a:r>
            <a:endParaRPr lang="en-US" dirty="0"/>
          </a:p>
        </p:txBody>
      </p:sp>
      <p:sp>
        <p:nvSpPr>
          <p:cNvPr id="5" name="Content Placeholder 2"/>
          <p:cNvSpPr txBox="1">
            <a:spLocks/>
          </p:cNvSpPr>
          <p:nvPr/>
        </p:nvSpPr>
        <p:spPr>
          <a:xfrm>
            <a:off x="457200" y="2743200"/>
            <a:ext cx="8153400" cy="1219200"/>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US" dirty="0"/>
              <a:t>select </a:t>
            </a:r>
            <a:r>
              <a:rPr lang="en-US" dirty="0" err="1" smtClean="0"/>
              <a:t>suppliers.sname</a:t>
            </a:r>
            <a:r>
              <a:rPr lang="en-US" dirty="0"/>
              <a:t>, count(</a:t>
            </a:r>
            <a:r>
              <a:rPr lang="en-US" dirty="0" err="1"/>
              <a:t>catalog.sid</a:t>
            </a:r>
            <a:r>
              <a:rPr lang="en-US" dirty="0"/>
              <a:t>) as "number of items" from catalog </a:t>
            </a:r>
            <a:r>
              <a:rPr lang="en-US" dirty="0" smtClean="0"/>
              <a:t>join suppliers on </a:t>
            </a:r>
            <a:r>
              <a:rPr lang="en-US" dirty="0" err="1"/>
              <a:t>catalog.sid</a:t>
            </a:r>
            <a:r>
              <a:rPr lang="en-US" dirty="0"/>
              <a:t> = </a:t>
            </a:r>
            <a:r>
              <a:rPr lang="en-US" dirty="0" err="1"/>
              <a:t>suppliers.sid</a:t>
            </a:r>
            <a:r>
              <a:rPr lang="en-US" dirty="0"/>
              <a:t> group by </a:t>
            </a:r>
            <a:r>
              <a:rPr lang="en-US" dirty="0" err="1"/>
              <a:t>catalog.sid</a:t>
            </a:r>
            <a:endParaRPr lang="en-US" dirty="0"/>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4419600"/>
            <a:ext cx="5086350"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0541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Having</a:t>
            </a:r>
            <a:endParaRPr lang="en-US" dirty="0"/>
          </a:p>
        </p:txBody>
      </p:sp>
      <p:sp>
        <p:nvSpPr>
          <p:cNvPr id="3" name="Content Placeholder 2"/>
          <p:cNvSpPr>
            <a:spLocks noGrp="1"/>
          </p:cNvSpPr>
          <p:nvPr>
            <p:ph sz="quarter" idx="1"/>
          </p:nvPr>
        </p:nvSpPr>
        <p:spPr/>
        <p:txBody>
          <a:bodyPr/>
          <a:lstStyle/>
          <a:p>
            <a:r>
              <a:rPr lang="en-US" dirty="0" smtClean="0"/>
              <a:t>Used to </a:t>
            </a:r>
            <a:r>
              <a:rPr lang="en-US" dirty="0" err="1"/>
              <a:t>to</a:t>
            </a:r>
            <a:r>
              <a:rPr lang="en-US" dirty="0"/>
              <a:t> specify a filter condition for groups of rows or aggregates</a:t>
            </a:r>
            <a:r>
              <a:rPr lang="en-US" dirty="0" smtClean="0"/>
              <a:t>.</a:t>
            </a:r>
          </a:p>
          <a:p>
            <a:pPr lvl="1"/>
            <a:r>
              <a:rPr lang="en-US" dirty="0" smtClean="0"/>
              <a:t>Often used with GROUP BY</a:t>
            </a:r>
          </a:p>
          <a:p>
            <a:r>
              <a:rPr lang="en-US" dirty="0"/>
              <a:t>SELECT </a:t>
            </a:r>
            <a:r>
              <a:rPr lang="en-US" dirty="0" err="1" smtClean="0"/>
              <a:t>column_name</a:t>
            </a:r>
            <a:r>
              <a:rPr lang="en-US" dirty="0" smtClean="0"/>
              <a:t>, </a:t>
            </a:r>
            <a:r>
              <a:rPr lang="en-US" dirty="0" err="1" smtClean="0"/>
              <a:t>aggregate_function</a:t>
            </a:r>
            <a:r>
              <a:rPr lang="en-US" dirty="0" smtClean="0"/>
              <a:t>(</a:t>
            </a:r>
            <a:r>
              <a:rPr lang="en-US" dirty="0" err="1" smtClean="0"/>
              <a:t>column_name</a:t>
            </a:r>
            <a:r>
              <a:rPr lang="en-US" dirty="0"/>
              <a:t>)</a:t>
            </a:r>
            <a:br>
              <a:rPr lang="en-US" dirty="0"/>
            </a:br>
            <a:r>
              <a:rPr lang="en-US" dirty="0"/>
              <a:t>FROM </a:t>
            </a:r>
            <a:r>
              <a:rPr lang="en-US" dirty="0" err="1" smtClean="0"/>
              <a:t>table_name</a:t>
            </a:r>
            <a:r>
              <a:rPr lang="en-US" dirty="0" smtClean="0"/>
              <a:t> WHERE </a:t>
            </a:r>
            <a:r>
              <a:rPr lang="en-US" dirty="0" err="1"/>
              <a:t>column_name</a:t>
            </a:r>
            <a:r>
              <a:rPr lang="en-US" dirty="0"/>
              <a:t> operator </a:t>
            </a:r>
            <a:r>
              <a:rPr lang="en-US" dirty="0" smtClean="0"/>
              <a:t>value GROUP </a:t>
            </a:r>
            <a:r>
              <a:rPr lang="en-US" dirty="0"/>
              <a:t>BY </a:t>
            </a:r>
            <a:r>
              <a:rPr lang="en-US" dirty="0" err="1"/>
              <a:t>column_name</a:t>
            </a:r>
            <a:r>
              <a:rPr lang="en-US" dirty="0"/>
              <a:t/>
            </a:r>
            <a:br>
              <a:rPr lang="en-US" dirty="0"/>
            </a:br>
            <a:r>
              <a:rPr lang="en-US" dirty="0"/>
              <a:t>HAVING </a:t>
            </a:r>
            <a:r>
              <a:rPr lang="en-US" dirty="0" err="1" smtClean="0"/>
              <a:t>aggregate_function</a:t>
            </a:r>
            <a:r>
              <a:rPr lang="en-US" dirty="0" smtClean="0"/>
              <a:t>(</a:t>
            </a:r>
            <a:r>
              <a:rPr lang="en-US" dirty="0" err="1" smtClean="0"/>
              <a:t>column_name</a:t>
            </a:r>
            <a:r>
              <a:rPr lang="en-US" dirty="0" smtClean="0"/>
              <a:t>) operator </a:t>
            </a:r>
            <a:r>
              <a:rPr lang="en-US" dirty="0"/>
              <a:t>value;</a:t>
            </a:r>
          </a:p>
        </p:txBody>
      </p:sp>
    </p:spTree>
    <p:extLst>
      <p:ext uri="{BB962C8B-B14F-4D97-AF65-F5344CB8AC3E}">
        <p14:creationId xmlns:p14="http://schemas.microsoft.com/office/powerpoint/2010/main" val="31961619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Having Example</a:t>
            </a:r>
            <a:endParaRPr lang="en-US" dirty="0"/>
          </a:p>
        </p:txBody>
      </p:sp>
      <p:sp>
        <p:nvSpPr>
          <p:cNvPr id="3" name="Content Placeholder 2"/>
          <p:cNvSpPr>
            <a:spLocks noGrp="1"/>
          </p:cNvSpPr>
          <p:nvPr>
            <p:ph sz="quarter" idx="1"/>
          </p:nvPr>
        </p:nvSpPr>
        <p:spPr>
          <a:xfrm>
            <a:off x="457200" y="1295400"/>
            <a:ext cx="8229600" cy="990600"/>
          </a:xfrm>
        </p:spPr>
        <p:txBody>
          <a:bodyPr/>
          <a:lstStyle/>
          <a:p>
            <a:r>
              <a:rPr lang="en-US" dirty="0" smtClean="0"/>
              <a:t>The suppliers (name) that sell 3 or more items.</a:t>
            </a:r>
            <a:endParaRPr lang="en-US" dirty="0"/>
          </a:p>
        </p:txBody>
      </p:sp>
      <p:sp>
        <p:nvSpPr>
          <p:cNvPr id="6" name="Rectangle 5"/>
          <p:cNvSpPr/>
          <p:nvPr/>
        </p:nvSpPr>
        <p:spPr>
          <a:xfrm>
            <a:off x="304800" y="1981200"/>
            <a:ext cx="8458200" cy="1569660"/>
          </a:xfrm>
          <a:prstGeom prst="rect">
            <a:avLst/>
          </a:prstGeom>
        </p:spPr>
        <p:txBody>
          <a:bodyPr wrap="square">
            <a:spAutoFit/>
          </a:bodyPr>
          <a:lstStyle/>
          <a:p>
            <a:r>
              <a:rPr lang="en-US" sz="2400" dirty="0"/>
              <a:t>select </a:t>
            </a:r>
            <a:r>
              <a:rPr lang="en-US" sz="2400" dirty="0" err="1"/>
              <a:t>suppliers.sname</a:t>
            </a:r>
            <a:r>
              <a:rPr lang="en-US" sz="2400" dirty="0"/>
              <a:t>, count(</a:t>
            </a:r>
            <a:r>
              <a:rPr lang="en-US" sz="2400" dirty="0" err="1"/>
              <a:t>catalog.sid</a:t>
            </a:r>
            <a:r>
              <a:rPr lang="en-US" sz="2400" dirty="0"/>
              <a:t>) as "number of items" from catalog </a:t>
            </a:r>
            <a:r>
              <a:rPr lang="en-US" sz="2400" dirty="0" smtClean="0"/>
              <a:t> join </a:t>
            </a:r>
            <a:r>
              <a:rPr lang="en-US" sz="2400" dirty="0"/>
              <a:t>suppliers</a:t>
            </a:r>
          </a:p>
          <a:p>
            <a:r>
              <a:rPr lang="en-US" sz="2400" dirty="0"/>
              <a:t>on </a:t>
            </a:r>
            <a:r>
              <a:rPr lang="en-US" sz="2400" dirty="0" err="1"/>
              <a:t>catalog.sid</a:t>
            </a:r>
            <a:r>
              <a:rPr lang="en-US" sz="2400" dirty="0"/>
              <a:t> = </a:t>
            </a:r>
            <a:r>
              <a:rPr lang="en-US" sz="2400" dirty="0" err="1"/>
              <a:t>suppliers.sid</a:t>
            </a:r>
            <a:r>
              <a:rPr lang="en-US" sz="2400" dirty="0"/>
              <a:t> group by </a:t>
            </a:r>
            <a:r>
              <a:rPr lang="en-US" sz="2400" dirty="0" err="1"/>
              <a:t>catalog.sid</a:t>
            </a:r>
            <a:endParaRPr lang="en-US" sz="2400" dirty="0"/>
          </a:p>
          <a:p>
            <a:r>
              <a:rPr lang="en-US" sz="2400" dirty="0"/>
              <a:t>having count(</a:t>
            </a:r>
            <a:r>
              <a:rPr lang="en-US" sz="2400" dirty="0" err="1"/>
              <a:t>catalog.sid</a:t>
            </a:r>
            <a:r>
              <a:rPr lang="en-US" sz="2400" dirty="0"/>
              <a:t>) </a:t>
            </a:r>
            <a:r>
              <a:rPr lang="en-US" sz="2400" dirty="0" smtClean="0"/>
              <a:t>&gt;= </a:t>
            </a:r>
            <a:r>
              <a:rPr lang="en-US" sz="2400" dirty="0"/>
              <a:t>3</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0725" y="3657600"/>
            <a:ext cx="5086350"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4363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SubQuery</a:t>
            </a:r>
            <a:endParaRPr lang="en-US" dirty="0"/>
          </a:p>
        </p:txBody>
      </p:sp>
      <p:sp>
        <p:nvSpPr>
          <p:cNvPr id="3" name="Content Placeholder 2"/>
          <p:cNvSpPr>
            <a:spLocks noGrp="1"/>
          </p:cNvSpPr>
          <p:nvPr>
            <p:ph sz="quarter" idx="1"/>
          </p:nvPr>
        </p:nvSpPr>
        <p:spPr/>
        <p:txBody>
          <a:bodyPr/>
          <a:lstStyle/>
          <a:p>
            <a:r>
              <a:rPr lang="en-US" dirty="0"/>
              <a:t> </a:t>
            </a:r>
            <a:r>
              <a:rPr lang="en-US" dirty="0" smtClean="0"/>
              <a:t>A </a:t>
            </a:r>
            <a:r>
              <a:rPr lang="en-US" dirty="0"/>
              <a:t>query that is nested inside another </a:t>
            </a:r>
            <a:r>
              <a:rPr lang="en-US" dirty="0" smtClean="0"/>
              <a:t>query</a:t>
            </a:r>
          </a:p>
          <a:p>
            <a:r>
              <a:rPr lang="en-US" dirty="0" smtClean="0"/>
              <a:t>SELECT * FROM </a:t>
            </a:r>
            <a:r>
              <a:rPr lang="en-US" dirty="0" err="1" smtClean="0"/>
              <a:t>table_name</a:t>
            </a:r>
            <a:r>
              <a:rPr lang="en-US" dirty="0" smtClean="0"/>
              <a:t> WHERE </a:t>
            </a:r>
            <a:r>
              <a:rPr lang="en-US" dirty="0" err="1" smtClean="0"/>
              <a:t>column_name</a:t>
            </a:r>
            <a:r>
              <a:rPr lang="en-US" dirty="0" smtClean="0"/>
              <a:t> = (SELECT </a:t>
            </a:r>
            <a:r>
              <a:rPr lang="en-US" dirty="0" err="1" smtClean="0"/>
              <a:t>column_name</a:t>
            </a:r>
            <a:r>
              <a:rPr lang="en-US" dirty="0" smtClean="0"/>
              <a:t> FROM </a:t>
            </a:r>
            <a:r>
              <a:rPr lang="en-US" dirty="0" err="1" smtClean="0"/>
              <a:t>table_name</a:t>
            </a:r>
            <a:r>
              <a:rPr lang="en-US" dirty="0" smtClean="0"/>
              <a:t>)</a:t>
            </a:r>
            <a:endParaRPr lang="en-US" dirty="0"/>
          </a:p>
        </p:txBody>
      </p:sp>
    </p:spTree>
    <p:extLst>
      <p:ext uri="{BB962C8B-B14F-4D97-AF65-F5344CB8AC3E}">
        <p14:creationId xmlns:p14="http://schemas.microsoft.com/office/powerpoint/2010/main" val="10733572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SubQuery</a:t>
            </a:r>
            <a:r>
              <a:rPr lang="en-US" dirty="0" smtClean="0"/>
              <a:t> Example</a:t>
            </a:r>
            <a:endParaRPr lang="en-US" dirty="0"/>
          </a:p>
        </p:txBody>
      </p:sp>
      <p:sp>
        <p:nvSpPr>
          <p:cNvPr id="3" name="Content Placeholder 2"/>
          <p:cNvSpPr>
            <a:spLocks noGrp="1"/>
          </p:cNvSpPr>
          <p:nvPr>
            <p:ph sz="quarter" idx="1"/>
          </p:nvPr>
        </p:nvSpPr>
        <p:spPr>
          <a:xfrm>
            <a:off x="457200" y="1295400"/>
            <a:ext cx="7924800" cy="914400"/>
          </a:xfrm>
        </p:spPr>
        <p:txBody>
          <a:bodyPr/>
          <a:lstStyle/>
          <a:p>
            <a:r>
              <a:rPr lang="en-US" dirty="0"/>
              <a:t>select max(salary) as "highest salary" from employees;</a:t>
            </a:r>
          </a:p>
          <a:p>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2178" y="2286000"/>
            <a:ext cx="230505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a:xfrm>
            <a:off x="457200" y="3276600"/>
            <a:ext cx="7924800" cy="914400"/>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dirty="0" smtClean="0"/>
              <a:t>We also want to know the employee’s name with the highest salary.</a:t>
            </a:r>
          </a:p>
          <a:p>
            <a:endParaRPr lang="en-US" dirty="0"/>
          </a:p>
        </p:txBody>
      </p:sp>
      <p:sp>
        <p:nvSpPr>
          <p:cNvPr id="6" name="Content Placeholder 2"/>
          <p:cNvSpPr txBox="1">
            <a:spLocks/>
          </p:cNvSpPr>
          <p:nvPr/>
        </p:nvSpPr>
        <p:spPr>
          <a:xfrm>
            <a:off x="228600" y="4572000"/>
            <a:ext cx="8458200" cy="914400"/>
          </a:xfrm>
          <a:prstGeom prst="rect">
            <a:avLst/>
          </a:prstGeom>
        </p:spPr>
        <p:txBody>
          <a:bodyPr vert="horz">
            <a:normAutofit fontScale="925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US" dirty="0"/>
              <a:t>select  </a:t>
            </a:r>
            <a:r>
              <a:rPr lang="en-US" dirty="0" err="1"/>
              <a:t>ename</a:t>
            </a:r>
            <a:r>
              <a:rPr lang="en-US" dirty="0"/>
              <a:t>, max(salary) as "highest salary" from employees </a:t>
            </a:r>
            <a:r>
              <a:rPr lang="en-US" dirty="0" smtClean="0"/>
              <a:t>where </a:t>
            </a:r>
            <a:r>
              <a:rPr lang="en-US" dirty="0"/>
              <a:t>salary = (select max(salary) from employees);</a:t>
            </a:r>
          </a:p>
          <a:p>
            <a:endParaRPr lang="en-US" dirty="0"/>
          </a:p>
        </p:txBody>
      </p:sp>
      <p:pic>
        <p:nvPicPr>
          <p:cNvPr id="235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2978" y="5715000"/>
            <a:ext cx="4743450"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866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5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Views</a:t>
            </a:r>
            <a:endParaRPr lang="en-US" dirty="0"/>
          </a:p>
        </p:txBody>
      </p:sp>
      <p:sp>
        <p:nvSpPr>
          <p:cNvPr id="3" name="Content Placeholder 2"/>
          <p:cNvSpPr>
            <a:spLocks noGrp="1"/>
          </p:cNvSpPr>
          <p:nvPr>
            <p:ph sz="quarter" idx="1"/>
          </p:nvPr>
        </p:nvSpPr>
        <p:spPr/>
        <p:txBody>
          <a:bodyPr/>
          <a:lstStyle/>
          <a:p>
            <a:r>
              <a:rPr lang="en-US" dirty="0"/>
              <a:t>A database view is a virtual table or logical table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752600"/>
            <a:ext cx="771525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5114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Sorting Results</a:t>
            </a:r>
            <a:endParaRPr lang="en-US" dirty="0"/>
          </a:p>
        </p:txBody>
      </p:sp>
      <p:sp>
        <p:nvSpPr>
          <p:cNvPr id="3" name="Content Placeholder 2"/>
          <p:cNvSpPr>
            <a:spLocks noGrp="1"/>
          </p:cNvSpPr>
          <p:nvPr>
            <p:ph sz="quarter" idx="1"/>
          </p:nvPr>
        </p:nvSpPr>
        <p:spPr>
          <a:xfrm>
            <a:off x="457200" y="1295400"/>
            <a:ext cx="8153400" cy="3505200"/>
          </a:xfrm>
        </p:spPr>
        <p:txBody>
          <a:bodyPr>
            <a:normAutofit fontScale="92500" lnSpcReduction="10000"/>
          </a:bodyPr>
          <a:lstStyle/>
          <a:p>
            <a:r>
              <a:rPr lang="en-US" dirty="0"/>
              <a:t>SELECT </a:t>
            </a:r>
            <a:r>
              <a:rPr lang="en-US" i="1" dirty="0" err="1"/>
              <a:t>column_name</a:t>
            </a:r>
            <a:r>
              <a:rPr lang="en-US" dirty="0" err="1"/>
              <a:t>,</a:t>
            </a:r>
            <a:r>
              <a:rPr lang="en-US" i="1" dirty="0" err="1"/>
              <a:t>column_name</a:t>
            </a:r>
            <a:r>
              <a:rPr lang="en-US" dirty="0"/>
              <a:t/>
            </a:r>
            <a:br>
              <a:rPr lang="en-US" dirty="0"/>
            </a:br>
            <a:r>
              <a:rPr lang="en-US" dirty="0"/>
              <a:t>FROM </a:t>
            </a:r>
            <a:r>
              <a:rPr lang="en-US" i="1" dirty="0" err="1"/>
              <a:t>table_name</a:t>
            </a:r>
            <a:r>
              <a:rPr lang="en-US" dirty="0"/>
              <a:t/>
            </a:r>
            <a:br>
              <a:rPr lang="en-US" dirty="0"/>
            </a:br>
            <a:r>
              <a:rPr lang="en-US" dirty="0"/>
              <a:t>ORDER BY </a:t>
            </a:r>
            <a:r>
              <a:rPr lang="en-US" i="1" dirty="0" err="1"/>
              <a:t>column_name</a:t>
            </a:r>
            <a:r>
              <a:rPr lang="en-US" dirty="0" err="1"/>
              <a:t>,</a:t>
            </a:r>
            <a:r>
              <a:rPr lang="en-US" i="1" dirty="0" err="1"/>
              <a:t>column_name</a:t>
            </a:r>
            <a:r>
              <a:rPr lang="en-US" dirty="0"/>
              <a:t> </a:t>
            </a:r>
            <a:r>
              <a:rPr lang="en-US" dirty="0" smtClean="0"/>
              <a:t>ASC;</a:t>
            </a:r>
          </a:p>
          <a:p>
            <a:r>
              <a:rPr lang="en-US" dirty="0"/>
              <a:t>SELECT </a:t>
            </a:r>
            <a:r>
              <a:rPr lang="en-US" i="1" dirty="0" err="1"/>
              <a:t>column_name</a:t>
            </a:r>
            <a:r>
              <a:rPr lang="en-US" dirty="0" err="1"/>
              <a:t>,</a:t>
            </a:r>
            <a:r>
              <a:rPr lang="en-US" i="1" dirty="0" err="1"/>
              <a:t>column_name</a:t>
            </a:r>
            <a:r>
              <a:rPr lang="en-US" dirty="0"/>
              <a:t/>
            </a:r>
            <a:br>
              <a:rPr lang="en-US" dirty="0"/>
            </a:br>
            <a:r>
              <a:rPr lang="en-US" dirty="0"/>
              <a:t>FROM </a:t>
            </a:r>
            <a:r>
              <a:rPr lang="en-US" i="1" dirty="0" err="1"/>
              <a:t>table_name</a:t>
            </a:r>
            <a:r>
              <a:rPr lang="en-US" dirty="0"/>
              <a:t/>
            </a:r>
            <a:br>
              <a:rPr lang="en-US" dirty="0"/>
            </a:br>
            <a:r>
              <a:rPr lang="en-US" dirty="0"/>
              <a:t>ORDER BY </a:t>
            </a:r>
            <a:r>
              <a:rPr lang="en-US" i="1" dirty="0" err="1"/>
              <a:t>column_name</a:t>
            </a:r>
            <a:r>
              <a:rPr lang="en-US" dirty="0" err="1"/>
              <a:t>,</a:t>
            </a:r>
            <a:r>
              <a:rPr lang="en-US" i="1" dirty="0" err="1"/>
              <a:t>column_name</a:t>
            </a:r>
            <a:r>
              <a:rPr lang="en-US" dirty="0"/>
              <a:t> </a:t>
            </a:r>
            <a:r>
              <a:rPr lang="en-US" dirty="0" smtClean="0"/>
              <a:t>DESC;</a:t>
            </a:r>
          </a:p>
          <a:p>
            <a:r>
              <a:rPr lang="en-US" dirty="0" smtClean="0"/>
              <a:t>ASC means ascending order</a:t>
            </a:r>
          </a:p>
          <a:p>
            <a:pPr lvl="1"/>
            <a:r>
              <a:rPr lang="en-US" dirty="0" smtClean="0"/>
              <a:t>1,2,3,4,5,6</a:t>
            </a:r>
          </a:p>
          <a:p>
            <a:r>
              <a:rPr lang="en-US" dirty="0" smtClean="0"/>
              <a:t>DESC means descending order</a:t>
            </a:r>
          </a:p>
          <a:p>
            <a:pPr lvl="1"/>
            <a:r>
              <a:rPr lang="en-US" dirty="0" smtClean="0"/>
              <a:t>6,5,4,3,2,1</a:t>
            </a:r>
            <a:endParaRPr lang="en-US" dirty="0"/>
          </a:p>
        </p:txBody>
      </p:sp>
      <p:sp>
        <p:nvSpPr>
          <p:cNvPr id="5" name="Rectangle 4"/>
          <p:cNvSpPr/>
          <p:nvPr/>
        </p:nvSpPr>
        <p:spPr>
          <a:xfrm>
            <a:off x="3200400" y="5410200"/>
            <a:ext cx="2895600" cy="523220"/>
          </a:xfrm>
          <a:prstGeom prst="rect">
            <a:avLst/>
          </a:prstGeom>
        </p:spPr>
        <p:txBody>
          <a:bodyPr wrap="square">
            <a:spAutoFit/>
          </a:bodyPr>
          <a:lstStyle/>
          <a:p>
            <a:r>
              <a:rPr lang="en-US" sz="2800" dirty="0" smtClean="0"/>
              <a:t>ASC is default</a:t>
            </a:r>
            <a:endParaRPr lang="en-US" sz="2800" dirty="0"/>
          </a:p>
        </p:txBody>
      </p:sp>
    </p:spTree>
    <p:extLst>
      <p:ext uri="{BB962C8B-B14F-4D97-AF65-F5344CB8AC3E}">
        <p14:creationId xmlns:p14="http://schemas.microsoft.com/office/powerpoint/2010/main" val="3325811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Views</a:t>
            </a:r>
            <a:endParaRPr lang="en-US" dirty="0"/>
          </a:p>
        </p:txBody>
      </p:sp>
      <p:sp>
        <p:nvSpPr>
          <p:cNvPr id="3" name="Content Placeholder 2"/>
          <p:cNvSpPr>
            <a:spLocks noGrp="1"/>
          </p:cNvSpPr>
          <p:nvPr>
            <p:ph sz="quarter" idx="1"/>
          </p:nvPr>
        </p:nvSpPr>
        <p:spPr/>
        <p:txBody>
          <a:bodyPr/>
          <a:lstStyle/>
          <a:p>
            <a:r>
              <a:rPr lang="en-US" dirty="0" smtClean="0"/>
              <a:t>You can query against a view</a:t>
            </a:r>
          </a:p>
          <a:p>
            <a:r>
              <a:rPr lang="en-US" dirty="0" smtClean="0"/>
              <a:t>When </a:t>
            </a:r>
            <a:r>
              <a:rPr lang="en-US" dirty="0"/>
              <a:t>the data of the tables changes, the view reflects that changes as </a:t>
            </a:r>
            <a:r>
              <a:rPr lang="en-US" dirty="0" smtClean="0"/>
              <a:t>well</a:t>
            </a:r>
          </a:p>
          <a:p>
            <a:r>
              <a:rPr lang="en-US" dirty="0"/>
              <a:t>A database view allows you to simplify complex </a:t>
            </a:r>
            <a:r>
              <a:rPr lang="en-US" dirty="0" smtClean="0"/>
              <a:t>queries</a:t>
            </a:r>
          </a:p>
          <a:p>
            <a:r>
              <a:rPr lang="en-US" dirty="0"/>
              <a:t>A database view helps limit data access to specific </a:t>
            </a:r>
            <a:r>
              <a:rPr lang="en-US" dirty="0" smtClean="0"/>
              <a:t>users</a:t>
            </a:r>
          </a:p>
          <a:p>
            <a:r>
              <a:rPr lang="en-US" dirty="0"/>
              <a:t>A database view provides extra security layer</a:t>
            </a:r>
            <a:r>
              <a:rPr lang="en-US" dirty="0" smtClean="0"/>
              <a:t>. (read only)</a:t>
            </a:r>
          </a:p>
          <a:p>
            <a:endParaRPr lang="en-US" dirty="0"/>
          </a:p>
        </p:txBody>
      </p:sp>
    </p:spTree>
    <p:extLst>
      <p:ext uri="{BB962C8B-B14F-4D97-AF65-F5344CB8AC3E}">
        <p14:creationId xmlns:p14="http://schemas.microsoft.com/office/powerpoint/2010/main" val="7579814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Views</a:t>
            </a:r>
            <a:endParaRPr lang="en-US" dirty="0"/>
          </a:p>
        </p:txBody>
      </p:sp>
      <p:sp>
        <p:nvSpPr>
          <p:cNvPr id="3" name="Content Placeholder 2"/>
          <p:cNvSpPr>
            <a:spLocks noGrp="1"/>
          </p:cNvSpPr>
          <p:nvPr>
            <p:ph sz="quarter" idx="1"/>
          </p:nvPr>
        </p:nvSpPr>
        <p:spPr/>
        <p:txBody>
          <a:bodyPr/>
          <a:lstStyle/>
          <a:p>
            <a:pPr marL="0" indent="0" fontAlgn="base">
              <a:buNone/>
            </a:pPr>
            <a:r>
              <a:rPr lang="en-US" dirty="0"/>
              <a:t>CREATE </a:t>
            </a:r>
          </a:p>
          <a:p>
            <a:pPr marL="0" indent="0" fontAlgn="base">
              <a:buNone/>
            </a:pPr>
            <a:r>
              <a:rPr lang="en-US" dirty="0"/>
              <a:t>  </a:t>
            </a:r>
            <a:r>
              <a:rPr lang="en-US" dirty="0" smtClean="0"/>
              <a:t>VIEW [</a:t>
            </a:r>
            <a:r>
              <a:rPr lang="en-US" dirty="0" err="1" smtClean="0"/>
              <a:t>view_name</a:t>
            </a:r>
            <a:r>
              <a:rPr lang="en-US" dirty="0"/>
              <a:t>] </a:t>
            </a:r>
          </a:p>
          <a:p>
            <a:pPr marL="0" indent="0" fontAlgn="base">
              <a:buNone/>
            </a:pPr>
            <a:r>
              <a:rPr lang="en-US" dirty="0"/>
              <a:t>AS</a:t>
            </a:r>
          </a:p>
          <a:p>
            <a:pPr marL="0" indent="0" fontAlgn="base">
              <a:buNone/>
            </a:pPr>
            <a:r>
              <a:rPr lang="en-US" dirty="0"/>
              <a:t>[SELECT  statement]</a:t>
            </a:r>
          </a:p>
          <a:p>
            <a:r>
              <a:rPr lang="en-US" dirty="0" smtClean="0"/>
              <a:t>The view name </a:t>
            </a:r>
            <a:r>
              <a:rPr lang="en-US" b="1" dirty="0" smtClean="0"/>
              <a:t>cannot</a:t>
            </a:r>
            <a:r>
              <a:rPr lang="en-US" dirty="0" smtClean="0"/>
              <a:t> be the same name as tables</a:t>
            </a:r>
            <a:endParaRPr lang="en-US" dirty="0"/>
          </a:p>
        </p:txBody>
      </p:sp>
    </p:spTree>
    <p:extLst>
      <p:ext uri="{BB962C8B-B14F-4D97-AF65-F5344CB8AC3E}">
        <p14:creationId xmlns:p14="http://schemas.microsoft.com/office/powerpoint/2010/main" val="12340787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 Examples</a:t>
            </a:r>
            <a:endParaRPr lang="en-US" dirty="0"/>
          </a:p>
        </p:txBody>
      </p:sp>
      <p:sp>
        <p:nvSpPr>
          <p:cNvPr id="6" name="Rectangle 5"/>
          <p:cNvSpPr/>
          <p:nvPr/>
        </p:nvSpPr>
        <p:spPr>
          <a:xfrm>
            <a:off x="457200" y="990600"/>
            <a:ext cx="8001000" cy="3046988"/>
          </a:xfrm>
          <a:prstGeom prst="rect">
            <a:avLst/>
          </a:prstGeom>
        </p:spPr>
        <p:txBody>
          <a:bodyPr wrap="square">
            <a:spAutoFit/>
          </a:bodyPr>
          <a:lstStyle/>
          <a:p>
            <a:r>
              <a:rPr lang="en-US" sz="2400" dirty="0" smtClean="0"/>
              <a:t>CREATE VIEW </a:t>
            </a:r>
            <a:r>
              <a:rPr lang="en-US" sz="2400" dirty="0" err="1" smtClean="0"/>
              <a:t>customerProductSales</a:t>
            </a:r>
            <a:r>
              <a:rPr lang="en-US" sz="2400" dirty="0" smtClean="0"/>
              <a:t> AS SELECT </a:t>
            </a:r>
            <a:r>
              <a:rPr lang="en-US" sz="2400" dirty="0" err="1"/>
              <a:t>orderDetails</a:t>
            </a:r>
            <a:r>
              <a:rPr lang="en-US" sz="2400" dirty="0"/>
              <a:t> </a:t>
            </a:r>
            <a:r>
              <a:rPr lang="en-US" sz="2400" dirty="0" smtClean="0"/>
              <a:t>.</a:t>
            </a:r>
            <a:r>
              <a:rPr lang="en-US" sz="2400" dirty="0" err="1" smtClean="0"/>
              <a:t>orderNumber</a:t>
            </a:r>
            <a:r>
              <a:rPr lang="en-US" sz="2400" dirty="0" smtClean="0"/>
              <a:t>, </a:t>
            </a:r>
            <a:r>
              <a:rPr lang="en-US" sz="2400" dirty="0" err="1" smtClean="0"/>
              <a:t>customerName</a:t>
            </a:r>
            <a:r>
              <a:rPr lang="en-US" sz="2400" dirty="0" smtClean="0"/>
              <a:t>, SUM(</a:t>
            </a:r>
            <a:r>
              <a:rPr lang="en-US" sz="2400" dirty="0" err="1" smtClean="0"/>
              <a:t>quantityOrdered</a:t>
            </a:r>
            <a:r>
              <a:rPr lang="en-US" sz="2400" dirty="0" smtClean="0"/>
              <a:t> </a:t>
            </a:r>
            <a:r>
              <a:rPr lang="en-US" sz="2400" dirty="0"/>
              <a:t>* </a:t>
            </a:r>
            <a:r>
              <a:rPr lang="en-US" sz="2400" dirty="0" err="1"/>
              <a:t>priceEach</a:t>
            </a:r>
            <a:r>
              <a:rPr lang="en-US" sz="2400" dirty="0"/>
              <a:t>) </a:t>
            </a:r>
            <a:r>
              <a:rPr lang="en-US" sz="2400" dirty="0" smtClean="0"/>
              <a:t>as total</a:t>
            </a:r>
            <a:endParaRPr lang="en-US" sz="2400" dirty="0"/>
          </a:p>
          <a:p>
            <a:r>
              <a:rPr lang="en-US" sz="2400" dirty="0"/>
              <a:t> FROM </a:t>
            </a:r>
            <a:r>
              <a:rPr lang="en-US" sz="2400" dirty="0" err="1"/>
              <a:t>orderDetails</a:t>
            </a:r>
            <a:r>
              <a:rPr lang="en-US" sz="2400" dirty="0"/>
              <a:t> </a:t>
            </a:r>
            <a:r>
              <a:rPr lang="en-US" sz="2400" dirty="0" smtClean="0"/>
              <a:t>INNER </a:t>
            </a:r>
            <a:r>
              <a:rPr lang="en-US" sz="2400" dirty="0"/>
              <a:t>JOIN orders </a:t>
            </a:r>
            <a:r>
              <a:rPr lang="en-US" sz="2400" dirty="0" smtClean="0"/>
              <a:t> </a:t>
            </a:r>
            <a:r>
              <a:rPr lang="en-US" sz="2400" dirty="0"/>
              <a:t>ON </a:t>
            </a:r>
            <a:r>
              <a:rPr lang="en-US" sz="2400" dirty="0" err="1" smtClean="0"/>
              <a:t>orders.orderNumber</a:t>
            </a:r>
            <a:r>
              <a:rPr lang="en-US" sz="2400" dirty="0" smtClean="0"/>
              <a:t> </a:t>
            </a:r>
            <a:r>
              <a:rPr lang="en-US" sz="2400" dirty="0"/>
              <a:t>= </a:t>
            </a:r>
            <a:r>
              <a:rPr lang="en-US" sz="2400" dirty="0" err="1" smtClean="0"/>
              <a:t>orderdetails.orderNumber</a:t>
            </a:r>
            <a:endParaRPr lang="en-US" sz="2400" dirty="0"/>
          </a:p>
          <a:p>
            <a:r>
              <a:rPr lang="en-US" sz="2400" dirty="0"/>
              <a:t> INNER JOIN customers </a:t>
            </a:r>
            <a:r>
              <a:rPr lang="en-US" sz="2400" dirty="0" smtClean="0"/>
              <a:t> </a:t>
            </a:r>
            <a:r>
              <a:rPr lang="en-US" sz="2400" dirty="0"/>
              <a:t>ON </a:t>
            </a:r>
            <a:r>
              <a:rPr lang="en-US" sz="2400" dirty="0" err="1" smtClean="0"/>
              <a:t>orders.customerNumber</a:t>
            </a:r>
            <a:r>
              <a:rPr lang="en-US" sz="2400" dirty="0" smtClean="0"/>
              <a:t> </a:t>
            </a:r>
            <a:r>
              <a:rPr lang="en-US" sz="2400" dirty="0"/>
              <a:t>=  </a:t>
            </a:r>
            <a:r>
              <a:rPr lang="en-US" sz="2400" dirty="0" err="1" smtClean="0"/>
              <a:t>customers.customerNumber</a:t>
            </a:r>
            <a:r>
              <a:rPr lang="en-US" sz="2400" dirty="0" smtClean="0"/>
              <a:t>  </a:t>
            </a:r>
            <a:endParaRPr lang="en-US" sz="2400" dirty="0"/>
          </a:p>
          <a:p>
            <a:r>
              <a:rPr lang="en-US" sz="2400" dirty="0"/>
              <a:t> GROUP BY </a:t>
            </a:r>
            <a:r>
              <a:rPr lang="en-US" sz="2400" dirty="0" err="1"/>
              <a:t>orderDetails</a:t>
            </a:r>
            <a:r>
              <a:rPr lang="en-US" sz="2400" dirty="0"/>
              <a:t> </a:t>
            </a:r>
            <a:r>
              <a:rPr lang="en-US" sz="2400" dirty="0" smtClean="0"/>
              <a:t>.</a:t>
            </a:r>
            <a:r>
              <a:rPr lang="en-US" sz="2400" dirty="0" err="1"/>
              <a:t>orderNumber</a:t>
            </a:r>
            <a:r>
              <a:rPr lang="en-US" sz="2400" dirty="0"/>
              <a:t> </a:t>
            </a:r>
          </a:p>
        </p:txBody>
      </p:sp>
      <p:sp>
        <p:nvSpPr>
          <p:cNvPr id="7" name="Rectangle 6"/>
          <p:cNvSpPr/>
          <p:nvPr/>
        </p:nvSpPr>
        <p:spPr>
          <a:xfrm>
            <a:off x="4323374" y="3244334"/>
            <a:ext cx="497252" cy="369332"/>
          </a:xfrm>
          <a:prstGeom prst="rect">
            <a:avLst/>
          </a:prstGeom>
        </p:spPr>
        <p:txBody>
          <a:bodyPr wrap="none">
            <a:spAutoFit/>
          </a:bodyPr>
          <a:lstStyle/>
          <a:p>
            <a:r>
              <a:rPr lang="en-US" dirty="0"/>
              <a:t>AS</a:t>
            </a:r>
          </a:p>
        </p:txBody>
      </p:sp>
    </p:spTree>
    <p:extLst>
      <p:ext uri="{BB962C8B-B14F-4D97-AF65-F5344CB8AC3E}">
        <p14:creationId xmlns:p14="http://schemas.microsoft.com/office/powerpoint/2010/main" val="40006818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Install the new Database</a:t>
            </a:r>
            <a:endParaRPr lang="en-US" dirty="0"/>
          </a:p>
        </p:txBody>
      </p:sp>
      <p:sp>
        <p:nvSpPr>
          <p:cNvPr id="3" name="Content Placeholder 2"/>
          <p:cNvSpPr>
            <a:spLocks noGrp="1"/>
          </p:cNvSpPr>
          <p:nvPr>
            <p:ph sz="quarter" idx="1"/>
          </p:nvPr>
        </p:nvSpPr>
        <p:spPr/>
        <p:txBody>
          <a:bodyPr/>
          <a:lstStyle/>
          <a:p>
            <a:r>
              <a:rPr lang="en-US" dirty="0"/>
              <a:t>Customers: stores customer’s data.</a:t>
            </a:r>
          </a:p>
          <a:p>
            <a:r>
              <a:rPr lang="en-US" dirty="0"/>
              <a:t>Products: stores a list of scale model cars.</a:t>
            </a:r>
          </a:p>
          <a:p>
            <a:r>
              <a:rPr lang="en-US" dirty="0" err="1"/>
              <a:t>ProductLines</a:t>
            </a:r>
            <a:r>
              <a:rPr lang="en-US" dirty="0"/>
              <a:t>: stores a list of product line categories.</a:t>
            </a:r>
          </a:p>
          <a:p>
            <a:r>
              <a:rPr lang="en-US" dirty="0"/>
              <a:t>Orders: stores  sales orders placed by customers.</a:t>
            </a:r>
          </a:p>
          <a:p>
            <a:r>
              <a:rPr lang="en-US" dirty="0" err="1"/>
              <a:t>OrderDetails</a:t>
            </a:r>
            <a:r>
              <a:rPr lang="en-US" dirty="0"/>
              <a:t>: stores sales order line items for each sales order.</a:t>
            </a:r>
          </a:p>
          <a:p>
            <a:r>
              <a:rPr lang="en-US" dirty="0"/>
              <a:t>Payments: stores payments made by customers based on their accounts.</a:t>
            </a:r>
          </a:p>
          <a:p>
            <a:r>
              <a:rPr lang="en-US" dirty="0"/>
              <a:t>Employees: stores all employee information as well as the organization structure such as who reports to whom.</a:t>
            </a:r>
          </a:p>
          <a:p>
            <a:r>
              <a:rPr lang="en-US" dirty="0"/>
              <a:t>Offices: stores sales office data.</a:t>
            </a:r>
          </a:p>
        </p:txBody>
      </p:sp>
    </p:spTree>
    <p:extLst>
      <p:ext uri="{BB962C8B-B14F-4D97-AF65-F5344CB8AC3E}">
        <p14:creationId xmlns:p14="http://schemas.microsoft.com/office/powerpoint/2010/main" val="418607364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Content Placeholder 2"/>
          <p:cNvSpPr>
            <a:spLocks noGrp="1"/>
          </p:cNvSpPr>
          <p:nvPr>
            <p:ph sz="quarter" idx="1"/>
          </p:nvPr>
        </p:nvSpPr>
        <p:spPr/>
        <p:txBody>
          <a:bodyPr/>
          <a:lstStyle/>
          <a:p>
            <a:r>
              <a:rPr lang="en-US" dirty="0" smtClean="0"/>
              <a:t>Get the last name of all employees</a:t>
            </a:r>
            <a:endParaRPr lang="en-US" dirty="0"/>
          </a:p>
        </p:txBody>
      </p:sp>
    </p:spTree>
    <p:extLst>
      <p:ext uri="{BB962C8B-B14F-4D97-AF65-F5344CB8AC3E}">
        <p14:creationId xmlns:p14="http://schemas.microsoft.com/office/powerpoint/2010/main" val="231038963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Content Placeholder 2"/>
          <p:cNvSpPr>
            <a:spLocks noGrp="1"/>
          </p:cNvSpPr>
          <p:nvPr>
            <p:ph sz="quarter" idx="1"/>
          </p:nvPr>
        </p:nvSpPr>
        <p:spPr/>
        <p:txBody>
          <a:bodyPr/>
          <a:lstStyle/>
          <a:p>
            <a:r>
              <a:rPr lang="en-US" dirty="0" smtClean="0"/>
              <a:t>Get the last name of all employees </a:t>
            </a:r>
            <a:r>
              <a:rPr lang="en-US" b="1" dirty="0" smtClean="0"/>
              <a:t>(NO DUPLICATES)</a:t>
            </a:r>
            <a:endParaRPr lang="en-US" b="1" dirty="0"/>
          </a:p>
        </p:txBody>
      </p:sp>
    </p:spTree>
    <p:extLst>
      <p:ext uri="{BB962C8B-B14F-4D97-AF65-F5344CB8AC3E}">
        <p14:creationId xmlns:p14="http://schemas.microsoft.com/office/powerpoint/2010/main" val="313789627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Content Placeholder 2"/>
          <p:cNvSpPr>
            <a:spLocks noGrp="1"/>
          </p:cNvSpPr>
          <p:nvPr>
            <p:ph sz="quarter" idx="1"/>
          </p:nvPr>
        </p:nvSpPr>
        <p:spPr/>
        <p:txBody>
          <a:bodyPr/>
          <a:lstStyle/>
          <a:p>
            <a:r>
              <a:rPr lang="en-US" dirty="0" smtClean="0"/>
              <a:t>Get the last name of all employees sorted in alphabetical order (no duplicates).</a:t>
            </a:r>
          </a:p>
          <a:p>
            <a:r>
              <a:rPr lang="en-US" dirty="0"/>
              <a:t>Get the last name of all </a:t>
            </a:r>
            <a:r>
              <a:rPr lang="en-US" dirty="0" smtClean="0"/>
              <a:t>employees sorted </a:t>
            </a:r>
            <a:r>
              <a:rPr lang="en-US" dirty="0"/>
              <a:t>in </a:t>
            </a:r>
            <a:r>
              <a:rPr lang="en-US" dirty="0" smtClean="0"/>
              <a:t>reverse alphabetical </a:t>
            </a:r>
            <a:r>
              <a:rPr lang="en-US" dirty="0"/>
              <a:t>order (no duplicates).</a:t>
            </a:r>
          </a:p>
          <a:p>
            <a:endParaRPr lang="en-US" dirty="0" smtClean="0"/>
          </a:p>
          <a:p>
            <a:endParaRPr lang="en-US" dirty="0"/>
          </a:p>
        </p:txBody>
      </p:sp>
    </p:spTree>
    <p:extLst>
      <p:ext uri="{BB962C8B-B14F-4D97-AF65-F5344CB8AC3E}">
        <p14:creationId xmlns:p14="http://schemas.microsoft.com/office/powerpoint/2010/main" val="319329050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Content Placeholder 2"/>
          <p:cNvSpPr>
            <a:spLocks noGrp="1"/>
          </p:cNvSpPr>
          <p:nvPr>
            <p:ph sz="quarter" idx="1"/>
          </p:nvPr>
        </p:nvSpPr>
        <p:spPr/>
        <p:txBody>
          <a:bodyPr/>
          <a:lstStyle/>
          <a:p>
            <a:r>
              <a:rPr lang="en-US" dirty="0" smtClean="0"/>
              <a:t>Select the first 10 customers.</a:t>
            </a:r>
            <a:endParaRPr lang="en-US" b="1" dirty="0"/>
          </a:p>
        </p:txBody>
      </p:sp>
    </p:spTree>
    <p:extLst>
      <p:ext uri="{BB962C8B-B14F-4D97-AF65-F5344CB8AC3E}">
        <p14:creationId xmlns:p14="http://schemas.microsoft.com/office/powerpoint/2010/main" val="68490556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Content Placeholder 2"/>
          <p:cNvSpPr>
            <a:spLocks noGrp="1"/>
          </p:cNvSpPr>
          <p:nvPr>
            <p:ph sz="quarter" idx="1"/>
          </p:nvPr>
        </p:nvSpPr>
        <p:spPr/>
        <p:txBody>
          <a:bodyPr/>
          <a:lstStyle/>
          <a:p>
            <a:r>
              <a:rPr lang="en-US" dirty="0" smtClean="0"/>
              <a:t>Find all offices in the US and France.</a:t>
            </a:r>
            <a:endParaRPr lang="en-US" b="1" dirty="0"/>
          </a:p>
        </p:txBody>
      </p:sp>
    </p:spTree>
    <p:extLst>
      <p:ext uri="{BB962C8B-B14F-4D97-AF65-F5344CB8AC3E}">
        <p14:creationId xmlns:p14="http://schemas.microsoft.com/office/powerpoint/2010/main" val="218774683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Content Placeholder 2"/>
          <p:cNvSpPr>
            <a:spLocks noGrp="1"/>
          </p:cNvSpPr>
          <p:nvPr>
            <p:ph sz="quarter" idx="1"/>
          </p:nvPr>
        </p:nvSpPr>
        <p:spPr/>
        <p:txBody>
          <a:bodyPr/>
          <a:lstStyle/>
          <a:p>
            <a:r>
              <a:rPr lang="en-US" dirty="0" smtClean="0"/>
              <a:t>Find all offices that are not in the US and France.</a:t>
            </a:r>
            <a:endParaRPr lang="en-US" b="1" dirty="0"/>
          </a:p>
        </p:txBody>
      </p:sp>
    </p:spTree>
    <p:extLst>
      <p:ext uri="{BB962C8B-B14F-4D97-AF65-F5344CB8AC3E}">
        <p14:creationId xmlns:p14="http://schemas.microsoft.com/office/powerpoint/2010/main" val="12481021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Sorting Results in Ascending Order</a:t>
            </a:r>
            <a:endParaRPr lang="en-US" dirty="0"/>
          </a:p>
        </p:txBody>
      </p:sp>
      <p:sp>
        <p:nvSpPr>
          <p:cNvPr id="3" name="Content Placeholder 2"/>
          <p:cNvSpPr>
            <a:spLocks noGrp="1"/>
          </p:cNvSpPr>
          <p:nvPr>
            <p:ph sz="quarter" idx="1"/>
          </p:nvPr>
        </p:nvSpPr>
        <p:spPr>
          <a:xfrm>
            <a:off x="457200" y="1295400"/>
            <a:ext cx="8153400" cy="457200"/>
          </a:xfrm>
        </p:spPr>
        <p:txBody>
          <a:bodyPr/>
          <a:lstStyle/>
          <a:p>
            <a:r>
              <a:rPr lang="en-US" dirty="0"/>
              <a:t>select distinct </a:t>
            </a:r>
            <a:r>
              <a:rPr lang="en-US" dirty="0" smtClean="0"/>
              <a:t>salary </a:t>
            </a:r>
            <a:r>
              <a:rPr lang="en-US" dirty="0"/>
              <a:t>from </a:t>
            </a:r>
            <a:r>
              <a:rPr lang="en-US" dirty="0" smtClean="0"/>
              <a:t>employees order by salary</a:t>
            </a:r>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3967"/>
          <a:stretch/>
        </p:blipFill>
        <p:spPr bwMode="auto">
          <a:xfrm>
            <a:off x="6096000" y="1981200"/>
            <a:ext cx="2171700" cy="4461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062091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Content Placeholder 2"/>
          <p:cNvSpPr>
            <a:spLocks noGrp="1"/>
          </p:cNvSpPr>
          <p:nvPr>
            <p:ph sz="quarter" idx="1"/>
          </p:nvPr>
        </p:nvSpPr>
        <p:spPr/>
        <p:txBody>
          <a:bodyPr/>
          <a:lstStyle/>
          <a:p>
            <a:r>
              <a:rPr lang="en-US" dirty="0"/>
              <a:t> </a:t>
            </a:r>
            <a:r>
              <a:rPr lang="en-US" dirty="0" smtClean="0"/>
              <a:t>Find </a:t>
            </a:r>
            <a:r>
              <a:rPr lang="en-US" dirty="0"/>
              <a:t>product whose buy price within the range of $90 and $</a:t>
            </a:r>
            <a:r>
              <a:rPr lang="en-US" dirty="0" smtClean="0"/>
              <a:t>100.</a:t>
            </a:r>
            <a:endParaRPr lang="en-US" b="1" dirty="0"/>
          </a:p>
        </p:txBody>
      </p:sp>
    </p:spTree>
    <p:extLst>
      <p:ext uri="{BB962C8B-B14F-4D97-AF65-F5344CB8AC3E}">
        <p14:creationId xmlns:p14="http://schemas.microsoft.com/office/powerpoint/2010/main" val="83945154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Content Placeholder 2"/>
          <p:cNvSpPr>
            <a:spLocks noGrp="1"/>
          </p:cNvSpPr>
          <p:nvPr>
            <p:ph sz="quarter" idx="1"/>
          </p:nvPr>
        </p:nvSpPr>
        <p:spPr/>
        <p:txBody>
          <a:bodyPr/>
          <a:lstStyle/>
          <a:p>
            <a:r>
              <a:rPr lang="en-US" dirty="0"/>
              <a:t> </a:t>
            </a:r>
            <a:r>
              <a:rPr lang="en-US" dirty="0" smtClean="0"/>
              <a:t>Find </a:t>
            </a:r>
            <a:r>
              <a:rPr lang="en-US" dirty="0"/>
              <a:t>the product whose buy price </a:t>
            </a:r>
            <a:r>
              <a:rPr lang="en-US" dirty="0" smtClean="0"/>
              <a:t>is </a:t>
            </a:r>
            <a:r>
              <a:rPr lang="en-US" dirty="0"/>
              <a:t>out of the range of $20 and $100</a:t>
            </a:r>
            <a:endParaRPr lang="en-US" b="1" dirty="0"/>
          </a:p>
        </p:txBody>
      </p:sp>
    </p:spTree>
    <p:extLst>
      <p:ext uri="{BB962C8B-B14F-4D97-AF65-F5344CB8AC3E}">
        <p14:creationId xmlns:p14="http://schemas.microsoft.com/office/powerpoint/2010/main" val="219272163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Content Placeholder 2"/>
          <p:cNvSpPr>
            <a:spLocks noGrp="1"/>
          </p:cNvSpPr>
          <p:nvPr>
            <p:ph sz="quarter" idx="1"/>
          </p:nvPr>
        </p:nvSpPr>
        <p:spPr/>
        <p:txBody>
          <a:bodyPr/>
          <a:lstStyle/>
          <a:p>
            <a:r>
              <a:rPr lang="en-US" dirty="0"/>
              <a:t> </a:t>
            </a:r>
            <a:r>
              <a:rPr lang="en-US" dirty="0" smtClean="0"/>
              <a:t>Find employees where their first name starts </a:t>
            </a:r>
            <a:r>
              <a:rPr lang="en-US" dirty="0"/>
              <a:t>with character </a:t>
            </a:r>
            <a:r>
              <a:rPr lang="en-US" dirty="0" smtClean="0"/>
              <a:t>‘a’.</a:t>
            </a:r>
          </a:p>
          <a:p>
            <a:r>
              <a:rPr lang="en-US" dirty="0" smtClean="0"/>
              <a:t>Find employees where their last </a:t>
            </a:r>
            <a:r>
              <a:rPr lang="en-US" dirty="0"/>
              <a:t>name ends with </a:t>
            </a:r>
            <a:r>
              <a:rPr lang="en-US" dirty="0" smtClean="0"/>
              <a:t>‘on’.</a:t>
            </a:r>
          </a:p>
          <a:p>
            <a:r>
              <a:rPr lang="en-US" dirty="0"/>
              <a:t> </a:t>
            </a:r>
            <a:r>
              <a:rPr lang="en-US" dirty="0" smtClean="0"/>
              <a:t>Find </a:t>
            </a:r>
            <a:r>
              <a:rPr lang="en-US" dirty="0"/>
              <a:t>employee whose first name starts with T, ends with m and contains any single character </a:t>
            </a:r>
            <a:r>
              <a:rPr lang="en-US" dirty="0" smtClean="0"/>
              <a:t>between.</a:t>
            </a:r>
          </a:p>
          <a:p>
            <a:endParaRPr lang="en-US" b="1" dirty="0"/>
          </a:p>
        </p:txBody>
      </p:sp>
    </p:spTree>
    <p:extLst>
      <p:ext uri="{BB962C8B-B14F-4D97-AF65-F5344CB8AC3E}">
        <p14:creationId xmlns:p14="http://schemas.microsoft.com/office/powerpoint/2010/main" val="345770417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Content Placeholder 2"/>
          <p:cNvSpPr>
            <a:spLocks noGrp="1"/>
          </p:cNvSpPr>
          <p:nvPr>
            <p:ph sz="quarter" idx="1"/>
          </p:nvPr>
        </p:nvSpPr>
        <p:spPr/>
        <p:txBody>
          <a:bodyPr/>
          <a:lstStyle/>
          <a:p>
            <a:r>
              <a:rPr lang="en-US" dirty="0" smtClean="0"/>
              <a:t>Show all line items for each order</a:t>
            </a:r>
          </a:p>
          <a:p>
            <a:r>
              <a:rPr lang="en-US" dirty="0"/>
              <a:t>Show all line items for each </a:t>
            </a:r>
            <a:r>
              <a:rPr lang="en-US" dirty="0" smtClean="0"/>
              <a:t>order only show each </a:t>
            </a:r>
            <a:r>
              <a:rPr lang="en-US" dirty="0" err="1" smtClean="0"/>
              <a:t>orderNumber</a:t>
            </a:r>
            <a:r>
              <a:rPr lang="en-US" dirty="0" smtClean="0"/>
              <a:t> once</a:t>
            </a:r>
          </a:p>
          <a:p>
            <a:endParaRPr lang="en-US" dirty="0"/>
          </a:p>
        </p:txBody>
      </p:sp>
    </p:spTree>
    <p:extLst>
      <p:ext uri="{BB962C8B-B14F-4D97-AF65-F5344CB8AC3E}">
        <p14:creationId xmlns:p14="http://schemas.microsoft.com/office/powerpoint/2010/main" val="118209171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Content Placeholder 2"/>
          <p:cNvSpPr>
            <a:spLocks noGrp="1"/>
          </p:cNvSpPr>
          <p:nvPr>
            <p:ph sz="quarter" idx="1"/>
          </p:nvPr>
        </p:nvSpPr>
        <p:spPr/>
        <p:txBody>
          <a:bodyPr/>
          <a:lstStyle/>
          <a:p>
            <a:r>
              <a:rPr lang="en-US" dirty="0"/>
              <a:t>F</a:t>
            </a:r>
            <a:r>
              <a:rPr lang="en-US" dirty="0" smtClean="0"/>
              <a:t>ind </a:t>
            </a:r>
            <a:r>
              <a:rPr lang="en-US" dirty="0"/>
              <a:t>all orders that belong to each </a:t>
            </a:r>
            <a:r>
              <a:rPr lang="en-US" dirty="0" smtClean="0"/>
              <a:t>customer</a:t>
            </a:r>
            <a:r>
              <a:rPr lang="en-US" b="1" dirty="0"/>
              <a:t> </a:t>
            </a:r>
            <a:r>
              <a:rPr lang="en-US" b="1" dirty="0" smtClean="0"/>
              <a:t>(even if that customer does not have an order)</a:t>
            </a:r>
            <a:endParaRPr lang="en-US" dirty="0"/>
          </a:p>
        </p:txBody>
      </p:sp>
    </p:spTree>
    <p:extLst>
      <p:ext uri="{BB962C8B-B14F-4D97-AF65-F5344CB8AC3E}">
        <p14:creationId xmlns:p14="http://schemas.microsoft.com/office/powerpoint/2010/main" val="261351400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Content Placeholder 2"/>
          <p:cNvSpPr>
            <a:spLocks noGrp="1"/>
          </p:cNvSpPr>
          <p:nvPr>
            <p:ph sz="quarter" idx="1"/>
          </p:nvPr>
        </p:nvSpPr>
        <p:spPr/>
        <p:txBody>
          <a:bodyPr/>
          <a:lstStyle/>
          <a:p>
            <a:r>
              <a:rPr lang="en-US" dirty="0" smtClean="0"/>
              <a:t>Want to </a:t>
            </a:r>
            <a:r>
              <a:rPr lang="en-US" dirty="0"/>
              <a:t>know </a:t>
            </a:r>
            <a:r>
              <a:rPr lang="en-US" dirty="0" smtClean="0"/>
              <a:t>the number of</a:t>
            </a:r>
            <a:r>
              <a:rPr lang="en-US" dirty="0"/>
              <a:t> </a:t>
            </a:r>
            <a:r>
              <a:rPr lang="en-US" i="1" dirty="0"/>
              <a:t>orders</a:t>
            </a:r>
            <a:r>
              <a:rPr lang="en-US" dirty="0"/>
              <a:t> </a:t>
            </a:r>
            <a:r>
              <a:rPr lang="en-US" dirty="0" smtClean="0"/>
              <a:t>for each</a:t>
            </a:r>
            <a:r>
              <a:rPr lang="en-US" dirty="0"/>
              <a:t> </a:t>
            </a:r>
            <a:r>
              <a:rPr lang="en-US" i="1" dirty="0" smtClean="0"/>
              <a:t>status</a:t>
            </a:r>
            <a:r>
              <a:rPr lang="en-US" dirty="0" smtClean="0"/>
              <a:t>.</a:t>
            </a:r>
            <a:endParaRPr lang="en-US" dirty="0"/>
          </a:p>
        </p:txBody>
      </p:sp>
    </p:spTree>
    <p:extLst>
      <p:ext uri="{BB962C8B-B14F-4D97-AF65-F5344CB8AC3E}">
        <p14:creationId xmlns:p14="http://schemas.microsoft.com/office/powerpoint/2010/main" val="201717044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Content Placeholder 2"/>
          <p:cNvSpPr>
            <a:spLocks noGrp="1"/>
          </p:cNvSpPr>
          <p:nvPr>
            <p:ph sz="quarter" idx="1"/>
          </p:nvPr>
        </p:nvSpPr>
        <p:spPr/>
        <p:txBody>
          <a:bodyPr/>
          <a:lstStyle/>
          <a:p>
            <a:r>
              <a:rPr lang="en-US" dirty="0" smtClean="0"/>
              <a:t>Find </a:t>
            </a:r>
            <a:r>
              <a:rPr lang="en-US" dirty="0"/>
              <a:t>which order has total sales greater than $</a:t>
            </a:r>
            <a:r>
              <a:rPr lang="en-US" dirty="0" smtClean="0"/>
              <a:t>1000.</a:t>
            </a:r>
          </a:p>
          <a:p>
            <a:r>
              <a:rPr lang="en-US" dirty="0" smtClean="0"/>
              <a:t>Clue…there is a SUM() function that adds up the numeric value of each column</a:t>
            </a:r>
          </a:p>
          <a:p>
            <a:r>
              <a:rPr lang="en-US" dirty="0" smtClean="0"/>
              <a:t>Find </a:t>
            </a:r>
            <a:r>
              <a:rPr lang="en-US" dirty="0"/>
              <a:t>all orders that has shipped and has total sales greater than $1500</a:t>
            </a:r>
          </a:p>
        </p:txBody>
      </p:sp>
    </p:spTree>
    <p:extLst>
      <p:ext uri="{BB962C8B-B14F-4D97-AF65-F5344CB8AC3E}">
        <p14:creationId xmlns:p14="http://schemas.microsoft.com/office/powerpoint/2010/main" val="11739041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Sorting Results in Descending Order</a:t>
            </a:r>
            <a:endParaRPr lang="en-US" dirty="0"/>
          </a:p>
        </p:txBody>
      </p:sp>
      <p:sp>
        <p:nvSpPr>
          <p:cNvPr id="3" name="Content Placeholder 2"/>
          <p:cNvSpPr>
            <a:spLocks noGrp="1"/>
          </p:cNvSpPr>
          <p:nvPr>
            <p:ph sz="quarter" idx="1"/>
          </p:nvPr>
        </p:nvSpPr>
        <p:spPr>
          <a:xfrm>
            <a:off x="457200" y="1295400"/>
            <a:ext cx="8153400" cy="457200"/>
          </a:xfrm>
        </p:spPr>
        <p:txBody>
          <a:bodyPr/>
          <a:lstStyle/>
          <a:p>
            <a:r>
              <a:rPr lang="en-US" dirty="0"/>
              <a:t>select distinct </a:t>
            </a:r>
            <a:r>
              <a:rPr lang="en-US" dirty="0" smtClean="0"/>
              <a:t>salary </a:t>
            </a:r>
            <a:r>
              <a:rPr lang="en-US" dirty="0"/>
              <a:t>from </a:t>
            </a:r>
            <a:r>
              <a:rPr lang="en-US" dirty="0" smtClean="0"/>
              <a:t>employees order by salary</a:t>
            </a:r>
            <a:endParaRPr lang="en-U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3733"/>
          <a:stretch/>
        </p:blipFill>
        <p:spPr bwMode="auto">
          <a:xfrm>
            <a:off x="6324600" y="1981200"/>
            <a:ext cx="2076450" cy="4634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3629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Return a Certain number of Results</a:t>
            </a:r>
            <a:endParaRPr lang="en-US" dirty="0"/>
          </a:p>
        </p:txBody>
      </p:sp>
      <p:sp>
        <p:nvSpPr>
          <p:cNvPr id="3" name="Content Placeholder 2"/>
          <p:cNvSpPr>
            <a:spLocks noGrp="1"/>
          </p:cNvSpPr>
          <p:nvPr>
            <p:ph sz="quarter" idx="1"/>
          </p:nvPr>
        </p:nvSpPr>
        <p:spPr/>
        <p:txBody>
          <a:bodyPr/>
          <a:lstStyle/>
          <a:p>
            <a:r>
              <a:rPr lang="en-US" dirty="0"/>
              <a:t>SELECT </a:t>
            </a:r>
            <a:r>
              <a:rPr lang="en-US" i="1" dirty="0" err="1"/>
              <a:t>column_name</a:t>
            </a:r>
            <a:r>
              <a:rPr lang="en-US" dirty="0" err="1"/>
              <a:t>,</a:t>
            </a:r>
            <a:r>
              <a:rPr lang="en-US" i="1" dirty="0" err="1"/>
              <a:t>column_name</a:t>
            </a:r>
            <a:r>
              <a:rPr lang="en-US" dirty="0"/>
              <a:t/>
            </a:r>
            <a:br>
              <a:rPr lang="en-US" dirty="0"/>
            </a:br>
            <a:r>
              <a:rPr lang="en-US" dirty="0"/>
              <a:t>FROM </a:t>
            </a:r>
            <a:r>
              <a:rPr lang="en-US" i="1" dirty="0" err="1"/>
              <a:t>table_name</a:t>
            </a:r>
            <a:r>
              <a:rPr lang="en-US" dirty="0"/>
              <a:t/>
            </a:r>
            <a:br>
              <a:rPr lang="en-US" dirty="0"/>
            </a:br>
            <a:r>
              <a:rPr lang="en-US" dirty="0"/>
              <a:t>ORDER BY </a:t>
            </a:r>
            <a:r>
              <a:rPr lang="en-US" i="1" dirty="0" err="1"/>
              <a:t>column_name</a:t>
            </a:r>
            <a:r>
              <a:rPr lang="en-US" dirty="0" err="1"/>
              <a:t>,</a:t>
            </a:r>
            <a:r>
              <a:rPr lang="en-US" i="1" dirty="0" err="1"/>
              <a:t>column_name</a:t>
            </a:r>
            <a:r>
              <a:rPr lang="en-US" dirty="0"/>
              <a:t> </a:t>
            </a:r>
            <a:r>
              <a:rPr lang="en-US" dirty="0" smtClean="0"/>
              <a:t>LIMIT </a:t>
            </a:r>
            <a:r>
              <a:rPr lang="en-US" i="1" dirty="0" smtClean="0"/>
              <a:t>value</a:t>
            </a:r>
            <a:r>
              <a:rPr lang="en-US" dirty="0" smtClean="0"/>
              <a:t>;</a:t>
            </a:r>
          </a:p>
          <a:p>
            <a:r>
              <a:rPr lang="en-US" i="1" dirty="0" smtClean="0"/>
              <a:t>Value </a:t>
            </a:r>
            <a:r>
              <a:rPr lang="en-US" dirty="0" smtClean="0"/>
              <a:t>is an actual number</a:t>
            </a:r>
          </a:p>
          <a:p>
            <a:r>
              <a:rPr lang="en-US" dirty="0"/>
              <a:t>SELECT </a:t>
            </a:r>
            <a:r>
              <a:rPr lang="en-US" i="1" dirty="0" err="1"/>
              <a:t>column_name</a:t>
            </a:r>
            <a:r>
              <a:rPr lang="en-US" dirty="0" err="1"/>
              <a:t>,</a:t>
            </a:r>
            <a:r>
              <a:rPr lang="en-US" i="1" dirty="0" err="1"/>
              <a:t>column_name</a:t>
            </a:r>
            <a:r>
              <a:rPr lang="en-US" dirty="0"/>
              <a:t/>
            </a:r>
            <a:br>
              <a:rPr lang="en-US" dirty="0"/>
            </a:br>
            <a:r>
              <a:rPr lang="en-US" dirty="0"/>
              <a:t>FROM </a:t>
            </a:r>
            <a:r>
              <a:rPr lang="en-US" i="1" dirty="0" err="1"/>
              <a:t>table_name</a:t>
            </a:r>
            <a:r>
              <a:rPr lang="en-US" dirty="0"/>
              <a:t/>
            </a:r>
            <a:br>
              <a:rPr lang="en-US" dirty="0"/>
            </a:br>
            <a:r>
              <a:rPr lang="en-US" dirty="0"/>
              <a:t>ORDER BY </a:t>
            </a:r>
            <a:r>
              <a:rPr lang="en-US" i="1" dirty="0" err="1"/>
              <a:t>column_name</a:t>
            </a:r>
            <a:r>
              <a:rPr lang="en-US" dirty="0" err="1"/>
              <a:t>,</a:t>
            </a:r>
            <a:r>
              <a:rPr lang="en-US" i="1" dirty="0" err="1"/>
              <a:t>column_name</a:t>
            </a:r>
            <a:r>
              <a:rPr lang="en-US" dirty="0"/>
              <a:t> </a:t>
            </a:r>
            <a:r>
              <a:rPr lang="en-US" dirty="0" smtClean="0"/>
              <a:t>LIMIT 10;</a:t>
            </a:r>
            <a:endParaRPr lang="en-US" dirty="0"/>
          </a:p>
          <a:p>
            <a:endParaRPr lang="en-US" dirty="0"/>
          </a:p>
          <a:p>
            <a:endParaRPr lang="en-US" dirty="0"/>
          </a:p>
        </p:txBody>
      </p:sp>
    </p:spTree>
    <p:extLst>
      <p:ext uri="{BB962C8B-B14F-4D97-AF65-F5344CB8AC3E}">
        <p14:creationId xmlns:p14="http://schemas.microsoft.com/office/powerpoint/2010/main" val="17166168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 Example</a:t>
            </a:r>
            <a:endParaRPr lang="en-US" dirty="0"/>
          </a:p>
        </p:txBody>
      </p:sp>
      <p:sp>
        <p:nvSpPr>
          <p:cNvPr id="3" name="Content Placeholder 2"/>
          <p:cNvSpPr>
            <a:spLocks noGrp="1"/>
          </p:cNvSpPr>
          <p:nvPr>
            <p:ph sz="quarter" idx="1"/>
          </p:nvPr>
        </p:nvSpPr>
        <p:spPr/>
        <p:txBody>
          <a:bodyPr/>
          <a:lstStyle/>
          <a:p>
            <a:r>
              <a:rPr lang="en-US" dirty="0"/>
              <a:t>select distinct </a:t>
            </a:r>
            <a:r>
              <a:rPr lang="en-US" dirty="0" smtClean="0"/>
              <a:t>salary </a:t>
            </a:r>
            <a:r>
              <a:rPr lang="en-US" dirty="0"/>
              <a:t>from employees limit </a:t>
            </a:r>
            <a:r>
              <a:rPr lang="en-US" dirty="0" smtClean="0"/>
              <a:t>5</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057400"/>
            <a:ext cx="3124200" cy="271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81769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22389</TotalTime>
  <Words>1468</Words>
  <Application>Microsoft Office PowerPoint</Application>
  <PresentationFormat>On-screen Show (4:3)</PresentationFormat>
  <Paragraphs>246</Paragraphs>
  <Slides>66</Slides>
  <Notes>10</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Oriel</vt:lpstr>
      <vt:lpstr>INLS 623– Sql</vt:lpstr>
      <vt:lpstr>SQL SELECT DISTINCT</vt:lpstr>
      <vt:lpstr>PowerPoint Presentation</vt:lpstr>
      <vt:lpstr>Removing Duplicate Salaries</vt:lpstr>
      <vt:lpstr>Sorting Results</vt:lpstr>
      <vt:lpstr>Sorting Results in Ascending Order</vt:lpstr>
      <vt:lpstr>Sorting Results in Descending Order</vt:lpstr>
      <vt:lpstr>Return a Certain number of Results</vt:lpstr>
      <vt:lpstr>Limit Example</vt:lpstr>
      <vt:lpstr>Filtering Records</vt:lpstr>
      <vt:lpstr>Operators</vt:lpstr>
      <vt:lpstr>Where Clause Example</vt:lpstr>
      <vt:lpstr>Where Operators</vt:lpstr>
      <vt:lpstr>LIKE Operator</vt:lpstr>
      <vt:lpstr>Wildcards</vt:lpstr>
      <vt:lpstr>Like and Wildcards Example</vt:lpstr>
      <vt:lpstr>Like and Wildcards Example</vt:lpstr>
      <vt:lpstr>In Operator</vt:lpstr>
      <vt:lpstr>In Operator Example</vt:lpstr>
      <vt:lpstr>Between Operator</vt:lpstr>
      <vt:lpstr>Between Example</vt:lpstr>
      <vt:lpstr>Not Between</vt:lpstr>
      <vt:lpstr>Not Between Example</vt:lpstr>
      <vt:lpstr>Temporarily Rename Table or Column</vt:lpstr>
      <vt:lpstr>Alias Example</vt:lpstr>
      <vt:lpstr>Joins</vt:lpstr>
      <vt:lpstr>Inner Join</vt:lpstr>
      <vt:lpstr>Inner Join</vt:lpstr>
      <vt:lpstr>INNER JOIN EXAMPLE</vt:lpstr>
      <vt:lpstr>Left Join</vt:lpstr>
      <vt:lpstr>Left Join Example</vt:lpstr>
      <vt:lpstr>Right Join</vt:lpstr>
      <vt:lpstr>Right Join Example</vt:lpstr>
      <vt:lpstr>SQL  Aggregate Functions</vt:lpstr>
      <vt:lpstr>AVG or Average</vt:lpstr>
      <vt:lpstr>AVG Example</vt:lpstr>
      <vt:lpstr>Count</vt:lpstr>
      <vt:lpstr>Max</vt:lpstr>
      <vt:lpstr>Max Example</vt:lpstr>
      <vt:lpstr>Min</vt:lpstr>
      <vt:lpstr>Min Example</vt:lpstr>
      <vt:lpstr>Group By</vt:lpstr>
      <vt:lpstr>Group By Example</vt:lpstr>
      <vt:lpstr>Group By Example</vt:lpstr>
      <vt:lpstr>Having</vt:lpstr>
      <vt:lpstr>Having Example</vt:lpstr>
      <vt:lpstr>SubQuery</vt:lpstr>
      <vt:lpstr>SubQuery Example</vt:lpstr>
      <vt:lpstr>Views</vt:lpstr>
      <vt:lpstr>Views</vt:lpstr>
      <vt:lpstr>Views</vt:lpstr>
      <vt:lpstr>View Examples</vt:lpstr>
      <vt:lpstr>Install the new Database</vt:lpstr>
      <vt:lpstr>Practice</vt:lpstr>
      <vt:lpstr>Practice</vt:lpstr>
      <vt:lpstr>Practice</vt:lpstr>
      <vt:lpstr>Practice</vt:lpstr>
      <vt:lpstr>Practice</vt:lpstr>
      <vt:lpstr>Practice</vt:lpstr>
      <vt:lpstr>Practice</vt:lpstr>
      <vt:lpstr>Practice</vt:lpstr>
      <vt:lpstr>Practice</vt:lpstr>
      <vt:lpstr>Practice</vt:lpstr>
      <vt:lpstr>Practice</vt:lpstr>
      <vt:lpstr>Practice</vt:lpstr>
      <vt:lpstr>Practice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Sasa</dc:creator>
  <cp:lastModifiedBy>Jason Carter</cp:lastModifiedBy>
  <cp:revision>209</cp:revision>
  <dcterms:created xsi:type="dcterms:W3CDTF">2006-08-16T00:00:00Z</dcterms:created>
  <dcterms:modified xsi:type="dcterms:W3CDTF">2015-01-27T20:17:55Z</dcterms:modified>
</cp:coreProperties>
</file>