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95" r:id="rId3"/>
    <p:sldId id="296" r:id="rId4"/>
    <p:sldId id="298" r:id="rId5"/>
    <p:sldId id="300" r:id="rId6"/>
    <p:sldId id="301" r:id="rId7"/>
    <p:sldId id="297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81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remember, a program is a set of instructions that a computer follows to perform a task or solve a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7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program that provides tools to write, </a:t>
            </a:r>
          </a:p>
          <a:p>
            <a:r>
              <a:rPr lang="en-US" dirty="0" smtClean="0"/>
              <a:t>execute and test a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1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wnloa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.mysql.com/downloads/mysql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</a:t>
            </a:r>
            <a:r>
              <a:rPr lang="en-US" dirty="0" smtClean="0"/>
              <a:t>623– Database Systems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smtClean="0"/>
              <a:t>Dr.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29056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458333"/>
              </p:ext>
            </p:extLst>
          </p:nvPr>
        </p:nvGraphicFramePr>
        <p:xfrm>
          <a:off x="1059180" y="2667000"/>
          <a:ext cx="6629400" cy="4038600"/>
        </p:xfrm>
        <a:graphic>
          <a:graphicData uri="http://schemas.openxmlformats.org/drawingml/2006/table">
            <a:tbl>
              <a:tblPr/>
              <a:tblGrid>
                <a:gridCol w="1733233"/>
                <a:gridCol w="4896167"/>
              </a:tblGrid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1:1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only 1 EMPL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only 1 DEPT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1:N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any number of EMPL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only 1 DEPT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N:1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only 1 EMPL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any number of DEPT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N:M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any number of EMPL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any number of DEPT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9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Keys: More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205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Primary Key</a:t>
            </a:r>
          </a:p>
          <a:p>
            <a:r>
              <a:rPr lang="en-US" dirty="0" smtClean="0"/>
              <a:t>Secondary Key(s)</a:t>
            </a:r>
          </a:p>
          <a:p>
            <a:r>
              <a:rPr lang="en-US" dirty="0" smtClean="0"/>
              <a:t>Candidate Key(s)</a:t>
            </a:r>
          </a:p>
          <a:p>
            <a:r>
              <a:rPr lang="en-US" dirty="0" smtClean="0"/>
              <a:t>Foreign Key(s)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838200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niquely </a:t>
            </a:r>
            <a:r>
              <a:rPr lang="en-US" dirty="0"/>
              <a:t>identifies each record in a database table.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7696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Primary keys </a:t>
            </a:r>
            <a:r>
              <a:rPr lang="en-US" b="1" dirty="0"/>
              <a:t>must</a:t>
            </a:r>
            <a:r>
              <a:rPr lang="en-US" dirty="0"/>
              <a:t> contain unique 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43200"/>
            <a:ext cx="80772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primary key column cannot contain NULL 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429000"/>
            <a:ext cx="79248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tables should have a primary key, and each table can have only ONE primary key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0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and Candidate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838200"/>
          </a:xfrm>
        </p:spPr>
        <p:txBody>
          <a:bodyPr/>
          <a:lstStyle/>
          <a:p>
            <a:r>
              <a:rPr lang="en-US" dirty="0" smtClean="0"/>
              <a:t>Sometimes there are more than one key for a relation.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0772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Database Administrator chooses the primary 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2590800"/>
            <a:ext cx="8077200" cy="8243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other keys are called </a:t>
            </a:r>
            <a:r>
              <a:rPr lang="en-US" b="1" dirty="0"/>
              <a:t>secondary</a:t>
            </a:r>
            <a:r>
              <a:rPr lang="en-US" dirty="0"/>
              <a:t> keys</a:t>
            </a:r>
            <a:r>
              <a:rPr lang="en-US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200400"/>
            <a:ext cx="80010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dirty="0"/>
              <a:t>secondary</a:t>
            </a:r>
            <a:r>
              <a:rPr lang="en-US" dirty="0"/>
              <a:t> and </a:t>
            </a:r>
            <a:r>
              <a:rPr lang="en-US" b="1" dirty="0"/>
              <a:t>primary</a:t>
            </a:r>
            <a:r>
              <a:rPr lang="en-US" dirty="0"/>
              <a:t> keys are called </a:t>
            </a:r>
            <a:r>
              <a:rPr lang="en-US" b="1" dirty="0"/>
              <a:t>candidate</a:t>
            </a:r>
            <a:r>
              <a:rPr lang="en-US" dirty="0"/>
              <a:t> keys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apture </a:t>
            </a:r>
            <a:r>
              <a:rPr lang="en-US" dirty="0"/>
              <a:t>relationships across </a:t>
            </a:r>
            <a:r>
              <a:rPr lang="en-US" dirty="0" smtClean="0"/>
              <a:t>entities(tables).</a:t>
            </a:r>
          </a:p>
          <a:p>
            <a:r>
              <a:rPr lang="en-US" dirty="0"/>
              <a:t>A </a:t>
            </a:r>
            <a:r>
              <a:rPr lang="en-US" b="1" dirty="0"/>
              <a:t>FOREIGN KEY </a:t>
            </a:r>
            <a:r>
              <a:rPr lang="en-US" dirty="0"/>
              <a:t>in one table points to a </a:t>
            </a:r>
            <a:r>
              <a:rPr lang="en-US" b="1" dirty="0"/>
              <a:t>PRIMARY KEY </a:t>
            </a:r>
            <a:r>
              <a:rPr lang="en-US" dirty="0"/>
              <a:t>in another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Database Design</a:t>
            </a:r>
          </a:p>
          <a:p>
            <a:r>
              <a:rPr lang="en-US" dirty="0" smtClean="0"/>
              <a:t>Normal Form</a:t>
            </a:r>
          </a:p>
          <a:p>
            <a:r>
              <a:rPr lang="en-US" dirty="0" smtClean="0"/>
              <a:t>Database Indexing</a:t>
            </a:r>
          </a:p>
          <a:p>
            <a:r>
              <a:rPr lang="en-US" dirty="0" smtClean="0"/>
              <a:t>Database Tuning</a:t>
            </a:r>
          </a:p>
          <a:p>
            <a:r>
              <a:rPr lang="en-US" dirty="0" smtClean="0"/>
              <a:t>Triggers</a:t>
            </a:r>
          </a:p>
          <a:p>
            <a:r>
              <a:rPr lang="en-US" dirty="0" smtClean="0"/>
              <a:t>XML</a:t>
            </a:r>
          </a:p>
          <a:p>
            <a:r>
              <a:rPr lang="en-US" dirty="0" smtClean="0"/>
              <a:t>Database development on the Internet</a:t>
            </a:r>
          </a:p>
          <a:p>
            <a:r>
              <a:rPr lang="en-US" dirty="0" smtClean="0"/>
              <a:t>Non-relational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dev.mysql.com/downloads/</a:t>
            </a:r>
            <a:endParaRPr lang="en-US" dirty="0" smtClean="0"/>
          </a:p>
          <a:p>
            <a:pPr lvl="1"/>
            <a:r>
              <a:rPr lang="en-US" b="1" dirty="0">
                <a:hlinkClick r:id="rId4"/>
              </a:rPr>
              <a:t>MySQL Community Server</a:t>
            </a:r>
            <a:endParaRPr lang="en-US" dirty="0"/>
          </a:p>
          <a:p>
            <a:r>
              <a:rPr lang="en-US" dirty="0" err="1" smtClean="0"/>
              <a:t>Mysql</a:t>
            </a:r>
            <a:r>
              <a:rPr lang="en-US" dirty="0" smtClean="0"/>
              <a:t> Workbench</a:t>
            </a:r>
            <a:endParaRPr lang="en-US" dirty="0" smtClean="0"/>
          </a:p>
          <a:p>
            <a:pPr lvl="1"/>
            <a:r>
              <a:rPr lang="en-US" dirty="0" smtClean="0"/>
              <a:t>Visual tool to manager </a:t>
            </a:r>
            <a:r>
              <a:rPr lang="en-US" dirty="0" err="1" smtClean="0"/>
              <a:t>mysql</a:t>
            </a:r>
            <a:r>
              <a:rPr lang="en-US" dirty="0" smtClean="0"/>
              <a:t> databases</a:t>
            </a:r>
            <a:endParaRPr lang="en-US" dirty="0" smtClean="0"/>
          </a:p>
          <a:p>
            <a:pPr lvl="1"/>
            <a:r>
              <a:rPr lang="en-US" sz="2400" dirty="0"/>
              <a:t>http://</a:t>
            </a:r>
            <a:r>
              <a:rPr lang="en-US" sz="2400" dirty="0" smtClean="0"/>
              <a:t>dev.mysql.com/downloads/workbench/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http://www.w3schools.com/sql/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Database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924800" cy="1143000"/>
          </a:xfrm>
        </p:spPr>
        <p:txBody>
          <a:bodyPr/>
          <a:lstStyle/>
          <a:p>
            <a:r>
              <a:rPr lang="en-US" dirty="0"/>
              <a:t>Database: Logically Coherent Collection of related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5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Database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Relational</a:t>
            </a:r>
          </a:p>
          <a:p>
            <a:r>
              <a:rPr lang="en-US" dirty="0" smtClean="0"/>
              <a:t>Graph</a:t>
            </a:r>
          </a:p>
          <a:p>
            <a:r>
              <a:rPr lang="en-US" dirty="0" smtClean="0"/>
              <a:t>Object-oriented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57607" tIns="28804" rIns="57607" bIns="28804">
            <a:normAutofit fontScale="90000"/>
          </a:bodyPr>
          <a:lstStyle/>
          <a:p>
            <a:r>
              <a:rPr lang="en-US" dirty="0" smtClean="0"/>
              <a:t>Relational Database Systems in Wide Use</a:t>
            </a:r>
            <a:endParaRPr lang="en-US" altLang="en-US" dirty="0">
              <a:solidFill>
                <a:srgbClr val="00FF00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57607" tIns="28804" rIns="57607" bIns="28804"/>
          <a:lstStyle/>
          <a:p>
            <a:pPr marL="472059"/>
            <a:r>
              <a:rPr lang="en-US" altLang="en-US" dirty="0"/>
              <a:t>Three Major Database Management Systems in wide use</a:t>
            </a:r>
          </a:p>
          <a:p>
            <a:pPr marL="656082" lvl="1"/>
            <a:r>
              <a:rPr lang="en-US" altLang="en-US" dirty="0"/>
              <a:t>Oracle - Large, commercial, enterprise-scale, very </a:t>
            </a:r>
            <a:r>
              <a:rPr lang="en-US" altLang="en-US" dirty="0" err="1"/>
              <a:t>very</a:t>
            </a:r>
            <a:r>
              <a:rPr lang="en-US" altLang="en-US" dirty="0"/>
              <a:t> </a:t>
            </a:r>
            <a:r>
              <a:rPr lang="en-US" altLang="en-US" dirty="0" err="1"/>
              <a:t>tweakable</a:t>
            </a:r>
            <a:endParaRPr lang="en-US" altLang="en-US" dirty="0"/>
          </a:p>
          <a:p>
            <a:pPr marL="656082" lvl="1"/>
            <a:r>
              <a:rPr lang="en-US" altLang="en-US" dirty="0" err="1"/>
              <a:t>MySql</a:t>
            </a:r>
            <a:r>
              <a:rPr lang="en-US" altLang="en-US" dirty="0"/>
              <a:t> - Simpler but very fast and scalable - commercial open source</a:t>
            </a:r>
          </a:p>
          <a:p>
            <a:pPr marL="656082" lvl="1"/>
            <a:r>
              <a:rPr lang="en-US" altLang="en-US" dirty="0" err="1"/>
              <a:t>SqlServer</a:t>
            </a:r>
            <a:r>
              <a:rPr lang="en-US" altLang="en-US" dirty="0"/>
              <a:t> - Very nice - from Microsoft (also Access</a:t>
            </a:r>
            <a:r>
              <a:rPr lang="en-US" altLang="en-US" dirty="0" smtClean="0"/>
              <a:t>)</a:t>
            </a:r>
          </a:p>
          <a:p>
            <a:pPr marL="656082" lvl="1"/>
            <a:r>
              <a:rPr lang="en-US" altLang="en-US" dirty="0" err="1" smtClean="0"/>
              <a:t>Postgres</a:t>
            </a:r>
            <a:r>
              <a:rPr lang="en-US" altLang="en-US" dirty="0" smtClean="0"/>
              <a:t> – Open source, enterprise scale</a:t>
            </a:r>
          </a:p>
          <a:p>
            <a:pPr marL="656082" lvl="1"/>
            <a:r>
              <a:rPr lang="en-US" altLang="en-US" dirty="0" smtClean="0"/>
              <a:t>SQLite – Very small, mostly used for one user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16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990600"/>
          </a:xfrm>
        </p:spPr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What is an Entity?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 object of interest with properties or </a:t>
            </a:r>
            <a:r>
              <a:rPr lang="en-US" sz="2400" dirty="0"/>
              <a:t>attributes</a:t>
            </a:r>
          </a:p>
          <a:p>
            <a:endParaRPr lang="en-US" sz="2400" dirty="0"/>
          </a:p>
          <a:p>
            <a:r>
              <a:rPr lang="en-US" sz="2400" dirty="0"/>
              <a:t>Give some examples of entities?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419600"/>
            <a:ext cx="2927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University domain: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4438471"/>
            <a:ext cx="5861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student, lecturer, course, grade, room, facility, year-of-study, major, department, …</a:t>
            </a:r>
          </a:p>
        </p:txBody>
      </p:sp>
    </p:spTree>
    <p:extLst>
      <p:ext uri="{BB962C8B-B14F-4D97-AF65-F5344CB8AC3E}">
        <p14:creationId xmlns:p14="http://schemas.microsoft.com/office/powerpoint/2010/main" val="36447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Have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418" y="1251466"/>
            <a:ext cx="8229600" cy="1295400"/>
          </a:xfrm>
        </p:spPr>
        <p:txBody>
          <a:bodyPr/>
          <a:lstStyle/>
          <a:p>
            <a:r>
              <a:rPr lang="en-US" dirty="0" smtClean="0"/>
              <a:t>Properties have types</a:t>
            </a:r>
          </a:p>
          <a:p>
            <a:r>
              <a:rPr lang="en-US" dirty="0" smtClean="0"/>
              <a:t>Types: number</a:t>
            </a:r>
            <a:r>
              <a:rPr lang="en-US" dirty="0"/>
              <a:t>, string, </a:t>
            </a:r>
            <a:r>
              <a:rPr lang="en-US" dirty="0" smtClean="0"/>
              <a:t>blob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2667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</a:t>
            </a:r>
            <a:r>
              <a:rPr lang="en-US" sz="2400" dirty="0" smtClean="0"/>
              <a:t>a </a:t>
            </a:r>
            <a:r>
              <a:rPr lang="en-US" sz="2400" b="1" dirty="0" smtClean="0"/>
              <a:t>relational</a:t>
            </a:r>
            <a:r>
              <a:rPr lang="en-US" sz="2400" dirty="0" smtClean="0"/>
              <a:t> </a:t>
            </a:r>
            <a:r>
              <a:rPr lang="en-US" sz="2400" dirty="0"/>
              <a:t>DBMS, how do we represent entities?</a:t>
            </a:r>
          </a:p>
        </p:txBody>
      </p:sp>
    </p:spTree>
    <p:extLst>
      <p:ext uri="{BB962C8B-B14F-4D97-AF65-F5344CB8AC3E}">
        <p14:creationId xmlns:p14="http://schemas.microsoft.com/office/powerpoint/2010/main" val="31432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 Entities as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Store data in rows and columns</a:t>
            </a:r>
            <a:endParaRPr lang="en-US" dirty="0" smtClean="0"/>
          </a:p>
          <a:p>
            <a:r>
              <a:rPr lang="en-US" dirty="0" smtClean="0"/>
              <a:t>All tables have a name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79248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Each column in the table has:</a:t>
            </a:r>
          </a:p>
          <a:p>
            <a:pPr lvl="1"/>
            <a:r>
              <a:rPr lang="en-US" dirty="0" smtClean="0"/>
              <a:t>A name (property)</a:t>
            </a:r>
          </a:p>
          <a:p>
            <a:pPr lvl="1"/>
            <a:r>
              <a:rPr lang="en-US" dirty="0" smtClean="0"/>
              <a:t>A type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733800"/>
            <a:ext cx="79248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Each row is a record</a:t>
            </a:r>
          </a:p>
          <a:p>
            <a:pPr lvl="1"/>
            <a:r>
              <a:rPr lang="en-US" dirty="0" smtClean="0"/>
              <a:t>Records contain the data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7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09"/>
          <a:stretch/>
        </p:blipFill>
        <p:spPr bwMode="auto">
          <a:xfrm>
            <a:off x="457200" y="2362200"/>
            <a:ext cx="832658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657600" y="1981200"/>
            <a:ext cx="1524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16200000">
            <a:off x="-228600" y="2971800"/>
            <a:ext cx="12192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48691" y="4876800"/>
            <a:ext cx="59436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Tables can be related to one another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29791" y="1371600"/>
            <a:ext cx="35814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dirty="0" smtClean="0"/>
              <a:t>Table Name:</a:t>
            </a:r>
            <a:r>
              <a:rPr lang="en-US" dirty="0" smtClean="0"/>
              <a:t>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9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6096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constraint</a:t>
            </a:r>
            <a:r>
              <a:rPr lang="en-US" dirty="0"/>
              <a:t> between two entities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057400"/>
            <a:ext cx="81534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Examples?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7432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Each student has one grade per course</a:t>
            </a:r>
          </a:p>
          <a:p>
            <a:r>
              <a:rPr lang="en-US" dirty="0"/>
              <a:t>A student can take multiple courses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0"/>
            <a:ext cx="81534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Types of relationships</a:t>
            </a:r>
          </a:p>
          <a:p>
            <a:r>
              <a:rPr lang="en-US" dirty="0" smtClean="0"/>
              <a:t>one-to-one</a:t>
            </a:r>
            <a:endParaRPr lang="en-US" dirty="0"/>
          </a:p>
          <a:p>
            <a:r>
              <a:rPr lang="en-US" dirty="0" smtClean="0"/>
              <a:t>many-to-one</a:t>
            </a:r>
            <a:endParaRPr lang="en-US" dirty="0"/>
          </a:p>
          <a:p>
            <a:r>
              <a:rPr lang="en-US" dirty="0" smtClean="0"/>
              <a:t> many-to-many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18668</TotalTime>
  <Words>524</Words>
  <Application>Microsoft Office PowerPoint</Application>
  <PresentationFormat>On-screen Show (4:3)</PresentationFormat>
  <Paragraphs>106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INLS 623– Database Systems II</vt:lpstr>
      <vt:lpstr>Database Management System</vt:lpstr>
      <vt:lpstr>Types of Database Systems</vt:lpstr>
      <vt:lpstr>Relational Database Systems in Wide Use</vt:lpstr>
      <vt:lpstr>Relational Database</vt:lpstr>
      <vt:lpstr>Entities Have Properties</vt:lpstr>
      <vt:lpstr>Represent Entities as Tables</vt:lpstr>
      <vt:lpstr>Tables</vt:lpstr>
      <vt:lpstr>Relationships</vt:lpstr>
      <vt:lpstr>Types of Relationships</vt:lpstr>
      <vt:lpstr>Keys: More Constraints</vt:lpstr>
      <vt:lpstr>Primary Key Constraint</vt:lpstr>
      <vt:lpstr>Secondary and Candidate Keys</vt:lpstr>
      <vt:lpstr>Foreign Keys</vt:lpstr>
      <vt:lpstr>Topics We will Cover</vt:lpstr>
      <vt:lpstr>Mysql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118</cp:revision>
  <dcterms:created xsi:type="dcterms:W3CDTF">2006-08-16T00:00:00Z</dcterms:created>
  <dcterms:modified xsi:type="dcterms:W3CDTF">2015-01-13T20:57:12Z</dcterms:modified>
</cp:coreProperties>
</file>