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3" r:id="rId3"/>
    <p:sldId id="257" r:id="rId4"/>
    <p:sldId id="258" r:id="rId5"/>
    <p:sldId id="264" r:id="rId6"/>
    <p:sldId id="265" r:id="rId7"/>
    <p:sldId id="266" r:id="rId8"/>
    <p:sldId id="259" r:id="rId9"/>
    <p:sldId id="260"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5279" autoAdjust="0"/>
  </p:normalViewPr>
  <p:slideViewPr>
    <p:cSldViewPr snapToGrid="0" snapToObjects="1">
      <p:cViewPr>
        <p:scale>
          <a:sx n="94" d="100"/>
          <a:sy n="94" d="100"/>
        </p:scale>
        <p:origin x="-2064" y="-240"/>
      </p:cViewPr>
      <p:guideLst>
        <p:guide orient="horz" pos="2160"/>
        <p:guide pos="2880"/>
      </p:guideLst>
    </p:cSldViewPr>
  </p:slideViewPr>
  <p:notesTextViewPr>
    <p:cViewPr>
      <p:scale>
        <a:sx n="100" d="100"/>
        <a:sy n="100" d="100"/>
      </p:scale>
      <p:origin x="0" y="0"/>
    </p:cViewPr>
  </p:notesTextViewPr>
  <p:sorterViewPr>
    <p:cViewPr>
      <p:scale>
        <a:sx n="188" d="100"/>
        <a:sy n="188"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E2DF04-9E29-C24E-88CD-BAE7079C4ECB}" type="doc">
      <dgm:prSet loTypeId="urn:microsoft.com/office/officeart/2005/8/layout/cycle6" loCatId="" qsTypeId="urn:microsoft.com/office/officeart/2005/8/quickstyle/simple4" qsCatId="simple" csTypeId="urn:microsoft.com/office/officeart/2005/8/colors/colorful1" csCatId="colorful" phldr="1"/>
      <dgm:spPr/>
      <dgm:t>
        <a:bodyPr/>
        <a:lstStyle/>
        <a:p>
          <a:endParaRPr lang="en-US"/>
        </a:p>
      </dgm:t>
    </dgm:pt>
    <dgm:pt modelId="{79196D47-041B-3648-9542-D06804D095EE}">
      <dgm:prSet phldrT="[Text]" custT="1"/>
      <dgm:spPr/>
      <dgm:t>
        <a:bodyPr/>
        <a:lstStyle/>
        <a:p>
          <a:r>
            <a:rPr lang="en-US" sz="2000" b="1" dirty="0" smtClean="0"/>
            <a:t>Researchers</a:t>
          </a:r>
          <a:endParaRPr lang="en-US" sz="2000" b="1" dirty="0"/>
        </a:p>
      </dgm:t>
    </dgm:pt>
    <dgm:pt modelId="{F0221E7B-7FBC-CF43-B890-4493EDCE45B6}" type="parTrans" cxnId="{EA179BC8-58A7-DF47-BF89-297433DDE604}">
      <dgm:prSet/>
      <dgm:spPr/>
      <dgm:t>
        <a:bodyPr/>
        <a:lstStyle/>
        <a:p>
          <a:endParaRPr lang="en-US"/>
        </a:p>
      </dgm:t>
    </dgm:pt>
    <dgm:pt modelId="{DD95E300-DBAD-714C-8DE8-0063D97E2E8F}" type="sibTrans" cxnId="{EA179BC8-58A7-DF47-BF89-297433DDE604}">
      <dgm:prSet/>
      <dgm:spPr/>
      <dgm:t>
        <a:bodyPr/>
        <a:lstStyle/>
        <a:p>
          <a:endParaRPr lang="en-US"/>
        </a:p>
      </dgm:t>
    </dgm:pt>
    <dgm:pt modelId="{D22EEBAD-583A-9C4A-9130-AF3EF8927ECE}">
      <dgm:prSet phldrT="[Text]" custT="1"/>
      <dgm:spPr/>
      <dgm:t>
        <a:bodyPr/>
        <a:lstStyle/>
        <a:p>
          <a:r>
            <a:rPr lang="en-US" sz="2000" b="1" dirty="0" smtClean="0"/>
            <a:t>Publishers</a:t>
          </a:r>
          <a:endParaRPr lang="en-US" sz="2000" b="1" dirty="0"/>
        </a:p>
      </dgm:t>
    </dgm:pt>
    <dgm:pt modelId="{FB931EB9-59BD-8C4D-A421-623301EAA5F6}" type="parTrans" cxnId="{5D4E4BDD-5ED8-E24D-9FCC-6638E2FEE3B2}">
      <dgm:prSet/>
      <dgm:spPr/>
      <dgm:t>
        <a:bodyPr/>
        <a:lstStyle/>
        <a:p>
          <a:endParaRPr lang="en-US"/>
        </a:p>
      </dgm:t>
    </dgm:pt>
    <dgm:pt modelId="{038816E8-1A32-F349-8D0A-1B8B9F287FB9}" type="sibTrans" cxnId="{5D4E4BDD-5ED8-E24D-9FCC-6638E2FEE3B2}">
      <dgm:prSet/>
      <dgm:spPr/>
      <dgm:t>
        <a:bodyPr/>
        <a:lstStyle/>
        <a:p>
          <a:endParaRPr lang="en-US"/>
        </a:p>
      </dgm:t>
    </dgm:pt>
    <dgm:pt modelId="{B94105AC-9DFF-BA40-85D2-3DB27C4B694D}">
      <dgm:prSet phldrT="[Text]" custT="1"/>
      <dgm:spPr/>
      <dgm:t>
        <a:bodyPr/>
        <a:lstStyle/>
        <a:p>
          <a:r>
            <a:rPr lang="en-US" sz="2000" b="1" dirty="0" smtClean="0"/>
            <a:t>Libraries</a:t>
          </a:r>
          <a:endParaRPr lang="en-US" sz="2000" b="1" dirty="0"/>
        </a:p>
      </dgm:t>
    </dgm:pt>
    <dgm:pt modelId="{3D05012C-C25D-CF43-86EE-052219AB345A}" type="parTrans" cxnId="{67E37819-A2E7-6242-AFE0-93635D717493}">
      <dgm:prSet/>
      <dgm:spPr/>
      <dgm:t>
        <a:bodyPr/>
        <a:lstStyle/>
        <a:p>
          <a:endParaRPr lang="en-US"/>
        </a:p>
      </dgm:t>
    </dgm:pt>
    <dgm:pt modelId="{29B98F66-6592-7C44-8D9B-6D3F54AE1E85}" type="sibTrans" cxnId="{67E37819-A2E7-6242-AFE0-93635D717493}">
      <dgm:prSet/>
      <dgm:spPr/>
      <dgm:t>
        <a:bodyPr/>
        <a:lstStyle/>
        <a:p>
          <a:endParaRPr lang="en-US"/>
        </a:p>
      </dgm:t>
    </dgm:pt>
    <dgm:pt modelId="{CD0EA68A-B61A-4943-B66F-B1E2EC79589E}">
      <dgm:prSet phldrT="[Text]" custT="1"/>
      <dgm:spPr/>
      <dgm:t>
        <a:bodyPr/>
        <a:lstStyle/>
        <a:p>
          <a:r>
            <a:rPr lang="en-US" sz="2000" b="1" dirty="0" smtClean="0"/>
            <a:t>Government Funders</a:t>
          </a:r>
          <a:endParaRPr lang="en-US" sz="2000" b="1" dirty="0"/>
        </a:p>
      </dgm:t>
    </dgm:pt>
    <dgm:pt modelId="{8D00DE84-DB4F-9445-B5EB-6F72A85A0B3D}" type="parTrans" cxnId="{AB6CA7A6-1C85-B94E-BCF5-594702EFE9A9}">
      <dgm:prSet/>
      <dgm:spPr/>
      <dgm:t>
        <a:bodyPr/>
        <a:lstStyle/>
        <a:p>
          <a:endParaRPr lang="en-US"/>
        </a:p>
      </dgm:t>
    </dgm:pt>
    <dgm:pt modelId="{CF42F83D-D0B9-2248-9D2C-B1B0FBFEC32A}" type="sibTrans" cxnId="{AB6CA7A6-1C85-B94E-BCF5-594702EFE9A9}">
      <dgm:prSet/>
      <dgm:spPr/>
      <dgm:t>
        <a:bodyPr/>
        <a:lstStyle/>
        <a:p>
          <a:endParaRPr lang="en-US"/>
        </a:p>
      </dgm:t>
    </dgm:pt>
    <dgm:pt modelId="{B57E3CC7-3D09-7A45-9602-C437B0925D7D}">
      <dgm:prSet phldrT="[Text]" custT="1"/>
      <dgm:spPr/>
      <dgm:t>
        <a:bodyPr/>
        <a:lstStyle/>
        <a:p>
          <a:r>
            <a:rPr lang="en-US" sz="2000" b="1" dirty="0" smtClean="0"/>
            <a:t>Joe/Jane Public Citizen</a:t>
          </a:r>
          <a:endParaRPr lang="en-US" sz="2000" b="1" dirty="0"/>
        </a:p>
      </dgm:t>
    </dgm:pt>
    <dgm:pt modelId="{87D5EDC7-B557-6740-803F-6322F55FFC88}" type="parTrans" cxnId="{75DAAB43-30ED-FF4A-915D-B03C0BFD9DC5}">
      <dgm:prSet/>
      <dgm:spPr/>
      <dgm:t>
        <a:bodyPr/>
        <a:lstStyle/>
        <a:p>
          <a:endParaRPr lang="en-US"/>
        </a:p>
      </dgm:t>
    </dgm:pt>
    <dgm:pt modelId="{16CFD3B3-0447-BF47-932F-CFDBF94E120B}" type="sibTrans" cxnId="{75DAAB43-30ED-FF4A-915D-B03C0BFD9DC5}">
      <dgm:prSet/>
      <dgm:spPr/>
      <dgm:t>
        <a:bodyPr/>
        <a:lstStyle/>
        <a:p>
          <a:endParaRPr lang="en-US"/>
        </a:p>
      </dgm:t>
    </dgm:pt>
    <dgm:pt modelId="{51F423A9-90E5-C342-AAC6-1B0F536B6CD8}">
      <dgm:prSet phldrT="[Text]" custT="1"/>
      <dgm:spPr/>
      <dgm:t>
        <a:bodyPr/>
        <a:lstStyle/>
        <a:p>
          <a:r>
            <a:rPr lang="en-US" sz="2000" b="1" dirty="0" smtClean="0"/>
            <a:t>Journals / Conferences</a:t>
          </a:r>
          <a:endParaRPr lang="en-US" sz="2000" b="1" dirty="0"/>
        </a:p>
      </dgm:t>
    </dgm:pt>
    <dgm:pt modelId="{31E0702B-726F-984A-A43A-AAE8019D007B}" type="parTrans" cxnId="{9EDF0711-65FE-B146-A37A-FB54B844B76D}">
      <dgm:prSet/>
      <dgm:spPr/>
      <dgm:t>
        <a:bodyPr/>
        <a:lstStyle/>
        <a:p>
          <a:endParaRPr lang="en-US"/>
        </a:p>
      </dgm:t>
    </dgm:pt>
    <dgm:pt modelId="{2260EF36-AF41-7345-BD64-F01FE178488A}" type="sibTrans" cxnId="{9EDF0711-65FE-B146-A37A-FB54B844B76D}">
      <dgm:prSet/>
      <dgm:spPr/>
      <dgm:t>
        <a:bodyPr/>
        <a:lstStyle/>
        <a:p>
          <a:endParaRPr lang="en-US"/>
        </a:p>
      </dgm:t>
    </dgm:pt>
    <dgm:pt modelId="{91143B21-ECA0-8C4A-8226-5AB392F05700}">
      <dgm:prSet phldrT="[Text]" custT="1"/>
      <dgm:spPr/>
      <dgm:t>
        <a:bodyPr/>
        <a:lstStyle/>
        <a:p>
          <a:r>
            <a:rPr lang="en-US" sz="2000" b="1" dirty="0" smtClean="0"/>
            <a:t>Vested-interest Corporations</a:t>
          </a:r>
          <a:endParaRPr lang="en-US" sz="2000" b="1" dirty="0"/>
        </a:p>
      </dgm:t>
    </dgm:pt>
    <dgm:pt modelId="{3889455C-D3F3-0F42-A31F-4B27C47EAABF}" type="parTrans" cxnId="{112E2D69-8F2C-3B4C-8A0E-E28A509B3CB4}">
      <dgm:prSet/>
      <dgm:spPr/>
      <dgm:t>
        <a:bodyPr/>
        <a:lstStyle/>
        <a:p>
          <a:endParaRPr lang="en-US"/>
        </a:p>
      </dgm:t>
    </dgm:pt>
    <dgm:pt modelId="{E9EEFE0A-F9AC-7E48-AD2E-C4760180CF64}" type="sibTrans" cxnId="{112E2D69-8F2C-3B4C-8A0E-E28A509B3CB4}">
      <dgm:prSet/>
      <dgm:spPr/>
      <dgm:t>
        <a:bodyPr/>
        <a:lstStyle/>
        <a:p>
          <a:endParaRPr lang="en-US"/>
        </a:p>
      </dgm:t>
    </dgm:pt>
    <dgm:pt modelId="{9CB8E4FB-D1BB-A74A-8408-93220229FE99}">
      <dgm:prSet phldrT="[Text]" custT="1"/>
      <dgm:spPr/>
      <dgm:t>
        <a:bodyPr/>
        <a:lstStyle/>
        <a:p>
          <a:r>
            <a:rPr lang="en-US" sz="2000" b="1" dirty="0" smtClean="0"/>
            <a:t>Universities</a:t>
          </a:r>
          <a:endParaRPr lang="en-US" sz="2000" b="1" dirty="0"/>
        </a:p>
      </dgm:t>
    </dgm:pt>
    <dgm:pt modelId="{DD502020-A231-344B-A069-2DB8CFCF7BD9}" type="parTrans" cxnId="{8AEBE6F4-AD5F-3349-908B-F9874EB5D9B3}">
      <dgm:prSet/>
      <dgm:spPr/>
      <dgm:t>
        <a:bodyPr/>
        <a:lstStyle/>
        <a:p>
          <a:endParaRPr lang="en-US"/>
        </a:p>
      </dgm:t>
    </dgm:pt>
    <dgm:pt modelId="{E4BAAF7D-0E29-B04D-A237-C82076FD7618}" type="sibTrans" cxnId="{8AEBE6F4-AD5F-3349-908B-F9874EB5D9B3}">
      <dgm:prSet/>
      <dgm:spPr/>
      <dgm:t>
        <a:bodyPr/>
        <a:lstStyle/>
        <a:p>
          <a:endParaRPr lang="en-US"/>
        </a:p>
      </dgm:t>
    </dgm:pt>
    <dgm:pt modelId="{61E6026E-322B-CB42-B7B3-0A253DE12C23}" type="pres">
      <dgm:prSet presAssocID="{70E2DF04-9E29-C24E-88CD-BAE7079C4ECB}" presName="cycle" presStyleCnt="0">
        <dgm:presLayoutVars>
          <dgm:dir/>
          <dgm:resizeHandles val="exact"/>
        </dgm:presLayoutVars>
      </dgm:prSet>
      <dgm:spPr/>
    </dgm:pt>
    <dgm:pt modelId="{288A007B-98D6-484D-BB51-C727FAC2F5E4}" type="pres">
      <dgm:prSet presAssocID="{79196D47-041B-3648-9542-D06804D095EE}" presName="node" presStyleLbl="node1" presStyleIdx="0" presStyleCnt="8" custScaleX="153867" custScaleY="154559">
        <dgm:presLayoutVars>
          <dgm:bulletEnabled val="1"/>
        </dgm:presLayoutVars>
      </dgm:prSet>
      <dgm:spPr/>
    </dgm:pt>
    <dgm:pt modelId="{7C736276-C658-7243-8ECE-3C3C5E969B1A}" type="pres">
      <dgm:prSet presAssocID="{79196D47-041B-3648-9542-D06804D095EE}" presName="spNode" presStyleCnt="0"/>
      <dgm:spPr/>
    </dgm:pt>
    <dgm:pt modelId="{C24B6E59-414D-2540-B5C4-45C8E8B84486}" type="pres">
      <dgm:prSet presAssocID="{DD95E300-DBAD-714C-8DE8-0063D97E2E8F}" presName="sibTrans" presStyleLbl="sibTrans1D1" presStyleIdx="0" presStyleCnt="8"/>
      <dgm:spPr/>
    </dgm:pt>
    <dgm:pt modelId="{ABACEACE-550C-0442-8F7F-5D2709B871AE}" type="pres">
      <dgm:prSet presAssocID="{9CB8E4FB-D1BB-A74A-8408-93220229FE99}" presName="node" presStyleLbl="node1" presStyleIdx="1" presStyleCnt="8" custScaleX="153867" custScaleY="154559" custRadScaleRad="98429" custRadScaleInc="57589">
        <dgm:presLayoutVars>
          <dgm:bulletEnabled val="1"/>
        </dgm:presLayoutVars>
      </dgm:prSet>
      <dgm:spPr/>
    </dgm:pt>
    <dgm:pt modelId="{04756B16-133C-3340-9F0A-98AB86A211B2}" type="pres">
      <dgm:prSet presAssocID="{9CB8E4FB-D1BB-A74A-8408-93220229FE99}" presName="spNode" presStyleCnt="0"/>
      <dgm:spPr/>
    </dgm:pt>
    <dgm:pt modelId="{655535EB-A925-DA47-9D74-BA9D2622BF83}" type="pres">
      <dgm:prSet presAssocID="{E4BAAF7D-0E29-B04D-A237-C82076FD7618}" presName="sibTrans" presStyleLbl="sibTrans1D1" presStyleIdx="1" presStyleCnt="8"/>
      <dgm:spPr/>
    </dgm:pt>
    <dgm:pt modelId="{581461C5-B5CA-0F41-B59E-920AD818D3F7}" type="pres">
      <dgm:prSet presAssocID="{D22EEBAD-583A-9C4A-9130-AF3EF8927ECE}" presName="node" presStyleLbl="node1" presStyleIdx="2" presStyleCnt="8" custScaleX="153867" custScaleY="154559">
        <dgm:presLayoutVars>
          <dgm:bulletEnabled val="1"/>
        </dgm:presLayoutVars>
      </dgm:prSet>
      <dgm:spPr/>
    </dgm:pt>
    <dgm:pt modelId="{8B538FDD-A79E-9940-9D79-A9ED5FBBC667}" type="pres">
      <dgm:prSet presAssocID="{D22EEBAD-583A-9C4A-9130-AF3EF8927ECE}" presName="spNode" presStyleCnt="0"/>
      <dgm:spPr/>
    </dgm:pt>
    <dgm:pt modelId="{46CC0E15-B417-044E-A374-44A2C4E84269}" type="pres">
      <dgm:prSet presAssocID="{038816E8-1A32-F349-8D0A-1B8B9F287FB9}" presName="sibTrans" presStyleLbl="sibTrans1D1" presStyleIdx="2" presStyleCnt="8"/>
      <dgm:spPr/>
    </dgm:pt>
    <dgm:pt modelId="{D26A03A3-E847-3140-8BBB-73354B7E7615}" type="pres">
      <dgm:prSet presAssocID="{B94105AC-9DFF-BA40-85D2-3DB27C4B694D}" presName="node" presStyleLbl="node1" presStyleIdx="3" presStyleCnt="8" custScaleX="153867" custScaleY="154559" custRadScaleRad="96731" custRadScaleInc="-35875">
        <dgm:presLayoutVars>
          <dgm:bulletEnabled val="1"/>
        </dgm:presLayoutVars>
      </dgm:prSet>
      <dgm:spPr/>
    </dgm:pt>
    <dgm:pt modelId="{B2F9D29C-25BF-9947-8930-E16F7264CF6B}" type="pres">
      <dgm:prSet presAssocID="{B94105AC-9DFF-BA40-85D2-3DB27C4B694D}" presName="spNode" presStyleCnt="0"/>
      <dgm:spPr/>
    </dgm:pt>
    <dgm:pt modelId="{5AC9087C-C593-1B4E-A5B4-37E0DF5EEC6F}" type="pres">
      <dgm:prSet presAssocID="{29B98F66-6592-7C44-8D9B-6D3F54AE1E85}" presName="sibTrans" presStyleLbl="sibTrans1D1" presStyleIdx="3" presStyleCnt="8"/>
      <dgm:spPr/>
    </dgm:pt>
    <dgm:pt modelId="{8C38FA5F-01E9-164C-B322-0FDFB4BE19E5}" type="pres">
      <dgm:prSet presAssocID="{CD0EA68A-B61A-4943-B66F-B1E2EC79589E}" presName="node" presStyleLbl="node1" presStyleIdx="4" presStyleCnt="8" custScaleX="153867" custScaleY="154559">
        <dgm:presLayoutVars>
          <dgm:bulletEnabled val="1"/>
        </dgm:presLayoutVars>
      </dgm:prSet>
      <dgm:spPr/>
      <dgm:t>
        <a:bodyPr/>
        <a:lstStyle/>
        <a:p>
          <a:endParaRPr lang="en-US"/>
        </a:p>
      </dgm:t>
    </dgm:pt>
    <dgm:pt modelId="{9D1E9122-3DFD-2445-B97A-E786E6A78892}" type="pres">
      <dgm:prSet presAssocID="{CD0EA68A-B61A-4943-B66F-B1E2EC79589E}" presName="spNode" presStyleCnt="0"/>
      <dgm:spPr/>
    </dgm:pt>
    <dgm:pt modelId="{20508A3A-5B5C-7746-8A1A-2A01BD222F4E}" type="pres">
      <dgm:prSet presAssocID="{CF42F83D-D0B9-2248-9D2C-B1B0FBFEC32A}" presName="sibTrans" presStyleLbl="sibTrans1D1" presStyleIdx="4" presStyleCnt="8"/>
      <dgm:spPr/>
    </dgm:pt>
    <dgm:pt modelId="{DC6707E4-9550-1443-874B-5BDE5E48326A}" type="pres">
      <dgm:prSet presAssocID="{B57E3CC7-3D09-7A45-9602-C437B0925D7D}" presName="node" presStyleLbl="node1" presStyleIdx="5" presStyleCnt="8" custScaleX="153867" custScaleY="154559" custRadScaleRad="99408" custRadScaleInc="34907">
        <dgm:presLayoutVars>
          <dgm:bulletEnabled val="1"/>
        </dgm:presLayoutVars>
      </dgm:prSet>
      <dgm:spPr/>
      <dgm:t>
        <a:bodyPr/>
        <a:lstStyle/>
        <a:p>
          <a:endParaRPr lang="en-US"/>
        </a:p>
      </dgm:t>
    </dgm:pt>
    <dgm:pt modelId="{B93A3DE6-47BB-D34C-80E4-9C43A4FBAC09}" type="pres">
      <dgm:prSet presAssocID="{B57E3CC7-3D09-7A45-9602-C437B0925D7D}" presName="spNode" presStyleCnt="0"/>
      <dgm:spPr/>
    </dgm:pt>
    <dgm:pt modelId="{95D556E4-B684-4F4D-BF9F-D92100176E8C}" type="pres">
      <dgm:prSet presAssocID="{16CFD3B3-0447-BF47-932F-CFDBF94E120B}" presName="sibTrans" presStyleLbl="sibTrans1D1" presStyleIdx="5" presStyleCnt="8"/>
      <dgm:spPr/>
    </dgm:pt>
    <dgm:pt modelId="{2E8F9FB0-B902-044F-9A47-E65078F381DA}" type="pres">
      <dgm:prSet presAssocID="{51F423A9-90E5-C342-AAC6-1B0F536B6CD8}" presName="node" presStyleLbl="node1" presStyleIdx="6" presStyleCnt="8" custScaleX="153867" custScaleY="154559">
        <dgm:presLayoutVars>
          <dgm:bulletEnabled val="1"/>
        </dgm:presLayoutVars>
      </dgm:prSet>
      <dgm:spPr/>
    </dgm:pt>
    <dgm:pt modelId="{6913F26F-14B3-C743-9BE8-63FEE8843746}" type="pres">
      <dgm:prSet presAssocID="{51F423A9-90E5-C342-AAC6-1B0F536B6CD8}" presName="spNode" presStyleCnt="0"/>
      <dgm:spPr/>
    </dgm:pt>
    <dgm:pt modelId="{63AFA9B8-007E-644C-9850-90282D1E1EF9}" type="pres">
      <dgm:prSet presAssocID="{2260EF36-AF41-7345-BD64-F01FE178488A}" presName="sibTrans" presStyleLbl="sibTrans1D1" presStyleIdx="6" presStyleCnt="8"/>
      <dgm:spPr/>
    </dgm:pt>
    <dgm:pt modelId="{F3BF3B17-C8D6-BB45-B4B0-94DAAB6A6411}" type="pres">
      <dgm:prSet presAssocID="{91143B21-ECA0-8C4A-8226-5AB392F05700}" presName="node" presStyleLbl="node1" presStyleIdx="7" presStyleCnt="8" custScaleX="153867" custScaleY="154559" custRadScaleRad="99661" custRadScaleInc="-54269">
        <dgm:presLayoutVars>
          <dgm:bulletEnabled val="1"/>
        </dgm:presLayoutVars>
      </dgm:prSet>
      <dgm:spPr/>
      <dgm:t>
        <a:bodyPr/>
        <a:lstStyle/>
        <a:p>
          <a:endParaRPr lang="en-US"/>
        </a:p>
      </dgm:t>
    </dgm:pt>
    <dgm:pt modelId="{137C678D-D945-6C4C-AB6E-F1B31C1FE782}" type="pres">
      <dgm:prSet presAssocID="{91143B21-ECA0-8C4A-8226-5AB392F05700}" presName="spNode" presStyleCnt="0"/>
      <dgm:spPr/>
    </dgm:pt>
    <dgm:pt modelId="{3F1BE280-7485-AD43-8F07-4086389C6F75}" type="pres">
      <dgm:prSet presAssocID="{E9EEFE0A-F9AC-7E48-AD2E-C4760180CF64}" presName="sibTrans" presStyleLbl="sibTrans1D1" presStyleIdx="7" presStyleCnt="8"/>
      <dgm:spPr/>
    </dgm:pt>
  </dgm:ptLst>
  <dgm:cxnLst>
    <dgm:cxn modelId="{4D2C31DD-35C9-9645-9278-ED3FB387571D}" type="presOf" srcId="{B94105AC-9DFF-BA40-85D2-3DB27C4B694D}" destId="{D26A03A3-E847-3140-8BBB-73354B7E7615}" srcOrd="0" destOrd="0" presId="urn:microsoft.com/office/officeart/2005/8/layout/cycle6"/>
    <dgm:cxn modelId="{689FD497-6011-774B-8ADB-A8E73E116666}" type="presOf" srcId="{79196D47-041B-3648-9542-D06804D095EE}" destId="{288A007B-98D6-484D-BB51-C727FAC2F5E4}" srcOrd="0" destOrd="0" presId="urn:microsoft.com/office/officeart/2005/8/layout/cycle6"/>
    <dgm:cxn modelId="{D0ABD797-8A2B-554D-BDD1-A6553B9E7447}" type="presOf" srcId="{E4BAAF7D-0E29-B04D-A237-C82076FD7618}" destId="{655535EB-A925-DA47-9D74-BA9D2622BF83}" srcOrd="0" destOrd="0" presId="urn:microsoft.com/office/officeart/2005/8/layout/cycle6"/>
    <dgm:cxn modelId="{546D7FC0-C468-224F-8A3D-0D5AFC3DB8EB}" type="presOf" srcId="{70E2DF04-9E29-C24E-88CD-BAE7079C4ECB}" destId="{61E6026E-322B-CB42-B7B3-0A253DE12C23}" srcOrd="0" destOrd="0" presId="urn:microsoft.com/office/officeart/2005/8/layout/cycle6"/>
    <dgm:cxn modelId="{67E37819-A2E7-6242-AFE0-93635D717493}" srcId="{70E2DF04-9E29-C24E-88CD-BAE7079C4ECB}" destId="{B94105AC-9DFF-BA40-85D2-3DB27C4B694D}" srcOrd="3" destOrd="0" parTransId="{3D05012C-C25D-CF43-86EE-052219AB345A}" sibTransId="{29B98F66-6592-7C44-8D9B-6D3F54AE1E85}"/>
    <dgm:cxn modelId="{256B42EB-70DC-ED40-9D89-E7CE86D64FEC}" type="presOf" srcId="{9CB8E4FB-D1BB-A74A-8408-93220229FE99}" destId="{ABACEACE-550C-0442-8F7F-5D2709B871AE}" srcOrd="0" destOrd="0" presId="urn:microsoft.com/office/officeart/2005/8/layout/cycle6"/>
    <dgm:cxn modelId="{426DE279-8155-414D-84F1-9860800D084D}" type="presOf" srcId="{E9EEFE0A-F9AC-7E48-AD2E-C4760180CF64}" destId="{3F1BE280-7485-AD43-8F07-4086389C6F75}" srcOrd="0" destOrd="0" presId="urn:microsoft.com/office/officeart/2005/8/layout/cycle6"/>
    <dgm:cxn modelId="{E496F880-0D37-624F-BF5A-D36F626897EB}" type="presOf" srcId="{038816E8-1A32-F349-8D0A-1B8B9F287FB9}" destId="{46CC0E15-B417-044E-A374-44A2C4E84269}" srcOrd="0" destOrd="0" presId="urn:microsoft.com/office/officeart/2005/8/layout/cycle6"/>
    <dgm:cxn modelId="{C2158D43-67D6-7A46-9E93-2CEA1B434AAB}" type="presOf" srcId="{DD95E300-DBAD-714C-8DE8-0063D97E2E8F}" destId="{C24B6E59-414D-2540-B5C4-45C8E8B84486}" srcOrd="0" destOrd="0" presId="urn:microsoft.com/office/officeart/2005/8/layout/cycle6"/>
    <dgm:cxn modelId="{112E2D69-8F2C-3B4C-8A0E-E28A509B3CB4}" srcId="{70E2DF04-9E29-C24E-88CD-BAE7079C4ECB}" destId="{91143B21-ECA0-8C4A-8226-5AB392F05700}" srcOrd="7" destOrd="0" parTransId="{3889455C-D3F3-0F42-A31F-4B27C47EAABF}" sibTransId="{E9EEFE0A-F9AC-7E48-AD2E-C4760180CF64}"/>
    <dgm:cxn modelId="{75DAAB43-30ED-FF4A-915D-B03C0BFD9DC5}" srcId="{70E2DF04-9E29-C24E-88CD-BAE7079C4ECB}" destId="{B57E3CC7-3D09-7A45-9602-C437B0925D7D}" srcOrd="5" destOrd="0" parTransId="{87D5EDC7-B557-6740-803F-6322F55FFC88}" sibTransId="{16CFD3B3-0447-BF47-932F-CFDBF94E120B}"/>
    <dgm:cxn modelId="{D0EC3B34-F588-3144-A26A-1EC565706892}" type="presOf" srcId="{2260EF36-AF41-7345-BD64-F01FE178488A}" destId="{63AFA9B8-007E-644C-9850-90282D1E1EF9}" srcOrd="0" destOrd="0" presId="urn:microsoft.com/office/officeart/2005/8/layout/cycle6"/>
    <dgm:cxn modelId="{EA179BC8-58A7-DF47-BF89-297433DDE604}" srcId="{70E2DF04-9E29-C24E-88CD-BAE7079C4ECB}" destId="{79196D47-041B-3648-9542-D06804D095EE}" srcOrd="0" destOrd="0" parTransId="{F0221E7B-7FBC-CF43-B890-4493EDCE45B6}" sibTransId="{DD95E300-DBAD-714C-8DE8-0063D97E2E8F}"/>
    <dgm:cxn modelId="{AB6CA7A6-1C85-B94E-BCF5-594702EFE9A9}" srcId="{70E2DF04-9E29-C24E-88CD-BAE7079C4ECB}" destId="{CD0EA68A-B61A-4943-B66F-B1E2EC79589E}" srcOrd="4" destOrd="0" parTransId="{8D00DE84-DB4F-9445-B5EB-6F72A85A0B3D}" sibTransId="{CF42F83D-D0B9-2248-9D2C-B1B0FBFEC32A}"/>
    <dgm:cxn modelId="{48236101-4DDC-5841-ABAA-5B01694A4F45}" type="presOf" srcId="{91143B21-ECA0-8C4A-8226-5AB392F05700}" destId="{F3BF3B17-C8D6-BB45-B4B0-94DAAB6A6411}" srcOrd="0" destOrd="0" presId="urn:microsoft.com/office/officeart/2005/8/layout/cycle6"/>
    <dgm:cxn modelId="{37D005D1-66E1-1F45-ADA9-2A4C2C96C50B}" type="presOf" srcId="{29B98F66-6592-7C44-8D9B-6D3F54AE1E85}" destId="{5AC9087C-C593-1B4E-A5B4-37E0DF5EEC6F}" srcOrd="0" destOrd="0" presId="urn:microsoft.com/office/officeart/2005/8/layout/cycle6"/>
    <dgm:cxn modelId="{99D00B2D-FD78-C643-A3C3-B5727623B0FA}" type="presOf" srcId="{CD0EA68A-B61A-4943-B66F-B1E2EC79589E}" destId="{8C38FA5F-01E9-164C-B322-0FDFB4BE19E5}" srcOrd="0" destOrd="0" presId="urn:microsoft.com/office/officeart/2005/8/layout/cycle6"/>
    <dgm:cxn modelId="{F76E3ADB-14B4-0745-A938-91C0F43C8AEA}" type="presOf" srcId="{16CFD3B3-0447-BF47-932F-CFDBF94E120B}" destId="{95D556E4-B684-4F4D-BF9F-D92100176E8C}" srcOrd="0" destOrd="0" presId="urn:microsoft.com/office/officeart/2005/8/layout/cycle6"/>
    <dgm:cxn modelId="{F4FDB740-E4E2-D341-8EDE-34D541BF7253}" type="presOf" srcId="{51F423A9-90E5-C342-AAC6-1B0F536B6CD8}" destId="{2E8F9FB0-B902-044F-9A47-E65078F381DA}" srcOrd="0" destOrd="0" presId="urn:microsoft.com/office/officeart/2005/8/layout/cycle6"/>
    <dgm:cxn modelId="{AF21981E-C3F7-8041-8B60-1BEAFFB1C7E4}" type="presOf" srcId="{CF42F83D-D0B9-2248-9D2C-B1B0FBFEC32A}" destId="{20508A3A-5B5C-7746-8A1A-2A01BD222F4E}" srcOrd="0" destOrd="0" presId="urn:microsoft.com/office/officeart/2005/8/layout/cycle6"/>
    <dgm:cxn modelId="{5D4E4BDD-5ED8-E24D-9FCC-6638E2FEE3B2}" srcId="{70E2DF04-9E29-C24E-88CD-BAE7079C4ECB}" destId="{D22EEBAD-583A-9C4A-9130-AF3EF8927ECE}" srcOrd="2" destOrd="0" parTransId="{FB931EB9-59BD-8C4D-A421-623301EAA5F6}" sibTransId="{038816E8-1A32-F349-8D0A-1B8B9F287FB9}"/>
    <dgm:cxn modelId="{8AEBE6F4-AD5F-3349-908B-F9874EB5D9B3}" srcId="{70E2DF04-9E29-C24E-88CD-BAE7079C4ECB}" destId="{9CB8E4FB-D1BB-A74A-8408-93220229FE99}" srcOrd="1" destOrd="0" parTransId="{DD502020-A231-344B-A069-2DB8CFCF7BD9}" sibTransId="{E4BAAF7D-0E29-B04D-A237-C82076FD7618}"/>
    <dgm:cxn modelId="{CD14DAC0-4957-D345-9D03-EEA9A9D11859}" type="presOf" srcId="{B57E3CC7-3D09-7A45-9602-C437B0925D7D}" destId="{DC6707E4-9550-1443-874B-5BDE5E48326A}" srcOrd="0" destOrd="0" presId="urn:microsoft.com/office/officeart/2005/8/layout/cycle6"/>
    <dgm:cxn modelId="{9EDF0711-65FE-B146-A37A-FB54B844B76D}" srcId="{70E2DF04-9E29-C24E-88CD-BAE7079C4ECB}" destId="{51F423A9-90E5-C342-AAC6-1B0F536B6CD8}" srcOrd="6" destOrd="0" parTransId="{31E0702B-726F-984A-A43A-AAE8019D007B}" sibTransId="{2260EF36-AF41-7345-BD64-F01FE178488A}"/>
    <dgm:cxn modelId="{450E6CAF-5420-3543-ABF7-83D3B1C4E06C}" type="presOf" srcId="{D22EEBAD-583A-9C4A-9130-AF3EF8927ECE}" destId="{581461C5-B5CA-0F41-B59E-920AD818D3F7}" srcOrd="0" destOrd="0" presId="urn:microsoft.com/office/officeart/2005/8/layout/cycle6"/>
    <dgm:cxn modelId="{52AB9554-09E9-054E-A0B3-C1E44B8B94FB}" type="presParOf" srcId="{61E6026E-322B-CB42-B7B3-0A253DE12C23}" destId="{288A007B-98D6-484D-BB51-C727FAC2F5E4}" srcOrd="0" destOrd="0" presId="urn:microsoft.com/office/officeart/2005/8/layout/cycle6"/>
    <dgm:cxn modelId="{8E70C8F8-61B9-4341-A222-FB9E5BE08C1C}" type="presParOf" srcId="{61E6026E-322B-CB42-B7B3-0A253DE12C23}" destId="{7C736276-C658-7243-8ECE-3C3C5E969B1A}" srcOrd="1" destOrd="0" presId="urn:microsoft.com/office/officeart/2005/8/layout/cycle6"/>
    <dgm:cxn modelId="{7B8D18E1-8FC1-9846-BC96-FD5AE37FF195}" type="presParOf" srcId="{61E6026E-322B-CB42-B7B3-0A253DE12C23}" destId="{C24B6E59-414D-2540-B5C4-45C8E8B84486}" srcOrd="2" destOrd="0" presId="urn:microsoft.com/office/officeart/2005/8/layout/cycle6"/>
    <dgm:cxn modelId="{2FFA94C2-C51B-4D43-8883-2CAA87106A49}" type="presParOf" srcId="{61E6026E-322B-CB42-B7B3-0A253DE12C23}" destId="{ABACEACE-550C-0442-8F7F-5D2709B871AE}" srcOrd="3" destOrd="0" presId="urn:microsoft.com/office/officeart/2005/8/layout/cycle6"/>
    <dgm:cxn modelId="{AB72B137-B67A-604F-B420-F8215A5220F0}" type="presParOf" srcId="{61E6026E-322B-CB42-B7B3-0A253DE12C23}" destId="{04756B16-133C-3340-9F0A-98AB86A211B2}" srcOrd="4" destOrd="0" presId="urn:microsoft.com/office/officeart/2005/8/layout/cycle6"/>
    <dgm:cxn modelId="{E425A737-4FB6-2F4B-A718-2C951B9F5E4B}" type="presParOf" srcId="{61E6026E-322B-CB42-B7B3-0A253DE12C23}" destId="{655535EB-A925-DA47-9D74-BA9D2622BF83}" srcOrd="5" destOrd="0" presId="urn:microsoft.com/office/officeart/2005/8/layout/cycle6"/>
    <dgm:cxn modelId="{4C60D003-50FB-AC48-91F2-875C4B00BB48}" type="presParOf" srcId="{61E6026E-322B-CB42-B7B3-0A253DE12C23}" destId="{581461C5-B5CA-0F41-B59E-920AD818D3F7}" srcOrd="6" destOrd="0" presId="urn:microsoft.com/office/officeart/2005/8/layout/cycle6"/>
    <dgm:cxn modelId="{412E9F0D-4E22-064D-99D8-12B78AB65D97}" type="presParOf" srcId="{61E6026E-322B-CB42-B7B3-0A253DE12C23}" destId="{8B538FDD-A79E-9940-9D79-A9ED5FBBC667}" srcOrd="7" destOrd="0" presId="urn:microsoft.com/office/officeart/2005/8/layout/cycle6"/>
    <dgm:cxn modelId="{0D5C823A-F89F-014C-901E-C3D072BA8992}" type="presParOf" srcId="{61E6026E-322B-CB42-B7B3-0A253DE12C23}" destId="{46CC0E15-B417-044E-A374-44A2C4E84269}" srcOrd="8" destOrd="0" presId="urn:microsoft.com/office/officeart/2005/8/layout/cycle6"/>
    <dgm:cxn modelId="{4E63CBC3-101D-8A48-8EC5-7C77B0D4431B}" type="presParOf" srcId="{61E6026E-322B-CB42-B7B3-0A253DE12C23}" destId="{D26A03A3-E847-3140-8BBB-73354B7E7615}" srcOrd="9" destOrd="0" presId="urn:microsoft.com/office/officeart/2005/8/layout/cycle6"/>
    <dgm:cxn modelId="{CF2FCD27-0097-C94A-B89F-34EFC21FB360}" type="presParOf" srcId="{61E6026E-322B-CB42-B7B3-0A253DE12C23}" destId="{B2F9D29C-25BF-9947-8930-E16F7264CF6B}" srcOrd="10" destOrd="0" presId="urn:microsoft.com/office/officeart/2005/8/layout/cycle6"/>
    <dgm:cxn modelId="{38D29E2D-7867-3B47-A5DC-993FE1A123B8}" type="presParOf" srcId="{61E6026E-322B-CB42-B7B3-0A253DE12C23}" destId="{5AC9087C-C593-1B4E-A5B4-37E0DF5EEC6F}" srcOrd="11" destOrd="0" presId="urn:microsoft.com/office/officeart/2005/8/layout/cycle6"/>
    <dgm:cxn modelId="{4E434E7F-6C92-AB42-8F3B-77A818C82D97}" type="presParOf" srcId="{61E6026E-322B-CB42-B7B3-0A253DE12C23}" destId="{8C38FA5F-01E9-164C-B322-0FDFB4BE19E5}" srcOrd="12" destOrd="0" presId="urn:microsoft.com/office/officeart/2005/8/layout/cycle6"/>
    <dgm:cxn modelId="{BDD37DDD-0FF2-5F4E-B3BD-E0D8598A585A}" type="presParOf" srcId="{61E6026E-322B-CB42-B7B3-0A253DE12C23}" destId="{9D1E9122-3DFD-2445-B97A-E786E6A78892}" srcOrd="13" destOrd="0" presId="urn:microsoft.com/office/officeart/2005/8/layout/cycle6"/>
    <dgm:cxn modelId="{FAA67C90-7CF2-8943-905C-1D532AB45FD5}" type="presParOf" srcId="{61E6026E-322B-CB42-B7B3-0A253DE12C23}" destId="{20508A3A-5B5C-7746-8A1A-2A01BD222F4E}" srcOrd="14" destOrd="0" presId="urn:microsoft.com/office/officeart/2005/8/layout/cycle6"/>
    <dgm:cxn modelId="{27AC49AE-B706-AE4D-BC13-C16C2015BC6B}" type="presParOf" srcId="{61E6026E-322B-CB42-B7B3-0A253DE12C23}" destId="{DC6707E4-9550-1443-874B-5BDE5E48326A}" srcOrd="15" destOrd="0" presId="urn:microsoft.com/office/officeart/2005/8/layout/cycle6"/>
    <dgm:cxn modelId="{BAC2FE31-1631-FD4E-B390-CBAED53FEAC7}" type="presParOf" srcId="{61E6026E-322B-CB42-B7B3-0A253DE12C23}" destId="{B93A3DE6-47BB-D34C-80E4-9C43A4FBAC09}" srcOrd="16" destOrd="0" presId="urn:microsoft.com/office/officeart/2005/8/layout/cycle6"/>
    <dgm:cxn modelId="{8F83B3FE-29B0-644C-ACF4-14077BADA89D}" type="presParOf" srcId="{61E6026E-322B-CB42-B7B3-0A253DE12C23}" destId="{95D556E4-B684-4F4D-BF9F-D92100176E8C}" srcOrd="17" destOrd="0" presId="urn:microsoft.com/office/officeart/2005/8/layout/cycle6"/>
    <dgm:cxn modelId="{C3AE22E1-5B22-764C-A256-FC354DF213F9}" type="presParOf" srcId="{61E6026E-322B-CB42-B7B3-0A253DE12C23}" destId="{2E8F9FB0-B902-044F-9A47-E65078F381DA}" srcOrd="18" destOrd="0" presId="urn:microsoft.com/office/officeart/2005/8/layout/cycle6"/>
    <dgm:cxn modelId="{DF823590-3F85-E643-8E35-70E60447FEA4}" type="presParOf" srcId="{61E6026E-322B-CB42-B7B3-0A253DE12C23}" destId="{6913F26F-14B3-C743-9BE8-63FEE8843746}" srcOrd="19" destOrd="0" presId="urn:microsoft.com/office/officeart/2005/8/layout/cycle6"/>
    <dgm:cxn modelId="{6852F84B-AF9F-D64E-A55F-3409D760A8F1}" type="presParOf" srcId="{61E6026E-322B-CB42-B7B3-0A253DE12C23}" destId="{63AFA9B8-007E-644C-9850-90282D1E1EF9}" srcOrd="20" destOrd="0" presId="urn:microsoft.com/office/officeart/2005/8/layout/cycle6"/>
    <dgm:cxn modelId="{E3E1ABE0-5F3D-5943-9B5D-F04DC46533DA}" type="presParOf" srcId="{61E6026E-322B-CB42-B7B3-0A253DE12C23}" destId="{F3BF3B17-C8D6-BB45-B4B0-94DAAB6A6411}" srcOrd="21" destOrd="0" presId="urn:microsoft.com/office/officeart/2005/8/layout/cycle6"/>
    <dgm:cxn modelId="{4BF251A5-4691-264C-9235-BA5279F1EAA9}" type="presParOf" srcId="{61E6026E-322B-CB42-B7B3-0A253DE12C23}" destId="{137C678D-D945-6C4C-AB6E-F1B31C1FE782}" srcOrd="22" destOrd="0" presId="urn:microsoft.com/office/officeart/2005/8/layout/cycle6"/>
    <dgm:cxn modelId="{6FBAA930-68C0-4D4F-A3DE-7E55A0A0CBD3}" type="presParOf" srcId="{61E6026E-322B-CB42-B7B3-0A253DE12C23}" destId="{3F1BE280-7485-AD43-8F07-4086389C6F75}" srcOrd="23"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A007B-98D6-484D-BB51-C727FAC2F5E4}">
      <dsp:nvSpPr>
        <dsp:cNvPr id="0" name=""/>
        <dsp:cNvSpPr/>
      </dsp:nvSpPr>
      <dsp:spPr>
        <a:xfrm>
          <a:off x="3402246" y="-219970"/>
          <a:ext cx="1937536" cy="1265062"/>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Researchers</a:t>
          </a:r>
          <a:endParaRPr lang="en-US" sz="2000" b="1" kern="1200" dirty="0"/>
        </a:p>
      </dsp:txBody>
      <dsp:txXfrm>
        <a:off x="3464001" y="-158215"/>
        <a:ext cx="1814026" cy="1141552"/>
      </dsp:txXfrm>
    </dsp:sp>
    <dsp:sp modelId="{C24B6E59-414D-2540-B5C4-45C8E8B84486}">
      <dsp:nvSpPr>
        <dsp:cNvPr id="0" name=""/>
        <dsp:cNvSpPr/>
      </dsp:nvSpPr>
      <dsp:spPr>
        <a:xfrm>
          <a:off x="1367948" y="349153"/>
          <a:ext cx="5686686" cy="5686686"/>
        </a:xfrm>
        <a:custGeom>
          <a:avLst/>
          <a:gdLst/>
          <a:ahLst/>
          <a:cxnLst/>
          <a:rect l="0" t="0" r="0" b="0"/>
          <a:pathLst>
            <a:path>
              <a:moveTo>
                <a:pt x="3978648" y="236490"/>
              </a:moveTo>
              <a:arcTo wR="2843343" hR="2843343" stAng="17612011" swAng="88282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ACEACE-550C-0442-8F7F-5D2709B871AE}">
      <dsp:nvSpPr>
        <dsp:cNvPr id="0" name=""/>
        <dsp:cNvSpPr/>
      </dsp:nvSpPr>
      <dsp:spPr>
        <a:xfrm>
          <a:off x="5655993" y="964094"/>
          <a:ext cx="1937536" cy="1265062"/>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Universities</a:t>
          </a:r>
          <a:endParaRPr lang="en-US" sz="2000" b="1" kern="1200" dirty="0"/>
        </a:p>
      </dsp:txBody>
      <dsp:txXfrm>
        <a:off x="5717748" y="1025849"/>
        <a:ext cx="1814026" cy="1141552"/>
      </dsp:txXfrm>
    </dsp:sp>
    <dsp:sp modelId="{655535EB-A925-DA47-9D74-BA9D2622BF83}">
      <dsp:nvSpPr>
        <dsp:cNvPr id="0" name=""/>
        <dsp:cNvSpPr/>
      </dsp:nvSpPr>
      <dsp:spPr>
        <a:xfrm>
          <a:off x="1608554" y="697626"/>
          <a:ext cx="5686686" cy="5686686"/>
        </a:xfrm>
        <a:custGeom>
          <a:avLst/>
          <a:gdLst/>
          <a:ahLst/>
          <a:cxnLst/>
          <a:rect l="0" t="0" r="0" b="0"/>
          <a:pathLst>
            <a:path>
              <a:moveTo>
                <a:pt x="5367965" y="1535335"/>
              </a:moveTo>
              <a:arcTo wR="2843343" hR="2843343" stAng="19956679" swAng="508496"/>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1461C5-B5CA-0F41-B59E-920AD818D3F7}">
      <dsp:nvSpPr>
        <dsp:cNvPr id="0" name=""/>
        <dsp:cNvSpPr/>
      </dsp:nvSpPr>
      <dsp:spPr>
        <a:xfrm>
          <a:off x="6245589" y="2623372"/>
          <a:ext cx="1937536" cy="1265062"/>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Publishers</a:t>
          </a:r>
          <a:endParaRPr lang="en-US" sz="2000" b="1" kern="1200" dirty="0"/>
        </a:p>
      </dsp:txBody>
      <dsp:txXfrm>
        <a:off x="6307344" y="2685127"/>
        <a:ext cx="1814026" cy="1141552"/>
      </dsp:txXfrm>
    </dsp:sp>
    <dsp:sp modelId="{46CC0E15-B417-044E-A374-44A2C4E84269}">
      <dsp:nvSpPr>
        <dsp:cNvPr id="0" name=""/>
        <dsp:cNvSpPr/>
      </dsp:nvSpPr>
      <dsp:spPr>
        <a:xfrm>
          <a:off x="1672469" y="-42069"/>
          <a:ext cx="5686686" cy="5686686"/>
        </a:xfrm>
        <a:custGeom>
          <a:avLst/>
          <a:gdLst/>
          <a:ahLst/>
          <a:cxnLst/>
          <a:rect l="0" t="0" r="0" b="0"/>
          <a:pathLst>
            <a:path>
              <a:moveTo>
                <a:pt x="5468515" y="3935620"/>
              </a:moveTo>
              <a:arcTo wR="2843343" hR="2843343" stAng="1355469" swAng="657431"/>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6A03A3-E847-3140-8BBB-73354B7E7615}">
      <dsp:nvSpPr>
        <dsp:cNvPr id="0" name=""/>
        <dsp:cNvSpPr/>
      </dsp:nvSpPr>
      <dsp:spPr>
        <a:xfrm>
          <a:off x="5520887" y="4377232"/>
          <a:ext cx="1937536" cy="1265062"/>
        </a:xfrm>
        <a:prstGeom prst="round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Libraries</a:t>
          </a:r>
          <a:endParaRPr lang="en-US" sz="2000" b="1" kern="1200" dirty="0"/>
        </a:p>
      </dsp:txBody>
      <dsp:txXfrm>
        <a:off x="5582642" y="4438987"/>
        <a:ext cx="1814026" cy="1141552"/>
      </dsp:txXfrm>
    </dsp:sp>
    <dsp:sp modelId="{5AC9087C-C593-1B4E-A5B4-37E0DF5EEC6F}">
      <dsp:nvSpPr>
        <dsp:cNvPr id="0" name=""/>
        <dsp:cNvSpPr/>
      </dsp:nvSpPr>
      <dsp:spPr>
        <a:xfrm>
          <a:off x="1041328" y="642981"/>
          <a:ext cx="5686686" cy="5686686"/>
        </a:xfrm>
        <a:custGeom>
          <a:avLst/>
          <a:gdLst/>
          <a:ahLst/>
          <a:cxnLst/>
          <a:rect l="0" t="0" r="0" b="0"/>
          <a:pathLst>
            <a:path>
              <a:moveTo>
                <a:pt x="4693366" y="5002512"/>
              </a:moveTo>
              <a:arcTo wR="2843343" hR="2843343" stAng="2964559" swAng="582633"/>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38FA5F-01E9-164C-B322-0FDFB4BE19E5}">
      <dsp:nvSpPr>
        <dsp:cNvPr id="0" name=""/>
        <dsp:cNvSpPr/>
      </dsp:nvSpPr>
      <dsp:spPr>
        <a:xfrm>
          <a:off x="3402246" y="5466715"/>
          <a:ext cx="1937536" cy="1265062"/>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Government Funders</a:t>
          </a:r>
          <a:endParaRPr lang="en-US" sz="2000" b="1" kern="1200" dirty="0"/>
        </a:p>
      </dsp:txBody>
      <dsp:txXfrm>
        <a:off x="3464001" y="5528470"/>
        <a:ext cx="1814026" cy="1141552"/>
      </dsp:txXfrm>
    </dsp:sp>
    <dsp:sp modelId="{20508A3A-5B5C-7746-8A1A-2A01BD222F4E}">
      <dsp:nvSpPr>
        <dsp:cNvPr id="0" name=""/>
        <dsp:cNvSpPr/>
      </dsp:nvSpPr>
      <dsp:spPr>
        <a:xfrm>
          <a:off x="1615081" y="445874"/>
          <a:ext cx="5686686" cy="5686686"/>
        </a:xfrm>
        <a:custGeom>
          <a:avLst/>
          <a:gdLst/>
          <a:ahLst/>
          <a:cxnLst/>
          <a:rect l="0" t="0" r="0" b="0"/>
          <a:pathLst>
            <a:path>
              <a:moveTo>
                <a:pt x="1782403" y="5481336"/>
              </a:moveTo>
              <a:arcTo wR="2843343" hR="2843343" stAng="6714531" swAng="608746"/>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6707E4-9550-1443-874B-5BDE5E48326A}">
      <dsp:nvSpPr>
        <dsp:cNvPr id="0" name=""/>
        <dsp:cNvSpPr/>
      </dsp:nvSpPr>
      <dsp:spPr>
        <a:xfrm>
          <a:off x="1229547" y="4431282"/>
          <a:ext cx="1937536" cy="1265062"/>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Joe/Jane Public Citizen</a:t>
          </a:r>
          <a:endParaRPr lang="en-US" sz="2000" b="1" kern="1200" dirty="0"/>
        </a:p>
      </dsp:txBody>
      <dsp:txXfrm>
        <a:off x="1291302" y="4493037"/>
        <a:ext cx="1814026" cy="1141552"/>
      </dsp:txXfrm>
    </dsp:sp>
    <dsp:sp modelId="{95D556E4-B684-4F4D-BF9F-D92100176E8C}">
      <dsp:nvSpPr>
        <dsp:cNvPr id="0" name=""/>
        <dsp:cNvSpPr/>
      </dsp:nvSpPr>
      <dsp:spPr>
        <a:xfrm>
          <a:off x="1508035" y="331946"/>
          <a:ext cx="5686686" cy="5686686"/>
        </a:xfrm>
        <a:custGeom>
          <a:avLst/>
          <a:gdLst/>
          <a:ahLst/>
          <a:cxnLst/>
          <a:rect l="0" t="0" r="0" b="0"/>
          <a:pathLst>
            <a:path>
              <a:moveTo>
                <a:pt x="289892" y="4094138"/>
              </a:moveTo>
              <a:arcTo wR="2843343" hR="2843343" stAng="9234138" swAng="68732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8F9FB0-B902-044F-9A47-E65078F381DA}">
      <dsp:nvSpPr>
        <dsp:cNvPr id="0" name=""/>
        <dsp:cNvSpPr/>
      </dsp:nvSpPr>
      <dsp:spPr>
        <a:xfrm>
          <a:off x="558903" y="2623372"/>
          <a:ext cx="1937536" cy="1265062"/>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Journals / Conferences</a:t>
          </a:r>
          <a:endParaRPr lang="en-US" sz="2000" b="1" kern="1200" dirty="0"/>
        </a:p>
      </dsp:txBody>
      <dsp:txXfrm>
        <a:off x="620658" y="2685127"/>
        <a:ext cx="1814026" cy="1141552"/>
      </dsp:txXfrm>
    </dsp:sp>
    <dsp:sp modelId="{63AFA9B8-007E-644C-9850-90282D1E1EF9}">
      <dsp:nvSpPr>
        <dsp:cNvPr id="0" name=""/>
        <dsp:cNvSpPr/>
      </dsp:nvSpPr>
      <dsp:spPr>
        <a:xfrm>
          <a:off x="1513740" y="470780"/>
          <a:ext cx="5686686" cy="5686686"/>
        </a:xfrm>
        <a:custGeom>
          <a:avLst/>
          <a:gdLst/>
          <a:ahLst/>
          <a:cxnLst/>
          <a:rect l="0" t="0" r="0" b="0"/>
          <a:pathLst>
            <a:path>
              <a:moveTo>
                <a:pt x="86298" y="2148140"/>
              </a:moveTo>
              <a:arcTo wR="2843343" hR="2843343" stAng="11649144" swAng="544406"/>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3BF3B17-C8D6-BB45-B4B0-94DAAB6A6411}">
      <dsp:nvSpPr>
        <dsp:cNvPr id="0" name=""/>
        <dsp:cNvSpPr/>
      </dsp:nvSpPr>
      <dsp:spPr>
        <a:xfrm>
          <a:off x="1134979" y="923555"/>
          <a:ext cx="1937536" cy="1265062"/>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Vested-interest Corporations</a:t>
          </a:r>
          <a:endParaRPr lang="en-US" sz="2000" b="1" kern="1200" dirty="0"/>
        </a:p>
      </dsp:txBody>
      <dsp:txXfrm>
        <a:off x="1196734" y="985310"/>
        <a:ext cx="1814026" cy="1141552"/>
      </dsp:txXfrm>
    </dsp:sp>
    <dsp:sp modelId="{3F1BE280-7485-AD43-8F07-4086389C6F75}">
      <dsp:nvSpPr>
        <dsp:cNvPr id="0" name=""/>
        <dsp:cNvSpPr/>
      </dsp:nvSpPr>
      <dsp:spPr>
        <a:xfrm>
          <a:off x="1563356" y="399357"/>
          <a:ext cx="5686686" cy="5686686"/>
        </a:xfrm>
        <a:custGeom>
          <a:avLst/>
          <a:gdLst/>
          <a:ahLst/>
          <a:cxnLst/>
          <a:rect l="0" t="0" r="0" b="0"/>
          <a:pathLst>
            <a:path>
              <a:moveTo>
                <a:pt x="1204224" y="520007"/>
              </a:moveTo>
              <a:arcTo wR="2843343" hR="2843343" stAng="14087816" swAng="862182"/>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3BE34-A15E-104F-97C9-C0F9BD319635}"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111552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3BE34-A15E-104F-97C9-C0F9BD319635}"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33922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3BE34-A15E-104F-97C9-C0F9BD319635}"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2861971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3BE34-A15E-104F-97C9-C0F9BD319635}"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38215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3BE34-A15E-104F-97C9-C0F9BD319635}"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1199101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3BE34-A15E-104F-97C9-C0F9BD319635}" type="datetimeFigureOut">
              <a:rPr lang="en-US" smtClean="0"/>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1829380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3BE34-A15E-104F-97C9-C0F9BD319635}" type="datetimeFigureOut">
              <a:rPr lang="en-US" smtClean="0"/>
              <a:t>4/6/15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389641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3BE34-A15E-104F-97C9-C0F9BD319635}" type="datetimeFigureOut">
              <a:rPr lang="en-US" smtClean="0"/>
              <a:t>4/6/15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223629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3BE34-A15E-104F-97C9-C0F9BD319635}" type="datetimeFigureOut">
              <a:rPr lang="en-US" smtClean="0"/>
              <a:t>4/6/15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78833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3BE34-A15E-104F-97C9-C0F9BD319635}" type="datetimeFigureOut">
              <a:rPr lang="en-US" smtClean="0"/>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385194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3BE34-A15E-104F-97C9-C0F9BD319635}" type="datetimeFigureOut">
              <a:rPr lang="en-US" smtClean="0"/>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45F70-3605-6240-921C-8C31C24A64B2}" type="slidenum">
              <a:rPr lang="en-US" smtClean="0"/>
              <a:t>‹#›</a:t>
            </a:fld>
            <a:endParaRPr lang="en-US"/>
          </a:p>
        </p:txBody>
      </p:sp>
    </p:spTree>
    <p:extLst>
      <p:ext uri="{BB962C8B-B14F-4D97-AF65-F5344CB8AC3E}">
        <p14:creationId xmlns:p14="http://schemas.microsoft.com/office/powerpoint/2010/main" val="21527173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3BE34-A15E-104F-97C9-C0F9BD319635}" type="datetimeFigureOut">
              <a:rPr lang="en-US" smtClean="0"/>
              <a:t>4/6/15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45F70-3605-6240-921C-8C31C24A64B2}" type="slidenum">
              <a:rPr lang="en-US" smtClean="0"/>
              <a:t>‹#›</a:t>
            </a:fld>
            <a:endParaRPr lang="en-US"/>
          </a:p>
        </p:txBody>
      </p:sp>
    </p:spTree>
    <p:extLst>
      <p:ext uri="{BB962C8B-B14F-4D97-AF65-F5344CB8AC3E}">
        <p14:creationId xmlns:p14="http://schemas.microsoft.com/office/powerpoint/2010/main" val="2441883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plos.org/" TargetMode="External"/><Relationship Id="rId1" Type="http://schemas.openxmlformats.org/officeDocument/2006/relationships/slideLayout" Target="../slideLayouts/slideLayout7.xml"/><Relationship Id="rId2" Type="http://schemas.openxmlformats.org/officeDocument/2006/relationships/hyperlink" Target="http://www.sparc.arl.org/resources/resource-type/webcasts-videos-podcas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publicaccess.nih.gov/policy.htm" TargetMode="Externa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hyperlink" Target="http://www.sparc.arl.org/news/omnibus-appropriations-bill-codifies-white-house-directi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a:bodyPr>
          <a:lstStyle/>
          <a:p>
            <a:pPr algn="r" fontAlgn="auto">
              <a:spcAft>
                <a:spcPts val="0"/>
              </a:spcAft>
              <a:defRPr/>
            </a:pPr>
            <a:r>
              <a:rPr lang="en-US" dirty="0" smtClean="0">
                <a:ea typeface="+mj-ea"/>
                <a:cs typeface="+mj-cs"/>
              </a:rPr>
              <a:t>MON april 6 </a:t>
            </a:r>
          </a:p>
        </p:txBody>
      </p:sp>
      <p:sp>
        <p:nvSpPr>
          <p:cNvPr id="8" name="Text Placeholder 7"/>
          <p:cNvSpPr>
            <a:spLocks noGrp="1"/>
          </p:cNvSpPr>
          <p:nvPr>
            <p:ph type="body" idx="1"/>
          </p:nvPr>
        </p:nvSpPr>
        <p:spPr/>
        <p:txBody>
          <a:bodyPr rtlCol="0">
            <a:normAutofit/>
          </a:bodyPr>
          <a:lstStyle/>
          <a:p>
            <a:pPr algn="r" fontAlgn="auto">
              <a:spcAft>
                <a:spcPts val="0"/>
              </a:spcAft>
              <a:buFont typeface="Arial"/>
              <a:buNone/>
              <a:defRPr/>
            </a:pPr>
            <a:r>
              <a:rPr lang="en-US" dirty="0" smtClean="0">
                <a:ea typeface="+mn-ea"/>
                <a:cs typeface="+mn-cs"/>
              </a:rPr>
              <a:t>INLS 151</a:t>
            </a:r>
          </a:p>
        </p:txBody>
      </p:sp>
    </p:spTree>
    <p:extLst>
      <p:ext uri="{BB962C8B-B14F-4D97-AF65-F5344CB8AC3E}">
        <p14:creationId xmlns:p14="http://schemas.microsoft.com/office/powerpoint/2010/main" val="14446518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6177233"/>
              </p:ext>
            </p:extLst>
          </p:nvPr>
        </p:nvGraphicFramePr>
        <p:xfrm>
          <a:off x="355600" y="270198"/>
          <a:ext cx="7967568" cy="6146299"/>
        </p:xfrm>
        <a:graphic>
          <a:graphicData uri="http://schemas.openxmlformats.org/drawingml/2006/table">
            <a:tbl>
              <a:tblPr firstRow="1" bandRow="1">
                <a:tableStyleId>{5C22544A-7EE6-4342-B048-85BDC9FD1C3A}</a:tableStyleId>
              </a:tblPr>
              <a:tblGrid>
                <a:gridCol w="3373612"/>
                <a:gridCol w="4593956"/>
              </a:tblGrid>
              <a:tr h="556252">
                <a:tc>
                  <a:txBody>
                    <a:bodyPr/>
                    <a:lstStyle/>
                    <a:p>
                      <a:r>
                        <a:rPr lang="en-US" sz="2000" dirty="0" smtClean="0"/>
                        <a:t>Teams</a:t>
                      </a:r>
                      <a:endParaRPr lang="en-US" sz="2000" dirty="0"/>
                    </a:p>
                  </a:txBody>
                  <a:tcPr marL="91455" marR="91455" marT="45712" marB="45712"/>
                </a:tc>
                <a:tc>
                  <a:txBody>
                    <a:bodyPr/>
                    <a:lstStyle/>
                    <a:p>
                      <a:r>
                        <a:rPr lang="en-US" sz="2000" dirty="0" smtClean="0"/>
                        <a:t>Presentation Date</a:t>
                      </a:r>
                      <a:endParaRPr lang="en-US" sz="2000" dirty="0"/>
                    </a:p>
                  </a:txBody>
                  <a:tcPr marL="91455" marR="91455" marT="45712" marB="45712"/>
                </a:tc>
              </a:tr>
              <a:tr h="478136">
                <a:tc>
                  <a:txBody>
                    <a:bodyPr/>
                    <a:lstStyle/>
                    <a:p>
                      <a:r>
                        <a:rPr lang="en-US" sz="2000" dirty="0" smtClean="0"/>
                        <a:t>James, Caitlin, Bill &amp; Matt</a:t>
                      </a:r>
                      <a:endParaRPr lang="en-US" sz="2000" dirty="0"/>
                    </a:p>
                  </a:txBody>
                  <a:tcPr marL="91455" marR="91455" marT="45712" marB="45712"/>
                </a:tc>
                <a:tc>
                  <a:txBody>
                    <a:bodyPr/>
                    <a:lstStyle/>
                    <a:p>
                      <a:endParaRPr lang="en-US" sz="2000" dirty="0"/>
                    </a:p>
                  </a:txBody>
                  <a:tcPr marL="91455" marR="91455" marT="45712" marB="45712"/>
                </a:tc>
              </a:tr>
              <a:tr h="478730">
                <a:tc>
                  <a:txBody>
                    <a:bodyPr/>
                    <a:lstStyle/>
                    <a:p>
                      <a:r>
                        <a:rPr lang="en-US" sz="2000" dirty="0" smtClean="0"/>
                        <a:t>Emily, Josh &amp; </a:t>
                      </a:r>
                      <a:r>
                        <a:rPr lang="en-US" sz="2000" dirty="0" err="1" smtClean="0"/>
                        <a:t>Porsha</a:t>
                      </a:r>
                      <a:endParaRPr lang="en-US" sz="2000" dirty="0"/>
                    </a:p>
                  </a:txBody>
                  <a:tcPr marL="91455" marR="91455" marT="45712" marB="45712"/>
                </a:tc>
                <a:tc>
                  <a:txBody>
                    <a:bodyPr/>
                    <a:lstStyle/>
                    <a:p>
                      <a:r>
                        <a:rPr lang="en-US" sz="2000" dirty="0" smtClean="0"/>
                        <a:t>Wed April 15</a:t>
                      </a:r>
                      <a:endParaRPr lang="en-US" sz="2000" dirty="0"/>
                    </a:p>
                  </a:txBody>
                  <a:tcPr marL="91455" marR="91455" marT="45712" marB="45712"/>
                </a:tc>
              </a:tr>
              <a:tr h="487145">
                <a:tc>
                  <a:txBody>
                    <a:bodyPr/>
                    <a:lstStyle/>
                    <a:p>
                      <a:r>
                        <a:rPr lang="en-US" sz="2000" dirty="0" smtClean="0"/>
                        <a:t>Grace, Henry, </a:t>
                      </a:r>
                      <a:r>
                        <a:rPr lang="en-US" sz="2000" dirty="0" err="1" smtClean="0"/>
                        <a:t>Javairia</a:t>
                      </a:r>
                      <a:r>
                        <a:rPr lang="en-US" sz="2000" dirty="0" smtClean="0"/>
                        <a:t> &amp; Benny</a:t>
                      </a:r>
                      <a:endParaRPr lang="en-US" sz="2000" dirty="0"/>
                    </a:p>
                  </a:txBody>
                  <a:tcPr marL="91455" marR="91455" marT="45712" marB="45712"/>
                </a:tc>
                <a:tc>
                  <a:txBody>
                    <a:bodyPr/>
                    <a:lstStyle/>
                    <a:p>
                      <a:endParaRPr lang="en-US" sz="2000" dirty="0"/>
                    </a:p>
                  </a:txBody>
                  <a:tcPr marL="91455" marR="91455" marT="45712" marB="45712"/>
                </a:tc>
              </a:tr>
              <a:tr h="556252">
                <a:tc>
                  <a:txBody>
                    <a:bodyPr/>
                    <a:lstStyle/>
                    <a:p>
                      <a:r>
                        <a:rPr lang="en-US" sz="2000" dirty="0" smtClean="0"/>
                        <a:t>Terry</a:t>
                      </a:r>
                      <a:endParaRPr lang="en-US" sz="2000" dirty="0"/>
                    </a:p>
                  </a:txBody>
                  <a:tcPr marL="91455" marR="91455" marT="45712" marB="45712"/>
                </a:tc>
                <a:tc>
                  <a:txBody>
                    <a:bodyPr/>
                    <a:lstStyle/>
                    <a:p>
                      <a:endParaRPr lang="en-US" sz="2000" dirty="0"/>
                    </a:p>
                  </a:txBody>
                  <a:tcPr marL="91455" marR="91455" marT="45712" marB="45712"/>
                </a:tc>
              </a:tr>
              <a:tr h="556252">
                <a:tc>
                  <a:txBody>
                    <a:bodyPr/>
                    <a:lstStyle/>
                    <a:p>
                      <a:r>
                        <a:rPr lang="en-US" sz="2000" dirty="0" smtClean="0"/>
                        <a:t>Cherish</a:t>
                      </a:r>
                      <a:endParaRPr lang="en-US" sz="2000" dirty="0"/>
                    </a:p>
                  </a:txBody>
                  <a:tcPr marL="91455" marR="91455" marT="45712" marB="45712"/>
                </a:tc>
                <a:tc>
                  <a:txBody>
                    <a:bodyPr/>
                    <a:lstStyle/>
                    <a:p>
                      <a:endParaRPr lang="en-US" sz="2000" dirty="0"/>
                    </a:p>
                  </a:txBody>
                  <a:tcPr marL="91455" marR="91455" marT="45712" marB="45712"/>
                </a:tc>
              </a:tr>
              <a:tr h="416875">
                <a:tc>
                  <a:txBody>
                    <a:bodyPr/>
                    <a:lstStyle/>
                    <a:p>
                      <a:r>
                        <a:rPr lang="en-US" sz="2000" dirty="0" smtClean="0"/>
                        <a:t>Greg</a:t>
                      </a:r>
                      <a:endParaRPr lang="en-US" sz="2000" dirty="0"/>
                    </a:p>
                  </a:txBody>
                  <a:tcPr marL="91455" marR="91455" marT="45712" marB="45712"/>
                </a:tc>
                <a:tc>
                  <a:txBody>
                    <a:bodyPr/>
                    <a:lstStyle/>
                    <a:p>
                      <a:endParaRPr lang="en-US" sz="2000" dirty="0"/>
                    </a:p>
                  </a:txBody>
                  <a:tcPr marL="91455" marR="91455" marT="45712" marB="45712"/>
                </a:tc>
              </a:tr>
              <a:tr h="488884">
                <a:tc>
                  <a:txBody>
                    <a:bodyPr/>
                    <a:lstStyle/>
                    <a:p>
                      <a:r>
                        <a:rPr lang="en-US" sz="2000" dirty="0" smtClean="0"/>
                        <a:t>Sophia, Ryan, </a:t>
                      </a:r>
                      <a:r>
                        <a:rPr lang="en-US" sz="2000" dirty="0" err="1" smtClean="0"/>
                        <a:t>Rickell</a:t>
                      </a:r>
                      <a:r>
                        <a:rPr lang="en-US" sz="2000" dirty="0" smtClean="0"/>
                        <a:t> &amp; Mark</a:t>
                      </a:r>
                      <a:endParaRPr lang="en-US" sz="2000" dirty="0"/>
                    </a:p>
                  </a:txBody>
                  <a:tcPr marL="91455" marR="91455" marT="45712" marB="45712"/>
                </a:tc>
                <a:tc>
                  <a:txBody>
                    <a:bodyPr/>
                    <a:lstStyle/>
                    <a:p>
                      <a:endParaRPr lang="en-US" sz="2000" dirty="0"/>
                    </a:p>
                  </a:txBody>
                  <a:tcPr marL="91455" marR="91455" marT="45712" marB="45712"/>
                </a:tc>
              </a:tr>
              <a:tr h="459017">
                <a:tc>
                  <a:txBody>
                    <a:bodyPr/>
                    <a:lstStyle/>
                    <a:p>
                      <a:r>
                        <a:rPr lang="en-US" sz="2000" dirty="0" smtClean="0"/>
                        <a:t>Alex, Ben, Charlie, </a:t>
                      </a:r>
                      <a:r>
                        <a:rPr lang="en-US" sz="2000" dirty="0" err="1" smtClean="0"/>
                        <a:t>Maddie</a:t>
                      </a:r>
                      <a:endParaRPr lang="en-US" sz="2000" dirty="0"/>
                    </a:p>
                  </a:txBody>
                  <a:tcPr marL="91455" marR="91455" marT="45712" marB="45712"/>
                </a:tc>
                <a:tc>
                  <a:txBody>
                    <a:bodyPr/>
                    <a:lstStyle/>
                    <a:p>
                      <a:endParaRPr lang="en-US" sz="2000" dirty="0"/>
                    </a:p>
                  </a:txBody>
                  <a:tcPr marL="91455" marR="91455" marT="45712" marB="45712"/>
                </a:tc>
              </a:tr>
              <a:tr h="556252">
                <a:tc>
                  <a:txBody>
                    <a:bodyPr/>
                    <a:lstStyle/>
                    <a:p>
                      <a:r>
                        <a:rPr lang="en-US" sz="2000" dirty="0" smtClean="0"/>
                        <a:t>Lucy, May</a:t>
                      </a:r>
                      <a:r>
                        <a:rPr lang="en-US" sz="2000" baseline="0" dirty="0" smtClean="0"/>
                        <a:t> &amp; Emma</a:t>
                      </a:r>
                      <a:endParaRPr lang="en-US" sz="2000" dirty="0"/>
                    </a:p>
                  </a:txBody>
                  <a:tcPr marL="91455" marR="91455" marT="45712" marB="45712"/>
                </a:tc>
                <a:tc>
                  <a:txBody>
                    <a:bodyPr/>
                    <a:lstStyle/>
                    <a:p>
                      <a:r>
                        <a:rPr lang="en-US" sz="2000" dirty="0" smtClean="0"/>
                        <a:t>Mon</a:t>
                      </a:r>
                      <a:r>
                        <a:rPr lang="en-US" sz="2000" baseline="0" dirty="0" smtClean="0"/>
                        <a:t> April 20</a:t>
                      </a:r>
                      <a:endParaRPr lang="en-US" sz="2000" dirty="0"/>
                    </a:p>
                  </a:txBody>
                  <a:tcPr marL="91455" marR="91455" marT="45712" marB="45712"/>
                </a:tc>
              </a:tr>
              <a:tr h="556252">
                <a:tc>
                  <a:txBody>
                    <a:bodyPr/>
                    <a:lstStyle/>
                    <a:p>
                      <a:r>
                        <a:rPr lang="en-US" sz="2000" dirty="0" err="1" smtClean="0"/>
                        <a:t>Kaley</a:t>
                      </a:r>
                      <a:endParaRPr lang="en-US" sz="2000" dirty="0"/>
                    </a:p>
                  </a:txBody>
                  <a:tcPr marL="91455" marR="91455" marT="45712" marB="45712"/>
                </a:tc>
                <a:tc>
                  <a:txBody>
                    <a:bodyPr/>
                    <a:lstStyle/>
                    <a:p>
                      <a:endParaRPr lang="en-US" sz="2000" dirty="0"/>
                    </a:p>
                  </a:txBody>
                  <a:tcPr marL="91455" marR="91455" marT="45712" marB="45712"/>
                </a:tc>
              </a:tr>
              <a:tr h="556252">
                <a:tc>
                  <a:txBody>
                    <a:bodyPr/>
                    <a:lstStyle/>
                    <a:p>
                      <a:r>
                        <a:rPr lang="en-US" sz="2000" dirty="0" smtClean="0"/>
                        <a:t>Erin &amp; Sam</a:t>
                      </a:r>
                      <a:endParaRPr lang="en-US" sz="2000" dirty="0"/>
                    </a:p>
                  </a:txBody>
                  <a:tcPr marL="91455" marR="91455" marT="45712" marB="45712"/>
                </a:tc>
                <a:tc>
                  <a:txBody>
                    <a:bodyPr/>
                    <a:lstStyle/>
                    <a:p>
                      <a:endParaRPr lang="en-US" sz="2000" dirty="0"/>
                    </a:p>
                  </a:txBody>
                  <a:tcPr marL="91455" marR="91455" marT="45712" marB="45712"/>
                </a:tc>
              </a:tr>
            </a:tbl>
          </a:graphicData>
        </a:graphic>
      </p:graphicFrame>
    </p:spTree>
    <p:extLst>
      <p:ext uri="{BB962C8B-B14F-4D97-AF65-F5344CB8AC3E}">
        <p14:creationId xmlns:p14="http://schemas.microsoft.com/office/powerpoint/2010/main" val="3292441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5-04-06 at 11.45.2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 y="235856"/>
            <a:ext cx="7985623" cy="6622143"/>
          </a:xfrm>
          <a:prstGeom prst="rect">
            <a:avLst/>
          </a:prstGeom>
        </p:spPr>
      </p:pic>
    </p:spTree>
    <p:extLst>
      <p:ext uri="{BB962C8B-B14F-4D97-AF65-F5344CB8AC3E}">
        <p14:creationId xmlns:p14="http://schemas.microsoft.com/office/powerpoint/2010/main" val="26615940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39725" y="4841875"/>
            <a:ext cx="8505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000" dirty="0">
                <a:hlinkClick r:id="rId2"/>
              </a:rPr>
              <a:t>http://www.sparc.arl.org/resources/resource-type/webcasts-videos-podcasts</a:t>
            </a:r>
            <a:r>
              <a:rPr lang="en-US" sz="2000" dirty="0"/>
              <a:t> </a:t>
            </a:r>
          </a:p>
        </p:txBody>
      </p:sp>
      <p:pic>
        <p:nvPicPr>
          <p:cNvPr id="15362" name="Picture 2" descr="Screen Shot 2014-04-10 at 8.02.32 A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09738" y="666750"/>
            <a:ext cx="53721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40466" y="5264327"/>
            <a:ext cx="5271279" cy="369332"/>
          </a:xfrm>
          <a:prstGeom prst="rect">
            <a:avLst/>
          </a:prstGeom>
          <a:noFill/>
        </p:spPr>
        <p:txBody>
          <a:bodyPr wrap="square" rtlCol="0">
            <a:spAutoFit/>
          </a:bodyPr>
          <a:lstStyle/>
          <a:p>
            <a:r>
              <a:rPr lang="en-US" dirty="0" smtClean="0"/>
              <a:t>Jonathan </a:t>
            </a:r>
            <a:r>
              <a:rPr lang="en-US" dirty="0" err="1" smtClean="0"/>
              <a:t>Eisen</a:t>
            </a:r>
            <a:r>
              <a:rPr lang="en-US" dirty="0" smtClean="0"/>
              <a:t> &amp; Nick </a:t>
            </a:r>
            <a:r>
              <a:rPr lang="en-US" dirty="0" err="1" smtClean="0"/>
              <a:t>Shockey</a:t>
            </a:r>
            <a:endParaRPr lang="en-US" dirty="0"/>
          </a:p>
        </p:txBody>
      </p:sp>
      <p:sp>
        <p:nvSpPr>
          <p:cNvPr id="3" name="TextBox 2"/>
          <p:cNvSpPr txBox="1"/>
          <p:nvPr/>
        </p:nvSpPr>
        <p:spPr>
          <a:xfrm>
            <a:off x="540466" y="5836308"/>
            <a:ext cx="6769329" cy="369332"/>
          </a:xfrm>
          <a:prstGeom prst="rect">
            <a:avLst/>
          </a:prstGeom>
          <a:noFill/>
        </p:spPr>
        <p:txBody>
          <a:bodyPr wrap="square" rtlCol="0">
            <a:spAutoFit/>
          </a:bodyPr>
          <a:lstStyle/>
          <a:p>
            <a:r>
              <a:rPr lang="en-US" dirty="0" smtClean="0"/>
              <a:t>PLOS Public Library </a:t>
            </a:r>
            <a:r>
              <a:rPr lang="en-US" dirty="0"/>
              <a:t>of Science </a:t>
            </a:r>
            <a:r>
              <a:rPr lang="en-US" dirty="0">
                <a:hlinkClick r:id="rId4"/>
              </a:rPr>
              <a:t>http://www.plos.org</a:t>
            </a:r>
            <a:r>
              <a:rPr lang="en-US" dirty="0" smtClean="0">
                <a:hlinkClick r:id="rId4"/>
              </a:rPr>
              <a:t>/</a:t>
            </a:r>
            <a:r>
              <a:rPr lang="en-US" dirty="0" smtClean="0"/>
              <a:t> </a:t>
            </a:r>
            <a:endParaRPr lang="en-US" dirty="0"/>
          </a:p>
        </p:txBody>
      </p:sp>
    </p:spTree>
    <p:extLst>
      <p:ext uri="{BB962C8B-B14F-4D97-AF65-F5344CB8AC3E}">
        <p14:creationId xmlns:p14="http://schemas.microsoft.com/office/powerpoint/2010/main" val="20109351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4252913" y="204788"/>
            <a:ext cx="5003800" cy="2879725"/>
          </a:xfrm>
          <a:prstGeom prst="cloudCallout">
            <a:avLst>
              <a:gd name="adj1" fmla="val -31340"/>
              <a:gd name="adj2" fmla="val 77957"/>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800" dirty="0">
                <a:latin typeface="Comic Sans MS"/>
                <a:cs typeface="Comic Sans MS"/>
              </a:rPr>
              <a:t>INFORMATION WANTS TO BE FREE!  </a:t>
            </a:r>
          </a:p>
        </p:txBody>
      </p:sp>
      <p:sp>
        <p:nvSpPr>
          <p:cNvPr id="5" name="Cloud Callout 4"/>
          <p:cNvSpPr/>
          <p:nvPr/>
        </p:nvSpPr>
        <p:spPr>
          <a:xfrm>
            <a:off x="0" y="327025"/>
            <a:ext cx="5005388" cy="2881313"/>
          </a:xfrm>
          <a:prstGeom prst="cloudCallout">
            <a:avLst>
              <a:gd name="adj1" fmla="val 32778"/>
              <a:gd name="adj2" fmla="val 91343"/>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800" dirty="0">
                <a:latin typeface="Comic Sans MS"/>
                <a:cs typeface="Comic Sans MS"/>
              </a:rPr>
              <a:t>INFORMATION IS NOT “FREE” – IT IS A COMMODITY!  </a:t>
            </a:r>
          </a:p>
        </p:txBody>
      </p:sp>
    </p:spTree>
    <p:extLst>
      <p:ext uri="{BB962C8B-B14F-4D97-AF65-F5344CB8AC3E}">
        <p14:creationId xmlns:p14="http://schemas.microsoft.com/office/powerpoint/2010/main" val="21157835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303" y="324239"/>
            <a:ext cx="8458284" cy="1631216"/>
          </a:xfrm>
          <a:prstGeom prst="rect">
            <a:avLst/>
          </a:prstGeom>
          <a:noFill/>
        </p:spPr>
        <p:txBody>
          <a:bodyPr wrap="square" rtlCol="0">
            <a:spAutoFit/>
          </a:bodyPr>
          <a:lstStyle/>
          <a:p>
            <a:r>
              <a:rPr lang="en-US" sz="2000" dirty="0" smtClean="0"/>
              <a:t>[Why haven’t…] Universities not </a:t>
            </a:r>
            <a:r>
              <a:rPr lang="en-US" sz="2000" dirty="0"/>
              <a:t>embraced the idea of Open Access science. They pay millions of dollars a year for subscriptions, even for articles that were done at their own universities, thus it would make sense to me that they would support this system. The only thing I can think is that there must be some other factors at play </a:t>
            </a:r>
            <a:r>
              <a:rPr lang="en-US" sz="2000" dirty="0" smtClean="0"/>
              <a:t>here…</a:t>
            </a:r>
            <a:endParaRPr lang="en-US" sz="2000" dirty="0"/>
          </a:p>
        </p:txBody>
      </p:sp>
      <p:sp>
        <p:nvSpPr>
          <p:cNvPr id="3" name="TextBox 2"/>
          <p:cNvSpPr txBox="1"/>
          <p:nvPr/>
        </p:nvSpPr>
        <p:spPr>
          <a:xfrm>
            <a:off x="6674748" y="2094046"/>
            <a:ext cx="2134839" cy="369332"/>
          </a:xfrm>
          <a:prstGeom prst="rect">
            <a:avLst/>
          </a:prstGeom>
          <a:noFill/>
        </p:spPr>
        <p:txBody>
          <a:bodyPr wrap="square" rtlCol="0">
            <a:spAutoFit/>
          </a:bodyPr>
          <a:lstStyle/>
          <a:p>
            <a:pPr algn="r"/>
            <a:r>
              <a:rPr lang="en-US" dirty="0" smtClean="0"/>
              <a:t>-Emily</a:t>
            </a:r>
            <a:endParaRPr lang="en-US" dirty="0"/>
          </a:p>
        </p:txBody>
      </p:sp>
      <p:sp>
        <p:nvSpPr>
          <p:cNvPr id="6" name="TextBox 5"/>
          <p:cNvSpPr txBox="1"/>
          <p:nvPr/>
        </p:nvSpPr>
        <p:spPr>
          <a:xfrm>
            <a:off x="351303" y="2624725"/>
            <a:ext cx="8458284" cy="1323439"/>
          </a:xfrm>
          <a:prstGeom prst="rect">
            <a:avLst/>
          </a:prstGeom>
          <a:noFill/>
        </p:spPr>
        <p:txBody>
          <a:bodyPr wrap="square" rtlCol="0">
            <a:spAutoFit/>
          </a:bodyPr>
          <a:lstStyle/>
          <a:p>
            <a:r>
              <a:rPr lang="en-US" sz="2000" dirty="0" smtClean="0"/>
              <a:t>The </a:t>
            </a:r>
            <a:r>
              <a:rPr lang="en-US" sz="2000" dirty="0"/>
              <a:t>biggest concern I saw out of this article was that colleges and universities, the biggest group that purchase these subscriptions for their students, aren't dong anything to try to fix this problem. What do you think that universities can do to alleviate the problem? </a:t>
            </a:r>
          </a:p>
        </p:txBody>
      </p:sp>
      <p:sp>
        <p:nvSpPr>
          <p:cNvPr id="7" name="TextBox 6"/>
          <p:cNvSpPr txBox="1"/>
          <p:nvPr/>
        </p:nvSpPr>
        <p:spPr>
          <a:xfrm>
            <a:off x="6674748" y="3948164"/>
            <a:ext cx="2134839" cy="369332"/>
          </a:xfrm>
          <a:prstGeom prst="rect">
            <a:avLst/>
          </a:prstGeom>
          <a:noFill/>
        </p:spPr>
        <p:txBody>
          <a:bodyPr wrap="square" rtlCol="0">
            <a:spAutoFit/>
          </a:bodyPr>
          <a:lstStyle/>
          <a:p>
            <a:pPr algn="r"/>
            <a:r>
              <a:rPr lang="en-US" dirty="0" smtClean="0"/>
              <a:t>-Terry</a:t>
            </a:r>
            <a:endParaRPr lang="en-US" dirty="0"/>
          </a:p>
        </p:txBody>
      </p:sp>
      <p:sp>
        <p:nvSpPr>
          <p:cNvPr id="8" name="TextBox 7"/>
          <p:cNvSpPr txBox="1"/>
          <p:nvPr/>
        </p:nvSpPr>
        <p:spPr>
          <a:xfrm>
            <a:off x="503703" y="4668521"/>
            <a:ext cx="8458284" cy="707886"/>
          </a:xfrm>
          <a:prstGeom prst="rect">
            <a:avLst/>
          </a:prstGeom>
          <a:noFill/>
        </p:spPr>
        <p:txBody>
          <a:bodyPr wrap="square" rtlCol="0">
            <a:spAutoFit/>
          </a:bodyPr>
          <a:lstStyle/>
          <a:p>
            <a:r>
              <a:rPr lang="en-US" sz="2000" dirty="0"/>
              <a:t>How long will it take for information to be accessible to everyone? What type of advancements are needed for open access to be considered as a viable option? </a:t>
            </a:r>
          </a:p>
        </p:txBody>
      </p:sp>
      <p:sp>
        <p:nvSpPr>
          <p:cNvPr id="9" name="TextBox 8"/>
          <p:cNvSpPr txBox="1"/>
          <p:nvPr/>
        </p:nvSpPr>
        <p:spPr>
          <a:xfrm>
            <a:off x="6827148" y="5600171"/>
            <a:ext cx="2134839" cy="369332"/>
          </a:xfrm>
          <a:prstGeom prst="rect">
            <a:avLst/>
          </a:prstGeom>
          <a:noFill/>
        </p:spPr>
        <p:txBody>
          <a:bodyPr wrap="square" rtlCol="0">
            <a:spAutoFit/>
          </a:bodyPr>
          <a:lstStyle/>
          <a:p>
            <a:pPr algn="r"/>
            <a:r>
              <a:rPr lang="en-US" dirty="0" smtClean="0"/>
              <a:t>-</a:t>
            </a:r>
            <a:r>
              <a:rPr lang="en-US" dirty="0" err="1" smtClean="0"/>
              <a:t>Javairia</a:t>
            </a:r>
            <a:endParaRPr lang="en-US" dirty="0"/>
          </a:p>
        </p:txBody>
      </p:sp>
    </p:spTree>
    <p:extLst>
      <p:ext uri="{BB962C8B-B14F-4D97-AF65-F5344CB8AC3E}">
        <p14:creationId xmlns:p14="http://schemas.microsoft.com/office/powerpoint/2010/main" val="460481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2099" y="355049"/>
            <a:ext cx="8458284" cy="1938992"/>
          </a:xfrm>
          <a:prstGeom prst="rect">
            <a:avLst/>
          </a:prstGeom>
          <a:noFill/>
        </p:spPr>
        <p:txBody>
          <a:bodyPr wrap="square" rtlCol="0">
            <a:spAutoFit/>
          </a:bodyPr>
          <a:lstStyle/>
          <a:p>
            <a:r>
              <a:rPr lang="en-US" sz="2000" dirty="0"/>
              <a:t>I find it surprising that in a time when we complain about others making decisions for us that we are content with having a review board decide what research we should read and care </a:t>
            </a:r>
            <a:r>
              <a:rPr lang="en-US" sz="2000" dirty="0" smtClean="0"/>
              <a:t>about…</a:t>
            </a:r>
          </a:p>
          <a:p>
            <a:r>
              <a:rPr lang="en-US" sz="2000" dirty="0"/>
              <a:t>I agree with the author vision of having an open platform whereby anybody can submit his or her research for others to view, as this would allow individuals to assess an article’s importance based on their own benchmarks.    </a:t>
            </a:r>
          </a:p>
        </p:txBody>
      </p:sp>
      <p:sp>
        <p:nvSpPr>
          <p:cNvPr id="3" name="TextBox 2"/>
          <p:cNvSpPr txBox="1"/>
          <p:nvPr/>
        </p:nvSpPr>
        <p:spPr>
          <a:xfrm>
            <a:off x="6705544" y="2759825"/>
            <a:ext cx="2134839" cy="369332"/>
          </a:xfrm>
          <a:prstGeom prst="rect">
            <a:avLst/>
          </a:prstGeom>
          <a:noFill/>
        </p:spPr>
        <p:txBody>
          <a:bodyPr wrap="square" rtlCol="0">
            <a:spAutoFit/>
          </a:bodyPr>
          <a:lstStyle/>
          <a:p>
            <a:pPr algn="r"/>
            <a:r>
              <a:rPr lang="en-US" dirty="0" smtClean="0"/>
              <a:t>-Alex</a:t>
            </a:r>
            <a:endParaRPr lang="en-US" dirty="0"/>
          </a:p>
        </p:txBody>
      </p:sp>
    </p:spTree>
    <p:extLst>
      <p:ext uri="{BB962C8B-B14F-4D97-AF65-F5344CB8AC3E}">
        <p14:creationId xmlns:p14="http://schemas.microsoft.com/office/powerpoint/2010/main" val="2817232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223449679"/>
              </p:ext>
            </p:extLst>
          </p:nvPr>
        </p:nvGraphicFramePr>
        <p:xfrm>
          <a:off x="189163" y="162119"/>
          <a:ext cx="8742029" cy="65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3021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p:cNvSpPr txBox="1">
            <a:spLocks noChangeArrowheads="1"/>
          </p:cNvSpPr>
          <p:nvPr/>
        </p:nvSpPr>
        <p:spPr bwMode="auto">
          <a:xfrm>
            <a:off x="154442" y="3925344"/>
            <a:ext cx="7042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dirty="0">
                <a:hlinkClick r:id="rId2"/>
              </a:rPr>
              <a:t>http://publicaccess.nih.gov/policy.htm</a:t>
            </a:r>
            <a:r>
              <a:rPr lang="en-US" sz="2400" dirty="0"/>
              <a:t> </a:t>
            </a:r>
          </a:p>
        </p:txBody>
      </p:sp>
      <p:pic>
        <p:nvPicPr>
          <p:cNvPr id="2" name="Picture 1" descr="Screen Shot 2015-04-06 at 9.08.25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6229"/>
            <a:ext cx="9144000" cy="3439115"/>
          </a:xfrm>
          <a:prstGeom prst="rect">
            <a:avLst/>
          </a:prstGeom>
        </p:spPr>
      </p:pic>
      <p:sp>
        <p:nvSpPr>
          <p:cNvPr id="3" name="TextBox 2"/>
          <p:cNvSpPr txBox="1"/>
          <p:nvPr/>
        </p:nvSpPr>
        <p:spPr>
          <a:xfrm>
            <a:off x="526143" y="5116286"/>
            <a:ext cx="8291285" cy="1015663"/>
          </a:xfrm>
          <a:prstGeom prst="rect">
            <a:avLst/>
          </a:prstGeom>
          <a:noFill/>
        </p:spPr>
        <p:txBody>
          <a:bodyPr wrap="square" rtlCol="0">
            <a:spAutoFit/>
          </a:bodyPr>
          <a:lstStyle/>
          <a:p>
            <a:pPr marL="285750" indent="-285750">
              <a:buFont typeface="Arial"/>
              <a:buChar char="•"/>
            </a:pPr>
            <a:r>
              <a:rPr lang="en-US" sz="2000" dirty="0"/>
              <a:t>The National Institutes of Health (NIH), a part of the U.S. Department of Health and Human Services , is the nation’s medical research </a:t>
            </a:r>
            <a:r>
              <a:rPr lang="en-US" sz="2000" dirty="0" smtClean="0"/>
              <a:t>agency</a:t>
            </a:r>
          </a:p>
          <a:p>
            <a:pPr marL="285750" indent="-285750">
              <a:buFont typeface="Arial"/>
              <a:buChar char="•"/>
            </a:pPr>
            <a:r>
              <a:rPr lang="en-US" sz="2000" dirty="0" smtClean="0"/>
              <a:t>NIH </a:t>
            </a:r>
            <a:r>
              <a:rPr lang="en-US" sz="2000" dirty="0"/>
              <a:t>is the largest source of funding for medical research in the world</a:t>
            </a:r>
          </a:p>
        </p:txBody>
      </p:sp>
    </p:spTree>
    <p:extLst>
      <p:ext uri="{BB962C8B-B14F-4D97-AF65-F5344CB8AC3E}">
        <p14:creationId xmlns:p14="http://schemas.microsoft.com/office/powerpoint/2010/main" val="24756750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Screen Shot 2014-04-10 at 7.56.17 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9888" y="101600"/>
            <a:ext cx="8350250" cy="572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TextBox 2"/>
          <p:cNvSpPr txBox="1">
            <a:spLocks noChangeArrowheads="1"/>
          </p:cNvSpPr>
          <p:nvPr/>
        </p:nvSpPr>
        <p:spPr bwMode="auto">
          <a:xfrm>
            <a:off x="369888" y="6043613"/>
            <a:ext cx="83502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a:hlinkClick r:id="rId3"/>
              </a:rPr>
              <a:t>http://www.sparc.arl.org/news/omnibus-appropriations-bill-codifies-white-house-directive</a:t>
            </a:r>
            <a:r>
              <a:rPr lang="en-US"/>
              <a:t> </a:t>
            </a:r>
          </a:p>
        </p:txBody>
      </p:sp>
    </p:spTree>
    <p:extLst>
      <p:ext uri="{BB962C8B-B14F-4D97-AF65-F5344CB8AC3E}">
        <p14:creationId xmlns:p14="http://schemas.microsoft.com/office/powerpoint/2010/main" val="35862104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427</TotalTime>
  <Words>428</Words>
  <Application>Microsoft Macintosh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MON april 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North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april 6 </dc:title>
  <dc:creator>Rachael Clemens</dc:creator>
  <cp:lastModifiedBy>Rachael Clemens</cp:lastModifiedBy>
  <cp:revision>7</cp:revision>
  <dcterms:created xsi:type="dcterms:W3CDTF">2015-04-01T13:25:16Z</dcterms:created>
  <dcterms:modified xsi:type="dcterms:W3CDTF">2015-04-06T19:33:07Z</dcterms:modified>
</cp:coreProperties>
</file>