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6" r:id="rId2"/>
    <p:sldId id="295" r:id="rId3"/>
    <p:sldId id="288" r:id="rId4"/>
    <p:sldId id="296" r:id="rId5"/>
    <p:sldId id="256" r:id="rId6"/>
    <p:sldId id="283" r:id="rId7"/>
    <p:sldId id="284" r:id="rId8"/>
    <p:sldId id="281" r:id="rId9"/>
    <p:sldId id="282" r:id="rId10"/>
    <p:sldId id="297" r:id="rId11"/>
    <p:sldId id="258" r:id="rId12"/>
    <p:sldId id="259" r:id="rId13"/>
    <p:sldId id="260" r:id="rId14"/>
    <p:sldId id="261" r:id="rId15"/>
    <p:sldId id="262" r:id="rId16"/>
    <p:sldId id="263" r:id="rId17"/>
    <p:sldId id="265" r:id="rId18"/>
    <p:sldId id="266" r:id="rId19"/>
    <p:sldId id="267" r:id="rId20"/>
    <p:sldId id="268" r:id="rId21"/>
    <p:sldId id="272" r:id="rId22"/>
    <p:sldId id="273" r:id="rId23"/>
    <p:sldId id="274" r:id="rId24"/>
    <p:sldId id="275" r:id="rId25"/>
    <p:sldId id="292" r:id="rId26"/>
    <p:sldId id="279" r:id="rId27"/>
    <p:sldId id="298" r:id="rId28"/>
    <p:sldId id="299"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5522" autoAdjust="0"/>
  </p:normalViewPr>
  <p:slideViewPr>
    <p:cSldViewPr>
      <p:cViewPr varScale="1">
        <p:scale>
          <a:sx n="106" d="100"/>
          <a:sy n="106" d="100"/>
        </p:scale>
        <p:origin x="-2456" y="16"/>
      </p:cViewPr>
      <p:guideLst>
        <p:guide orient="horz" pos="2160"/>
        <p:guide pos="2880"/>
      </p:guideLst>
    </p:cSldViewPr>
  </p:slideViewPr>
  <p:notesTextViewPr>
    <p:cViewPr>
      <p:scale>
        <a:sx n="100" d="100"/>
        <a:sy n="100" d="100"/>
      </p:scale>
      <p:origin x="0" y="0"/>
    </p:cViewPr>
  </p:notesTextViewPr>
  <p:sorterViewPr>
    <p:cViewPr>
      <p:scale>
        <a:sx n="175" d="100"/>
        <a:sy n="17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A1A0E-FA54-4B98-99C5-0C1FE03B7BBD}" type="doc">
      <dgm:prSet loTypeId="urn:microsoft.com/office/officeart/2005/8/layout/list1" loCatId="" qsTypeId="urn:microsoft.com/office/officeart/2005/8/quickstyle/simple2" qsCatId="simple" csTypeId="urn:microsoft.com/office/officeart/2005/8/colors/colorful1#6" csCatId="colorful" phldr="1"/>
      <dgm:spPr/>
      <dgm:t>
        <a:bodyPr/>
        <a:lstStyle/>
        <a:p>
          <a:endParaRPr lang="en-US"/>
        </a:p>
      </dgm:t>
    </dgm:pt>
    <dgm:pt modelId="{68056FFC-1FC3-4D73-8A93-EA8838632714}">
      <dgm:prSet phldrT="[Text]" custT="1"/>
      <dgm:spPr/>
      <dgm:t>
        <a:bodyPr/>
        <a:lstStyle/>
        <a:p>
          <a:r>
            <a:rPr lang="en-US" sz="2400" dirty="0" smtClean="0"/>
            <a:t>Focuses on how we use our freedom</a:t>
          </a:r>
          <a:endParaRPr lang="en-US" sz="2400" dirty="0"/>
        </a:p>
      </dgm:t>
    </dgm:pt>
    <dgm:pt modelId="{2C7C50B0-F290-4307-B6D2-017446FB9A68}" type="parTrans" cxnId="{0D2534C9-DDC2-4D0C-BC04-B7C9699C4717}">
      <dgm:prSet/>
      <dgm:spPr/>
      <dgm:t>
        <a:bodyPr/>
        <a:lstStyle/>
        <a:p>
          <a:endParaRPr lang="en-US"/>
        </a:p>
      </dgm:t>
    </dgm:pt>
    <dgm:pt modelId="{73692B7A-C687-4970-B9B2-955F8BED320A}" type="sibTrans" cxnId="{0D2534C9-DDC2-4D0C-BC04-B7C9699C4717}">
      <dgm:prSet/>
      <dgm:spPr/>
      <dgm:t>
        <a:bodyPr/>
        <a:lstStyle/>
        <a:p>
          <a:endParaRPr lang="en-US"/>
        </a:p>
      </dgm:t>
    </dgm:pt>
    <dgm:pt modelId="{790B545C-CBA2-4FB5-9FF8-9380A6151F61}">
      <dgm:prSet phldrT="[Text]"/>
      <dgm:spPr/>
      <dgm:t>
        <a:bodyPr/>
        <a:lstStyle/>
        <a:p>
          <a:r>
            <a:rPr lang="en-US" dirty="0" smtClean="0"/>
            <a:t>Assumption</a:t>
          </a:r>
          <a:endParaRPr lang="en-US" dirty="0"/>
        </a:p>
      </dgm:t>
    </dgm:pt>
    <dgm:pt modelId="{79C63B3B-F1FD-444C-8231-8F7D9116D691}" type="parTrans" cxnId="{E7E173E4-1681-467A-A6A5-BA42006719F3}">
      <dgm:prSet/>
      <dgm:spPr/>
      <dgm:t>
        <a:bodyPr/>
        <a:lstStyle/>
        <a:p>
          <a:endParaRPr lang="en-US"/>
        </a:p>
      </dgm:t>
    </dgm:pt>
    <dgm:pt modelId="{F910C00F-4144-42F7-A7C1-9FA5CECFEEDF}" type="sibTrans" cxnId="{E7E173E4-1681-467A-A6A5-BA42006719F3}">
      <dgm:prSet/>
      <dgm:spPr/>
      <dgm:t>
        <a:bodyPr/>
        <a:lstStyle/>
        <a:p>
          <a:endParaRPr lang="en-US"/>
        </a:p>
      </dgm:t>
    </dgm:pt>
    <dgm:pt modelId="{6648433F-D64C-48EE-863E-1F553BB40283}">
      <dgm:prSet phldrT="[Text]" custT="1"/>
      <dgm:spPr/>
      <dgm:t>
        <a:bodyPr/>
        <a:lstStyle/>
        <a:p>
          <a:r>
            <a:rPr lang="en-US" sz="2400" dirty="0" smtClean="0"/>
            <a:t>There are options to choose between</a:t>
          </a:r>
          <a:endParaRPr lang="en-US" sz="2400" dirty="0"/>
        </a:p>
      </dgm:t>
    </dgm:pt>
    <dgm:pt modelId="{D940CFD2-54CB-428B-ABEC-F0AEA8893848}" type="parTrans" cxnId="{51A4E89A-3123-452A-A0FC-D9A5F12726CC}">
      <dgm:prSet/>
      <dgm:spPr/>
      <dgm:t>
        <a:bodyPr/>
        <a:lstStyle/>
        <a:p>
          <a:endParaRPr lang="en-US"/>
        </a:p>
      </dgm:t>
    </dgm:pt>
    <dgm:pt modelId="{53F0356E-36B9-41A2-B03F-A394CA04DF5D}" type="sibTrans" cxnId="{51A4E89A-3123-452A-A0FC-D9A5F12726CC}">
      <dgm:prSet/>
      <dgm:spPr/>
      <dgm:t>
        <a:bodyPr/>
        <a:lstStyle/>
        <a:p>
          <a:endParaRPr lang="en-US"/>
        </a:p>
      </dgm:t>
    </dgm:pt>
    <dgm:pt modelId="{0AA55E0F-4B96-4043-BC35-FF4969303AF6}">
      <dgm:prSet phldrT="[Text]"/>
      <dgm:spPr/>
      <dgm:t>
        <a:bodyPr/>
        <a:lstStyle/>
        <a:p>
          <a:r>
            <a:rPr lang="en-US" dirty="0" smtClean="0"/>
            <a:t>Assumption</a:t>
          </a:r>
          <a:endParaRPr lang="en-US" dirty="0"/>
        </a:p>
      </dgm:t>
    </dgm:pt>
    <dgm:pt modelId="{FB9CC6EF-2532-455D-9AA5-E90E0618160B}" type="parTrans" cxnId="{5FF13E82-7AC1-4A15-87EB-3F04F43BF411}">
      <dgm:prSet/>
      <dgm:spPr/>
      <dgm:t>
        <a:bodyPr/>
        <a:lstStyle/>
        <a:p>
          <a:endParaRPr lang="en-US"/>
        </a:p>
      </dgm:t>
    </dgm:pt>
    <dgm:pt modelId="{A28D991B-A3B2-4982-A54D-899884D4AC2C}" type="sibTrans" cxnId="{5FF13E82-7AC1-4A15-87EB-3F04F43BF411}">
      <dgm:prSet/>
      <dgm:spPr/>
      <dgm:t>
        <a:bodyPr/>
        <a:lstStyle/>
        <a:p>
          <a:endParaRPr lang="en-US"/>
        </a:p>
      </dgm:t>
    </dgm:pt>
    <dgm:pt modelId="{EE53126A-5394-4BD6-9055-4755B112DB80}">
      <dgm:prSet phldrT="[Text]" custT="1"/>
      <dgm:spPr/>
      <dgm:t>
        <a:bodyPr/>
        <a:lstStyle/>
        <a:p>
          <a:r>
            <a:rPr lang="en-US" sz="2400" dirty="0" smtClean="0"/>
            <a:t>We choose in a non-random way</a:t>
          </a:r>
          <a:endParaRPr lang="en-US" sz="2400" dirty="0"/>
        </a:p>
      </dgm:t>
    </dgm:pt>
    <dgm:pt modelId="{11441E11-3EE4-4C18-AAF2-ED3487B1B071}" type="parTrans" cxnId="{1FE71071-C8ED-48B2-AFDF-49AFAD673135}">
      <dgm:prSet/>
      <dgm:spPr/>
      <dgm:t>
        <a:bodyPr/>
        <a:lstStyle/>
        <a:p>
          <a:endParaRPr lang="en-US"/>
        </a:p>
      </dgm:t>
    </dgm:pt>
    <dgm:pt modelId="{312ECBD5-82E6-40AA-8E6D-5B087D3BEC27}" type="sibTrans" cxnId="{1FE71071-C8ED-48B2-AFDF-49AFAD673135}">
      <dgm:prSet/>
      <dgm:spPr/>
      <dgm:t>
        <a:bodyPr/>
        <a:lstStyle/>
        <a:p>
          <a:endParaRPr lang="en-US"/>
        </a:p>
      </dgm:t>
    </dgm:pt>
    <dgm:pt modelId="{F69EF1F0-A19A-47E4-9C33-B7762E3B5BA0}">
      <dgm:prSet phldrT="[Text]" custT="1"/>
      <dgm:spPr/>
      <dgm:t>
        <a:bodyPr/>
        <a:lstStyle/>
        <a:p>
          <a:r>
            <a:rPr lang="en-US" sz="2400" dirty="0" smtClean="0"/>
            <a:t>Our choices are goal-directed activities</a:t>
          </a:r>
          <a:endParaRPr lang="en-US" sz="2400" dirty="0"/>
        </a:p>
      </dgm:t>
    </dgm:pt>
    <dgm:pt modelId="{F1B05EC1-1885-4DF6-A970-7C215682AC70}" type="parTrans" cxnId="{7A362FAC-D56F-4264-AD98-1D314F362369}">
      <dgm:prSet/>
      <dgm:spPr/>
      <dgm:t>
        <a:bodyPr/>
        <a:lstStyle/>
        <a:p>
          <a:endParaRPr lang="en-US"/>
        </a:p>
      </dgm:t>
    </dgm:pt>
    <dgm:pt modelId="{0F122D16-7113-42F0-BE81-EECE5770730D}" type="sibTrans" cxnId="{7A362FAC-D56F-4264-AD98-1D314F362369}">
      <dgm:prSet/>
      <dgm:spPr/>
      <dgm:t>
        <a:bodyPr/>
        <a:lstStyle/>
        <a:p>
          <a:endParaRPr lang="en-US"/>
        </a:p>
      </dgm:t>
    </dgm:pt>
    <dgm:pt modelId="{025ADEC7-76C9-4354-9AD3-71FE8EE2ED6B}">
      <dgm:prSet phldrT="[Text]"/>
      <dgm:spPr/>
      <dgm:t>
        <a:bodyPr/>
        <a:lstStyle/>
        <a:p>
          <a:r>
            <a:rPr lang="en-US" dirty="0" smtClean="0"/>
            <a:t>Assumption</a:t>
          </a:r>
          <a:endParaRPr lang="en-US" dirty="0"/>
        </a:p>
      </dgm:t>
    </dgm:pt>
    <dgm:pt modelId="{37417B6D-F395-4F98-B029-2A0A04A048FA}" type="sibTrans" cxnId="{0746D415-FC22-4943-9EAF-EFDD683AD242}">
      <dgm:prSet/>
      <dgm:spPr/>
      <dgm:t>
        <a:bodyPr/>
        <a:lstStyle/>
        <a:p>
          <a:endParaRPr lang="en-US"/>
        </a:p>
      </dgm:t>
    </dgm:pt>
    <dgm:pt modelId="{6B7EB84E-9046-47DC-8098-1A6FAFED7C0D}" type="parTrans" cxnId="{0746D415-FC22-4943-9EAF-EFDD683AD242}">
      <dgm:prSet/>
      <dgm:spPr/>
      <dgm:t>
        <a:bodyPr/>
        <a:lstStyle/>
        <a:p>
          <a:endParaRPr lang="en-US"/>
        </a:p>
      </dgm:t>
    </dgm:pt>
    <dgm:pt modelId="{45CA1CF9-F5C4-4739-AD8B-A7AE9A05C828}">
      <dgm:prSet phldrT="[Text]"/>
      <dgm:spPr/>
      <dgm:t>
        <a:bodyPr/>
        <a:lstStyle/>
        <a:p>
          <a:r>
            <a:rPr lang="en-US" dirty="0" smtClean="0"/>
            <a:t>Assumption</a:t>
          </a:r>
          <a:endParaRPr lang="en-US" dirty="0"/>
        </a:p>
      </dgm:t>
    </dgm:pt>
    <dgm:pt modelId="{84952C5F-25DF-4FC1-AA3B-5901B589168D}" type="parTrans" cxnId="{5B437B0D-43E0-4F66-886F-3F4CAA01A553}">
      <dgm:prSet/>
      <dgm:spPr/>
      <dgm:t>
        <a:bodyPr/>
        <a:lstStyle/>
        <a:p>
          <a:endParaRPr lang="en-US"/>
        </a:p>
      </dgm:t>
    </dgm:pt>
    <dgm:pt modelId="{0E3594EB-4900-466F-AE68-78CFCDDE2051}" type="sibTrans" cxnId="{5B437B0D-43E0-4F66-886F-3F4CAA01A553}">
      <dgm:prSet/>
      <dgm:spPr/>
      <dgm:t>
        <a:bodyPr/>
        <a:lstStyle/>
        <a:p>
          <a:endParaRPr lang="en-US"/>
        </a:p>
      </dgm:t>
    </dgm:pt>
    <dgm:pt modelId="{12236229-DF1D-A34A-A272-392245DD94CD}" type="pres">
      <dgm:prSet presAssocID="{318A1A0E-FA54-4B98-99C5-0C1FE03B7BBD}" presName="linear" presStyleCnt="0">
        <dgm:presLayoutVars>
          <dgm:dir/>
          <dgm:animLvl val="lvl"/>
          <dgm:resizeHandles val="exact"/>
        </dgm:presLayoutVars>
      </dgm:prSet>
      <dgm:spPr/>
      <dgm:t>
        <a:bodyPr/>
        <a:lstStyle/>
        <a:p>
          <a:endParaRPr lang="en-US"/>
        </a:p>
      </dgm:t>
    </dgm:pt>
    <dgm:pt modelId="{C6FB6A88-EEC6-4745-8C8B-52C7E37FB308}" type="pres">
      <dgm:prSet presAssocID="{025ADEC7-76C9-4354-9AD3-71FE8EE2ED6B}" presName="parentLin" presStyleCnt="0"/>
      <dgm:spPr/>
      <dgm:t>
        <a:bodyPr/>
        <a:lstStyle/>
        <a:p>
          <a:endParaRPr lang="en-US"/>
        </a:p>
      </dgm:t>
    </dgm:pt>
    <dgm:pt modelId="{A5E7159D-6A48-FE47-96E7-98399AF7FD23}" type="pres">
      <dgm:prSet presAssocID="{025ADEC7-76C9-4354-9AD3-71FE8EE2ED6B}" presName="parentLeftMargin" presStyleLbl="node1" presStyleIdx="0" presStyleCnt="4"/>
      <dgm:spPr/>
      <dgm:t>
        <a:bodyPr/>
        <a:lstStyle/>
        <a:p>
          <a:endParaRPr lang="en-US"/>
        </a:p>
      </dgm:t>
    </dgm:pt>
    <dgm:pt modelId="{DFE6755B-AA2C-6A47-AAA1-71671857548D}" type="pres">
      <dgm:prSet presAssocID="{025ADEC7-76C9-4354-9AD3-71FE8EE2ED6B}" presName="parentText" presStyleLbl="node1" presStyleIdx="0" presStyleCnt="4">
        <dgm:presLayoutVars>
          <dgm:chMax val="0"/>
          <dgm:bulletEnabled val="1"/>
        </dgm:presLayoutVars>
      </dgm:prSet>
      <dgm:spPr/>
      <dgm:t>
        <a:bodyPr/>
        <a:lstStyle/>
        <a:p>
          <a:endParaRPr lang="en-US"/>
        </a:p>
      </dgm:t>
    </dgm:pt>
    <dgm:pt modelId="{11C3BDE1-B829-6D40-8511-8E0004041F0F}" type="pres">
      <dgm:prSet presAssocID="{025ADEC7-76C9-4354-9AD3-71FE8EE2ED6B}" presName="negativeSpace" presStyleCnt="0"/>
      <dgm:spPr/>
      <dgm:t>
        <a:bodyPr/>
        <a:lstStyle/>
        <a:p>
          <a:endParaRPr lang="en-US"/>
        </a:p>
      </dgm:t>
    </dgm:pt>
    <dgm:pt modelId="{13C177A0-8AFF-884F-9EBB-53532AD163FA}" type="pres">
      <dgm:prSet presAssocID="{025ADEC7-76C9-4354-9AD3-71FE8EE2ED6B}" presName="childText" presStyleLbl="conFgAcc1" presStyleIdx="0" presStyleCnt="4">
        <dgm:presLayoutVars>
          <dgm:bulletEnabled val="1"/>
        </dgm:presLayoutVars>
      </dgm:prSet>
      <dgm:spPr/>
      <dgm:t>
        <a:bodyPr/>
        <a:lstStyle/>
        <a:p>
          <a:endParaRPr lang="en-US"/>
        </a:p>
      </dgm:t>
    </dgm:pt>
    <dgm:pt modelId="{49115750-3310-F74B-ACB1-F1F790ED78AA}" type="pres">
      <dgm:prSet presAssocID="{37417B6D-F395-4F98-B029-2A0A04A048FA}" presName="spaceBetweenRectangles" presStyleCnt="0"/>
      <dgm:spPr/>
      <dgm:t>
        <a:bodyPr/>
        <a:lstStyle/>
        <a:p>
          <a:endParaRPr lang="en-US"/>
        </a:p>
      </dgm:t>
    </dgm:pt>
    <dgm:pt modelId="{5F9EC38F-060C-8946-B8F9-3CDD6BA04924}" type="pres">
      <dgm:prSet presAssocID="{790B545C-CBA2-4FB5-9FF8-9380A6151F61}" presName="parentLin" presStyleCnt="0"/>
      <dgm:spPr/>
      <dgm:t>
        <a:bodyPr/>
        <a:lstStyle/>
        <a:p>
          <a:endParaRPr lang="en-US"/>
        </a:p>
      </dgm:t>
    </dgm:pt>
    <dgm:pt modelId="{F2C92D9A-E099-2246-90EE-74E9A5584E87}" type="pres">
      <dgm:prSet presAssocID="{790B545C-CBA2-4FB5-9FF8-9380A6151F61}" presName="parentLeftMargin" presStyleLbl="node1" presStyleIdx="0" presStyleCnt="4"/>
      <dgm:spPr/>
      <dgm:t>
        <a:bodyPr/>
        <a:lstStyle/>
        <a:p>
          <a:endParaRPr lang="en-US"/>
        </a:p>
      </dgm:t>
    </dgm:pt>
    <dgm:pt modelId="{8ED295D8-F77F-C740-994B-BD872441DF07}" type="pres">
      <dgm:prSet presAssocID="{790B545C-CBA2-4FB5-9FF8-9380A6151F61}" presName="parentText" presStyleLbl="node1" presStyleIdx="1" presStyleCnt="4">
        <dgm:presLayoutVars>
          <dgm:chMax val="0"/>
          <dgm:bulletEnabled val="1"/>
        </dgm:presLayoutVars>
      </dgm:prSet>
      <dgm:spPr/>
      <dgm:t>
        <a:bodyPr/>
        <a:lstStyle/>
        <a:p>
          <a:endParaRPr lang="en-US"/>
        </a:p>
      </dgm:t>
    </dgm:pt>
    <dgm:pt modelId="{87918C04-9CCB-D541-87EC-AF9F96C0925E}" type="pres">
      <dgm:prSet presAssocID="{790B545C-CBA2-4FB5-9FF8-9380A6151F61}" presName="negativeSpace" presStyleCnt="0"/>
      <dgm:spPr/>
      <dgm:t>
        <a:bodyPr/>
        <a:lstStyle/>
        <a:p>
          <a:endParaRPr lang="en-US"/>
        </a:p>
      </dgm:t>
    </dgm:pt>
    <dgm:pt modelId="{7CF3D6E2-8871-CE4A-B2EB-84FC14FEBD2C}" type="pres">
      <dgm:prSet presAssocID="{790B545C-CBA2-4FB5-9FF8-9380A6151F61}" presName="childText" presStyleLbl="conFgAcc1" presStyleIdx="1" presStyleCnt="4">
        <dgm:presLayoutVars>
          <dgm:bulletEnabled val="1"/>
        </dgm:presLayoutVars>
      </dgm:prSet>
      <dgm:spPr/>
      <dgm:t>
        <a:bodyPr/>
        <a:lstStyle/>
        <a:p>
          <a:endParaRPr lang="en-US"/>
        </a:p>
      </dgm:t>
    </dgm:pt>
    <dgm:pt modelId="{147BA8F8-614D-2C41-8A81-AE92EA487C15}" type="pres">
      <dgm:prSet presAssocID="{F910C00F-4144-42F7-A7C1-9FA5CECFEEDF}" presName="spaceBetweenRectangles" presStyleCnt="0"/>
      <dgm:spPr/>
      <dgm:t>
        <a:bodyPr/>
        <a:lstStyle/>
        <a:p>
          <a:endParaRPr lang="en-US"/>
        </a:p>
      </dgm:t>
    </dgm:pt>
    <dgm:pt modelId="{FF4F2CA2-4625-F547-BF6C-977284AB5420}" type="pres">
      <dgm:prSet presAssocID="{0AA55E0F-4B96-4043-BC35-FF4969303AF6}" presName="parentLin" presStyleCnt="0"/>
      <dgm:spPr/>
      <dgm:t>
        <a:bodyPr/>
        <a:lstStyle/>
        <a:p>
          <a:endParaRPr lang="en-US"/>
        </a:p>
      </dgm:t>
    </dgm:pt>
    <dgm:pt modelId="{FAE171F6-587C-3945-9496-0D086BBA02AB}" type="pres">
      <dgm:prSet presAssocID="{0AA55E0F-4B96-4043-BC35-FF4969303AF6}" presName="parentLeftMargin" presStyleLbl="node1" presStyleIdx="1" presStyleCnt="4"/>
      <dgm:spPr/>
      <dgm:t>
        <a:bodyPr/>
        <a:lstStyle/>
        <a:p>
          <a:endParaRPr lang="en-US"/>
        </a:p>
      </dgm:t>
    </dgm:pt>
    <dgm:pt modelId="{3345015C-EF27-194F-9126-1D3F24B6C489}" type="pres">
      <dgm:prSet presAssocID="{0AA55E0F-4B96-4043-BC35-FF4969303AF6}" presName="parentText" presStyleLbl="node1" presStyleIdx="2" presStyleCnt="4">
        <dgm:presLayoutVars>
          <dgm:chMax val="0"/>
          <dgm:bulletEnabled val="1"/>
        </dgm:presLayoutVars>
      </dgm:prSet>
      <dgm:spPr/>
      <dgm:t>
        <a:bodyPr/>
        <a:lstStyle/>
        <a:p>
          <a:endParaRPr lang="en-US"/>
        </a:p>
      </dgm:t>
    </dgm:pt>
    <dgm:pt modelId="{C9CCAE94-5717-E149-B3D3-773E73C5E46A}" type="pres">
      <dgm:prSet presAssocID="{0AA55E0F-4B96-4043-BC35-FF4969303AF6}" presName="negativeSpace" presStyleCnt="0"/>
      <dgm:spPr/>
      <dgm:t>
        <a:bodyPr/>
        <a:lstStyle/>
        <a:p>
          <a:endParaRPr lang="en-US"/>
        </a:p>
      </dgm:t>
    </dgm:pt>
    <dgm:pt modelId="{FC73820A-F7FB-9248-8845-5C8B02136D9A}" type="pres">
      <dgm:prSet presAssocID="{0AA55E0F-4B96-4043-BC35-FF4969303AF6}" presName="childText" presStyleLbl="conFgAcc1" presStyleIdx="2" presStyleCnt="4">
        <dgm:presLayoutVars>
          <dgm:bulletEnabled val="1"/>
        </dgm:presLayoutVars>
      </dgm:prSet>
      <dgm:spPr/>
      <dgm:t>
        <a:bodyPr/>
        <a:lstStyle/>
        <a:p>
          <a:endParaRPr lang="en-US"/>
        </a:p>
      </dgm:t>
    </dgm:pt>
    <dgm:pt modelId="{D56807BB-F1B1-D44B-AB99-9664DC103A2B}" type="pres">
      <dgm:prSet presAssocID="{A28D991B-A3B2-4982-A54D-899884D4AC2C}" presName="spaceBetweenRectangles" presStyleCnt="0"/>
      <dgm:spPr/>
      <dgm:t>
        <a:bodyPr/>
        <a:lstStyle/>
        <a:p>
          <a:endParaRPr lang="en-US"/>
        </a:p>
      </dgm:t>
    </dgm:pt>
    <dgm:pt modelId="{2AF1FBE7-22C5-1943-8F2B-FF3B00FF718A}" type="pres">
      <dgm:prSet presAssocID="{45CA1CF9-F5C4-4739-AD8B-A7AE9A05C828}" presName="parentLin" presStyleCnt="0"/>
      <dgm:spPr/>
      <dgm:t>
        <a:bodyPr/>
        <a:lstStyle/>
        <a:p>
          <a:endParaRPr lang="en-US"/>
        </a:p>
      </dgm:t>
    </dgm:pt>
    <dgm:pt modelId="{46663CB5-DD63-5949-B4ED-3ABAD4595C55}" type="pres">
      <dgm:prSet presAssocID="{45CA1CF9-F5C4-4739-AD8B-A7AE9A05C828}" presName="parentLeftMargin" presStyleLbl="node1" presStyleIdx="2" presStyleCnt="4"/>
      <dgm:spPr/>
      <dgm:t>
        <a:bodyPr/>
        <a:lstStyle/>
        <a:p>
          <a:endParaRPr lang="en-US"/>
        </a:p>
      </dgm:t>
    </dgm:pt>
    <dgm:pt modelId="{ACE3A63B-F3C6-3C40-A0E6-73AD0ABD5AB1}" type="pres">
      <dgm:prSet presAssocID="{45CA1CF9-F5C4-4739-AD8B-A7AE9A05C828}" presName="parentText" presStyleLbl="node1" presStyleIdx="3" presStyleCnt="4">
        <dgm:presLayoutVars>
          <dgm:chMax val="0"/>
          <dgm:bulletEnabled val="1"/>
        </dgm:presLayoutVars>
      </dgm:prSet>
      <dgm:spPr/>
      <dgm:t>
        <a:bodyPr/>
        <a:lstStyle/>
        <a:p>
          <a:endParaRPr lang="en-US"/>
        </a:p>
      </dgm:t>
    </dgm:pt>
    <dgm:pt modelId="{FFB2C09D-4DF8-C34A-9873-036BEC67A3C9}" type="pres">
      <dgm:prSet presAssocID="{45CA1CF9-F5C4-4739-AD8B-A7AE9A05C828}" presName="negativeSpace" presStyleCnt="0"/>
      <dgm:spPr/>
      <dgm:t>
        <a:bodyPr/>
        <a:lstStyle/>
        <a:p>
          <a:endParaRPr lang="en-US"/>
        </a:p>
      </dgm:t>
    </dgm:pt>
    <dgm:pt modelId="{BE825D48-E735-3A44-9C11-1A0A6DCD8C29}" type="pres">
      <dgm:prSet presAssocID="{45CA1CF9-F5C4-4739-AD8B-A7AE9A05C828}" presName="childText" presStyleLbl="conFgAcc1" presStyleIdx="3" presStyleCnt="4">
        <dgm:presLayoutVars>
          <dgm:bulletEnabled val="1"/>
        </dgm:presLayoutVars>
      </dgm:prSet>
      <dgm:spPr/>
      <dgm:t>
        <a:bodyPr/>
        <a:lstStyle/>
        <a:p>
          <a:endParaRPr lang="en-US"/>
        </a:p>
      </dgm:t>
    </dgm:pt>
  </dgm:ptLst>
  <dgm:cxnLst>
    <dgm:cxn modelId="{43A14B83-96A5-7D4F-A7AE-87300E2D291A}" type="presOf" srcId="{68056FFC-1FC3-4D73-8A93-EA8838632714}" destId="{13C177A0-8AFF-884F-9EBB-53532AD163FA}" srcOrd="0" destOrd="0" presId="urn:microsoft.com/office/officeart/2005/8/layout/list1"/>
    <dgm:cxn modelId="{7A362FAC-D56F-4264-AD98-1D314F362369}" srcId="{45CA1CF9-F5C4-4739-AD8B-A7AE9A05C828}" destId="{F69EF1F0-A19A-47E4-9C33-B7762E3B5BA0}" srcOrd="0" destOrd="0" parTransId="{F1B05EC1-1885-4DF6-A970-7C215682AC70}" sibTransId="{0F122D16-7113-42F0-BE81-EECE5770730D}"/>
    <dgm:cxn modelId="{8AE91964-983C-AB41-BDCD-5D29E3794F77}" type="presOf" srcId="{0AA55E0F-4B96-4043-BC35-FF4969303AF6}" destId="{3345015C-EF27-194F-9126-1D3F24B6C489}" srcOrd="1" destOrd="0" presId="urn:microsoft.com/office/officeart/2005/8/layout/list1"/>
    <dgm:cxn modelId="{918B1D6F-32D2-D542-AEEF-D33D5C60CADF}" type="presOf" srcId="{025ADEC7-76C9-4354-9AD3-71FE8EE2ED6B}" destId="{A5E7159D-6A48-FE47-96E7-98399AF7FD23}" srcOrd="0" destOrd="0" presId="urn:microsoft.com/office/officeart/2005/8/layout/list1"/>
    <dgm:cxn modelId="{3DE4E7DD-4AA4-5F49-B41D-EF67A3792BB7}" type="presOf" srcId="{025ADEC7-76C9-4354-9AD3-71FE8EE2ED6B}" destId="{DFE6755B-AA2C-6A47-AAA1-71671857548D}" srcOrd="1" destOrd="0" presId="urn:microsoft.com/office/officeart/2005/8/layout/list1"/>
    <dgm:cxn modelId="{0D2534C9-DDC2-4D0C-BC04-B7C9699C4717}" srcId="{025ADEC7-76C9-4354-9AD3-71FE8EE2ED6B}" destId="{68056FFC-1FC3-4D73-8A93-EA8838632714}" srcOrd="0" destOrd="0" parTransId="{2C7C50B0-F290-4307-B6D2-017446FB9A68}" sibTransId="{73692B7A-C687-4970-B9B2-955F8BED320A}"/>
    <dgm:cxn modelId="{765DD5EC-261A-0347-9ECE-D7FE0B450C31}" type="presOf" srcId="{0AA55E0F-4B96-4043-BC35-FF4969303AF6}" destId="{FAE171F6-587C-3945-9496-0D086BBA02AB}" srcOrd="0" destOrd="0" presId="urn:microsoft.com/office/officeart/2005/8/layout/list1"/>
    <dgm:cxn modelId="{BA891531-BB13-974D-9675-519596FF5521}" type="presOf" srcId="{790B545C-CBA2-4FB5-9FF8-9380A6151F61}" destId="{F2C92D9A-E099-2246-90EE-74E9A5584E87}" srcOrd="0" destOrd="0" presId="urn:microsoft.com/office/officeart/2005/8/layout/list1"/>
    <dgm:cxn modelId="{EB860EE3-1C56-414B-9C39-017E4D811930}" type="presOf" srcId="{EE53126A-5394-4BD6-9055-4755B112DB80}" destId="{FC73820A-F7FB-9248-8845-5C8B02136D9A}" srcOrd="0" destOrd="0" presId="urn:microsoft.com/office/officeart/2005/8/layout/list1"/>
    <dgm:cxn modelId="{58EC2111-0A07-234E-BD6F-8B5C3F9E0A0F}" type="presOf" srcId="{45CA1CF9-F5C4-4739-AD8B-A7AE9A05C828}" destId="{ACE3A63B-F3C6-3C40-A0E6-73AD0ABD5AB1}" srcOrd="1" destOrd="0" presId="urn:microsoft.com/office/officeart/2005/8/layout/list1"/>
    <dgm:cxn modelId="{1FE71071-C8ED-48B2-AFDF-49AFAD673135}" srcId="{0AA55E0F-4B96-4043-BC35-FF4969303AF6}" destId="{EE53126A-5394-4BD6-9055-4755B112DB80}" srcOrd="0" destOrd="0" parTransId="{11441E11-3EE4-4C18-AAF2-ED3487B1B071}" sibTransId="{312ECBD5-82E6-40AA-8E6D-5B087D3BEC27}"/>
    <dgm:cxn modelId="{75DE84D2-4402-E341-9443-D98F7BD577FE}" type="presOf" srcId="{F69EF1F0-A19A-47E4-9C33-B7762E3B5BA0}" destId="{BE825D48-E735-3A44-9C11-1A0A6DCD8C29}" srcOrd="0" destOrd="0" presId="urn:microsoft.com/office/officeart/2005/8/layout/list1"/>
    <dgm:cxn modelId="{337CF935-3D91-2A4D-A500-172D9E3B85AC}" type="presOf" srcId="{790B545C-CBA2-4FB5-9FF8-9380A6151F61}" destId="{8ED295D8-F77F-C740-994B-BD872441DF07}" srcOrd="1" destOrd="0" presId="urn:microsoft.com/office/officeart/2005/8/layout/list1"/>
    <dgm:cxn modelId="{0746D415-FC22-4943-9EAF-EFDD683AD242}" srcId="{318A1A0E-FA54-4B98-99C5-0C1FE03B7BBD}" destId="{025ADEC7-76C9-4354-9AD3-71FE8EE2ED6B}" srcOrd="0" destOrd="0" parTransId="{6B7EB84E-9046-47DC-8098-1A6FAFED7C0D}" sibTransId="{37417B6D-F395-4F98-B029-2A0A04A048FA}"/>
    <dgm:cxn modelId="{3D233FD1-056C-A048-8A18-1F67959A508C}" type="presOf" srcId="{318A1A0E-FA54-4B98-99C5-0C1FE03B7BBD}" destId="{12236229-DF1D-A34A-A272-392245DD94CD}" srcOrd="0" destOrd="0" presId="urn:microsoft.com/office/officeart/2005/8/layout/list1"/>
    <dgm:cxn modelId="{5FF13E82-7AC1-4A15-87EB-3F04F43BF411}" srcId="{318A1A0E-FA54-4B98-99C5-0C1FE03B7BBD}" destId="{0AA55E0F-4B96-4043-BC35-FF4969303AF6}" srcOrd="2" destOrd="0" parTransId="{FB9CC6EF-2532-455D-9AA5-E90E0618160B}" sibTransId="{A28D991B-A3B2-4982-A54D-899884D4AC2C}"/>
    <dgm:cxn modelId="{5B437B0D-43E0-4F66-886F-3F4CAA01A553}" srcId="{318A1A0E-FA54-4B98-99C5-0C1FE03B7BBD}" destId="{45CA1CF9-F5C4-4739-AD8B-A7AE9A05C828}" srcOrd="3" destOrd="0" parTransId="{84952C5F-25DF-4FC1-AA3B-5901B589168D}" sibTransId="{0E3594EB-4900-466F-AE68-78CFCDDE2051}"/>
    <dgm:cxn modelId="{AD7D7220-FB00-D248-A3E6-457C913561BB}" type="presOf" srcId="{6648433F-D64C-48EE-863E-1F553BB40283}" destId="{7CF3D6E2-8871-CE4A-B2EB-84FC14FEBD2C}" srcOrd="0" destOrd="0" presId="urn:microsoft.com/office/officeart/2005/8/layout/list1"/>
    <dgm:cxn modelId="{E7E173E4-1681-467A-A6A5-BA42006719F3}" srcId="{318A1A0E-FA54-4B98-99C5-0C1FE03B7BBD}" destId="{790B545C-CBA2-4FB5-9FF8-9380A6151F61}" srcOrd="1" destOrd="0" parTransId="{79C63B3B-F1FD-444C-8231-8F7D9116D691}" sibTransId="{F910C00F-4144-42F7-A7C1-9FA5CECFEEDF}"/>
    <dgm:cxn modelId="{E9338677-3930-A44E-9DDD-0BCB66C4C96F}" type="presOf" srcId="{45CA1CF9-F5C4-4739-AD8B-A7AE9A05C828}" destId="{46663CB5-DD63-5949-B4ED-3ABAD4595C55}" srcOrd="0" destOrd="0" presId="urn:microsoft.com/office/officeart/2005/8/layout/list1"/>
    <dgm:cxn modelId="{51A4E89A-3123-452A-A0FC-D9A5F12726CC}" srcId="{790B545C-CBA2-4FB5-9FF8-9380A6151F61}" destId="{6648433F-D64C-48EE-863E-1F553BB40283}" srcOrd="0" destOrd="0" parTransId="{D940CFD2-54CB-428B-ABEC-F0AEA8893848}" sibTransId="{53F0356E-36B9-41A2-B03F-A394CA04DF5D}"/>
    <dgm:cxn modelId="{B80406A3-A734-4B4E-BABC-F464E03A1D93}" type="presParOf" srcId="{12236229-DF1D-A34A-A272-392245DD94CD}" destId="{C6FB6A88-EEC6-4745-8C8B-52C7E37FB308}" srcOrd="0" destOrd="0" presId="urn:microsoft.com/office/officeart/2005/8/layout/list1"/>
    <dgm:cxn modelId="{02E6E75A-E996-E649-9827-1CBA11E76175}" type="presParOf" srcId="{C6FB6A88-EEC6-4745-8C8B-52C7E37FB308}" destId="{A5E7159D-6A48-FE47-96E7-98399AF7FD23}" srcOrd="0" destOrd="0" presId="urn:microsoft.com/office/officeart/2005/8/layout/list1"/>
    <dgm:cxn modelId="{17A095A0-D4E6-9946-A90A-A8D5E79B2231}" type="presParOf" srcId="{C6FB6A88-EEC6-4745-8C8B-52C7E37FB308}" destId="{DFE6755B-AA2C-6A47-AAA1-71671857548D}" srcOrd="1" destOrd="0" presId="urn:microsoft.com/office/officeart/2005/8/layout/list1"/>
    <dgm:cxn modelId="{DF944F92-1B23-E04C-BC67-430B0E093084}" type="presParOf" srcId="{12236229-DF1D-A34A-A272-392245DD94CD}" destId="{11C3BDE1-B829-6D40-8511-8E0004041F0F}" srcOrd="1" destOrd="0" presId="urn:microsoft.com/office/officeart/2005/8/layout/list1"/>
    <dgm:cxn modelId="{EEB4DE09-A32F-FB43-8A30-3CFCF0365B36}" type="presParOf" srcId="{12236229-DF1D-A34A-A272-392245DD94CD}" destId="{13C177A0-8AFF-884F-9EBB-53532AD163FA}" srcOrd="2" destOrd="0" presId="urn:microsoft.com/office/officeart/2005/8/layout/list1"/>
    <dgm:cxn modelId="{EA328C88-9973-764B-BD9F-BE5E3FFA091E}" type="presParOf" srcId="{12236229-DF1D-A34A-A272-392245DD94CD}" destId="{49115750-3310-F74B-ACB1-F1F790ED78AA}" srcOrd="3" destOrd="0" presId="urn:microsoft.com/office/officeart/2005/8/layout/list1"/>
    <dgm:cxn modelId="{DBF9A54B-7E6C-F344-B07F-5D7450352990}" type="presParOf" srcId="{12236229-DF1D-A34A-A272-392245DD94CD}" destId="{5F9EC38F-060C-8946-B8F9-3CDD6BA04924}" srcOrd="4" destOrd="0" presId="urn:microsoft.com/office/officeart/2005/8/layout/list1"/>
    <dgm:cxn modelId="{5B58C026-0A81-A546-8250-C9590C2F6B4D}" type="presParOf" srcId="{5F9EC38F-060C-8946-B8F9-3CDD6BA04924}" destId="{F2C92D9A-E099-2246-90EE-74E9A5584E87}" srcOrd="0" destOrd="0" presId="urn:microsoft.com/office/officeart/2005/8/layout/list1"/>
    <dgm:cxn modelId="{23DB8648-A974-224E-B1E2-FE8208E22494}" type="presParOf" srcId="{5F9EC38F-060C-8946-B8F9-3CDD6BA04924}" destId="{8ED295D8-F77F-C740-994B-BD872441DF07}" srcOrd="1" destOrd="0" presId="urn:microsoft.com/office/officeart/2005/8/layout/list1"/>
    <dgm:cxn modelId="{ADE96A4C-1A90-4647-9A36-07E8BF36B659}" type="presParOf" srcId="{12236229-DF1D-A34A-A272-392245DD94CD}" destId="{87918C04-9CCB-D541-87EC-AF9F96C0925E}" srcOrd="5" destOrd="0" presId="urn:microsoft.com/office/officeart/2005/8/layout/list1"/>
    <dgm:cxn modelId="{3EAE146F-F2E6-054A-9CC4-43DCE9582B9E}" type="presParOf" srcId="{12236229-DF1D-A34A-A272-392245DD94CD}" destId="{7CF3D6E2-8871-CE4A-B2EB-84FC14FEBD2C}" srcOrd="6" destOrd="0" presId="urn:microsoft.com/office/officeart/2005/8/layout/list1"/>
    <dgm:cxn modelId="{1FD9C32A-8F03-2942-879D-64A9CF6E443B}" type="presParOf" srcId="{12236229-DF1D-A34A-A272-392245DD94CD}" destId="{147BA8F8-614D-2C41-8A81-AE92EA487C15}" srcOrd="7" destOrd="0" presId="urn:microsoft.com/office/officeart/2005/8/layout/list1"/>
    <dgm:cxn modelId="{164BA24C-2A12-4540-8BF4-B35128272195}" type="presParOf" srcId="{12236229-DF1D-A34A-A272-392245DD94CD}" destId="{FF4F2CA2-4625-F547-BF6C-977284AB5420}" srcOrd="8" destOrd="0" presId="urn:microsoft.com/office/officeart/2005/8/layout/list1"/>
    <dgm:cxn modelId="{D73B0138-3121-EB4C-8EB0-B385EF197A68}" type="presParOf" srcId="{FF4F2CA2-4625-F547-BF6C-977284AB5420}" destId="{FAE171F6-587C-3945-9496-0D086BBA02AB}" srcOrd="0" destOrd="0" presId="urn:microsoft.com/office/officeart/2005/8/layout/list1"/>
    <dgm:cxn modelId="{F05C36A9-4017-9B4D-93B8-571D9A22D5BF}" type="presParOf" srcId="{FF4F2CA2-4625-F547-BF6C-977284AB5420}" destId="{3345015C-EF27-194F-9126-1D3F24B6C489}" srcOrd="1" destOrd="0" presId="urn:microsoft.com/office/officeart/2005/8/layout/list1"/>
    <dgm:cxn modelId="{D4D80860-E4AE-E44B-B444-A96DED977490}" type="presParOf" srcId="{12236229-DF1D-A34A-A272-392245DD94CD}" destId="{C9CCAE94-5717-E149-B3D3-773E73C5E46A}" srcOrd="9" destOrd="0" presId="urn:microsoft.com/office/officeart/2005/8/layout/list1"/>
    <dgm:cxn modelId="{34149545-7B63-5744-95E3-4735EC6CA3BF}" type="presParOf" srcId="{12236229-DF1D-A34A-A272-392245DD94CD}" destId="{FC73820A-F7FB-9248-8845-5C8B02136D9A}" srcOrd="10" destOrd="0" presId="urn:microsoft.com/office/officeart/2005/8/layout/list1"/>
    <dgm:cxn modelId="{180F3921-5D49-4844-9BE5-BF3E338B6FDE}" type="presParOf" srcId="{12236229-DF1D-A34A-A272-392245DD94CD}" destId="{D56807BB-F1B1-D44B-AB99-9664DC103A2B}" srcOrd="11" destOrd="0" presId="urn:microsoft.com/office/officeart/2005/8/layout/list1"/>
    <dgm:cxn modelId="{2FCE92FC-2B4A-EA45-BD60-E2C6575329CC}" type="presParOf" srcId="{12236229-DF1D-A34A-A272-392245DD94CD}" destId="{2AF1FBE7-22C5-1943-8F2B-FF3B00FF718A}" srcOrd="12" destOrd="0" presId="urn:microsoft.com/office/officeart/2005/8/layout/list1"/>
    <dgm:cxn modelId="{60377B14-7E7A-C945-8A1C-EE98899B157C}" type="presParOf" srcId="{2AF1FBE7-22C5-1943-8F2B-FF3B00FF718A}" destId="{46663CB5-DD63-5949-B4ED-3ABAD4595C55}" srcOrd="0" destOrd="0" presId="urn:microsoft.com/office/officeart/2005/8/layout/list1"/>
    <dgm:cxn modelId="{54A7E3D1-9168-DD40-BAC5-0F9EDCA62C42}" type="presParOf" srcId="{2AF1FBE7-22C5-1943-8F2B-FF3B00FF718A}" destId="{ACE3A63B-F3C6-3C40-A0E6-73AD0ABD5AB1}" srcOrd="1" destOrd="0" presId="urn:microsoft.com/office/officeart/2005/8/layout/list1"/>
    <dgm:cxn modelId="{36315C76-24F1-3242-A310-736FC42F3562}" type="presParOf" srcId="{12236229-DF1D-A34A-A272-392245DD94CD}" destId="{FFB2C09D-4DF8-C34A-9873-036BEC67A3C9}" srcOrd="13" destOrd="0" presId="urn:microsoft.com/office/officeart/2005/8/layout/list1"/>
    <dgm:cxn modelId="{F51DE7F1-4FEC-C547-8459-1E366BE64743}" type="presParOf" srcId="{12236229-DF1D-A34A-A272-392245DD94CD}" destId="{BE825D48-E735-3A44-9C11-1A0A6DCD8C2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8A1A0E-FA54-4B98-99C5-0C1FE03B7BBD}" type="doc">
      <dgm:prSet loTypeId="urn:microsoft.com/office/officeart/2005/8/layout/list1" loCatId="" qsTypeId="urn:microsoft.com/office/officeart/2005/8/quickstyle/simple2" qsCatId="simple" csTypeId="urn:microsoft.com/office/officeart/2005/8/colors/colorful1#7" csCatId="colorful" phldr="1"/>
      <dgm:spPr/>
      <dgm:t>
        <a:bodyPr/>
        <a:lstStyle/>
        <a:p>
          <a:endParaRPr lang="en-US"/>
        </a:p>
      </dgm:t>
    </dgm:pt>
    <dgm:pt modelId="{68056FFC-1FC3-4D73-8A93-EA8838632714}">
      <dgm:prSet phldrT="[Text]" custT="1"/>
      <dgm:spPr/>
      <dgm:t>
        <a:bodyPr/>
        <a:lstStyle/>
        <a:p>
          <a:r>
            <a:rPr lang="en-US" sz="2800" dirty="0" smtClean="0"/>
            <a:t>Goal-directed behavior in the presence of options</a:t>
          </a:r>
          <a:endParaRPr lang="en-US" sz="2800" dirty="0"/>
        </a:p>
      </dgm:t>
    </dgm:pt>
    <dgm:pt modelId="{2C7C50B0-F290-4307-B6D2-017446FB9A68}" type="parTrans" cxnId="{0D2534C9-DDC2-4D0C-BC04-B7C9699C4717}">
      <dgm:prSet/>
      <dgm:spPr/>
      <dgm:t>
        <a:bodyPr/>
        <a:lstStyle/>
        <a:p>
          <a:endParaRPr lang="en-US" sz="1100"/>
        </a:p>
      </dgm:t>
    </dgm:pt>
    <dgm:pt modelId="{73692B7A-C687-4970-B9B2-955F8BED320A}" type="sibTrans" cxnId="{0D2534C9-DDC2-4D0C-BC04-B7C9699C4717}">
      <dgm:prSet/>
      <dgm:spPr/>
      <dgm:t>
        <a:bodyPr/>
        <a:lstStyle/>
        <a:p>
          <a:endParaRPr lang="en-US" sz="1100"/>
        </a:p>
      </dgm:t>
    </dgm:pt>
    <dgm:pt modelId="{025ADEC7-76C9-4354-9AD3-71FE8EE2ED6B}">
      <dgm:prSet phldrT="[Text]" custT="1"/>
      <dgm:spPr/>
      <dgm:t>
        <a:bodyPr/>
        <a:lstStyle/>
        <a:p>
          <a:r>
            <a:rPr lang="en-US" sz="2400" dirty="0" smtClean="0"/>
            <a:t>Decision theory is concerned with…</a:t>
          </a:r>
          <a:endParaRPr lang="en-US" sz="2400" dirty="0"/>
        </a:p>
      </dgm:t>
    </dgm:pt>
    <dgm:pt modelId="{37417B6D-F395-4F98-B029-2A0A04A048FA}" type="sibTrans" cxnId="{0746D415-FC22-4943-9EAF-EFDD683AD242}">
      <dgm:prSet/>
      <dgm:spPr/>
      <dgm:t>
        <a:bodyPr/>
        <a:lstStyle/>
        <a:p>
          <a:endParaRPr lang="en-US" sz="1100"/>
        </a:p>
      </dgm:t>
    </dgm:pt>
    <dgm:pt modelId="{6B7EB84E-9046-47DC-8098-1A6FAFED7C0D}" type="parTrans" cxnId="{0746D415-FC22-4943-9EAF-EFDD683AD242}">
      <dgm:prSet/>
      <dgm:spPr/>
      <dgm:t>
        <a:bodyPr/>
        <a:lstStyle/>
        <a:p>
          <a:endParaRPr lang="en-US" sz="1100"/>
        </a:p>
      </dgm:t>
    </dgm:pt>
    <dgm:pt modelId="{A8A0D280-114A-F444-878D-61D7DF2999A0}" type="pres">
      <dgm:prSet presAssocID="{318A1A0E-FA54-4B98-99C5-0C1FE03B7BBD}" presName="linear" presStyleCnt="0">
        <dgm:presLayoutVars>
          <dgm:dir/>
          <dgm:animLvl val="lvl"/>
          <dgm:resizeHandles val="exact"/>
        </dgm:presLayoutVars>
      </dgm:prSet>
      <dgm:spPr/>
      <dgm:t>
        <a:bodyPr/>
        <a:lstStyle/>
        <a:p>
          <a:endParaRPr lang="en-US"/>
        </a:p>
      </dgm:t>
    </dgm:pt>
    <dgm:pt modelId="{CEC67633-E002-584D-A180-928EE0DD4236}" type="pres">
      <dgm:prSet presAssocID="{025ADEC7-76C9-4354-9AD3-71FE8EE2ED6B}" presName="parentLin" presStyleCnt="0"/>
      <dgm:spPr/>
      <dgm:t>
        <a:bodyPr/>
        <a:lstStyle/>
        <a:p>
          <a:endParaRPr lang="en-US"/>
        </a:p>
      </dgm:t>
    </dgm:pt>
    <dgm:pt modelId="{0FB1DC6C-0BFD-C441-9C0E-A30896D52D44}" type="pres">
      <dgm:prSet presAssocID="{025ADEC7-76C9-4354-9AD3-71FE8EE2ED6B}" presName="parentLeftMargin" presStyleLbl="node1" presStyleIdx="0" presStyleCnt="1"/>
      <dgm:spPr/>
      <dgm:t>
        <a:bodyPr/>
        <a:lstStyle/>
        <a:p>
          <a:endParaRPr lang="en-US"/>
        </a:p>
      </dgm:t>
    </dgm:pt>
    <dgm:pt modelId="{A25BFBB9-71F5-8544-BC10-6F62AA2FC51D}" type="pres">
      <dgm:prSet presAssocID="{025ADEC7-76C9-4354-9AD3-71FE8EE2ED6B}" presName="parentText" presStyleLbl="node1" presStyleIdx="0" presStyleCnt="1" custScaleY="57504" custLinFactNeighborX="5263" custLinFactNeighborY="-20273">
        <dgm:presLayoutVars>
          <dgm:chMax val="0"/>
          <dgm:bulletEnabled val="1"/>
        </dgm:presLayoutVars>
      </dgm:prSet>
      <dgm:spPr/>
      <dgm:t>
        <a:bodyPr/>
        <a:lstStyle/>
        <a:p>
          <a:endParaRPr lang="en-US"/>
        </a:p>
      </dgm:t>
    </dgm:pt>
    <dgm:pt modelId="{0C3EC99B-5118-0D45-844E-DF01AFAC99B4}" type="pres">
      <dgm:prSet presAssocID="{025ADEC7-76C9-4354-9AD3-71FE8EE2ED6B}" presName="negativeSpace" presStyleCnt="0"/>
      <dgm:spPr/>
      <dgm:t>
        <a:bodyPr/>
        <a:lstStyle/>
        <a:p>
          <a:endParaRPr lang="en-US"/>
        </a:p>
      </dgm:t>
    </dgm:pt>
    <dgm:pt modelId="{6B07C7E3-55C3-3449-94D7-4882927639E4}" type="pres">
      <dgm:prSet presAssocID="{025ADEC7-76C9-4354-9AD3-71FE8EE2ED6B}" presName="childText" presStyleLbl="conFgAcc1" presStyleIdx="0" presStyleCnt="1" custScaleY="79340">
        <dgm:presLayoutVars>
          <dgm:bulletEnabled val="1"/>
        </dgm:presLayoutVars>
      </dgm:prSet>
      <dgm:spPr/>
      <dgm:t>
        <a:bodyPr/>
        <a:lstStyle/>
        <a:p>
          <a:endParaRPr lang="en-US"/>
        </a:p>
      </dgm:t>
    </dgm:pt>
  </dgm:ptLst>
  <dgm:cxnLst>
    <dgm:cxn modelId="{2768AC08-178E-AC48-8DBD-BDC29542F1D0}" type="presOf" srcId="{025ADEC7-76C9-4354-9AD3-71FE8EE2ED6B}" destId="{0FB1DC6C-0BFD-C441-9C0E-A30896D52D44}" srcOrd="0" destOrd="0" presId="urn:microsoft.com/office/officeart/2005/8/layout/list1"/>
    <dgm:cxn modelId="{0746D415-FC22-4943-9EAF-EFDD683AD242}" srcId="{318A1A0E-FA54-4B98-99C5-0C1FE03B7BBD}" destId="{025ADEC7-76C9-4354-9AD3-71FE8EE2ED6B}" srcOrd="0" destOrd="0" parTransId="{6B7EB84E-9046-47DC-8098-1A6FAFED7C0D}" sibTransId="{37417B6D-F395-4F98-B029-2A0A04A048FA}"/>
    <dgm:cxn modelId="{801D36A6-7C4E-4A49-BD30-5D5518EF530A}" type="presOf" srcId="{025ADEC7-76C9-4354-9AD3-71FE8EE2ED6B}" destId="{A25BFBB9-71F5-8544-BC10-6F62AA2FC51D}" srcOrd="1" destOrd="0" presId="urn:microsoft.com/office/officeart/2005/8/layout/list1"/>
    <dgm:cxn modelId="{0D2534C9-DDC2-4D0C-BC04-B7C9699C4717}" srcId="{025ADEC7-76C9-4354-9AD3-71FE8EE2ED6B}" destId="{68056FFC-1FC3-4D73-8A93-EA8838632714}" srcOrd="0" destOrd="0" parTransId="{2C7C50B0-F290-4307-B6D2-017446FB9A68}" sibTransId="{73692B7A-C687-4970-B9B2-955F8BED320A}"/>
    <dgm:cxn modelId="{19A2125B-6232-EE4E-B8A3-8AD49D959F95}" type="presOf" srcId="{68056FFC-1FC3-4D73-8A93-EA8838632714}" destId="{6B07C7E3-55C3-3449-94D7-4882927639E4}" srcOrd="0" destOrd="0" presId="urn:microsoft.com/office/officeart/2005/8/layout/list1"/>
    <dgm:cxn modelId="{482436DB-EBCA-E24E-9969-164E951F8090}" type="presOf" srcId="{318A1A0E-FA54-4B98-99C5-0C1FE03B7BBD}" destId="{A8A0D280-114A-F444-878D-61D7DF2999A0}" srcOrd="0" destOrd="0" presId="urn:microsoft.com/office/officeart/2005/8/layout/list1"/>
    <dgm:cxn modelId="{158885EC-63B2-FD45-BF1F-DBAD169C7FE5}" type="presParOf" srcId="{A8A0D280-114A-F444-878D-61D7DF2999A0}" destId="{CEC67633-E002-584D-A180-928EE0DD4236}" srcOrd="0" destOrd="0" presId="urn:microsoft.com/office/officeart/2005/8/layout/list1"/>
    <dgm:cxn modelId="{788D3FD7-81DD-ED40-94F5-5A2A1ECFE494}" type="presParOf" srcId="{CEC67633-E002-584D-A180-928EE0DD4236}" destId="{0FB1DC6C-0BFD-C441-9C0E-A30896D52D44}" srcOrd="0" destOrd="0" presId="urn:microsoft.com/office/officeart/2005/8/layout/list1"/>
    <dgm:cxn modelId="{1470FE9C-DA45-434B-855E-4ED7A08A5278}" type="presParOf" srcId="{CEC67633-E002-584D-A180-928EE0DD4236}" destId="{A25BFBB9-71F5-8544-BC10-6F62AA2FC51D}" srcOrd="1" destOrd="0" presId="urn:microsoft.com/office/officeart/2005/8/layout/list1"/>
    <dgm:cxn modelId="{2C676591-9BC7-1745-807E-1CCE475BC353}" type="presParOf" srcId="{A8A0D280-114A-F444-878D-61D7DF2999A0}" destId="{0C3EC99B-5118-0D45-844E-DF01AFAC99B4}" srcOrd="1" destOrd="0" presId="urn:microsoft.com/office/officeart/2005/8/layout/list1"/>
    <dgm:cxn modelId="{1DB57CDD-2BA5-BB41-8F1E-FA81DDA0FB36}" type="presParOf" srcId="{A8A0D280-114A-F444-878D-61D7DF2999A0}" destId="{6B07C7E3-55C3-3449-94D7-4882927639E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177A0-8AFF-884F-9EBB-53532AD163FA}">
      <dsp:nvSpPr>
        <dsp:cNvPr id="0" name=""/>
        <dsp:cNvSpPr/>
      </dsp:nvSpPr>
      <dsp:spPr>
        <a:xfrm>
          <a:off x="0" y="351299"/>
          <a:ext cx="8229600" cy="9292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Focuses on how we use our freedom</a:t>
          </a:r>
          <a:endParaRPr lang="en-US" sz="2400" kern="1200" dirty="0"/>
        </a:p>
      </dsp:txBody>
      <dsp:txXfrm>
        <a:off x="0" y="351299"/>
        <a:ext cx="8229600" cy="929250"/>
      </dsp:txXfrm>
    </dsp:sp>
    <dsp:sp modelId="{DFE6755B-AA2C-6A47-AAA1-71671857548D}">
      <dsp:nvSpPr>
        <dsp:cNvPr id="0" name=""/>
        <dsp:cNvSpPr/>
      </dsp:nvSpPr>
      <dsp:spPr>
        <a:xfrm>
          <a:off x="411480" y="56099"/>
          <a:ext cx="5760720" cy="5904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t>Assumption</a:t>
          </a:r>
          <a:endParaRPr lang="en-US" sz="2000" kern="1200" dirty="0"/>
        </a:p>
      </dsp:txBody>
      <dsp:txXfrm>
        <a:off x="440301" y="84920"/>
        <a:ext cx="5703078" cy="532758"/>
      </dsp:txXfrm>
    </dsp:sp>
    <dsp:sp modelId="{7CF3D6E2-8871-CE4A-B2EB-84FC14FEBD2C}">
      <dsp:nvSpPr>
        <dsp:cNvPr id="0" name=""/>
        <dsp:cNvSpPr/>
      </dsp:nvSpPr>
      <dsp:spPr>
        <a:xfrm>
          <a:off x="0" y="1683750"/>
          <a:ext cx="8229600" cy="9292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There are options to choose between</a:t>
          </a:r>
          <a:endParaRPr lang="en-US" sz="2400" kern="1200" dirty="0"/>
        </a:p>
      </dsp:txBody>
      <dsp:txXfrm>
        <a:off x="0" y="1683750"/>
        <a:ext cx="8229600" cy="929250"/>
      </dsp:txXfrm>
    </dsp:sp>
    <dsp:sp modelId="{8ED295D8-F77F-C740-994B-BD872441DF07}">
      <dsp:nvSpPr>
        <dsp:cNvPr id="0" name=""/>
        <dsp:cNvSpPr/>
      </dsp:nvSpPr>
      <dsp:spPr>
        <a:xfrm>
          <a:off x="411480" y="1388549"/>
          <a:ext cx="5760720" cy="5904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t>Assumption</a:t>
          </a:r>
          <a:endParaRPr lang="en-US" sz="2000" kern="1200" dirty="0"/>
        </a:p>
      </dsp:txBody>
      <dsp:txXfrm>
        <a:off x="440301" y="1417370"/>
        <a:ext cx="5703078" cy="532758"/>
      </dsp:txXfrm>
    </dsp:sp>
    <dsp:sp modelId="{FC73820A-F7FB-9248-8845-5C8B02136D9A}">
      <dsp:nvSpPr>
        <dsp:cNvPr id="0" name=""/>
        <dsp:cNvSpPr/>
      </dsp:nvSpPr>
      <dsp:spPr>
        <a:xfrm>
          <a:off x="0" y="3016200"/>
          <a:ext cx="8229600" cy="92925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We choose in a non-random way</a:t>
          </a:r>
          <a:endParaRPr lang="en-US" sz="2400" kern="1200" dirty="0"/>
        </a:p>
      </dsp:txBody>
      <dsp:txXfrm>
        <a:off x="0" y="3016200"/>
        <a:ext cx="8229600" cy="929250"/>
      </dsp:txXfrm>
    </dsp:sp>
    <dsp:sp modelId="{3345015C-EF27-194F-9126-1D3F24B6C489}">
      <dsp:nvSpPr>
        <dsp:cNvPr id="0" name=""/>
        <dsp:cNvSpPr/>
      </dsp:nvSpPr>
      <dsp:spPr>
        <a:xfrm>
          <a:off x="411480" y="2721000"/>
          <a:ext cx="5760720" cy="59040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t>Assumption</a:t>
          </a:r>
          <a:endParaRPr lang="en-US" sz="2000" kern="1200" dirty="0"/>
        </a:p>
      </dsp:txBody>
      <dsp:txXfrm>
        <a:off x="440301" y="2749821"/>
        <a:ext cx="5703078" cy="532758"/>
      </dsp:txXfrm>
    </dsp:sp>
    <dsp:sp modelId="{BE825D48-E735-3A44-9C11-1A0A6DCD8C29}">
      <dsp:nvSpPr>
        <dsp:cNvPr id="0" name=""/>
        <dsp:cNvSpPr/>
      </dsp:nvSpPr>
      <dsp:spPr>
        <a:xfrm>
          <a:off x="0" y="4348650"/>
          <a:ext cx="8229600" cy="92925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Our choices are goal-directed activities</a:t>
          </a:r>
          <a:endParaRPr lang="en-US" sz="2400" kern="1200" dirty="0"/>
        </a:p>
      </dsp:txBody>
      <dsp:txXfrm>
        <a:off x="0" y="4348650"/>
        <a:ext cx="8229600" cy="929250"/>
      </dsp:txXfrm>
    </dsp:sp>
    <dsp:sp modelId="{ACE3A63B-F3C6-3C40-A0E6-73AD0ABD5AB1}">
      <dsp:nvSpPr>
        <dsp:cNvPr id="0" name=""/>
        <dsp:cNvSpPr/>
      </dsp:nvSpPr>
      <dsp:spPr>
        <a:xfrm>
          <a:off x="411480" y="4053450"/>
          <a:ext cx="5760720" cy="59040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kern="1200" dirty="0" smtClean="0"/>
            <a:t>Assumption</a:t>
          </a:r>
          <a:endParaRPr lang="en-US" sz="2000" kern="1200" dirty="0"/>
        </a:p>
      </dsp:txBody>
      <dsp:txXfrm>
        <a:off x="440301" y="4082271"/>
        <a:ext cx="570307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7C7E3-55C3-3449-94D7-4882927639E4}">
      <dsp:nvSpPr>
        <dsp:cNvPr id="0" name=""/>
        <dsp:cNvSpPr/>
      </dsp:nvSpPr>
      <dsp:spPr>
        <a:xfrm>
          <a:off x="0" y="827576"/>
          <a:ext cx="7239000" cy="1839418"/>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827" tIns="853948" rIns="561827"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Goal-directed behavior in the presence of options</a:t>
          </a:r>
          <a:endParaRPr lang="en-US" sz="2800" kern="1200" dirty="0"/>
        </a:p>
      </dsp:txBody>
      <dsp:txXfrm>
        <a:off x="0" y="827576"/>
        <a:ext cx="7239000" cy="1839418"/>
      </dsp:txXfrm>
    </dsp:sp>
    <dsp:sp modelId="{A25BFBB9-71F5-8544-BC10-6F62AA2FC51D}">
      <dsp:nvSpPr>
        <dsp:cNvPr id="0" name=""/>
        <dsp:cNvSpPr/>
      </dsp:nvSpPr>
      <dsp:spPr>
        <a:xfrm>
          <a:off x="380999" y="302791"/>
          <a:ext cx="5067300" cy="1086411"/>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1532" tIns="0" rIns="191532" bIns="0" numCol="1" spcCol="1270" anchor="ctr" anchorCtr="0">
          <a:noAutofit/>
        </a:bodyPr>
        <a:lstStyle/>
        <a:p>
          <a:pPr lvl="0" algn="l" defTabSz="1066800">
            <a:lnSpc>
              <a:spcPct val="90000"/>
            </a:lnSpc>
            <a:spcBef>
              <a:spcPct val="0"/>
            </a:spcBef>
            <a:spcAft>
              <a:spcPct val="35000"/>
            </a:spcAft>
          </a:pPr>
          <a:r>
            <a:rPr lang="en-US" sz="2400" kern="1200" dirty="0" smtClean="0"/>
            <a:t>Decision theory is concerned with…</a:t>
          </a:r>
          <a:endParaRPr lang="en-US" sz="2400" kern="1200" dirty="0"/>
        </a:p>
      </dsp:txBody>
      <dsp:txXfrm>
        <a:off x="434033" y="355825"/>
        <a:ext cx="4961232" cy="98034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484D8E-EE95-4143-AB03-1F5C48516012}" type="datetimeFigureOut">
              <a:rPr lang="en-US" smtClean="0"/>
              <a:pPr/>
              <a:t>1/14/15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5CE6C-5AF8-9D46-8B34-57B56281D585}" type="slidenum">
              <a:rPr lang="en-US" smtClean="0"/>
              <a:pPr/>
              <a:t>‹#›</a:t>
            </a:fld>
            <a:endParaRPr lang="en-US"/>
          </a:p>
        </p:txBody>
      </p:sp>
    </p:spTree>
    <p:extLst>
      <p:ext uri="{BB962C8B-B14F-4D97-AF65-F5344CB8AC3E}">
        <p14:creationId xmlns:p14="http://schemas.microsoft.com/office/powerpoint/2010/main" val="3763971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A5CE6C-5AF8-9D46-8B34-57B56281D585}" type="slidenum">
              <a:rPr lang="en-US" smtClean="0"/>
              <a:pPr/>
              <a:t>1</a:t>
            </a:fld>
            <a:endParaRPr lang="en-US"/>
          </a:p>
        </p:txBody>
      </p:sp>
    </p:spTree>
    <p:extLst>
      <p:ext uri="{BB962C8B-B14F-4D97-AF65-F5344CB8AC3E}">
        <p14:creationId xmlns:p14="http://schemas.microsoft.com/office/powerpoint/2010/main" val="415375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5FD65-C84A-674E-9AB1-3EE727E2787C}" type="slidenum">
              <a:rPr lang="en-US" smtClean="0"/>
              <a:t>3</a:t>
            </a:fld>
            <a:endParaRPr lang="en-US"/>
          </a:p>
        </p:txBody>
      </p:sp>
    </p:spTree>
    <p:extLst>
      <p:ext uri="{BB962C8B-B14F-4D97-AF65-F5344CB8AC3E}">
        <p14:creationId xmlns:p14="http://schemas.microsoft.com/office/powerpoint/2010/main" val="327676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75FD65-C84A-674E-9AB1-3EE727E2787C}" type="slidenum">
              <a:rPr lang="en-US" smtClean="0"/>
              <a:t>4</a:t>
            </a:fld>
            <a:endParaRPr lang="en-US"/>
          </a:p>
        </p:txBody>
      </p:sp>
    </p:spTree>
    <p:extLst>
      <p:ext uri="{BB962C8B-B14F-4D97-AF65-F5344CB8AC3E}">
        <p14:creationId xmlns:p14="http://schemas.microsoft.com/office/powerpoint/2010/main" val="3276762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A5CE6C-5AF8-9D46-8B34-57B56281D585}" type="slidenum">
              <a:rPr lang="en-US" smtClean="0"/>
              <a:pPr/>
              <a:t>5</a:t>
            </a:fld>
            <a:endParaRPr lang="en-US"/>
          </a:p>
        </p:txBody>
      </p:sp>
    </p:spTree>
    <p:extLst>
      <p:ext uri="{BB962C8B-B14F-4D97-AF65-F5344CB8AC3E}">
        <p14:creationId xmlns:p14="http://schemas.microsoft.com/office/powerpoint/2010/main" val="231074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A5CE6C-5AF8-9D46-8B34-57B56281D585}" type="slidenum">
              <a:rPr lang="en-US" smtClean="0"/>
              <a:pPr/>
              <a:t>6</a:t>
            </a:fld>
            <a:endParaRPr lang="en-US"/>
          </a:p>
        </p:txBody>
      </p:sp>
    </p:spTree>
    <p:extLst>
      <p:ext uri="{BB962C8B-B14F-4D97-AF65-F5344CB8AC3E}">
        <p14:creationId xmlns:p14="http://schemas.microsoft.com/office/powerpoint/2010/main" val="387293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390">
              <a:defRPr sz="2400">
                <a:solidFill>
                  <a:schemeClr val="tx1"/>
                </a:solidFill>
                <a:latin typeface="Times New Roman" charset="0"/>
                <a:ea typeface="ＭＳ Ｐゴシック" charset="0"/>
              </a:defRPr>
            </a:lvl1pPr>
            <a:lvl2pPr marL="727868" indent="-279949" defTabSz="911390">
              <a:defRPr sz="2400">
                <a:solidFill>
                  <a:schemeClr val="tx1"/>
                </a:solidFill>
                <a:latin typeface="Times New Roman" charset="0"/>
                <a:ea typeface="ＭＳ Ｐゴシック" charset="0"/>
              </a:defRPr>
            </a:lvl2pPr>
            <a:lvl3pPr marL="1119797" indent="-223959" defTabSz="911390">
              <a:defRPr sz="2400">
                <a:solidFill>
                  <a:schemeClr val="tx1"/>
                </a:solidFill>
                <a:latin typeface="Times New Roman" charset="0"/>
                <a:ea typeface="ＭＳ Ｐゴシック" charset="0"/>
              </a:defRPr>
            </a:lvl3pPr>
            <a:lvl4pPr marL="1567716" indent="-223959" defTabSz="911390">
              <a:defRPr sz="2400">
                <a:solidFill>
                  <a:schemeClr val="tx1"/>
                </a:solidFill>
                <a:latin typeface="Times New Roman" charset="0"/>
                <a:ea typeface="ＭＳ Ｐゴシック" charset="0"/>
              </a:defRPr>
            </a:lvl4pPr>
            <a:lvl5pPr marL="2015635" indent="-223959" defTabSz="911390">
              <a:defRPr sz="2400">
                <a:solidFill>
                  <a:schemeClr val="tx1"/>
                </a:solidFill>
                <a:latin typeface="Times New Roman" charset="0"/>
                <a:ea typeface="ＭＳ Ｐゴシック" charset="0"/>
              </a:defRPr>
            </a:lvl5pPr>
            <a:lvl6pPr marL="2463554" indent="-223959" defTabSz="911390" eaLnBrk="0" fontAlgn="base" hangingPunct="0">
              <a:spcBef>
                <a:spcPct val="0"/>
              </a:spcBef>
              <a:spcAft>
                <a:spcPct val="0"/>
              </a:spcAft>
              <a:defRPr sz="2400">
                <a:solidFill>
                  <a:schemeClr val="tx1"/>
                </a:solidFill>
                <a:latin typeface="Times New Roman" charset="0"/>
                <a:ea typeface="ＭＳ Ｐゴシック" charset="0"/>
              </a:defRPr>
            </a:lvl6pPr>
            <a:lvl7pPr marL="2911472" indent="-223959" defTabSz="911390" eaLnBrk="0" fontAlgn="base" hangingPunct="0">
              <a:spcBef>
                <a:spcPct val="0"/>
              </a:spcBef>
              <a:spcAft>
                <a:spcPct val="0"/>
              </a:spcAft>
              <a:defRPr sz="2400">
                <a:solidFill>
                  <a:schemeClr val="tx1"/>
                </a:solidFill>
                <a:latin typeface="Times New Roman" charset="0"/>
                <a:ea typeface="ＭＳ Ｐゴシック" charset="0"/>
              </a:defRPr>
            </a:lvl7pPr>
            <a:lvl8pPr marL="3359391" indent="-223959" defTabSz="911390" eaLnBrk="0" fontAlgn="base" hangingPunct="0">
              <a:spcBef>
                <a:spcPct val="0"/>
              </a:spcBef>
              <a:spcAft>
                <a:spcPct val="0"/>
              </a:spcAft>
              <a:defRPr sz="2400">
                <a:solidFill>
                  <a:schemeClr val="tx1"/>
                </a:solidFill>
                <a:latin typeface="Times New Roman" charset="0"/>
                <a:ea typeface="ＭＳ Ｐゴシック" charset="0"/>
              </a:defRPr>
            </a:lvl8pPr>
            <a:lvl9pPr marL="3807310" indent="-223959" defTabSz="911390" eaLnBrk="0" fontAlgn="base" hangingPunct="0">
              <a:spcBef>
                <a:spcPct val="0"/>
              </a:spcBef>
              <a:spcAft>
                <a:spcPct val="0"/>
              </a:spcAft>
              <a:defRPr sz="2400">
                <a:solidFill>
                  <a:schemeClr val="tx1"/>
                </a:solidFill>
                <a:latin typeface="Times New Roman" charset="0"/>
                <a:ea typeface="ＭＳ Ｐゴシック" charset="0"/>
              </a:defRPr>
            </a:lvl9pPr>
          </a:lstStyle>
          <a:p>
            <a:fld id="{57CBC433-88BA-8E44-8EB8-B1D3985EDCED}" type="slidenum">
              <a:rPr lang="en-US" sz="1200"/>
              <a:pPr/>
              <a:t>7</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A5CE6C-5AF8-9D46-8B34-57B56281D585}" type="slidenum">
              <a:rPr lang="en-US" smtClean="0"/>
              <a:pPr/>
              <a:t>14</a:t>
            </a:fld>
            <a:endParaRPr lang="en-US"/>
          </a:p>
        </p:txBody>
      </p:sp>
    </p:spTree>
    <p:extLst>
      <p:ext uri="{BB962C8B-B14F-4D97-AF65-F5344CB8AC3E}">
        <p14:creationId xmlns:p14="http://schemas.microsoft.com/office/powerpoint/2010/main" val="3475270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A5CE6C-5AF8-9D46-8B34-57B56281D585}" type="slidenum">
              <a:rPr lang="en-US" smtClean="0"/>
              <a:pPr/>
              <a:t>20</a:t>
            </a:fld>
            <a:endParaRPr lang="en-US"/>
          </a:p>
        </p:txBody>
      </p:sp>
    </p:spTree>
    <p:extLst>
      <p:ext uri="{BB962C8B-B14F-4D97-AF65-F5344CB8AC3E}">
        <p14:creationId xmlns:p14="http://schemas.microsoft.com/office/powerpoint/2010/main" val="97028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A5CE6C-5AF8-9D46-8B34-57B56281D585}" type="slidenum">
              <a:rPr lang="en-US" smtClean="0"/>
              <a:pPr/>
              <a:t>26</a:t>
            </a:fld>
            <a:endParaRPr lang="en-US"/>
          </a:p>
        </p:txBody>
      </p:sp>
    </p:spTree>
    <p:extLst>
      <p:ext uri="{BB962C8B-B14F-4D97-AF65-F5344CB8AC3E}">
        <p14:creationId xmlns:p14="http://schemas.microsoft.com/office/powerpoint/2010/main" val="133796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36D2C4-28CC-4BAB-B1F3-1DB22C1EF898}" type="datetimeFigureOut">
              <a:rPr lang="en-US" smtClean="0"/>
              <a:pPr/>
              <a:t>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6D2C4-28CC-4BAB-B1F3-1DB22C1EF898}" type="datetimeFigureOut">
              <a:rPr lang="en-US" smtClean="0"/>
              <a:pPr/>
              <a:t>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6D2C4-28CC-4BAB-B1F3-1DB22C1EF898}" type="datetimeFigureOut">
              <a:rPr lang="en-US" smtClean="0"/>
              <a:pPr/>
              <a:t>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6D2C4-28CC-4BAB-B1F3-1DB22C1EF898}" type="datetimeFigureOut">
              <a:rPr lang="en-US" smtClean="0"/>
              <a:pPr/>
              <a:t>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36D2C4-28CC-4BAB-B1F3-1DB22C1EF898}" type="datetimeFigureOut">
              <a:rPr lang="en-US" smtClean="0"/>
              <a:pPr/>
              <a:t>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36D2C4-28CC-4BAB-B1F3-1DB22C1EF898}" type="datetimeFigureOut">
              <a:rPr lang="en-US" smtClean="0"/>
              <a:pPr/>
              <a:t>1/14/15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36D2C4-28CC-4BAB-B1F3-1DB22C1EF898}" type="datetimeFigureOut">
              <a:rPr lang="en-US" smtClean="0"/>
              <a:pPr/>
              <a:t>1/14/15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36D2C4-28CC-4BAB-B1F3-1DB22C1EF898}" type="datetimeFigureOut">
              <a:rPr lang="en-US" smtClean="0"/>
              <a:pPr/>
              <a:t>1/14/15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6D2C4-28CC-4BAB-B1F3-1DB22C1EF898}" type="datetimeFigureOut">
              <a:rPr lang="en-US" smtClean="0"/>
              <a:pPr/>
              <a:t>1/14/15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36D2C4-28CC-4BAB-B1F3-1DB22C1EF898}" type="datetimeFigureOut">
              <a:rPr lang="en-US" smtClean="0"/>
              <a:pPr/>
              <a:t>1/14/15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36D2C4-28CC-4BAB-B1F3-1DB22C1EF898}" type="datetimeFigureOut">
              <a:rPr lang="en-US" smtClean="0"/>
              <a:pPr/>
              <a:t>1/14/15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364ECF-F6E9-4C10-A53D-93CEE30999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6D2C4-28CC-4BAB-B1F3-1DB22C1EF898}" type="datetimeFigureOut">
              <a:rPr lang="en-US" smtClean="0"/>
              <a:pPr/>
              <a:t>1/14/15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64ECF-F6E9-4C10-A53D-93CEE30999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ted.com/talks/dan_ariely_asks_are_we_in_control_of_our_own_decisions" TargetMode="Externa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US" dirty="0">
                <a:latin typeface="Calibri" charset="0"/>
              </a:rPr>
              <a:t>INLS </a:t>
            </a:r>
            <a:r>
              <a:rPr lang="en-US" dirty="0" smtClean="0">
                <a:latin typeface="Calibri" charset="0"/>
              </a:rPr>
              <a:t>151</a:t>
            </a:r>
            <a:endParaRPr lang="en-US" dirty="0">
              <a:latin typeface="Calibri" charset="0"/>
            </a:endParaRPr>
          </a:p>
        </p:txBody>
      </p:sp>
      <p:sp>
        <p:nvSpPr>
          <p:cNvPr id="3" name="Subtitle 2"/>
          <p:cNvSpPr>
            <a:spLocks noGrp="1"/>
          </p:cNvSpPr>
          <p:nvPr>
            <p:ph type="subTitle" idx="1"/>
          </p:nvPr>
        </p:nvSpPr>
        <p:spPr/>
        <p:txBody>
          <a:bodyPr rtlCol="0">
            <a:normAutofit/>
          </a:bodyPr>
          <a:lstStyle/>
          <a:p>
            <a:pPr algn="r" eaLnBrk="1" fontAlgn="auto" hangingPunct="1">
              <a:spcAft>
                <a:spcPts val="0"/>
              </a:spcAft>
              <a:buFont typeface="Arial" pitchFamily="34" charset="0"/>
              <a:buNone/>
              <a:defRPr/>
            </a:pPr>
            <a:r>
              <a:rPr lang="en-US" dirty="0" err="1" smtClean="0"/>
              <a:t>wedne</a:t>
            </a:r>
            <a:r>
              <a:rPr lang="en-US" dirty="0" err="1" smtClean="0">
                <a:ea typeface="+mn-ea"/>
                <a:cs typeface="+mn-cs"/>
              </a:rPr>
              <a:t>sday</a:t>
            </a:r>
            <a:r>
              <a:rPr lang="en-US" dirty="0" smtClean="0">
                <a:ea typeface="+mn-ea"/>
                <a:cs typeface="+mn-cs"/>
              </a:rPr>
              <a:t>, </a:t>
            </a:r>
            <a:r>
              <a:rPr lang="en-US" dirty="0" err="1" smtClean="0">
                <a:ea typeface="+mn-ea"/>
                <a:cs typeface="+mn-cs"/>
              </a:rPr>
              <a:t>january</a:t>
            </a:r>
            <a:r>
              <a:rPr lang="en-US" dirty="0" smtClean="0">
                <a:ea typeface="+mn-ea"/>
                <a:cs typeface="+mn-cs"/>
              </a:rPr>
              <a:t> </a:t>
            </a:r>
            <a:r>
              <a:rPr lang="en-US" dirty="0" smtClean="0">
                <a:ea typeface="+mn-ea"/>
                <a:cs typeface="+mn-cs"/>
              </a:rPr>
              <a:t>14</a:t>
            </a:r>
            <a:endParaRPr lang="en-US" dirty="0">
              <a:ea typeface="+mn-ea"/>
              <a:cs typeface="+mn-cs"/>
            </a:endParaRPr>
          </a:p>
        </p:txBody>
      </p:sp>
    </p:spTree>
    <p:extLst>
      <p:ext uri="{BB962C8B-B14F-4D97-AF65-F5344CB8AC3E}">
        <p14:creationId xmlns:p14="http://schemas.microsoft.com/office/powerpoint/2010/main" val="3488176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Classical Model:</a:t>
            </a:r>
            <a:br>
              <a:rPr lang="en-US" dirty="0" smtClean="0"/>
            </a:br>
            <a:r>
              <a:rPr lang="en-US" dirty="0" smtClean="0"/>
              <a:t>Rational Choice Theory or Optimizing</a:t>
            </a:r>
            <a:endParaRPr lang="en-US" dirty="0"/>
          </a:p>
        </p:txBody>
      </p:sp>
      <p:sp>
        <p:nvSpPr>
          <p:cNvPr id="3" name="Content Placeholder 2"/>
          <p:cNvSpPr>
            <a:spLocks noGrp="1"/>
          </p:cNvSpPr>
          <p:nvPr>
            <p:ph idx="1"/>
          </p:nvPr>
        </p:nvSpPr>
        <p:spPr/>
        <p:txBody>
          <a:bodyPr>
            <a:normAutofit/>
          </a:bodyPr>
          <a:lstStyle/>
          <a:p>
            <a:pPr marL="0" indent="0">
              <a:buNone/>
              <a:defRPr/>
            </a:pPr>
            <a:r>
              <a:rPr lang="en-US" dirty="0" smtClean="0"/>
              <a:t>To make the best decision:</a:t>
            </a:r>
          </a:p>
          <a:p>
            <a:pPr marL="857250" lvl="1" indent="-457200">
              <a:buFont typeface="Times" charset="0"/>
              <a:buAutoNum type="arabicPeriod"/>
              <a:defRPr/>
            </a:pPr>
            <a:r>
              <a:rPr lang="en-US" dirty="0" smtClean="0"/>
              <a:t>define the problems</a:t>
            </a:r>
          </a:p>
          <a:p>
            <a:pPr marL="857250" lvl="1" indent="-457200">
              <a:buFont typeface="Times" charset="0"/>
              <a:buAutoNum type="arabicPeriod"/>
              <a:defRPr/>
            </a:pPr>
            <a:r>
              <a:rPr lang="en-US" dirty="0" smtClean="0"/>
              <a:t>establish goals and objectives</a:t>
            </a:r>
          </a:p>
          <a:p>
            <a:pPr marL="857250" lvl="1" indent="-457200">
              <a:buFont typeface="Times" charset="0"/>
              <a:buAutoNum type="arabicPeriod"/>
              <a:defRPr/>
            </a:pPr>
            <a:r>
              <a:rPr lang="en-US" dirty="0" smtClean="0"/>
              <a:t>generate </a:t>
            </a:r>
            <a:r>
              <a:rPr lang="en-US" b="1" dirty="0" smtClean="0"/>
              <a:t>all</a:t>
            </a:r>
            <a:r>
              <a:rPr lang="en-US" dirty="0" smtClean="0"/>
              <a:t> possible alternatives</a:t>
            </a:r>
          </a:p>
          <a:p>
            <a:pPr marL="857250" lvl="1" indent="-457200">
              <a:buFont typeface="Times" charset="0"/>
              <a:buAutoNum type="arabicPeriod"/>
              <a:defRPr/>
            </a:pPr>
            <a:r>
              <a:rPr lang="en-US" dirty="0" smtClean="0"/>
              <a:t>consider the consequences of all alternatives</a:t>
            </a:r>
          </a:p>
          <a:p>
            <a:pPr marL="857250" lvl="1" indent="-457200">
              <a:buFont typeface="Times" charset="0"/>
              <a:buAutoNum type="arabicPeriod"/>
              <a:defRPr/>
            </a:pPr>
            <a:r>
              <a:rPr lang="en-US" dirty="0" smtClean="0"/>
              <a:t>evaluate all alternatives </a:t>
            </a:r>
          </a:p>
          <a:p>
            <a:pPr marL="857250" lvl="1" indent="-457200">
              <a:buFont typeface="Times" charset="0"/>
              <a:buAutoNum type="arabicPeriod"/>
              <a:defRPr/>
            </a:pPr>
            <a:r>
              <a:rPr lang="en-US" dirty="0" smtClean="0"/>
              <a:t>select the </a:t>
            </a:r>
            <a:r>
              <a:rPr lang="en-US" b="1" i="1" dirty="0" smtClean="0"/>
              <a:t>best</a:t>
            </a:r>
            <a:r>
              <a:rPr lang="en-US" dirty="0" smtClean="0"/>
              <a:t> alternative</a:t>
            </a:r>
          </a:p>
          <a:p>
            <a:pPr marL="857250" lvl="1" indent="-457200">
              <a:buFont typeface="Times" charset="0"/>
              <a:buAutoNum type="arabicPeriod"/>
              <a:defRPr/>
            </a:pPr>
            <a:r>
              <a:rPr lang="en-US" dirty="0" smtClean="0"/>
              <a:t>implement and evaluate the decision</a:t>
            </a:r>
          </a:p>
          <a:p>
            <a:endParaRPr lang="en-US" dirty="0"/>
          </a:p>
        </p:txBody>
      </p:sp>
    </p:spTree>
    <p:extLst>
      <p:ext uri="{BB962C8B-B14F-4D97-AF65-F5344CB8AC3E}">
        <p14:creationId xmlns:p14="http://schemas.microsoft.com/office/powerpoint/2010/main" val="1482576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 Classical Model:</a:t>
            </a:r>
            <a:br>
              <a:rPr lang="en-US" dirty="0"/>
            </a:br>
            <a:r>
              <a:rPr lang="en-US" dirty="0"/>
              <a:t>Rational Choice Theory or Optimizing</a:t>
            </a:r>
            <a:endParaRPr lang="en-US" cap="none" dirty="0">
              <a:solidFill>
                <a:srgbClr val="000000"/>
              </a:solidFill>
            </a:endParaRPr>
          </a:p>
        </p:txBody>
      </p:sp>
      <p:sp>
        <p:nvSpPr>
          <p:cNvPr id="5" name="Text Placeholder 4"/>
          <p:cNvSpPr>
            <a:spLocks noGrp="1"/>
          </p:cNvSpPr>
          <p:nvPr>
            <p:ph idx="1"/>
          </p:nvPr>
        </p:nvSpPr>
        <p:spPr/>
        <p:txBody>
          <a:bodyPr>
            <a:normAutofit fontScale="85000" lnSpcReduction="10000"/>
          </a:bodyPr>
          <a:lstStyle/>
          <a:p>
            <a:pPr>
              <a:buNone/>
            </a:pPr>
            <a:r>
              <a:rPr lang="en-US" dirty="0" smtClean="0"/>
              <a:t>Assumptions…</a:t>
            </a:r>
          </a:p>
          <a:p>
            <a:r>
              <a:rPr lang="en-US" dirty="0" smtClean="0"/>
              <a:t>human </a:t>
            </a:r>
            <a:r>
              <a:rPr lang="en-US" dirty="0"/>
              <a:t>beings have well-ordered </a:t>
            </a:r>
            <a:r>
              <a:rPr lang="en-US" dirty="0" smtClean="0"/>
              <a:t>preferences</a:t>
            </a:r>
          </a:p>
          <a:p>
            <a:r>
              <a:rPr lang="en-US" dirty="0"/>
              <a:t>people go through life </a:t>
            </a:r>
            <a:r>
              <a:rPr lang="en-US" dirty="0" smtClean="0"/>
              <a:t>with all </a:t>
            </a:r>
            <a:r>
              <a:rPr lang="en-US" dirty="0"/>
              <a:t>their options arrayed before them, as if on a buffet </a:t>
            </a:r>
            <a:r>
              <a:rPr lang="en-US" dirty="0" smtClean="0"/>
              <a:t>table</a:t>
            </a:r>
          </a:p>
          <a:p>
            <a:r>
              <a:rPr lang="en-US" dirty="0" smtClean="0"/>
              <a:t>we have </a:t>
            </a:r>
            <a:r>
              <a:rPr lang="en-US" dirty="0"/>
              <a:t>complete information about the costs and benefits </a:t>
            </a:r>
            <a:r>
              <a:rPr lang="en-US" dirty="0" smtClean="0"/>
              <a:t>associated with </a:t>
            </a:r>
            <a:r>
              <a:rPr lang="en-US" dirty="0"/>
              <a:t>each </a:t>
            </a:r>
            <a:r>
              <a:rPr lang="en-US" dirty="0" smtClean="0"/>
              <a:t>option</a:t>
            </a:r>
          </a:p>
          <a:p>
            <a:r>
              <a:rPr lang="en-US" dirty="0" smtClean="0"/>
              <a:t>we </a:t>
            </a:r>
            <a:r>
              <a:rPr lang="en-US" dirty="0"/>
              <a:t>compare the options with one another on </a:t>
            </a:r>
            <a:r>
              <a:rPr lang="en-US" dirty="0" smtClean="0"/>
              <a:t>a single </a:t>
            </a:r>
            <a:r>
              <a:rPr lang="en-US" dirty="0"/>
              <a:t>scale of preference, or value, or </a:t>
            </a:r>
            <a:r>
              <a:rPr lang="en-US" dirty="0" smtClean="0"/>
              <a:t>utility</a:t>
            </a:r>
          </a:p>
          <a:p>
            <a:r>
              <a:rPr lang="en-US" dirty="0" smtClean="0"/>
              <a:t>and </a:t>
            </a:r>
            <a:r>
              <a:rPr lang="en-US" dirty="0"/>
              <a:t>after making </a:t>
            </a:r>
            <a:r>
              <a:rPr lang="en-US" dirty="0" smtClean="0"/>
              <a:t>the comparisons</a:t>
            </a:r>
            <a:r>
              <a:rPr lang="en-US" dirty="0"/>
              <a:t>, </a:t>
            </a:r>
            <a:r>
              <a:rPr lang="en-US" dirty="0" smtClean="0"/>
              <a:t>we </a:t>
            </a:r>
            <a:r>
              <a:rPr lang="en-US" dirty="0"/>
              <a:t>choose so as to maximize </a:t>
            </a:r>
            <a:r>
              <a:rPr lang="en-US" dirty="0" smtClean="0"/>
              <a:t>our </a:t>
            </a:r>
            <a:r>
              <a:rPr lang="en-US" dirty="0"/>
              <a:t>preferences</a:t>
            </a:r>
            <a:r>
              <a:rPr lang="en-US" dirty="0" smtClean="0"/>
              <a:t>, or </a:t>
            </a:r>
            <a:r>
              <a:rPr lang="en-US" dirty="0"/>
              <a:t>values, or utilities.</a:t>
            </a:r>
          </a:p>
        </p:txBody>
      </p:sp>
      <p:sp>
        <p:nvSpPr>
          <p:cNvPr id="6" name="TextBox 5"/>
          <p:cNvSpPr txBox="1"/>
          <p:nvPr/>
        </p:nvSpPr>
        <p:spPr>
          <a:xfrm>
            <a:off x="685800" y="6172200"/>
            <a:ext cx="8305800" cy="584775"/>
          </a:xfrm>
          <a:prstGeom prst="rect">
            <a:avLst/>
          </a:prstGeom>
          <a:noFill/>
        </p:spPr>
        <p:txBody>
          <a:bodyPr wrap="square" rtlCol="0">
            <a:spAutoFit/>
          </a:bodyPr>
          <a:lstStyle/>
          <a:p>
            <a:pPr algn="r"/>
            <a:r>
              <a:rPr lang="en-US" sz="1400" dirty="0"/>
              <a:t>von Neumann, J., &amp; Morgenstern, O. (1944). </a:t>
            </a:r>
            <a:r>
              <a:rPr lang="en-US" sz="1400" i="1" dirty="0"/>
              <a:t>Theory of games </a:t>
            </a:r>
            <a:r>
              <a:rPr lang="en-US" sz="1400" i="1" dirty="0" smtClean="0"/>
              <a:t>and </a:t>
            </a:r>
            <a:r>
              <a:rPr lang="en-US" sz="1400" i="1" dirty="0" smtClean="0"/>
              <a:t>economic</a:t>
            </a:r>
            <a:r>
              <a:rPr lang="en-US" sz="1400" i="1" dirty="0"/>
              <a:t> </a:t>
            </a:r>
            <a:r>
              <a:rPr lang="en-US" sz="1400" i="1" dirty="0" smtClean="0"/>
              <a:t>behavior</a:t>
            </a:r>
            <a:r>
              <a:rPr lang="en-US" sz="1400" i="1" dirty="0"/>
              <a:t>. </a:t>
            </a:r>
            <a:endParaRPr lang="en-US" sz="1400" i="1" dirty="0" smtClean="0"/>
          </a:p>
          <a:p>
            <a:pPr algn="r"/>
            <a:r>
              <a:rPr lang="en-US" sz="1400" i="1" dirty="0" smtClean="0"/>
              <a:t>Princeton</a:t>
            </a:r>
            <a:r>
              <a:rPr lang="en-US" sz="1400" i="1" dirty="0"/>
              <a:t>, NJ: Princeton University Press</a:t>
            </a:r>
            <a:r>
              <a:rPr lang="en-US" i="1" dirty="0"/>
              <a:t>.</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a:buNone/>
            </a:pPr>
            <a:r>
              <a:rPr lang="en-US" sz="2800" dirty="0" smtClean="0"/>
              <a:t>The rational procedure is to:</a:t>
            </a:r>
          </a:p>
          <a:p>
            <a:pPr marL="514350" indent="-514350">
              <a:buFont typeface="+mj-lt"/>
              <a:buAutoNum type="arabicParenR"/>
            </a:pPr>
            <a:r>
              <a:rPr lang="en-US" sz="2800" dirty="0" smtClean="0"/>
              <a:t>identify all possible outcomes</a:t>
            </a:r>
          </a:p>
          <a:p>
            <a:pPr marL="514350" indent="-514350">
              <a:buFont typeface="+mj-lt"/>
              <a:buAutoNum type="arabicParenR"/>
            </a:pPr>
            <a:r>
              <a:rPr lang="en-US" sz="2800" dirty="0" smtClean="0"/>
              <a:t>determine their values (positive or negative)</a:t>
            </a:r>
          </a:p>
          <a:p>
            <a:pPr marL="514350" indent="-514350">
              <a:buFont typeface="+mj-lt"/>
              <a:buAutoNum type="arabicParenR"/>
            </a:pPr>
            <a:r>
              <a:rPr lang="en-US" sz="2800" dirty="0" smtClean="0"/>
              <a:t>determine the probabilities that will result from each course of action</a:t>
            </a:r>
          </a:p>
          <a:p>
            <a:pPr marL="514350" indent="-514350">
              <a:buFont typeface="+mj-lt"/>
              <a:buAutoNum type="arabicParenR"/>
            </a:pPr>
            <a:r>
              <a:rPr lang="en-US" sz="2800" dirty="0" smtClean="0"/>
              <a:t>multiply the two to give an expected value</a:t>
            </a:r>
          </a:p>
          <a:p>
            <a:pPr>
              <a:buNone/>
            </a:pPr>
            <a:endParaRPr lang="en-US" sz="2800" dirty="0" smtClean="0"/>
          </a:p>
          <a:p>
            <a:pPr>
              <a:buNone/>
            </a:pPr>
            <a:r>
              <a:rPr lang="en-US" sz="2800" dirty="0" smtClean="0"/>
              <a:t>Expected value theory says you should always choose the option with the HIGHEST EXPECTED VALUE</a:t>
            </a:r>
          </a:p>
          <a:p>
            <a:pPr>
              <a:buNone/>
            </a:pPr>
            <a:endParaRPr lang="en-US" sz="2000" dirty="0" smtClean="0"/>
          </a:p>
        </p:txBody>
      </p:sp>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smtClean="0">
                <a:ln>
                  <a:noFill/>
                </a:ln>
                <a:solidFill>
                  <a:schemeClr val="tx1"/>
                </a:solidFill>
                <a:effectLst/>
                <a:uLnTx/>
                <a:uFillTx/>
                <a:latin typeface="+mj-lt"/>
                <a:ea typeface="+mj-ea"/>
                <a:cs typeface="+mj-cs"/>
              </a:rPr>
              <a:t>Mathematical Decision </a:t>
            </a:r>
            <a:r>
              <a:rPr kumimoji="0" lang="en-US" sz="2800" i="0" u="none" strike="noStrike" kern="1200" cap="none" spc="0" normalizeH="0" baseline="0" noProof="0" dirty="0" smtClean="0">
                <a:ln>
                  <a:noFill/>
                </a:ln>
                <a:solidFill>
                  <a:schemeClr val="tx1"/>
                </a:solidFill>
                <a:effectLst/>
                <a:uLnTx/>
                <a:uFillTx/>
                <a:latin typeface="+mj-lt"/>
                <a:ea typeface="+mj-ea"/>
                <a:cs typeface="+mj-cs"/>
              </a:rPr>
              <a:t>Process Models:  </a:t>
            </a:r>
            <a:endParaRPr kumimoji="0" lang="en-US" sz="280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smtClean="0">
                <a:ln>
                  <a:noFill/>
                </a:ln>
                <a:solidFill>
                  <a:schemeClr val="tx1"/>
                </a:solidFill>
                <a:effectLst/>
                <a:uLnTx/>
                <a:uFillTx/>
                <a:latin typeface="+mj-lt"/>
                <a:ea typeface="+mj-ea"/>
                <a:cs typeface="+mj-cs"/>
              </a:rPr>
              <a:t>Expected </a:t>
            </a:r>
            <a:r>
              <a:rPr kumimoji="0" lang="en-US" sz="2800" i="0" u="none" strike="noStrike" kern="1200" cap="none" spc="0" normalizeH="0" baseline="0" noProof="0" dirty="0" smtClean="0">
                <a:ln>
                  <a:noFill/>
                </a:ln>
                <a:solidFill>
                  <a:schemeClr val="tx1"/>
                </a:solidFill>
                <a:effectLst/>
                <a:uLnTx/>
                <a:uFillTx/>
                <a:latin typeface="+mj-lt"/>
                <a:ea typeface="+mj-ea"/>
                <a:cs typeface="+mj-cs"/>
              </a:rPr>
              <a:t>Value Theory</a:t>
            </a:r>
            <a:endParaRPr kumimoji="0" lang="en-US" sz="280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381001"/>
          <a:ext cx="8458200" cy="3200398"/>
        </p:xfrm>
        <a:graphic>
          <a:graphicData uri="http://schemas.openxmlformats.org/drawingml/2006/table">
            <a:tbl>
              <a:tblPr firstRow="1" bandRow="1">
                <a:tableStyleId>{5C22544A-7EE6-4342-B048-85BDC9FD1C3A}</a:tableStyleId>
              </a:tblPr>
              <a:tblGrid>
                <a:gridCol w="2114550"/>
                <a:gridCol w="2114550"/>
                <a:gridCol w="2114550"/>
                <a:gridCol w="2114550"/>
              </a:tblGrid>
              <a:tr h="1482538">
                <a:tc>
                  <a:txBody>
                    <a:bodyPr/>
                    <a:lstStyle/>
                    <a:p>
                      <a:endParaRPr lang="en-US" sz="2800" dirty="0"/>
                    </a:p>
                  </a:txBody>
                  <a:tcPr anchor="ctr"/>
                </a:tc>
                <a:tc>
                  <a:txBody>
                    <a:bodyPr/>
                    <a:lstStyle/>
                    <a:p>
                      <a:r>
                        <a:rPr lang="en-US" sz="2800" dirty="0" smtClean="0"/>
                        <a:t>Probability of outcome</a:t>
                      </a:r>
                      <a:endParaRPr lang="en-US" sz="2800" dirty="0"/>
                    </a:p>
                  </a:txBody>
                  <a:tcPr anchor="ctr"/>
                </a:tc>
                <a:tc>
                  <a:txBody>
                    <a:bodyPr/>
                    <a:lstStyle/>
                    <a:p>
                      <a:r>
                        <a:rPr lang="en-US" sz="2800" dirty="0" smtClean="0"/>
                        <a:t>Outcome</a:t>
                      </a:r>
                      <a:endParaRPr lang="en-US" sz="2800" dirty="0"/>
                    </a:p>
                  </a:txBody>
                  <a:tcPr anchor="ctr"/>
                </a:tc>
                <a:tc>
                  <a:txBody>
                    <a:bodyPr/>
                    <a:lstStyle/>
                    <a:p>
                      <a:r>
                        <a:rPr lang="en-US" sz="2800" dirty="0" smtClean="0"/>
                        <a:t>Expected Value</a:t>
                      </a:r>
                      <a:endParaRPr lang="en-US" sz="2800" dirty="0"/>
                    </a:p>
                  </a:txBody>
                  <a:tcPr anchor="ctr"/>
                </a:tc>
              </a:tr>
              <a:tr h="858930">
                <a:tc>
                  <a:txBody>
                    <a:bodyPr/>
                    <a:lstStyle/>
                    <a:p>
                      <a:r>
                        <a:rPr lang="en-US" sz="2800" dirty="0" smtClean="0"/>
                        <a:t>Option 1</a:t>
                      </a:r>
                      <a:endParaRPr lang="en-US" sz="2800" dirty="0"/>
                    </a:p>
                  </a:txBody>
                  <a:tcPr anchor="ctr"/>
                </a:tc>
                <a:tc>
                  <a:txBody>
                    <a:bodyPr/>
                    <a:lstStyle/>
                    <a:p>
                      <a:pPr algn="ctr"/>
                      <a:r>
                        <a:rPr lang="en-US" sz="2800" dirty="0" smtClean="0"/>
                        <a:t>50%</a:t>
                      </a:r>
                      <a:endParaRPr lang="en-US" sz="2800" dirty="0"/>
                    </a:p>
                  </a:txBody>
                  <a:tcPr anchor="ctr"/>
                </a:tc>
                <a:tc>
                  <a:txBody>
                    <a:bodyPr/>
                    <a:lstStyle/>
                    <a:p>
                      <a:pPr algn="ctr"/>
                      <a:r>
                        <a:rPr lang="en-US" sz="2800" dirty="0" smtClean="0"/>
                        <a:t>$100</a:t>
                      </a:r>
                      <a:endParaRPr lang="en-US" sz="2800" dirty="0"/>
                    </a:p>
                  </a:txBody>
                  <a:tcPr anchor="ctr"/>
                </a:tc>
                <a:tc>
                  <a:txBody>
                    <a:bodyPr/>
                    <a:lstStyle/>
                    <a:p>
                      <a:endParaRPr lang="en-US" dirty="0"/>
                    </a:p>
                  </a:txBody>
                  <a:tcPr anchor="ctr"/>
                </a:tc>
              </a:tr>
              <a:tr h="858930">
                <a:tc>
                  <a:txBody>
                    <a:bodyPr/>
                    <a:lstStyle/>
                    <a:p>
                      <a:r>
                        <a:rPr lang="en-US" sz="2800" dirty="0" smtClean="0"/>
                        <a:t>Option 2</a:t>
                      </a:r>
                      <a:endParaRPr lang="en-US" sz="2800" dirty="0"/>
                    </a:p>
                  </a:txBody>
                  <a:tcPr anchor="ctr"/>
                </a:tc>
                <a:tc>
                  <a:txBody>
                    <a:bodyPr/>
                    <a:lstStyle/>
                    <a:p>
                      <a:pPr algn="ctr"/>
                      <a:r>
                        <a:rPr lang="en-US" sz="2800" dirty="0" smtClean="0"/>
                        <a:t>80%</a:t>
                      </a:r>
                      <a:endParaRPr lang="en-US" sz="2800" dirty="0"/>
                    </a:p>
                  </a:txBody>
                  <a:tcPr anchor="ctr"/>
                </a:tc>
                <a:tc>
                  <a:txBody>
                    <a:bodyPr/>
                    <a:lstStyle/>
                    <a:p>
                      <a:pPr algn="ctr"/>
                      <a:r>
                        <a:rPr lang="en-US" sz="2800" dirty="0" smtClean="0"/>
                        <a:t>$59</a:t>
                      </a:r>
                      <a:endParaRPr lang="en-US" sz="2800" dirty="0"/>
                    </a:p>
                  </a:txBody>
                  <a:tcPr anchor="ctr"/>
                </a:tc>
                <a:tc>
                  <a:txBody>
                    <a:bodyPr/>
                    <a:lstStyle/>
                    <a:p>
                      <a:endParaRPr lang="en-US" dirty="0"/>
                    </a:p>
                  </a:txBody>
                  <a:tcPr anchor="ct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381001"/>
          <a:ext cx="8458200" cy="3200398"/>
        </p:xfrm>
        <a:graphic>
          <a:graphicData uri="http://schemas.openxmlformats.org/drawingml/2006/table">
            <a:tbl>
              <a:tblPr firstRow="1" bandRow="1">
                <a:tableStyleId>{5C22544A-7EE6-4342-B048-85BDC9FD1C3A}</a:tableStyleId>
              </a:tblPr>
              <a:tblGrid>
                <a:gridCol w="2114550"/>
                <a:gridCol w="2114550"/>
                <a:gridCol w="2114550"/>
                <a:gridCol w="2114550"/>
              </a:tblGrid>
              <a:tr h="1482538">
                <a:tc>
                  <a:txBody>
                    <a:bodyPr/>
                    <a:lstStyle/>
                    <a:p>
                      <a:endParaRPr lang="en-US" sz="2800" dirty="0"/>
                    </a:p>
                  </a:txBody>
                  <a:tcPr anchor="ctr"/>
                </a:tc>
                <a:tc>
                  <a:txBody>
                    <a:bodyPr/>
                    <a:lstStyle/>
                    <a:p>
                      <a:r>
                        <a:rPr lang="en-US" sz="2800" dirty="0" smtClean="0"/>
                        <a:t>Probability of outcome</a:t>
                      </a:r>
                      <a:endParaRPr lang="en-US" sz="2800" dirty="0"/>
                    </a:p>
                  </a:txBody>
                  <a:tcPr anchor="ctr"/>
                </a:tc>
                <a:tc>
                  <a:txBody>
                    <a:bodyPr/>
                    <a:lstStyle/>
                    <a:p>
                      <a:r>
                        <a:rPr lang="en-US" sz="2800" dirty="0" smtClean="0"/>
                        <a:t>Outcome</a:t>
                      </a:r>
                      <a:endParaRPr lang="en-US" sz="2800" dirty="0"/>
                    </a:p>
                  </a:txBody>
                  <a:tcPr anchor="ctr"/>
                </a:tc>
                <a:tc>
                  <a:txBody>
                    <a:bodyPr/>
                    <a:lstStyle/>
                    <a:p>
                      <a:r>
                        <a:rPr lang="en-US" sz="2800" dirty="0" smtClean="0"/>
                        <a:t>Expected Value</a:t>
                      </a:r>
                      <a:endParaRPr lang="en-US" sz="2800" dirty="0"/>
                    </a:p>
                  </a:txBody>
                  <a:tcPr anchor="ctr"/>
                </a:tc>
              </a:tr>
              <a:tr h="858930">
                <a:tc>
                  <a:txBody>
                    <a:bodyPr/>
                    <a:lstStyle/>
                    <a:p>
                      <a:r>
                        <a:rPr lang="en-US" sz="2800" dirty="0" smtClean="0"/>
                        <a:t>Option 1</a:t>
                      </a:r>
                      <a:endParaRPr lang="en-US" sz="2800" dirty="0"/>
                    </a:p>
                  </a:txBody>
                  <a:tcPr anchor="ctr"/>
                </a:tc>
                <a:tc>
                  <a:txBody>
                    <a:bodyPr/>
                    <a:lstStyle/>
                    <a:p>
                      <a:pPr algn="ctr"/>
                      <a:r>
                        <a:rPr lang="en-US" sz="2800" dirty="0" smtClean="0"/>
                        <a:t>50%</a:t>
                      </a:r>
                      <a:endParaRPr lang="en-US" sz="2800" dirty="0"/>
                    </a:p>
                  </a:txBody>
                  <a:tcPr anchor="ctr"/>
                </a:tc>
                <a:tc>
                  <a:txBody>
                    <a:bodyPr/>
                    <a:lstStyle/>
                    <a:p>
                      <a:pPr algn="ctr"/>
                      <a:r>
                        <a:rPr lang="en-US" sz="2800" dirty="0" smtClean="0"/>
                        <a:t>$100</a:t>
                      </a:r>
                      <a:endParaRPr lang="en-US" sz="2800" dirty="0"/>
                    </a:p>
                  </a:txBody>
                  <a:tcPr anchor="ctr"/>
                </a:tc>
                <a:tc>
                  <a:txBody>
                    <a:bodyPr/>
                    <a:lstStyle/>
                    <a:p>
                      <a:r>
                        <a:rPr lang="en-US" sz="2800" dirty="0" smtClean="0"/>
                        <a:t>.5 x 100 = </a:t>
                      </a:r>
                      <a:r>
                        <a:rPr lang="en-US" sz="2800" b="1" dirty="0" smtClean="0"/>
                        <a:t>50</a:t>
                      </a:r>
                      <a:endParaRPr lang="en-US" sz="2800" b="1" dirty="0"/>
                    </a:p>
                  </a:txBody>
                  <a:tcPr anchor="ctr"/>
                </a:tc>
              </a:tr>
              <a:tr h="858930">
                <a:tc>
                  <a:txBody>
                    <a:bodyPr/>
                    <a:lstStyle/>
                    <a:p>
                      <a:r>
                        <a:rPr lang="en-US" sz="2800" dirty="0" smtClean="0"/>
                        <a:t>Option 2</a:t>
                      </a:r>
                      <a:endParaRPr lang="en-US" sz="2800" dirty="0"/>
                    </a:p>
                  </a:txBody>
                  <a:tcPr anchor="ctr"/>
                </a:tc>
                <a:tc>
                  <a:txBody>
                    <a:bodyPr/>
                    <a:lstStyle/>
                    <a:p>
                      <a:pPr algn="ctr"/>
                      <a:r>
                        <a:rPr lang="en-US" sz="2800" dirty="0" smtClean="0"/>
                        <a:t>80%</a:t>
                      </a:r>
                      <a:endParaRPr lang="en-US" sz="2800" dirty="0"/>
                    </a:p>
                  </a:txBody>
                  <a:tcPr anchor="ctr"/>
                </a:tc>
                <a:tc>
                  <a:txBody>
                    <a:bodyPr/>
                    <a:lstStyle/>
                    <a:p>
                      <a:pPr algn="ctr"/>
                      <a:r>
                        <a:rPr lang="en-US" sz="2800" dirty="0" smtClean="0"/>
                        <a:t>$59</a:t>
                      </a:r>
                      <a:endParaRPr lang="en-US" sz="2800" dirty="0"/>
                    </a:p>
                  </a:txBody>
                  <a:tcPr anchor="ctr"/>
                </a:tc>
                <a:tc>
                  <a:txBody>
                    <a:bodyPr/>
                    <a:lstStyle/>
                    <a:p>
                      <a:r>
                        <a:rPr lang="en-US" sz="2800" dirty="0" smtClean="0"/>
                        <a:t>.8 x 59 = </a:t>
                      </a:r>
                      <a:r>
                        <a:rPr lang="en-US" sz="2800" b="1" dirty="0" smtClean="0"/>
                        <a:t>47.2</a:t>
                      </a:r>
                      <a:endParaRPr lang="en-US" sz="2800" b="1" dirty="0"/>
                    </a:p>
                  </a:txBody>
                  <a:tcPr anchor="ctr"/>
                </a:tc>
              </a:tr>
            </a:tbl>
          </a:graphicData>
        </a:graphic>
      </p:graphicFrame>
      <p:sp>
        <p:nvSpPr>
          <p:cNvPr id="3" name="TextBox 2"/>
          <p:cNvSpPr txBox="1"/>
          <p:nvPr/>
        </p:nvSpPr>
        <p:spPr>
          <a:xfrm>
            <a:off x="381000" y="4191000"/>
            <a:ext cx="8458200" cy="584775"/>
          </a:xfrm>
          <a:prstGeom prst="rect">
            <a:avLst/>
          </a:prstGeom>
          <a:noFill/>
        </p:spPr>
        <p:txBody>
          <a:bodyPr wrap="square" rtlCol="0">
            <a:spAutoFit/>
          </a:bodyPr>
          <a:lstStyle/>
          <a:p>
            <a:pPr algn="ctr"/>
            <a:r>
              <a:rPr lang="en-US" sz="3200" dirty="0" smtClean="0">
                <a:solidFill>
                  <a:schemeClr val="bg1"/>
                </a:solidFill>
              </a:rPr>
              <a:t>Expected value theory indicates option 1 is best</a:t>
            </a:r>
            <a:endParaRPr lang="en-US" sz="3200" dirty="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381001"/>
          <a:ext cx="8458200" cy="3200398"/>
        </p:xfrm>
        <a:graphic>
          <a:graphicData uri="http://schemas.openxmlformats.org/drawingml/2006/table">
            <a:tbl>
              <a:tblPr firstRow="1" bandRow="1">
                <a:tableStyleId>{5C22544A-7EE6-4342-B048-85BDC9FD1C3A}</a:tableStyleId>
              </a:tblPr>
              <a:tblGrid>
                <a:gridCol w="2114550"/>
                <a:gridCol w="2114550"/>
                <a:gridCol w="2114550"/>
                <a:gridCol w="2114550"/>
              </a:tblGrid>
              <a:tr h="1482538">
                <a:tc>
                  <a:txBody>
                    <a:bodyPr/>
                    <a:lstStyle/>
                    <a:p>
                      <a:endParaRPr lang="en-US" sz="2800" dirty="0"/>
                    </a:p>
                  </a:txBody>
                  <a:tcPr anchor="ctr"/>
                </a:tc>
                <a:tc>
                  <a:txBody>
                    <a:bodyPr/>
                    <a:lstStyle/>
                    <a:p>
                      <a:r>
                        <a:rPr lang="en-US" sz="2800" dirty="0" smtClean="0"/>
                        <a:t>Probability of outcome</a:t>
                      </a:r>
                      <a:endParaRPr lang="en-US" sz="2800" dirty="0"/>
                    </a:p>
                  </a:txBody>
                  <a:tcPr anchor="ctr"/>
                </a:tc>
                <a:tc>
                  <a:txBody>
                    <a:bodyPr/>
                    <a:lstStyle/>
                    <a:p>
                      <a:r>
                        <a:rPr lang="en-US" sz="2800" dirty="0" smtClean="0"/>
                        <a:t>Outcome</a:t>
                      </a:r>
                      <a:endParaRPr lang="en-US" sz="2800" dirty="0"/>
                    </a:p>
                  </a:txBody>
                  <a:tcPr anchor="ctr"/>
                </a:tc>
                <a:tc>
                  <a:txBody>
                    <a:bodyPr/>
                    <a:lstStyle/>
                    <a:p>
                      <a:r>
                        <a:rPr lang="en-US" sz="2800" dirty="0" smtClean="0"/>
                        <a:t>Expected Value</a:t>
                      </a:r>
                      <a:endParaRPr lang="en-US" sz="2800" dirty="0"/>
                    </a:p>
                  </a:txBody>
                  <a:tcPr anchor="ctr"/>
                </a:tc>
              </a:tr>
              <a:tr h="858930">
                <a:tc>
                  <a:txBody>
                    <a:bodyPr/>
                    <a:lstStyle/>
                    <a:p>
                      <a:r>
                        <a:rPr lang="en-US" sz="2800" dirty="0" smtClean="0"/>
                        <a:t>Option 1</a:t>
                      </a:r>
                      <a:endParaRPr lang="en-US" sz="2800" dirty="0"/>
                    </a:p>
                  </a:txBody>
                  <a:tcPr anchor="ctr"/>
                </a:tc>
                <a:tc>
                  <a:txBody>
                    <a:bodyPr/>
                    <a:lstStyle/>
                    <a:p>
                      <a:pPr algn="ctr"/>
                      <a:r>
                        <a:rPr lang="en-US" sz="2800" dirty="0" smtClean="0"/>
                        <a:t>100%</a:t>
                      </a:r>
                      <a:endParaRPr lang="en-US" sz="2800" dirty="0"/>
                    </a:p>
                  </a:txBody>
                  <a:tcPr anchor="ctr"/>
                </a:tc>
                <a:tc>
                  <a:txBody>
                    <a:bodyPr/>
                    <a:lstStyle/>
                    <a:p>
                      <a:pPr algn="ctr"/>
                      <a:r>
                        <a:rPr lang="en-US" sz="2800" dirty="0" smtClean="0"/>
                        <a:t>$1,000,000</a:t>
                      </a:r>
                      <a:endParaRPr lang="en-US" sz="2800" dirty="0"/>
                    </a:p>
                  </a:txBody>
                  <a:tcPr anchor="ctr"/>
                </a:tc>
                <a:tc>
                  <a:txBody>
                    <a:bodyPr/>
                    <a:lstStyle/>
                    <a:p>
                      <a:endParaRPr lang="en-US" dirty="0"/>
                    </a:p>
                  </a:txBody>
                  <a:tcPr anchor="ctr"/>
                </a:tc>
              </a:tr>
              <a:tr h="858930">
                <a:tc>
                  <a:txBody>
                    <a:bodyPr/>
                    <a:lstStyle/>
                    <a:p>
                      <a:r>
                        <a:rPr lang="en-US" sz="2800" dirty="0" smtClean="0"/>
                        <a:t>Option 2</a:t>
                      </a:r>
                      <a:endParaRPr lang="en-US" sz="2800" dirty="0"/>
                    </a:p>
                  </a:txBody>
                  <a:tcPr anchor="ctr"/>
                </a:tc>
                <a:tc>
                  <a:txBody>
                    <a:bodyPr/>
                    <a:lstStyle/>
                    <a:p>
                      <a:pPr algn="ctr"/>
                      <a:r>
                        <a:rPr lang="en-US" sz="2800" dirty="0" smtClean="0"/>
                        <a:t>50%</a:t>
                      </a:r>
                      <a:endParaRPr lang="en-US" sz="2800" dirty="0"/>
                    </a:p>
                  </a:txBody>
                  <a:tcPr anchor="ctr"/>
                </a:tc>
                <a:tc>
                  <a:txBody>
                    <a:bodyPr/>
                    <a:lstStyle/>
                    <a:p>
                      <a:pPr algn="ctr"/>
                      <a:r>
                        <a:rPr lang="en-US" sz="2800" dirty="0" smtClean="0"/>
                        <a:t>$3,000,000</a:t>
                      </a:r>
                      <a:endParaRPr lang="en-US" sz="2800" dirty="0"/>
                    </a:p>
                  </a:txBody>
                  <a:tcPr anchor="ctr"/>
                </a:tc>
                <a:tc>
                  <a:txBody>
                    <a:bodyPr/>
                    <a:lstStyle/>
                    <a:p>
                      <a:endParaRPr lang="en-US" dirty="0"/>
                    </a:p>
                  </a:txBody>
                  <a:tcPr anchor="ct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381001"/>
          <a:ext cx="8458200" cy="3200398"/>
        </p:xfrm>
        <a:graphic>
          <a:graphicData uri="http://schemas.openxmlformats.org/drawingml/2006/table">
            <a:tbl>
              <a:tblPr firstRow="1" bandRow="1">
                <a:tableStyleId>{5C22544A-7EE6-4342-B048-85BDC9FD1C3A}</a:tableStyleId>
              </a:tblPr>
              <a:tblGrid>
                <a:gridCol w="2114550"/>
                <a:gridCol w="2114550"/>
                <a:gridCol w="2114550"/>
                <a:gridCol w="2114550"/>
              </a:tblGrid>
              <a:tr h="1482538">
                <a:tc>
                  <a:txBody>
                    <a:bodyPr/>
                    <a:lstStyle/>
                    <a:p>
                      <a:endParaRPr lang="en-US" sz="2800" dirty="0"/>
                    </a:p>
                  </a:txBody>
                  <a:tcPr anchor="ctr"/>
                </a:tc>
                <a:tc>
                  <a:txBody>
                    <a:bodyPr/>
                    <a:lstStyle/>
                    <a:p>
                      <a:r>
                        <a:rPr lang="en-US" sz="2800" dirty="0" smtClean="0"/>
                        <a:t>Probability of outcome</a:t>
                      </a:r>
                      <a:endParaRPr lang="en-US" sz="2800" dirty="0"/>
                    </a:p>
                  </a:txBody>
                  <a:tcPr anchor="ctr"/>
                </a:tc>
                <a:tc>
                  <a:txBody>
                    <a:bodyPr/>
                    <a:lstStyle/>
                    <a:p>
                      <a:r>
                        <a:rPr lang="en-US" sz="2800" dirty="0" smtClean="0"/>
                        <a:t>Outcome</a:t>
                      </a:r>
                      <a:endParaRPr lang="en-US" sz="2800" dirty="0"/>
                    </a:p>
                  </a:txBody>
                  <a:tcPr anchor="ctr"/>
                </a:tc>
                <a:tc>
                  <a:txBody>
                    <a:bodyPr/>
                    <a:lstStyle/>
                    <a:p>
                      <a:r>
                        <a:rPr lang="en-US" sz="2800" dirty="0" smtClean="0"/>
                        <a:t>Expected Value</a:t>
                      </a:r>
                      <a:endParaRPr lang="en-US" sz="2800" dirty="0"/>
                    </a:p>
                  </a:txBody>
                  <a:tcPr anchor="ctr"/>
                </a:tc>
              </a:tr>
              <a:tr h="858930">
                <a:tc>
                  <a:txBody>
                    <a:bodyPr/>
                    <a:lstStyle/>
                    <a:p>
                      <a:r>
                        <a:rPr lang="en-US" sz="2800" dirty="0" smtClean="0"/>
                        <a:t>Option 1</a:t>
                      </a:r>
                      <a:endParaRPr lang="en-US" sz="2800" dirty="0"/>
                    </a:p>
                  </a:txBody>
                  <a:tcPr anchor="ctr"/>
                </a:tc>
                <a:tc>
                  <a:txBody>
                    <a:bodyPr/>
                    <a:lstStyle/>
                    <a:p>
                      <a:pPr algn="ctr"/>
                      <a:r>
                        <a:rPr lang="en-US" sz="2800" dirty="0" smtClean="0"/>
                        <a:t>100%</a:t>
                      </a:r>
                      <a:endParaRPr lang="en-US" sz="2800" dirty="0"/>
                    </a:p>
                  </a:txBody>
                  <a:tcPr anchor="ctr"/>
                </a:tc>
                <a:tc>
                  <a:txBody>
                    <a:bodyPr/>
                    <a:lstStyle/>
                    <a:p>
                      <a:pPr algn="ctr"/>
                      <a:r>
                        <a:rPr lang="en-US" sz="2800" dirty="0" smtClean="0"/>
                        <a:t>$1,000,000</a:t>
                      </a:r>
                      <a:endParaRPr lang="en-US" sz="28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dirty="0" smtClean="0"/>
                        <a:t>1,000,000</a:t>
                      </a:r>
                    </a:p>
                  </a:txBody>
                  <a:tcPr anchor="ctr"/>
                </a:tc>
              </a:tr>
              <a:tr h="858930">
                <a:tc>
                  <a:txBody>
                    <a:bodyPr/>
                    <a:lstStyle/>
                    <a:p>
                      <a:r>
                        <a:rPr lang="en-US" sz="2800" dirty="0" smtClean="0"/>
                        <a:t>Option 2</a:t>
                      </a:r>
                      <a:endParaRPr lang="en-US" sz="2800" dirty="0"/>
                    </a:p>
                  </a:txBody>
                  <a:tcPr anchor="ctr"/>
                </a:tc>
                <a:tc>
                  <a:txBody>
                    <a:bodyPr/>
                    <a:lstStyle/>
                    <a:p>
                      <a:pPr algn="ctr"/>
                      <a:r>
                        <a:rPr lang="en-US" sz="2800" dirty="0" smtClean="0"/>
                        <a:t>50%</a:t>
                      </a:r>
                      <a:endParaRPr lang="en-US" sz="2800" dirty="0"/>
                    </a:p>
                  </a:txBody>
                  <a:tcPr anchor="ctr"/>
                </a:tc>
                <a:tc>
                  <a:txBody>
                    <a:bodyPr/>
                    <a:lstStyle/>
                    <a:p>
                      <a:pPr algn="ctr"/>
                      <a:r>
                        <a:rPr lang="en-US" sz="2800" dirty="0" smtClean="0"/>
                        <a:t>$3,000,000</a:t>
                      </a:r>
                      <a:endParaRPr lang="en-US" sz="2800" dirty="0"/>
                    </a:p>
                  </a:txBody>
                  <a:tcPr anchor="ctr"/>
                </a:tc>
                <a:tc>
                  <a:txBody>
                    <a:bodyPr/>
                    <a:lstStyle/>
                    <a:p>
                      <a:pPr algn="r"/>
                      <a:r>
                        <a:rPr lang="en-US" sz="2800" b="1" dirty="0" smtClean="0"/>
                        <a:t>1,500,000</a:t>
                      </a:r>
                      <a:endParaRPr lang="en-US" sz="2800" b="1" dirty="0"/>
                    </a:p>
                  </a:txBody>
                  <a:tcPr anchor="ctr"/>
                </a:tc>
              </a:tr>
            </a:tbl>
          </a:graphicData>
        </a:graphic>
      </p:graphicFrame>
      <p:sp>
        <p:nvSpPr>
          <p:cNvPr id="3" name="TextBox 2"/>
          <p:cNvSpPr txBox="1"/>
          <p:nvPr/>
        </p:nvSpPr>
        <p:spPr>
          <a:xfrm>
            <a:off x="1143000" y="4114800"/>
            <a:ext cx="7162800" cy="2523768"/>
          </a:xfrm>
          <a:prstGeom prst="rect">
            <a:avLst/>
          </a:prstGeom>
          <a:noFill/>
        </p:spPr>
        <p:txBody>
          <a:bodyPr wrap="square" rtlCol="0">
            <a:spAutoFit/>
          </a:bodyPr>
          <a:lstStyle/>
          <a:p>
            <a:r>
              <a:rPr lang="en-US" sz="2800" dirty="0" smtClean="0">
                <a:solidFill>
                  <a:schemeClr val="bg1"/>
                </a:solidFill>
              </a:rPr>
              <a:t>EV says you should prefer option 2 to option 1. </a:t>
            </a:r>
          </a:p>
          <a:p>
            <a:r>
              <a:rPr lang="en-US" sz="2800" dirty="0" smtClean="0">
                <a:solidFill>
                  <a:schemeClr val="bg1"/>
                </a:solidFill>
              </a:rPr>
              <a:t>Many people prefer 1 to 2.  Why?</a:t>
            </a:r>
          </a:p>
          <a:p>
            <a:r>
              <a:rPr lang="en-US" sz="2800" dirty="0" smtClean="0">
                <a:solidFill>
                  <a:schemeClr val="bg1"/>
                </a:solidFill>
              </a:rPr>
              <a:t> </a:t>
            </a:r>
          </a:p>
          <a:p>
            <a:r>
              <a:rPr lang="en-US" sz="2800" dirty="0" smtClean="0">
                <a:solidFill>
                  <a:schemeClr val="bg1"/>
                </a:solidFill>
              </a:rPr>
              <a:t>Option 1 is a </a:t>
            </a:r>
            <a:r>
              <a:rPr lang="en-US" sz="2800" b="1" dirty="0" smtClean="0">
                <a:solidFill>
                  <a:schemeClr val="bg1"/>
                </a:solidFill>
              </a:rPr>
              <a:t>sure thing </a:t>
            </a:r>
            <a:r>
              <a:rPr lang="en-US" sz="2800" dirty="0" smtClean="0">
                <a:solidFill>
                  <a:schemeClr val="bg1"/>
                </a:solidFill>
              </a:rPr>
              <a:t>… option 2 is a gamble…</a:t>
            </a:r>
            <a:r>
              <a:rPr lang="en-US" sz="2800" dirty="0" smtClean="0"/>
              <a:t/>
            </a:r>
            <a:br>
              <a:rPr lang="en-US" sz="2800" dirty="0" smtClean="0"/>
            </a:br>
            <a:endParaRPr lang="en-US" sz="2800" dirty="0" smtClean="0"/>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381001"/>
          <a:ext cx="8458200" cy="3200398"/>
        </p:xfrm>
        <a:graphic>
          <a:graphicData uri="http://schemas.openxmlformats.org/drawingml/2006/table">
            <a:tbl>
              <a:tblPr firstRow="1" bandRow="1">
                <a:tableStyleId>{5C22544A-7EE6-4342-B048-85BDC9FD1C3A}</a:tableStyleId>
              </a:tblPr>
              <a:tblGrid>
                <a:gridCol w="2114550"/>
                <a:gridCol w="2114550"/>
                <a:gridCol w="2114550"/>
                <a:gridCol w="2114550"/>
              </a:tblGrid>
              <a:tr h="1482538">
                <a:tc>
                  <a:txBody>
                    <a:bodyPr/>
                    <a:lstStyle/>
                    <a:p>
                      <a:endParaRPr lang="en-US" sz="2800" dirty="0"/>
                    </a:p>
                  </a:txBody>
                  <a:tcPr anchor="ctr"/>
                </a:tc>
                <a:tc>
                  <a:txBody>
                    <a:bodyPr/>
                    <a:lstStyle/>
                    <a:p>
                      <a:r>
                        <a:rPr lang="en-US" sz="2800" dirty="0" smtClean="0"/>
                        <a:t>Probability of outcome</a:t>
                      </a:r>
                      <a:endParaRPr lang="en-US" sz="2800" dirty="0"/>
                    </a:p>
                  </a:txBody>
                  <a:tcPr anchor="ctr"/>
                </a:tc>
                <a:tc>
                  <a:txBody>
                    <a:bodyPr/>
                    <a:lstStyle/>
                    <a:p>
                      <a:r>
                        <a:rPr lang="en-US" sz="2800" dirty="0" smtClean="0"/>
                        <a:t>Outcome</a:t>
                      </a:r>
                      <a:endParaRPr lang="en-US" sz="2800" dirty="0"/>
                    </a:p>
                  </a:txBody>
                  <a:tcPr anchor="ctr"/>
                </a:tc>
                <a:tc>
                  <a:txBody>
                    <a:bodyPr/>
                    <a:lstStyle/>
                    <a:p>
                      <a:r>
                        <a:rPr lang="en-US" sz="2800" dirty="0" smtClean="0"/>
                        <a:t>Expected Value</a:t>
                      </a:r>
                      <a:endParaRPr lang="en-US" sz="2800" dirty="0"/>
                    </a:p>
                  </a:txBody>
                  <a:tcPr anchor="ctr"/>
                </a:tc>
              </a:tr>
              <a:tr h="858930">
                <a:tc>
                  <a:txBody>
                    <a:bodyPr/>
                    <a:lstStyle/>
                    <a:p>
                      <a:r>
                        <a:rPr lang="en-US" sz="2800" dirty="0" smtClean="0"/>
                        <a:t>Option 1</a:t>
                      </a:r>
                      <a:endParaRPr lang="en-US" sz="2800" dirty="0"/>
                    </a:p>
                  </a:txBody>
                  <a:tcPr anchor="ctr"/>
                </a:tc>
                <a:tc>
                  <a:txBody>
                    <a:bodyPr/>
                    <a:lstStyle/>
                    <a:p>
                      <a:pPr algn="ctr"/>
                      <a:r>
                        <a:rPr lang="en-US" sz="2800" dirty="0" smtClean="0"/>
                        <a:t>95%</a:t>
                      </a:r>
                      <a:endParaRPr lang="en-US" sz="2800" dirty="0"/>
                    </a:p>
                  </a:txBody>
                  <a:tcPr anchor="ctr"/>
                </a:tc>
                <a:tc>
                  <a:txBody>
                    <a:bodyPr/>
                    <a:lstStyle/>
                    <a:p>
                      <a:pPr algn="ctr"/>
                      <a:r>
                        <a:rPr lang="en-US" sz="2800" dirty="0" smtClean="0"/>
                        <a:t>$1,000,000</a:t>
                      </a:r>
                      <a:endParaRPr lang="en-US" sz="28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800" dirty="0" smtClean="0"/>
                    </a:p>
                  </a:txBody>
                  <a:tcPr anchor="ctr"/>
                </a:tc>
              </a:tr>
              <a:tr h="858930">
                <a:tc>
                  <a:txBody>
                    <a:bodyPr/>
                    <a:lstStyle/>
                    <a:p>
                      <a:r>
                        <a:rPr lang="en-US" sz="2800" dirty="0" smtClean="0"/>
                        <a:t>Option 2</a:t>
                      </a:r>
                      <a:endParaRPr lang="en-US" sz="2800" dirty="0"/>
                    </a:p>
                  </a:txBody>
                  <a:tcPr anchor="ctr"/>
                </a:tc>
                <a:tc>
                  <a:txBody>
                    <a:bodyPr/>
                    <a:lstStyle/>
                    <a:p>
                      <a:pPr algn="ctr"/>
                      <a:r>
                        <a:rPr lang="en-US" sz="2800" dirty="0" smtClean="0"/>
                        <a:t>50%</a:t>
                      </a:r>
                      <a:endParaRPr lang="en-US" sz="2800" dirty="0"/>
                    </a:p>
                  </a:txBody>
                  <a:tcPr anchor="ctr"/>
                </a:tc>
                <a:tc>
                  <a:txBody>
                    <a:bodyPr/>
                    <a:lstStyle/>
                    <a:p>
                      <a:pPr algn="ctr"/>
                      <a:r>
                        <a:rPr lang="en-US" sz="2800" dirty="0" smtClean="0"/>
                        <a:t>$3,000,000</a:t>
                      </a:r>
                      <a:endParaRPr lang="en-US" sz="2800" dirty="0"/>
                    </a:p>
                  </a:txBody>
                  <a:tcPr anchor="ctr"/>
                </a:tc>
                <a:tc>
                  <a:txBody>
                    <a:bodyPr/>
                    <a:lstStyle/>
                    <a:p>
                      <a:pPr algn="r"/>
                      <a:endParaRPr lang="en-US" sz="2800" dirty="0"/>
                    </a:p>
                  </a:txBody>
                  <a:tcPr anchor="ct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381001"/>
          <a:ext cx="8458200" cy="3200398"/>
        </p:xfrm>
        <a:graphic>
          <a:graphicData uri="http://schemas.openxmlformats.org/drawingml/2006/table">
            <a:tbl>
              <a:tblPr firstRow="1" bandRow="1">
                <a:tableStyleId>{5C22544A-7EE6-4342-B048-85BDC9FD1C3A}</a:tableStyleId>
              </a:tblPr>
              <a:tblGrid>
                <a:gridCol w="2114550"/>
                <a:gridCol w="2114550"/>
                <a:gridCol w="2114550"/>
                <a:gridCol w="2114550"/>
              </a:tblGrid>
              <a:tr h="1482538">
                <a:tc>
                  <a:txBody>
                    <a:bodyPr/>
                    <a:lstStyle/>
                    <a:p>
                      <a:endParaRPr lang="en-US" sz="2800" dirty="0"/>
                    </a:p>
                  </a:txBody>
                  <a:tcPr anchor="ctr"/>
                </a:tc>
                <a:tc>
                  <a:txBody>
                    <a:bodyPr/>
                    <a:lstStyle/>
                    <a:p>
                      <a:r>
                        <a:rPr lang="en-US" sz="2800" dirty="0" smtClean="0"/>
                        <a:t>Probability of outcome</a:t>
                      </a:r>
                      <a:endParaRPr lang="en-US" sz="2800" dirty="0"/>
                    </a:p>
                  </a:txBody>
                  <a:tcPr anchor="ctr"/>
                </a:tc>
                <a:tc>
                  <a:txBody>
                    <a:bodyPr/>
                    <a:lstStyle/>
                    <a:p>
                      <a:r>
                        <a:rPr lang="en-US" sz="2800" dirty="0" smtClean="0"/>
                        <a:t>Outcome</a:t>
                      </a:r>
                      <a:endParaRPr lang="en-US" sz="2800" dirty="0"/>
                    </a:p>
                  </a:txBody>
                  <a:tcPr anchor="ctr"/>
                </a:tc>
                <a:tc>
                  <a:txBody>
                    <a:bodyPr/>
                    <a:lstStyle/>
                    <a:p>
                      <a:r>
                        <a:rPr lang="en-US" sz="2800" dirty="0" smtClean="0"/>
                        <a:t>Expected Value</a:t>
                      </a:r>
                      <a:endParaRPr lang="en-US" sz="2800" dirty="0"/>
                    </a:p>
                  </a:txBody>
                  <a:tcPr anchor="ctr"/>
                </a:tc>
              </a:tr>
              <a:tr h="858930">
                <a:tc>
                  <a:txBody>
                    <a:bodyPr/>
                    <a:lstStyle/>
                    <a:p>
                      <a:r>
                        <a:rPr lang="en-US" sz="2800" dirty="0" smtClean="0"/>
                        <a:t>Option 1</a:t>
                      </a:r>
                      <a:endParaRPr lang="en-US" sz="2800" dirty="0"/>
                    </a:p>
                  </a:txBody>
                  <a:tcPr anchor="ctr"/>
                </a:tc>
                <a:tc>
                  <a:txBody>
                    <a:bodyPr/>
                    <a:lstStyle/>
                    <a:p>
                      <a:pPr algn="ctr"/>
                      <a:r>
                        <a:rPr lang="en-US" sz="2800" dirty="0" smtClean="0"/>
                        <a:t>95%</a:t>
                      </a:r>
                      <a:endParaRPr lang="en-US" sz="2800" dirty="0"/>
                    </a:p>
                  </a:txBody>
                  <a:tcPr anchor="ctr"/>
                </a:tc>
                <a:tc>
                  <a:txBody>
                    <a:bodyPr/>
                    <a:lstStyle/>
                    <a:p>
                      <a:pPr algn="ctr"/>
                      <a:r>
                        <a:rPr lang="en-US" sz="2800" dirty="0" smtClean="0"/>
                        <a:t>$1,000,000</a:t>
                      </a:r>
                      <a:endParaRPr lang="en-US" sz="2800"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dirty="0" smtClean="0"/>
                        <a:t>950,000</a:t>
                      </a:r>
                    </a:p>
                  </a:txBody>
                  <a:tcPr anchor="ctr"/>
                </a:tc>
              </a:tr>
              <a:tr h="858930">
                <a:tc>
                  <a:txBody>
                    <a:bodyPr/>
                    <a:lstStyle/>
                    <a:p>
                      <a:r>
                        <a:rPr lang="en-US" sz="2800" dirty="0" smtClean="0"/>
                        <a:t>Option 2</a:t>
                      </a:r>
                      <a:endParaRPr lang="en-US" sz="2800" dirty="0"/>
                    </a:p>
                  </a:txBody>
                  <a:tcPr anchor="ctr"/>
                </a:tc>
                <a:tc>
                  <a:txBody>
                    <a:bodyPr/>
                    <a:lstStyle/>
                    <a:p>
                      <a:pPr algn="ctr"/>
                      <a:r>
                        <a:rPr lang="en-US" sz="2800" dirty="0" smtClean="0"/>
                        <a:t>50%</a:t>
                      </a:r>
                      <a:endParaRPr lang="en-US" sz="2800" dirty="0"/>
                    </a:p>
                  </a:txBody>
                  <a:tcPr anchor="ctr"/>
                </a:tc>
                <a:tc>
                  <a:txBody>
                    <a:bodyPr/>
                    <a:lstStyle/>
                    <a:p>
                      <a:pPr algn="ctr"/>
                      <a:r>
                        <a:rPr lang="en-US" sz="2800" dirty="0" smtClean="0"/>
                        <a:t>$3,000,000</a:t>
                      </a:r>
                      <a:endParaRPr lang="en-US" sz="2800" dirty="0"/>
                    </a:p>
                  </a:txBody>
                  <a:tcPr anchor="ctr"/>
                </a:tc>
                <a:tc>
                  <a:txBody>
                    <a:bodyPr/>
                    <a:lstStyle/>
                    <a:p>
                      <a:pPr algn="r"/>
                      <a:r>
                        <a:rPr lang="en-US" sz="2800" b="1" dirty="0" smtClean="0"/>
                        <a:t>1,500,000</a:t>
                      </a:r>
                      <a:endParaRPr lang="en-US" sz="2800" b="1" dirty="0"/>
                    </a:p>
                  </a:txBody>
                  <a:tcPr anchor="ctr"/>
                </a:tc>
              </a:tr>
            </a:tbl>
          </a:graphicData>
        </a:graphic>
      </p:graphicFrame>
      <p:sp>
        <p:nvSpPr>
          <p:cNvPr id="3" name="TextBox 2"/>
          <p:cNvSpPr txBox="1"/>
          <p:nvPr/>
        </p:nvSpPr>
        <p:spPr>
          <a:xfrm>
            <a:off x="1143000" y="4114800"/>
            <a:ext cx="6934200" cy="2092881"/>
          </a:xfrm>
          <a:prstGeom prst="rect">
            <a:avLst/>
          </a:prstGeom>
          <a:noFill/>
        </p:spPr>
        <p:txBody>
          <a:bodyPr wrap="square" rtlCol="0">
            <a:spAutoFit/>
          </a:bodyPr>
          <a:lstStyle/>
          <a:p>
            <a:r>
              <a:rPr lang="en-US" sz="2800" dirty="0" smtClean="0">
                <a:solidFill>
                  <a:schemeClr val="bg1"/>
                </a:solidFill>
              </a:rPr>
              <a:t>$3 million is not really three times as desirable a consequence as $1 million…I would probably be </a:t>
            </a:r>
            <a:r>
              <a:rPr lang="en-US" sz="2800" b="1" dirty="0" smtClean="0">
                <a:solidFill>
                  <a:schemeClr val="bg1"/>
                </a:solidFill>
              </a:rPr>
              <a:t>MORE </a:t>
            </a:r>
            <a:r>
              <a:rPr lang="en-US" sz="2800" dirty="0" smtClean="0">
                <a:solidFill>
                  <a:schemeClr val="bg1"/>
                </a:solidFill>
              </a:rPr>
              <a:t>satisfied with an almost sure million than to risk gaining nothing…</a:t>
            </a: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a:buNone/>
            </a:pPr>
            <a:r>
              <a:rPr lang="en-US" dirty="0" smtClean="0"/>
              <a:t>We can construct a scale, called a utility scale in which we try to quantify the amount of satisfaction (UTILITY) we would derive from each option</a:t>
            </a:r>
          </a:p>
          <a:p>
            <a:pPr>
              <a:buNone/>
            </a:pPr>
            <a:endParaRPr lang="en-US" sz="2000" dirty="0" smtClean="0"/>
          </a:p>
        </p:txBody>
      </p:sp>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lvl="0" algn="ctr">
              <a:spcBef>
                <a:spcPct val="0"/>
              </a:spcBef>
              <a:defRPr/>
            </a:pPr>
            <a:r>
              <a:rPr lang="en-US" sz="2800" dirty="0"/>
              <a:t>Mathematical Decision Process </a:t>
            </a:r>
            <a:r>
              <a:rPr lang="en-US" sz="2800" dirty="0" smtClean="0"/>
              <a:t>Models: </a:t>
            </a:r>
          </a:p>
          <a:p>
            <a:pPr lvl="0" algn="ctr">
              <a:spcBef>
                <a:spcPct val="0"/>
              </a:spcBef>
              <a:defRPr/>
            </a:pPr>
            <a:r>
              <a:rPr lang="en-US" sz="2800" dirty="0" err="1" smtClean="0">
                <a:latin typeface="+mj-lt"/>
                <a:ea typeface="+mj-ea"/>
                <a:cs typeface="+mj-cs"/>
              </a:rPr>
              <a:t>Multiattribute</a:t>
            </a:r>
            <a:r>
              <a:rPr kumimoji="0" lang="en-US" sz="2800" i="0" u="none" strike="noStrike" kern="1200" cap="none" spc="0" normalizeH="0" baseline="0" noProof="0" dirty="0" smtClean="0">
                <a:ln>
                  <a:noFill/>
                </a:ln>
                <a:solidFill>
                  <a:schemeClr val="tx1"/>
                </a:solidFill>
                <a:effectLst/>
                <a:uLnTx/>
                <a:uFillTx/>
                <a:latin typeface="+mj-lt"/>
                <a:ea typeface="+mj-ea"/>
                <a:cs typeface="+mj-cs"/>
              </a:rPr>
              <a:t> </a:t>
            </a:r>
            <a:r>
              <a:rPr kumimoji="0" lang="en-US" sz="2800" i="0" u="none" strike="noStrike" kern="1200" cap="none" spc="0" normalizeH="0" baseline="0" noProof="0" dirty="0" smtClean="0">
                <a:ln>
                  <a:noFill/>
                </a:ln>
                <a:solidFill>
                  <a:schemeClr val="tx1"/>
                </a:solidFill>
                <a:effectLst/>
                <a:uLnTx/>
                <a:uFillTx/>
                <a:latin typeface="+mj-lt"/>
                <a:ea typeface="+mj-ea"/>
                <a:cs typeface="+mj-cs"/>
              </a:rPr>
              <a:t>Utility </a:t>
            </a:r>
            <a:r>
              <a:rPr kumimoji="0" lang="en-US" sz="2800" i="0" u="none" strike="noStrike" kern="1200" cap="none" spc="0" normalizeH="0" baseline="0" noProof="0" dirty="0" smtClean="0">
                <a:ln>
                  <a:noFill/>
                </a:ln>
                <a:solidFill>
                  <a:schemeClr val="tx1"/>
                </a:solidFill>
                <a:effectLst/>
                <a:uLnTx/>
                <a:uFillTx/>
                <a:latin typeface="+mj-lt"/>
                <a:ea typeface="+mj-ea"/>
                <a:cs typeface="+mj-cs"/>
              </a:rPr>
              <a:t>Theory (MAUT)</a:t>
            </a:r>
            <a:endParaRPr kumimoji="0" lang="en-US" sz="280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t>
            </a:r>
            <a:r>
              <a:rPr lang="en-US" dirty="0" smtClean="0"/>
              <a:t>earning outcomes for today…</a:t>
            </a:r>
            <a:endParaRPr lang="en-US" dirty="0"/>
          </a:p>
        </p:txBody>
      </p:sp>
      <p:sp>
        <p:nvSpPr>
          <p:cNvPr id="5" name="Content Placeholder 4"/>
          <p:cNvSpPr>
            <a:spLocks noGrp="1"/>
          </p:cNvSpPr>
          <p:nvPr>
            <p:ph idx="1"/>
          </p:nvPr>
        </p:nvSpPr>
        <p:spPr/>
        <p:txBody>
          <a:bodyPr/>
          <a:lstStyle/>
          <a:p>
            <a:r>
              <a:rPr lang="en-US" dirty="0" smtClean="0"/>
              <a:t>Better understand the role of information behavior in decision theory</a:t>
            </a:r>
          </a:p>
          <a:p>
            <a:r>
              <a:rPr lang="en-US" dirty="0" smtClean="0"/>
              <a:t>Distinguish between two models of decision theory (optimizing &amp; satisficing)</a:t>
            </a:r>
          </a:p>
          <a:p>
            <a:r>
              <a:rPr lang="en-US" dirty="0" smtClean="0"/>
              <a:t>Identify and describe examples of </a:t>
            </a:r>
            <a:r>
              <a:rPr lang="en-US" i="1" u="sng" dirty="0" smtClean="0"/>
              <a:t>bias</a:t>
            </a:r>
            <a:r>
              <a:rPr lang="en-US" dirty="0" smtClean="0"/>
              <a:t> surrounding information behavior and decision-making</a:t>
            </a:r>
          </a:p>
          <a:p>
            <a:endParaRPr lang="en-US" dirty="0"/>
          </a:p>
        </p:txBody>
      </p:sp>
    </p:spTree>
    <p:extLst>
      <p:ext uri="{BB962C8B-B14F-4D97-AF65-F5344CB8AC3E}">
        <p14:creationId xmlns:p14="http://schemas.microsoft.com/office/powerpoint/2010/main" val="578340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chemeClr val="bg1"/>
                </a:solidFill>
                <a:effectLst/>
                <a:uLnTx/>
                <a:uFillTx/>
                <a:latin typeface="+mj-lt"/>
                <a:ea typeface="+mj-ea"/>
                <a:cs typeface="+mj-cs"/>
              </a:rPr>
              <a:t>Multiattribute</a:t>
            </a:r>
            <a:r>
              <a:rPr kumimoji="0" lang="en-US" sz="2800" b="1" i="0" u="none" strike="noStrike" kern="1200" cap="none" spc="0" normalizeH="0" noProof="0" dirty="0" smtClean="0">
                <a:ln>
                  <a:noFill/>
                </a:ln>
                <a:solidFill>
                  <a:schemeClr val="bg1"/>
                </a:solidFill>
                <a:effectLst/>
                <a:uLnTx/>
                <a:uFillTx/>
                <a:latin typeface="+mj-lt"/>
                <a:ea typeface="+mj-ea"/>
                <a:cs typeface="+mj-cs"/>
              </a:rPr>
              <a:t> Utility Theory</a:t>
            </a:r>
            <a:r>
              <a:rPr lang="en-US" sz="2800" b="1" dirty="0">
                <a:solidFill>
                  <a:schemeClr val="bg1"/>
                </a:solidFill>
                <a:latin typeface="+mj-lt"/>
                <a:ea typeface="+mj-ea"/>
                <a:cs typeface="+mj-cs"/>
              </a:rPr>
              <a:t> </a:t>
            </a:r>
            <a:r>
              <a:rPr lang="en-US" sz="2800" b="1" dirty="0" smtClean="0">
                <a:solidFill>
                  <a:schemeClr val="bg1"/>
                </a:solidFill>
                <a:latin typeface="+mj-lt"/>
                <a:ea typeface="+mj-ea"/>
                <a:cs typeface="+mj-cs"/>
              </a:rPr>
              <a:t>MAUT</a:t>
            </a:r>
            <a:endParaRPr kumimoji="0" lang="en-US" sz="2800" b="1" i="0" u="none" strike="noStrike" kern="1200" cap="none" spc="0" normalizeH="0" noProof="0" dirty="0" smtClean="0">
              <a:ln>
                <a:noFill/>
              </a:ln>
              <a:solidFill>
                <a:schemeClr val="bg1"/>
              </a:solidFill>
              <a:effectLst/>
              <a:uLnTx/>
              <a:uFillTx/>
              <a:latin typeface="+mj-lt"/>
              <a:ea typeface="+mj-ea"/>
              <a:cs typeface="+mj-cs"/>
            </a:endParaRPr>
          </a:p>
        </p:txBody>
      </p:sp>
      <p:graphicFrame>
        <p:nvGraphicFramePr>
          <p:cNvPr id="9" name="Table 8"/>
          <p:cNvGraphicFramePr>
            <a:graphicFrameLocks noGrp="1"/>
          </p:cNvGraphicFramePr>
          <p:nvPr/>
        </p:nvGraphicFramePr>
        <p:xfrm>
          <a:off x="381000" y="1066800"/>
          <a:ext cx="8382001" cy="3200398"/>
        </p:xfrm>
        <a:graphic>
          <a:graphicData uri="http://schemas.openxmlformats.org/drawingml/2006/table">
            <a:tbl>
              <a:tblPr firstRow="1" bandRow="1">
                <a:tableStyleId>{5C22544A-7EE6-4342-B048-85BDC9FD1C3A}</a:tableStyleId>
              </a:tblPr>
              <a:tblGrid>
                <a:gridCol w="1316181"/>
                <a:gridCol w="1662546"/>
                <a:gridCol w="1662546"/>
                <a:gridCol w="1870364"/>
                <a:gridCol w="1870364"/>
              </a:tblGrid>
              <a:tr h="1482538">
                <a:tc>
                  <a:txBody>
                    <a:bodyPr/>
                    <a:lstStyle/>
                    <a:p>
                      <a:endParaRPr lang="en-US" sz="2000" dirty="0"/>
                    </a:p>
                  </a:txBody>
                  <a:tcPr anchor="ctr"/>
                </a:tc>
                <a:tc>
                  <a:txBody>
                    <a:bodyPr/>
                    <a:lstStyle/>
                    <a:p>
                      <a:r>
                        <a:rPr lang="en-US" sz="2000" dirty="0" smtClean="0"/>
                        <a:t>Attribute A</a:t>
                      </a:r>
                      <a:endParaRPr lang="en-US" sz="2000" dirty="0"/>
                    </a:p>
                  </a:txBody>
                  <a:tcPr anchor="ctr"/>
                </a:tc>
                <a:tc>
                  <a:txBody>
                    <a:bodyPr/>
                    <a:lstStyle/>
                    <a:p>
                      <a:r>
                        <a:rPr lang="en-US" sz="2000" dirty="0" smtClean="0"/>
                        <a:t>Degree of importance (utility) of A</a:t>
                      </a:r>
                      <a:endParaRPr lang="en-US" sz="2000" dirty="0"/>
                    </a:p>
                  </a:txBody>
                  <a:tcPr anchor="ctr"/>
                </a:tc>
                <a:tc>
                  <a:txBody>
                    <a:bodyPr/>
                    <a:lstStyle/>
                    <a:p>
                      <a:r>
                        <a:rPr lang="en-US" sz="2000" dirty="0" smtClean="0"/>
                        <a:t>Attribute B</a:t>
                      </a:r>
                      <a:endParaRPr lang="en-US"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Degree of importance (utility) of B</a:t>
                      </a:r>
                      <a:endParaRPr lang="en-US" sz="2000" dirty="0"/>
                    </a:p>
                  </a:txBody>
                  <a:tcPr anchor="ctr"/>
                </a:tc>
              </a:tr>
              <a:tr h="858930">
                <a:tc>
                  <a:txBody>
                    <a:bodyPr/>
                    <a:lstStyle/>
                    <a:p>
                      <a:r>
                        <a:rPr lang="en-US" sz="2000" dirty="0" smtClean="0"/>
                        <a:t>Option 1</a:t>
                      </a:r>
                      <a:endParaRPr lang="en-US" sz="2000" dirty="0"/>
                    </a:p>
                  </a:txBody>
                  <a:tcPr anchor="ctr"/>
                </a:tc>
                <a:tc>
                  <a:txBody>
                    <a:bodyPr/>
                    <a:lstStyle/>
                    <a:p>
                      <a:pPr algn="ctr"/>
                      <a:r>
                        <a:rPr lang="en-US" sz="2000" dirty="0" smtClean="0"/>
                        <a:t>Low</a:t>
                      </a:r>
                      <a:r>
                        <a:rPr lang="en-US" sz="2000" baseline="0" dirty="0" smtClean="0"/>
                        <a:t> </a:t>
                      </a:r>
                      <a:r>
                        <a:rPr lang="en-US" sz="2000" dirty="0" smtClean="0"/>
                        <a:t>cost</a:t>
                      </a:r>
                      <a:endParaRPr lang="en-US" sz="2000" dirty="0"/>
                    </a:p>
                  </a:txBody>
                  <a:tcPr anchor="ctr"/>
                </a:tc>
                <a:tc>
                  <a:txBody>
                    <a:bodyPr/>
                    <a:lstStyle/>
                    <a:p>
                      <a:pPr algn="ctr"/>
                      <a:r>
                        <a:rPr lang="en-US" sz="2000" dirty="0" smtClean="0"/>
                        <a:t>.5</a:t>
                      </a: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Low quality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.3</a:t>
                      </a:r>
                    </a:p>
                  </a:txBody>
                  <a:tcPr anchor="ctr"/>
                </a:tc>
              </a:tr>
              <a:tr h="858930">
                <a:tc>
                  <a:txBody>
                    <a:bodyPr/>
                    <a:lstStyle/>
                    <a:p>
                      <a:r>
                        <a:rPr lang="en-US" sz="2000" dirty="0" smtClean="0"/>
                        <a:t>Option 2</a:t>
                      </a:r>
                      <a:endParaRPr lang="en-US" sz="2000" dirty="0"/>
                    </a:p>
                  </a:txBody>
                  <a:tcPr anchor="ctr"/>
                </a:tc>
                <a:tc>
                  <a:txBody>
                    <a:bodyPr/>
                    <a:lstStyle/>
                    <a:p>
                      <a:pPr algn="ctr"/>
                      <a:r>
                        <a:rPr lang="en-US" sz="2000" dirty="0" smtClean="0"/>
                        <a:t>High cost</a:t>
                      </a:r>
                      <a:endParaRPr lang="en-US" sz="2000" dirty="0"/>
                    </a:p>
                  </a:txBody>
                  <a:tcPr anchor="ctr"/>
                </a:tc>
                <a:tc>
                  <a:txBody>
                    <a:bodyPr/>
                    <a:lstStyle/>
                    <a:p>
                      <a:pPr algn="ctr"/>
                      <a:r>
                        <a:rPr lang="en-US" sz="2000" dirty="0" smtClean="0"/>
                        <a:t>.5</a:t>
                      </a:r>
                      <a:endParaRPr lang="en-US" sz="2000" dirty="0"/>
                    </a:p>
                  </a:txBody>
                  <a:tcPr anchor="ctr"/>
                </a:tc>
                <a:tc>
                  <a:txBody>
                    <a:bodyPr/>
                    <a:lstStyle/>
                    <a:p>
                      <a:pPr algn="ctr"/>
                      <a:r>
                        <a:rPr lang="en-US" sz="2000" b="0" dirty="0" smtClean="0"/>
                        <a:t>High</a:t>
                      </a:r>
                      <a:r>
                        <a:rPr lang="en-US" sz="2000" b="0" baseline="0" dirty="0" smtClean="0"/>
                        <a:t> quality</a:t>
                      </a:r>
                      <a:endParaRPr lang="en-US" sz="2000" b="0" dirty="0"/>
                    </a:p>
                  </a:txBody>
                  <a:tcPr anchor="ctr"/>
                </a:tc>
                <a:tc>
                  <a:txBody>
                    <a:bodyPr/>
                    <a:lstStyle/>
                    <a:p>
                      <a:pPr algn="ctr"/>
                      <a:r>
                        <a:rPr lang="en-US" sz="2000" b="0" dirty="0" smtClean="0"/>
                        <a:t>.8</a:t>
                      </a:r>
                      <a:endParaRPr lang="en-US" sz="2000" b="0" dirty="0"/>
                    </a:p>
                  </a:txBody>
                  <a:tcPr anchor="ctr"/>
                </a:tc>
              </a:tr>
            </a:tbl>
          </a:graphicData>
        </a:graphic>
      </p:graphicFrame>
      <p:sp>
        <p:nvSpPr>
          <p:cNvPr id="12" name="Rounded Rectangle 11"/>
          <p:cNvSpPr/>
          <p:nvPr/>
        </p:nvSpPr>
        <p:spPr>
          <a:xfrm>
            <a:off x="3276600" y="990600"/>
            <a:ext cx="1828800" cy="3429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858000" y="990600"/>
            <a:ext cx="1828800" cy="3429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Callout 1 14"/>
          <p:cNvSpPr/>
          <p:nvPr/>
        </p:nvSpPr>
        <p:spPr>
          <a:xfrm>
            <a:off x="5105400" y="4800600"/>
            <a:ext cx="1524000" cy="914400"/>
          </a:xfrm>
          <a:prstGeom prst="borderCallout1">
            <a:avLst>
              <a:gd name="adj1" fmla="val -3618"/>
              <a:gd name="adj2" fmla="val 51667"/>
              <a:gd name="adj3" fmla="val -34868"/>
              <a:gd name="adj4" fmla="val 1724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Assigning weights</a:t>
            </a:r>
            <a:endParaRPr lang="en-US" sz="2400" b="1" dirty="0"/>
          </a:p>
        </p:txBody>
      </p:sp>
      <p:cxnSp>
        <p:nvCxnSpPr>
          <p:cNvPr id="16" name="Straight Connector 15"/>
          <p:cNvCxnSpPr>
            <a:stCxn id="15" idx="3"/>
            <a:endCxn id="12" idx="2"/>
          </p:cNvCxnSpPr>
          <p:nvPr/>
        </p:nvCxnSpPr>
        <p:spPr>
          <a:xfrm rot="16200000" flipV="1">
            <a:off x="4838700" y="3771900"/>
            <a:ext cx="381000" cy="167640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a:t>
            </a:r>
            <a:r>
              <a:rPr lang="en-US" dirty="0" smtClean="0">
                <a:solidFill>
                  <a:schemeClr val="bg1"/>
                </a:solidFill>
              </a:rPr>
              <a:t>ehavioral economics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assumption of </a:t>
            </a:r>
            <a:r>
              <a:rPr lang="en-US" dirty="0" smtClean="0">
                <a:solidFill>
                  <a:schemeClr val="bg1"/>
                </a:solidFill>
              </a:rPr>
              <a:t>complete </a:t>
            </a:r>
            <a:r>
              <a:rPr lang="en-US" dirty="0">
                <a:solidFill>
                  <a:schemeClr val="bg1"/>
                </a:solidFill>
              </a:rPr>
              <a:t>information that characterizes rational choice theory </a:t>
            </a:r>
            <a:r>
              <a:rPr lang="en-US" dirty="0" smtClean="0">
                <a:solidFill>
                  <a:schemeClr val="bg1"/>
                </a:solidFill>
              </a:rPr>
              <a:t>is implausible</a:t>
            </a:r>
          </a:p>
          <a:p>
            <a:r>
              <a:rPr lang="en-US" dirty="0" smtClean="0">
                <a:solidFill>
                  <a:schemeClr val="bg1"/>
                </a:solidFill>
              </a:rPr>
              <a:t>choice </a:t>
            </a:r>
            <a:r>
              <a:rPr lang="en-US" dirty="0">
                <a:solidFill>
                  <a:schemeClr val="bg1"/>
                </a:solidFill>
              </a:rPr>
              <a:t>theorists </a:t>
            </a:r>
            <a:r>
              <a:rPr lang="en-US" dirty="0" smtClean="0">
                <a:solidFill>
                  <a:schemeClr val="bg1"/>
                </a:solidFill>
              </a:rPr>
              <a:t>treat information </a:t>
            </a:r>
            <a:r>
              <a:rPr lang="en-US" dirty="0">
                <a:solidFill>
                  <a:schemeClr val="bg1"/>
                </a:solidFill>
              </a:rPr>
              <a:t>itself as a “commodity,” something that has a price (</a:t>
            </a:r>
            <a:r>
              <a:rPr lang="en-US" dirty="0" smtClean="0">
                <a:solidFill>
                  <a:schemeClr val="bg1"/>
                </a:solidFill>
              </a:rPr>
              <a:t>in time </a:t>
            </a:r>
            <a:r>
              <a:rPr lang="en-US" dirty="0">
                <a:solidFill>
                  <a:schemeClr val="bg1"/>
                </a:solidFill>
              </a:rPr>
              <a:t>or money), and is thus a candidate for consumption </a:t>
            </a:r>
            <a:r>
              <a:rPr lang="en-US" dirty="0" smtClean="0">
                <a:solidFill>
                  <a:schemeClr val="bg1"/>
                </a:solidFill>
              </a:rPr>
              <a:t>along with </a:t>
            </a:r>
            <a:r>
              <a:rPr lang="en-US" dirty="0">
                <a:solidFill>
                  <a:schemeClr val="bg1"/>
                </a:solidFill>
              </a:rPr>
              <a:t>more traditional </a:t>
            </a:r>
            <a:r>
              <a:rPr lang="en-US" dirty="0" smtClean="0">
                <a:solidFill>
                  <a:schemeClr val="bg1"/>
                </a:solidFill>
              </a:rPr>
              <a:t>goods</a:t>
            </a:r>
            <a:endParaRPr lang="en-US" dirty="0">
              <a:solidFill>
                <a:schemeClr val="bg1"/>
              </a:solidFill>
            </a:endParaRPr>
          </a:p>
        </p:txBody>
      </p:sp>
      <p:sp>
        <p:nvSpPr>
          <p:cNvPr id="4" name="TextBox 3"/>
          <p:cNvSpPr txBox="1"/>
          <p:nvPr/>
        </p:nvSpPr>
        <p:spPr>
          <a:xfrm>
            <a:off x="3352800" y="6182380"/>
            <a:ext cx="5562600" cy="523220"/>
          </a:xfrm>
          <a:prstGeom prst="rect">
            <a:avLst/>
          </a:prstGeom>
          <a:noFill/>
        </p:spPr>
        <p:txBody>
          <a:bodyPr wrap="square" rtlCol="0">
            <a:spAutoFit/>
          </a:bodyPr>
          <a:lstStyle/>
          <a:p>
            <a:pPr algn="r"/>
            <a:r>
              <a:rPr lang="en-US" sz="1400" dirty="0">
                <a:solidFill>
                  <a:schemeClr val="bg1"/>
                </a:solidFill>
              </a:rPr>
              <a:t>Payne, J. W., </a:t>
            </a:r>
            <a:r>
              <a:rPr lang="en-US" sz="1400" dirty="0" err="1">
                <a:solidFill>
                  <a:schemeClr val="bg1"/>
                </a:solidFill>
              </a:rPr>
              <a:t>Bettman</a:t>
            </a:r>
            <a:r>
              <a:rPr lang="en-US" sz="1400" dirty="0">
                <a:solidFill>
                  <a:schemeClr val="bg1"/>
                </a:solidFill>
              </a:rPr>
              <a:t>, J. R., &amp; Johnson, E. J. (1993). </a:t>
            </a:r>
            <a:r>
              <a:rPr lang="en-US" sz="1400" i="1" dirty="0">
                <a:solidFill>
                  <a:schemeClr val="bg1"/>
                </a:solidFill>
              </a:rPr>
              <a:t>The adaptive</a:t>
            </a:r>
          </a:p>
          <a:p>
            <a:pPr algn="r"/>
            <a:r>
              <a:rPr lang="en-US" sz="1400" i="1" dirty="0">
                <a:solidFill>
                  <a:schemeClr val="bg1"/>
                </a:solidFill>
              </a:rPr>
              <a:t>decision maker. New York: Cambridge University Press.</a:t>
            </a:r>
            <a:endParaRPr lang="en-US" sz="1400" dirty="0">
              <a:solidFill>
                <a:schemeClr val="bg1"/>
              </a:solidFill>
            </a:endParaRPr>
          </a:p>
        </p:txBody>
      </p:sp>
      <p:sp>
        <p:nvSpPr>
          <p:cNvPr id="5" name="Rounded Rectangle 4"/>
          <p:cNvSpPr/>
          <p:nvPr/>
        </p:nvSpPr>
        <p:spPr>
          <a:xfrm>
            <a:off x="609600" y="3200400"/>
            <a:ext cx="7772400" cy="152400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chemeClr val="bg1"/>
                </a:solidFill>
              </a:rPr>
              <a:t>S</a:t>
            </a:r>
            <a:r>
              <a:rPr lang="en-US" i="1" dirty="0" smtClean="0">
                <a:solidFill>
                  <a:schemeClr val="bg1"/>
                </a:solidFill>
              </a:rPr>
              <a:t>atisficing</a:t>
            </a:r>
            <a:r>
              <a:rPr lang="en-US" dirty="0" smtClean="0">
                <a:solidFill>
                  <a:schemeClr val="bg1"/>
                </a:solidFill>
              </a:rPr>
              <a:t> model of decision making</a:t>
            </a:r>
            <a:endParaRPr lang="en-US" i="1" dirty="0">
              <a:solidFill>
                <a:schemeClr val="bg1"/>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Simon argued </a:t>
            </a:r>
            <a:r>
              <a:rPr lang="en-US" dirty="0">
                <a:solidFill>
                  <a:schemeClr val="bg1"/>
                </a:solidFill>
              </a:rPr>
              <a:t>that the presumed goal of maximization (or optimization) </a:t>
            </a:r>
            <a:r>
              <a:rPr lang="en-US" dirty="0" smtClean="0">
                <a:solidFill>
                  <a:schemeClr val="bg1"/>
                </a:solidFill>
              </a:rPr>
              <a:t>is virtually </a:t>
            </a:r>
            <a:r>
              <a:rPr lang="en-US" dirty="0">
                <a:solidFill>
                  <a:schemeClr val="bg1"/>
                </a:solidFill>
              </a:rPr>
              <a:t>always unrealizable in real life, owing both to the </a:t>
            </a:r>
            <a:r>
              <a:rPr lang="en-US" dirty="0" smtClean="0">
                <a:solidFill>
                  <a:schemeClr val="bg1"/>
                </a:solidFill>
              </a:rPr>
              <a:t>complexity of </a:t>
            </a:r>
            <a:r>
              <a:rPr lang="en-US" dirty="0">
                <a:solidFill>
                  <a:schemeClr val="bg1"/>
                </a:solidFill>
              </a:rPr>
              <a:t>the human environment and the limitations of </a:t>
            </a:r>
            <a:r>
              <a:rPr lang="en-US" dirty="0" smtClean="0">
                <a:solidFill>
                  <a:schemeClr val="bg1"/>
                </a:solidFill>
              </a:rPr>
              <a:t>human information </a:t>
            </a:r>
            <a:r>
              <a:rPr lang="en-US" dirty="0">
                <a:solidFill>
                  <a:schemeClr val="bg1"/>
                </a:solidFill>
              </a:rPr>
              <a:t>processing.</a:t>
            </a:r>
          </a:p>
        </p:txBody>
      </p:sp>
      <p:sp>
        <p:nvSpPr>
          <p:cNvPr id="4" name="TextBox 3"/>
          <p:cNvSpPr txBox="1"/>
          <p:nvPr/>
        </p:nvSpPr>
        <p:spPr>
          <a:xfrm>
            <a:off x="2362200" y="6096000"/>
            <a:ext cx="6705600" cy="584776"/>
          </a:xfrm>
          <a:prstGeom prst="rect">
            <a:avLst/>
          </a:prstGeom>
          <a:noFill/>
        </p:spPr>
        <p:txBody>
          <a:bodyPr wrap="square" rtlCol="0">
            <a:spAutoFit/>
          </a:bodyPr>
          <a:lstStyle/>
          <a:p>
            <a:pPr algn="r"/>
            <a:r>
              <a:rPr lang="en-US" sz="1600" dirty="0">
                <a:solidFill>
                  <a:schemeClr val="bg1"/>
                </a:solidFill>
              </a:rPr>
              <a:t>Simon, H. A. (1957). </a:t>
            </a:r>
            <a:r>
              <a:rPr lang="en-US" sz="1600" i="1" dirty="0">
                <a:solidFill>
                  <a:schemeClr val="bg1"/>
                </a:solidFill>
              </a:rPr>
              <a:t>Models of man, social and rational: Mathematical</a:t>
            </a:r>
          </a:p>
          <a:p>
            <a:pPr algn="r"/>
            <a:r>
              <a:rPr lang="en-US" sz="1600" i="1" dirty="0">
                <a:solidFill>
                  <a:schemeClr val="bg1"/>
                </a:solidFill>
              </a:rPr>
              <a:t>essays on rational human behavior. New York: Wiley.</a:t>
            </a:r>
            <a:endParaRPr lang="en-US" sz="1600" dirty="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solidFill>
                  <a:schemeClr val="bg1"/>
                </a:solidFill>
              </a:rPr>
              <a:t>Satisficing</a:t>
            </a:r>
            <a:r>
              <a:rPr lang="en-US" dirty="0">
                <a:solidFill>
                  <a:schemeClr val="bg1"/>
                </a:solidFill>
              </a:rPr>
              <a:t> model of decision making</a:t>
            </a:r>
            <a:endParaRPr lang="en-US" i="1" dirty="0">
              <a:solidFill>
                <a:schemeClr val="bg1"/>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In </a:t>
            </a:r>
            <a:r>
              <a:rPr lang="en-US" dirty="0">
                <a:solidFill>
                  <a:schemeClr val="bg1"/>
                </a:solidFill>
              </a:rPr>
              <a:t>choice situations</a:t>
            </a:r>
            <a:r>
              <a:rPr lang="en-US" dirty="0" smtClean="0">
                <a:solidFill>
                  <a:schemeClr val="bg1"/>
                </a:solidFill>
              </a:rPr>
              <a:t>, people </a:t>
            </a:r>
            <a:r>
              <a:rPr lang="en-US" dirty="0">
                <a:solidFill>
                  <a:schemeClr val="bg1"/>
                </a:solidFill>
              </a:rPr>
              <a:t>actually have the goal of “</a:t>
            </a:r>
            <a:r>
              <a:rPr lang="en-US" dirty="0" err="1">
                <a:solidFill>
                  <a:schemeClr val="bg1"/>
                </a:solidFill>
              </a:rPr>
              <a:t>satisficing</a:t>
            </a:r>
            <a:r>
              <a:rPr lang="en-US" dirty="0">
                <a:solidFill>
                  <a:schemeClr val="bg1"/>
                </a:solidFill>
              </a:rPr>
              <a:t>” rather than maximizing</a:t>
            </a:r>
            <a:r>
              <a:rPr lang="en-US" dirty="0" smtClean="0">
                <a:solidFill>
                  <a:schemeClr val="bg1"/>
                </a:solidFill>
              </a:rPr>
              <a:t>.</a:t>
            </a:r>
          </a:p>
          <a:p>
            <a:pPr>
              <a:buNone/>
            </a:pPr>
            <a:endParaRPr lang="en-US" dirty="0">
              <a:solidFill>
                <a:schemeClr val="bg1"/>
              </a:solidFill>
            </a:endParaRPr>
          </a:p>
          <a:p>
            <a:pPr>
              <a:buNone/>
            </a:pPr>
            <a:r>
              <a:rPr lang="en-US" dirty="0">
                <a:solidFill>
                  <a:schemeClr val="bg1"/>
                </a:solidFill>
              </a:rPr>
              <a:t>To </a:t>
            </a:r>
            <a:r>
              <a:rPr lang="en-US" dirty="0" err="1">
                <a:solidFill>
                  <a:schemeClr val="bg1"/>
                </a:solidFill>
              </a:rPr>
              <a:t>satisfice</a:t>
            </a:r>
            <a:r>
              <a:rPr lang="en-US" dirty="0">
                <a:solidFill>
                  <a:schemeClr val="bg1"/>
                </a:solidFill>
              </a:rPr>
              <a:t>, people need only to be able to place goods </a:t>
            </a:r>
            <a:r>
              <a:rPr lang="en-US" dirty="0" smtClean="0">
                <a:solidFill>
                  <a:schemeClr val="bg1"/>
                </a:solidFill>
              </a:rPr>
              <a:t>on some </a:t>
            </a:r>
            <a:r>
              <a:rPr lang="en-US" dirty="0">
                <a:solidFill>
                  <a:schemeClr val="bg1"/>
                </a:solidFill>
              </a:rPr>
              <a:t>scale in terms of the degree of satisfaction they will afford</a:t>
            </a:r>
            <a:r>
              <a:rPr lang="en-US" dirty="0" smtClean="0">
                <a:solidFill>
                  <a:schemeClr val="bg1"/>
                </a:solidFill>
              </a:rPr>
              <a:t>, and </a:t>
            </a:r>
            <a:r>
              <a:rPr lang="en-US" dirty="0">
                <a:solidFill>
                  <a:schemeClr val="bg1"/>
                </a:solidFill>
              </a:rPr>
              <a:t>to have a threshold of acceptability</a:t>
            </a:r>
            <a:r>
              <a:rPr lang="en-US" dirty="0"/>
              <a:t>.</a:t>
            </a:r>
            <a:endParaRPr lang="en-US" dirty="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solidFill>
                  <a:schemeClr val="bg1"/>
                </a:solidFill>
              </a:rPr>
              <a:t>To </a:t>
            </a:r>
            <a:r>
              <a:rPr lang="en-US" dirty="0" err="1" smtClean="0">
                <a:solidFill>
                  <a:schemeClr val="bg1"/>
                </a:solidFill>
              </a:rPr>
              <a:t>satisfice</a:t>
            </a:r>
            <a:r>
              <a:rPr lang="en-US" dirty="0" smtClean="0">
                <a:solidFill>
                  <a:schemeClr val="bg1"/>
                </a:solidFill>
              </a:rPr>
              <a:t> is </a:t>
            </a:r>
            <a:r>
              <a:rPr lang="en-US" dirty="0">
                <a:solidFill>
                  <a:schemeClr val="bg1"/>
                </a:solidFill>
              </a:rPr>
              <a:t>to pursue not the best option, but a good enough option.</a:t>
            </a:r>
          </a:p>
        </p:txBody>
      </p:sp>
      <p:sp>
        <p:nvSpPr>
          <p:cNvPr id="4" name="TextBox 3"/>
          <p:cNvSpPr txBox="1"/>
          <p:nvPr/>
        </p:nvSpPr>
        <p:spPr>
          <a:xfrm>
            <a:off x="3429000" y="3200400"/>
            <a:ext cx="5486400" cy="523220"/>
          </a:xfrm>
          <a:prstGeom prst="rect">
            <a:avLst/>
          </a:prstGeom>
          <a:noFill/>
        </p:spPr>
        <p:txBody>
          <a:bodyPr wrap="square" rtlCol="0">
            <a:spAutoFit/>
          </a:bodyPr>
          <a:lstStyle/>
          <a:p>
            <a:pPr algn="r"/>
            <a:r>
              <a:rPr lang="en-US" sz="1400" dirty="0">
                <a:solidFill>
                  <a:schemeClr val="bg1"/>
                </a:solidFill>
              </a:rPr>
              <a:t>Simon, H. A. (1957). </a:t>
            </a:r>
            <a:r>
              <a:rPr lang="en-US" sz="1400" i="1" dirty="0">
                <a:solidFill>
                  <a:schemeClr val="bg1"/>
                </a:solidFill>
              </a:rPr>
              <a:t>Models of man, social and rational: Mathematical</a:t>
            </a:r>
          </a:p>
          <a:p>
            <a:pPr algn="r"/>
            <a:r>
              <a:rPr lang="en-US" sz="1400" i="1" dirty="0">
                <a:solidFill>
                  <a:schemeClr val="bg1"/>
                </a:solidFill>
              </a:rPr>
              <a:t>essays on rational human behavior. New York: Wiley.</a:t>
            </a:r>
            <a:endParaRPr lang="en-US" sz="1400" dirty="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solidFill>
                  <a:schemeClr val="bg1">
                    <a:lumMod val="50000"/>
                  </a:schemeClr>
                </a:solidFill>
              </a:rPr>
              <a:t>To </a:t>
            </a:r>
            <a:r>
              <a:rPr lang="en-US" dirty="0" err="1" smtClean="0">
                <a:solidFill>
                  <a:schemeClr val="bg1">
                    <a:lumMod val="50000"/>
                  </a:schemeClr>
                </a:solidFill>
              </a:rPr>
              <a:t>satisfice</a:t>
            </a:r>
            <a:r>
              <a:rPr lang="en-US" dirty="0" smtClean="0">
                <a:solidFill>
                  <a:schemeClr val="bg1">
                    <a:lumMod val="50000"/>
                  </a:schemeClr>
                </a:solidFill>
              </a:rPr>
              <a:t> is </a:t>
            </a:r>
            <a:r>
              <a:rPr lang="en-US" dirty="0">
                <a:solidFill>
                  <a:schemeClr val="bg1">
                    <a:lumMod val="50000"/>
                  </a:schemeClr>
                </a:solidFill>
              </a:rPr>
              <a:t>to pursue not the best option, but a good enough option.</a:t>
            </a:r>
          </a:p>
        </p:txBody>
      </p:sp>
      <p:sp>
        <p:nvSpPr>
          <p:cNvPr id="4" name="TextBox 3"/>
          <p:cNvSpPr txBox="1"/>
          <p:nvPr/>
        </p:nvSpPr>
        <p:spPr>
          <a:xfrm>
            <a:off x="3429000" y="3200400"/>
            <a:ext cx="5486400" cy="523220"/>
          </a:xfrm>
          <a:prstGeom prst="rect">
            <a:avLst/>
          </a:prstGeom>
          <a:noFill/>
        </p:spPr>
        <p:txBody>
          <a:bodyPr wrap="square" rtlCol="0">
            <a:spAutoFit/>
          </a:bodyPr>
          <a:lstStyle/>
          <a:p>
            <a:pPr algn="r"/>
            <a:r>
              <a:rPr lang="en-US" sz="1400" dirty="0">
                <a:solidFill>
                  <a:srgbClr val="7F7F7F"/>
                </a:solidFill>
              </a:rPr>
              <a:t>Simon, H. A. (1957). </a:t>
            </a:r>
            <a:r>
              <a:rPr lang="en-US" sz="1400" i="1" dirty="0">
                <a:solidFill>
                  <a:srgbClr val="7F7F7F"/>
                </a:solidFill>
              </a:rPr>
              <a:t>Models of man, social and rational: Mathematical</a:t>
            </a:r>
          </a:p>
          <a:p>
            <a:pPr algn="r"/>
            <a:r>
              <a:rPr lang="en-US" sz="1400" i="1" dirty="0">
                <a:solidFill>
                  <a:srgbClr val="7F7F7F"/>
                </a:solidFill>
              </a:rPr>
              <a:t>essays on rational human behavior. New York: Wiley.</a:t>
            </a:r>
            <a:endParaRPr lang="en-US" sz="1400" dirty="0">
              <a:solidFill>
                <a:srgbClr val="7F7F7F"/>
              </a:solidFill>
            </a:endParaRPr>
          </a:p>
        </p:txBody>
      </p:sp>
      <p:sp>
        <p:nvSpPr>
          <p:cNvPr id="2" name="TextBox 1"/>
          <p:cNvSpPr txBox="1"/>
          <p:nvPr/>
        </p:nvSpPr>
        <p:spPr>
          <a:xfrm>
            <a:off x="1371600" y="4800600"/>
            <a:ext cx="7467600" cy="1077218"/>
          </a:xfrm>
          <a:prstGeom prst="rect">
            <a:avLst/>
          </a:prstGeom>
          <a:noFill/>
        </p:spPr>
        <p:txBody>
          <a:bodyPr wrap="square" rtlCol="0">
            <a:spAutoFit/>
          </a:bodyPr>
          <a:lstStyle/>
          <a:p>
            <a:pPr algn="r"/>
            <a:r>
              <a:rPr lang="en-US" sz="3200" u="sng" dirty="0">
                <a:solidFill>
                  <a:schemeClr val="bg1"/>
                </a:solidFill>
              </a:rPr>
              <a:t>s</a:t>
            </a:r>
            <a:r>
              <a:rPr lang="en-US" sz="3200" u="sng" dirty="0" smtClean="0">
                <a:solidFill>
                  <a:schemeClr val="bg1"/>
                </a:solidFill>
              </a:rPr>
              <a:t>atisficing</a:t>
            </a:r>
            <a:r>
              <a:rPr lang="en-US" sz="3200" dirty="0" smtClean="0">
                <a:solidFill>
                  <a:schemeClr val="bg1"/>
                </a:solidFill>
              </a:rPr>
              <a:t>:  </a:t>
            </a:r>
            <a:r>
              <a:rPr lang="en-US" sz="3200" i="1" dirty="0" smtClean="0">
                <a:solidFill>
                  <a:schemeClr val="bg1"/>
                </a:solidFill>
              </a:rPr>
              <a:t>when you don’t have the time or </a:t>
            </a:r>
          </a:p>
          <a:p>
            <a:pPr algn="r"/>
            <a:r>
              <a:rPr lang="en-US" sz="3200" i="1" dirty="0" smtClean="0">
                <a:solidFill>
                  <a:schemeClr val="bg1"/>
                </a:solidFill>
              </a:rPr>
              <a:t>just don’t care enough to do the very best</a:t>
            </a:r>
            <a:endParaRPr lang="en-US" sz="3200" i="1" dirty="0">
              <a:solidFill>
                <a:schemeClr val="bg1"/>
              </a:solidFill>
            </a:endParaRPr>
          </a:p>
        </p:txBody>
      </p:sp>
    </p:spTree>
    <p:extLst>
      <p:ext uri="{BB962C8B-B14F-4D97-AF65-F5344CB8AC3E}">
        <p14:creationId xmlns:p14="http://schemas.microsoft.com/office/powerpoint/2010/main" val="29253544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4" descr="COMM 10"/>
          <p:cNvPicPr>
            <a:picLocks noChangeAspect="1" noChangeArrowheads="1"/>
          </p:cNvPicPr>
          <p:nvPr/>
        </p:nvPicPr>
        <p:blipFill>
          <a:blip r:embed="rId3" cstate="print">
            <a:lum bright="46000" contrast="-70000"/>
            <a:alphaModFix amt="86000"/>
          </a:blip>
          <a:srcRect/>
          <a:stretch>
            <a:fillRect/>
          </a:stretch>
        </p:blipFill>
        <p:spPr bwMode="auto">
          <a:xfrm>
            <a:off x="152400" y="1371600"/>
            <a:ext cx="8839200" cy="4806950"/>
          </a:xfrm>
          <a:prstGeom prst="rect">
            <a:avLst/>
          </a:prstGeom>
          <a:noFill/>
          <a:ln w="9525">
            <a:noFill/>
            <a:miter lim="800000"/>
            <a:headEnd/>
            <a:tailEnd/>
          </a:ln>
        </p:spPr>
      </p:pic>
      <p:sp>
        <p:nvSpPr>
          <p:cNvPr id="4099" name="Rectangle 2"/>
          <p:cNvSpPr>
            <a:spLocks noGrp="1" noChangeArrowheads="1"/>
          </p:cNvSpPr>
          <p:nvPr>
            <p:ph type="title"/>
          </p:nvPr>
        </p:nvSpPr>
        <p:spPr/>
        <p:txBody>
          <a:bodyPr/>
          <a:lstStyle/>
          <a:p>
            <a:pPr eaLnBrk="1" hangingPunct="1"/>
            <a:r>
              <a:rPr lang="en-US" dirty="0"/>
              <a:t>i</a:t>
            </a:r>
            <a:r>
              <a:rPr lang="en-US" dirty="0" smtClean="0"/>
              <a:t>nfo behavior &amp; decision making</a:t>
            </a:r>
            <a:endParaRPr lang="en-US" dirty="0" smtClean="0"/>
          </a:p>
        </p:txBody>
      </p:sp>
      <p:sp>
        <p:nvSpPr>
          <p:cNvPr id="18435" name="Rectangle 3"/>
          <p:cNvSpPr>
            <a:spLocks noGrp="1" noChangeArrowheads="1"/>
          </p:cNvSpPr>
          <p:nvPr>
            <p:ph type="body" idx="1"/>
          </p:nvPr>
        </p:nvSpPr>
        <p:spPr/>
        <p:txBody>
          <a:bodyPr>
            <a:normAutofit/>
          </a:bodyPr>
          <a:lstStyle/>
          <a:p>
            <a:pPr marL="0" indent="0">
              <a:buNone/>
            </a:pPr>
            <a:r>
              <a:rPr lang="en-US" sz="3600" dirty="0" smtClean="0"/>
              <a:t>Are we biased? </a:t>
            </a:r>
          </a:p>
          <a:p>
            <a:pPr marL="0" indent="0">
              <a:buNone/>
            </a:pPr>
            <a:endParaRPr lang="en-US" sz="3600" dirty="0">
              <a:ea typeface="ＭＳ Ｐゴシック" charset="0"/>
              <a:cs typeface="ＭＳ Ｐゴシック" charset="0"/>
            </a:endParaRPr>
          </a:p>
          <a:p>
            <a:pPr marL="0" indent="0" algn="r">
              <a:buNone/>
            </a:pPr>
            <a:r>
              <a:rPr lang="en-US" sz="3600" dirty="0" smtClean="0">
                <a:ea typeface="ＭＳ Ｐゴシック" charset="0"/>
                <a:cs typeface="ＭＳ Ｐゴシック" charset="0"/>
              </a:rPr>
              <a:t>Asking </a:t>
            </a:r>
            <a:r>
              <a:rPr lang="en-US" sz="3600" dirty="0">
                <a:ea typeface="ＭＳ Ｐゴシック" charset="0"/>
                <a:cs typeface="ＭＳ Ｐゴシック" charset="0"/>
              </a:rPr>
              <a:t>another way – do we use simplifications and shortcuts to make decisions</a:t>
            </a:r>
            <a:r>
              <a:rPr lang="en-US" sz="3600" dirty="0" smtClean="0">
                <a:ea typeface="ＭＳ Ｐゴシック" charset="0"/>
                <a:cs typeface="ＭＳ Ｐゴシック" charset="0"/>
              </a:rPr>
              <a:t>?</a:t>
            </a:r>
          </a:p>
          <a:p>
            <a:pPr marL="0" indent="0" algn="r">
              <a:buNone/>
            </a:pPr>
            <a:endParaRPr lang="en-US" sz="3600" dirty="0">
              <a:ea typeface="ＭＳ Ｐゴシック" charset="0"/>
              <a:cs typeface="ＭＳ Ｐゴシック" charset="0"/>
            </a:endParaRPr>
          </a:p>
          <a:p>
            <a:pPr marL="0" indent="0" algn="r">
              <a:buNone/>
            </a:pPr>
            <a:r>
              <a:rPr lang="en-US" sz="3600" dirty="0" smtClean="0">
                <a:ea typeface="ＭＳ Ｐゴシック" charset="0"/>
                <a:cs typeface="ＭＳ Ｐゴシック" charset="0"/>
              </a:rPr>
              <a:t>Like what?</a:t>
            </a:r>
            <a:endParaRPr lang="en-US" sz="3600" dirty="0">
              <a:ea typeface="ＭＳ Ｐゴシック" charset="0"/>
              <a:cs typeface="ＭＳ Ｐゴシック" charset="0"/>
            </a:endParaRPr>
          </a:p>
        </p:txBody>
      </p:sp>
      <p:sp>
        <p:nvSpPr>
          <p:cNvPr id="4101" name="Rectangle 5"/>
          <p:cNvSpPr>
            <a:spLocks noChangeArrowheads="1"/>
          </p:cNvSpPr>
          <p:nvPr/>
        </p:nvSpPr>
        <p:spPr bwMode="auto">
          <a:xfrm>
            <a:off x="0" y="0"/>
            <a:ext cx="9144000" cy="6858000"/>
          </a:xfrm>
          <a:prstGeom prst="rect">
            <a:avLst/>
          </a:prstGeom>
          <a:noFill/>
          <a:ln w="381000" algn="ctr">
            <a:solidFill>
              <a:schemeClr val="tx1"/>
            </a:solidFill>
            <a:miter lim="800000"/>
            <a:headEnd/>
            <a:tailEnd/>
          </a:ln>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smtClean="0"/>
              <a:t>Traps (biases) in decision making to avoid</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1970216290"/>
              </p:ext>
            </p:extLst>
          </p:nvPr>
        </p:nvGraphicFramePr>
        <p:xfrm>
          <a:off x="457200" y="1447800"/>
          <a:ext cx="8229600" cy="4998720"/>
        </p:xfrm>
        <a:graphic>
          <a:graphicData uri="http://schemas.openxmlformats.org/drawingml/2006/table">
            <a:tbl>
              <a:tblPr bandRow="1">
                <a:tableStyleId>{5C22544A-7EE6-4342-B048-85BDC9FD1C3A}</a:tableStyleId>
              </a:tblPr>
              <a:tblGrid>
                <a:gridCol w="2133600"/>
                <a:gridCol w="6096000"/>
              </a:tblGrid>
              <a:tr h="370840">
                <a:tc>
                  <a:txBody>
                    <a:bodyPr/>
                    <a:lstStyle/>
                    <a:p>
                      <a:r>
                        <a:rPr lang="en-US" sz="2000" dirty="0" smtClean="0"/>
                        <a:t>Anchoring</a:t>
                      </a:r>
                      <a:endParaRPr lang="en-US" sz="2000" dirty="0"/>
                    </a:p>
                  </a:txBody>
                  <a:tcPr/>
                </a:tc>
                <a:tc>
                  <a:txBody>
                    <a:bodyPr/>
                    <a:lstStyle/>
                    <a:p>
                      <a:r>
                        <a:rPr lang="en-US" sz="2000" dirty="0" smtClean="0"/>
                        <a:t>Giving disproportional weight to early,</a:t>
                      </a:r>
                      <a:r>
                        <a:rPr lang="en-US" sz="2000" baseline="0" dirty="0" smtClean="0"/>
                        <a:t> first received </a:t>
                      </a:r>
                      <a:r>
                        <a:rPr lang="en-US" sz="2000" dirty="0" smtClean="0"/>
                        <a:t>information</a:t>
                      </a:r>
                      <a:endParaRPr lang="en-US" sz="2000" dirty="0"/>
                    </a:p>
                  </a:txBody>
                  <a:tcPr/>
                </a:tc>
              </a:tr>
              <a:tr h="370840">
                <a:tc>
                  <a:txBody>
                    <a:bodyPr/>
                    <a:lstStyle/>
                    <a:p>
                      <a:r>
                        <a:rPr lang="en-US" sz="2000" dirty="0" smtClean="0"/>
                        <a:t>Comfort</a:t>
                      </a:r>
                      <a:endParaRPr lang="en-US" sz="2000" dirty="0"/>
                    </a:p>
                  </a:txBody>
                  <a:tcPr/>
                </a:tc>
                <a:tc>
                  <a:txBody>
                    <a:bodyPr/>
                    <a:lstStyle/>
                    <a:p>
                      <a:r>
                        <a:rPr lang="en-US" sz="2000" dirty="0" smtClean="0"/>
                        <a:t>A bias toward alternative that support the status quo</a:t>
                      </a:r>
                      <a:endParaRPr lang="en-US" sz="2000" dirty="0"/>
                    </a:p>
                  </a:txBody>
                  <a:tcPr/>
                </a:tc>
              </a:tr>
              <a:tr h="370840">
                <a:tc>
                  <a:txBody>
                    <a:bodyPr/>
                    <a:lstStyle/>
                    <a:p>
                      <a:r>
                        <a:rPr lang="en-US" sz="2000" dirty="0" smtClean="0"/>
                        <a:t>Recognition</a:t>
                      </a:r>
                      <a:endParaRPr lang="en-US" sz="2000" dirty="0"/>
                    </a:p>
                  </a:txBody>
                  <a:tcPr/>
                </a:tc>
                <a:tc>
                  <a:txBody>
                    <a:bodyPr/>
                    <a:lstStyle/>
                    <a:p>
                      <a:r>
                        <a:rPr lang="en-US" sz="2000" dirty="0" smtClean="0"/>
                        <a:t>Tendency to place a higher value on that which is familiar</a:t>
                      </a:r>
                      <a:endParaRPr lang="en-US" sz="2000" dirty="0"/>
                    </a:p>
                  </a:txBody>
                  <a:tcPr/>
                </a:tc>
              </a:tr>
              <a:tr h="370840">
                <a:tc>
                  <a:txBody>
                    <a:bodyPr/>
                    <a:lstStyle/>
                    <a:p>
                      <a:r>
                        <a:rPr lang="en-US" sz="2000" dirty="0" smtClean="0"/>
                        <a:t>Confirmation bias</a:t>
                      </a:r>
                      <a:endParaRPr lang="en-US" sz="2000" dirty="0"/>
                    </a:p>
                  </a:txBody>
                  <a:tcPr/>
                </a:tc>
                <a:tc>
                  <a:txBody>
                    <a:bodyPr/>
                    <a:lstStyle/>
                    <a:p>
                      <a:r>
                        <a:rPr lang="en-US" sz="2000" dirty="0" smtClean="0"/>
                        <a:t>Using only the facts that support our decision</a:t>
                      </a:r>
                      <a:endParaRPr lang="en-US" sz="2000" dirty="0"/>
                    </a:p>
                  </a:txBody>
                  <a:tcPr/>
                </a:tc>
              </a:tr>
              <a:tr h="370840">
                <a:tc>
                  <a:txBody>
                    <a:bodyPr/>
                    <a:lstStyle/>
                    <a:p>
                      <a:r>
                        <a:rPr lang="en-US" sz="2000" dirty="0" smtClean="0"/>
                        <a:t>Sunk-cost</a:t>
                      </a:r>
                      <a:endParaRPr lang="en-US" sz="2000" dirty="0"/>
                    </a:p>
                  </a:txBody>
                  <a:tcPr/>
                </a:tc>
                <a:tc>
                  <a:txBody>
                    <a:bodyPr/>
                    <a:lstStyle/>
                    <a:p>
                      <a:r>
                        <a:rPr lang="en-US" sz="2000" dirty="0" smtClean="0"/>
                        <a:t>Tendency to make decisions that justify previous decisions that are not working</a:t>
                      </a:r>
                      <a:endParaRPr lang="en-US" sz="2000" dirty="0"/>
                    </a:p>
                  </a:txBody>
                  <a:tcPr/>
                </a:tc>
              </a:tr>
              <a:tr h="370840">
                <a:tc>
                  <a:txBody>
                    <a:bodyPr/>
                    <a:lstStyle/>
                    <a:p>
                      <a:r>
                        <a:rPr lang="en-US" sz="2000" dirty="0" smtClean="0"/>
                        <a:t>Framing</a:t>
                      </a:r>
                      <a:endParaRPr lang="en-US" sz="2000" dirty="0"/>
                    </a:p>
                  </a:txBody>
                  <a:tcPr/>
                </a:tc>
                <a:tc>
                  <a:txBody>
                    <a:bodyPr/>
                    <a:lstStyle/>
                    <a:p>
                      <a:r>
                        <a:rPr lang="en-US" sz="2000" dirty="0" smtClean="0"/>
                        <a:t>Framing of the problem impacts the eventual solution</a:t>
                      </a:r>
                      <a:endParaRPr lang="en-US" sz="2000" dirty="0"/>
                    </a:p>
                  </a:txBody>
                  <a:tcPr/>
                </a:tc>
              </a:tr>
              <a:tr h="370840">
                <a:tc>
                  <a:txBody>
                    <a:bodyPr/>
                    <a:lstStyle/>
                    <a:p>
                      <a:r>
                        <a:rPr lang="en-US" sz="2000" dirty="0" smtClean="0"/>
                        <a:t>Prudence</a:t>
                      </a:r>
                      <a:endParaRPr lang="en-US" sz="2000" dirty="0"/>
                    </a:p>
                  </a:txBody>
                  <a:tcPr/>
                </a:tc>
                <a:tc>
                  <a:txBody>
                    <a:bodyPr/>
                    <a:lstStyle/>
                    <a:p>
                      <a:r>
                        <a:rPr lang="en-US" sz="2000" dirty="0" smtClean="0"/>
                        <a:t>Tendency to be overcautious when faced with high-stakes decisions</a:t>
                      </a:r>
                      <a:endParaRPr lang="en-US" sz="2000" dirty="0"/>
                    </a:p>
                  </a:txBody>
                  <a:tcPr/>
                </a:tc>
              </a:tr>
              <a:tr h="370840">
                <a:tc>
                  <a:txBody>
                    <a:bodyPr/>
                    <a:lstStyle/>
                    <a:p>
                      <a:r>
                        <a:rPr lang="en-US" sz="2000" dirty="0" smtClean="0"/>
                        <a:t>Memory</a:t>
                      </a:r>
                      <a:endParaRPr lang="en-US" sz="2000" dirty="0"/>
                    </a:p>
                  </a:txBody>
                  <a:tcPr/>
                </a:tc>
                <a:tc>
                  <a:txBody>
                    <a:bodyPr/>
                    <a:lstStyle/>
                    <a:p>
                      <a:r>
                        <a:rPr lang="en-US" sz="2000" dirty="0" smtClean="0"/>
                        <a:t>Tendency to base predictions on memory of past events, which are often</a:t>
                      </a:r>
                      <a:r>
                        <a:rPr lang="en-US" sz="2000" baseline="0" dirty="0" smtClean="0"/>
                        <a:t> over influenced by both recent and dramatic events</a:t>
                      </a:r>
                      <a:endParaRPr lang="en-US" sz="2000" dirty="0"/>
                    </a:p>
                  </a:txBody>
                  <a:tcPr/>
                </a:tc>
              </a:tr>
            </a:tbl>
          </a:graphicData>
        </a:graphic>
      </p:graphicFrame>
    </p:spTree>
    <p:extLst>
      <p:ext uri="{BB962C8B-B14F-4D97-AF65-F5344CB8AC3E}">
        <p14:creationId xmlns:p14="http://schemas.microsoft.com/office/powerpoint/2010/main" val="2957496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smtClean="0"/>
              <a:t>Traps (biases) in decision making to avoid</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3917568491"/>
              </p:ext>
            </p:extLst>
          </p:nvPr>
        </p:nvGraphicFramePr>
        <p:xfrm>
          <a:off x="457200" y="1447800"/>
          <a:ext cx="8229600" cy="3810000"/>
        </p:xfrm>
        <a:graphic>
          <a:graphicData uri="http://schemas.openxmlformats.org/drawingml/2006/table">
            <a:tbl>
              <a:tblPr bandRow="1">
                <a:tableStyleId>{5C22544A-7EE6-4342-B048-85BDC9FD1C3A}</a:tableStyleId>
              </a:tblPr>
              <a:tblGrid>
                <a:gridCol w="2133600"/>
                <a:gridCol w="6096000"/>
              </a:tblGrid>
              <a:tr h="370840">
                <a:tc>
                  <a:txBody>
                    <a:bodyPr/>
                    <a:lstStyle/>
                    <a:p>
                      <a:r>
                        <a:rPr lang="en-US" sz="2000" dirty="0" smtClean="0"/>
                        <a:t>Self-serving bias</a:t>
                      </a:r>
                      <a:endParaRPr lang="en-US" sz="2000" dirty="0"/>
                    </a:p>
                  </a:txBody>
                  <a:tcPr/>
                </a:tc>
                <a:tc>
                  <a:txBody>
                    <a:bodyPr/>
                    <a:lstStyle/>
                    <a:p>
                      <a:r>
                        <a:rPr lang="en-US" sz="2000" dirty="0" smtClean="0"/>
                        <a:t>Tendency for individuals to attribute their own successes to internal factors while putting the blame for failures on external factors</a:t>
                      </a:r>
                      <a:endParaRPr lang="en-US" sz="2000" dirty="0"/>
                    </a:p>
                  </a:txBody>
                  <a:tcPr/>
                </a:tc>
              </a:tr>
              <a:tr h="370840">
                <a:tc>
                  <a:txBody>
                    <a:bodyPr/>
                    <a:lstStyle/>
                    <a:p>
                      <a:r>
                        <a:rPr lang="en-US" sz="2000" dirty="0" smtClean="0"/>
                        <a:t>Halo Effect</a:t>
                      </a:r>
                      <a:endParaRPr lang="en-US" sz="2000" dirty="0"/>
                    </a:p>
                  </a:txBody>
                  <a:tcPr/>
                </a:tc>
                <a:tc>
                  <a:txBody>
                    <a:bodyPr/>
                    <a:lstStyle/>
                    <a:p>
                      <a:r>
                        <a:rPr lang="en-US" sz="2000" dirty="0" smtClean="0"/>
                        <a:t>Drawing a general impression (good or bad) about an individual on the basis</a:t>
                      </a:r>
                      <a:r>
                        <a:rPr lang="en-US" sz="2000" baseline="0" dirty="0" smtClean="0"/>
                        <a:t> of a single characteristic</a:t>
                      </a:r>
                      <a:endParaRPr lang="en-US" sz="2000" dirty="0"/>
                    </a:p>
                  </a:txBody>
                  <a:tcPr/>
                </a:tc>
              </a:tr>
              <a:tr h="370840">
                <a:tc>
                  <a:txBody>
                    <a:bodyPr/>
                    <a:lstStyle/>
                    <a:p>
                      <a:r>
                        <a:rPr lang="en-US" sz="2000" dirty="0" smtClean="0"/>
                        <a:t>Projection</a:t>
                      </a:r>
                      <a:r>
                        <a:rPr lang="en-US" sz="2000" baseline="0" dirty="0" smtClean="0"/>
                        <a:t> </a:t>
                      </a:r>
                      <a:endParaRPr lang="en-US" sz="2000" dirty="0"/>
                    </a:p>
                  </a:txBody>
                  <a:tcPr/>
                </a:tc>
                <a:tc>
                  <a:txBody>
                    <a:bodyPr/>
                    <a:lstStyle/>
                    <a:p>
                      <a:r>
                        <a:rPr lang="en-US" sz="2000" dirty="0" smtClean="0"/>
                        <a:t>Attributing one’s own characteristics or beliefs to other people</a:t>
                      </a:r>
                      <a:endParaRPr lang="en-US" sz="2000" dirty="0"/>
                    </a:p>
                  </a:txBody>
                  <a:tcPr/>
                </a:tc>
              </a:tr>
              <a:tr h="370840">
                <a:tc>
                  <a:txBody>
                    <a:bodyPr/>
                    <a:lstStyle/>
                    <a:p>
                      <a:r>
                        <a:rPr lang="en-US" sz="2000" dirty="0" smtClean="0"/>
                        <a:t>Stereotyping</a:t>
                      </a:r>
                      <a:endParaRPr lang="en-US" sz="2000" dirty="0"/>
                    </a:p>
                  </a:txBody>
                  <a:tcPr/>
                </a:tc>
                <a:tc>
                  <a:txBody>
                    <a:bodyPr/>
                    <a:lstStyle/>
                    <a:p>
                      <a:r>
                        <a:rPr lang="en-US" sz="2000" dirty="0" smtClean="0"/>
                        <a:t>Judging someone on the basis of one’s perception of the group to which that person belongs</a:t>
                      </a:r>
                      <a:endParaRPr lang="en-US" sz="2000" dirty="0"/>
                    </a:p>
                  </a:txBody>
                  <a:tcPr/>
                </a:tc>
              </a:tr>
              <a:tr h="370840">
                <a:tc>
                  <a:txBody>
                    <a:bodyPr/>
                    <a:lstStyle/>
                    <a:p>
                      <a:r>
                        <a:rPr lang="en-US" sz="2000" dirty="0" smtClean="0"/>
                        <a:t>Overconfidence </a:t>
                      </a:r>
                      <a:endParaRPr lang="en-US" sz="2000" dirty="0"/>
                    </a:p>
                  </a:txBody>
                  <a:tcPr/>
                </a:tc>
                <a:tc>
                  <a:txBody>
                    <a:bodyPr/>
                    <a:lstStyle/>
                    <a:p>
                      <a:r>
                        <a:rPr lang="en-US" sz="2000" dirty="0" smtClean="0"/>
                        <a:t>Believing too much in our own ability to make good decisions</a:t>
                      </a:r>
                      <a:endParaRPr lang="en-US" sz="2000" dirty="0"/>
                    </a:p>
                  </a:txBody>
                  <a:tcPr/>
                </a:tc>
              </a:tr>
            </a:tbl>
          </a:graphicData>
        </a:graphic>
      </p:graphicFrame>
    </p:spTree>
    <p:extLst>
      <p:ext uri="{BB962C8B-B14F-4D97-AF65-F5344CB8AC3E}">
        <p14:creationId xmlns:p14="http://schemas.microsoft.com/office/powerpoint/2010/main" val="3379485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1-14 at 1.26.10 P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4129842"/>
          </a:xfrm>
          <a:prstGeom prst="rect">
            <a:avLst/>
          </a:prstGeom>
        </p:spPr>
      </p:pic>
    </p:spTree>
    <p:extLst>
      <p:ext uri="{BB962C8B-B14F-4D97-AF65-F5344CB8AC3E}">
        <p14:creationId xmlns:p14="http://schemas.microsoft.com/office/powerpoint/2010/main" val="42060315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87312918"/>
              </p:ext>
            </p:extLst>
          </p:nvPr>
        </p:nvGraphicFramePr>
        <p:xfrm>
          <a:off x="128990" y="345079"/>
          <a:ext cx="8829325" cy="5315430"/>
        </p:xfrm>
        <a:graphic>
          <a:graphicData uri="http://schemas.openxmlformats.org/drawingml/2006/table">
            <a:tbl>
              <a:tblPr firstRow="1" bandRow="1">
                <a:tableStyleId>{9D7B26C5-4107-4FEC-AEDC-1716B250A1EF}</a:tableStyleId>
              </a:tblPr>
              <a:tblGrid>
                <a:gridCol w="1765865"/>
                <a:gridCol w="1765865"/>
                <a:gridCol w="2508043"/>
                <a:gridCol w="1406115"/>
                <a:gridCol w="1383437"/>
              </a:tblGrid>
              <a:tr h="478732">
                <a:tc>
                  <a:txBody>
                    <a:bodyPr/>
                    <a:lstStyle/>
                    <a:p>
                      <a:pPr algn="l"/>
                      <a:r>
                        <a:rPr lang="en-US" sz="1400" dirty="0" smtClean="0"/>
                        <a:t>Seeker(s) and situation</a:t>
                      </a:r>
                      <a:endParaRPr lang="en-US" sz="1400" dirty="0"/>
                    </a:p>
                  </a:txBody>
                  <a:tcPr/>
                </a:tc>
                <a:tc>
                  <a:txBody>
                    <a:bodyPr/>
                    <a:lstStyle/>
                    <a:p>
                      <a:pPr algn="l"/>
                      <a:r>
                        <a:rPr lang="en-US" sz="1400" dirty="0" smtClean="0"/>
                        <a:t>Main motivation</a:t>
                      </a:r>
                      <a:endParaRPr lang="en-US" sz="1400" dirty="0"/>
                    </a:p>
                  </a:txBody>
                  <a:tcPr/>
                </a:tc>
                <a:tc>
                  <a:txBody>
                    <a:bodyPr/>
                    <a:lstStyle/>
                    <a:p>
                      <a:pPr algn="l"/>
                      <a:r>
                        <a:rPr lang="en-US" sz="1400" dirty="0" smtClean="0"/>
                        <a:t>Sources of information</a:t>
                      </a:r>
                      <a:endParaRPr lang="en-US" sz="1400" dirty="0"/>
                    </a:p>
                  </a:txBody>
                  <a:tcPr/>
                </a:tc>
                <a:tc>
                  <a:txBody>
                    <a:bodyPr/>
                    <a:lstStyle/>
                    <a:p>
                      <a:pPr algn="l"/>
                      <a:r>
                        <a:rPr lang="en-US" sz="1400" dirty="0" smtClean="0"/>
                        <a:t>Time pressure</a:t>
                      </a:r>
                      <a:endParaRPr lang="en-US" sz="1400" dirty="0"/>
                    </a:p>
                  </a:txBody>
                  <a:tcPr/>
                </a:tc>
                <a:tc>
                  <a:txBody>
                    <a:bodyPr/>
                    <a:lstStyle/>
                    <a:p>
                      <a:pPr algn="l"/>
                      <a:r>
                        <a:rPr lang="en-US" sz="1400" dirty="0" smtClean="0"/>
                        <a:t>Degree of thoroughness</a:t>
                      </a:r>
                      <a:endParaRPr lang="en-US" sz="1400" dirty="0"/>
                    </a:p>
                  </a:txBody>
                  <a:tcPr/>
                </a:tc>
              </a:tr>
              <a:tr h="478732">
                <a:tc>
                  <a:txBody>
                    <a:bodyPr/>
                    <a:lstStyle/>
                    <a:p>
                      <a:pPr algn="l"/>
                      <a:r>
                        <a:rPr lang="en-US" sz="1400" dirty="0" smtClean="0"/>
                        <a:t>Julie: car purchase</a:t>
                      </a:r>
                      <a:endParaRPr lang="en-US" sz="1400" dirty="0"/>
                    </a:p>
                  </a:txBody>
                  <a:tcPr/>
                </a:tc>
                <a:tc>
                  <a:txBody>
                    <a:bodyPr/>
                    <a:lstStyle/>
                    <a:p>
                      <a:pPr algn="l"/>
                      <a:r>
                        <a:rPr lang="en-US" sz="1400" dirty="0" smtClean="0"/>
                        <a:t>Optimize functionality and</a:t>
                      </a:r>
                      <a:r>
                        <a:rPr lang="en-US" sz="1400" baseline="0" dirty="0" smtClean="0"/>
                        <a:t> value</a:t>
                      </a:r>
                      <a:endParaRPr lang="en-US" sz="1400" dirty="0"/>
                    </a:p>
                  </a:txBody>
                  <a:tcPr/>
                </a:tc>
                <a:tc>
                  <a:txBody>
                    <a:bodyPr/>
                    <a:lstStyle/>
                    <a:p>
                      <a:pPr algn="l"/>
                      <a:r>
                        <a:rPr lang="en-US" sz="1400" dirty="0" smtClean="0"/>
                        <a:t>Friends, web pages, salespeople</a:t>
                      </a:r>
                      <a:endParaRPr lang="en-US" sz="1400" dirty="0"/>
                    </a:p>
                  </a:txBody>
                  <a:tcPr/>
                </a:tc>
                <a:tc>
                  <a:txBody>
                    <a:bodyPr/>
                    <a:lstStyle/>
                    <a:p>
                      <a:pPr algn="l"/>
                      <a:r>
                        <a:rPr lang="en-US" sz="1400" dirty="0" smtClean="0"/>
                        <a:t>Low (months)</a:t>
                      </a:r>
                      <a:endParaRPr lang="en-US" sz="1400" dirty="0"/>
                    </a:p>
                  </a:txBody>
                  <a:tcPr/>
                </a:tc>
                <a:tc>
                  <a:txBody>
                    <a:bodyPr/>
                    <a:lstStyle/>
                    <a:p>
                      <a:pPr algn="l"/>
                      <a:r>
                        <a:rPr lang="en-US" sz="1400" dirty="0" smtClean="0"/>
                        <a:t>low</a:t>
                      </a:r>
                      <a:endParaRPr lang="en-US" sz="1400" dirty="0"/>
                    </a:p>
                  </a:txBody>
                  <a:tcPr/>
                </a:tc>
              </a:tr>
              <a:tr h="872982">
                <a:tc>
                  <a:txBody>
                    <a:bodyPr/>
                    <a:lstStyle/>
                    <a:p>
                      <a:pPr algn="l"/>
                      <a:r>
                        <a:rPr lang="en-US" sz="1400" dirty="0" smtClean="0"/>
                        <a:t>Leslie: library research</a:t>
                      </a:r>
                      <a:endParaRPr lang="en-US" sz="1400" dirty="0"/>
                    </a:p>
                  </a:txBody>
                  <a:tcPr/>
                </a:tc>
                <a:tc>
                  <a:txBody>
                    <a:bodyPr/>
                    <a:lstStyle/>
                    <a:p>
                      <a:pPr algn="l"/>
                      <a:r>
                        <a:rPr lang="en-US" sz="1400" dirty="0" smtClean="0"/>
                        <a:t>Class assignment; earn credit/grade</a:t>
                      </a:r>
                      <a:endParaRPr lang="en-US" sz="1400" dirty="0"/>
                    </a:p>
                  </a:txBody>
                  <a:tcPr/>
                </a:tc>
                <a:tc>
                  <a:txBody>
                    <a:bodyPr/>
                    <a:lstStyle/>
                    <a:p>
                      <a:pPr algn="l"/>
                      <a:r>
                        <a:rPr lang="en-US" sz="1400" dirty="0" smtClean="0"/>
                        <a:t>Online catalogs, books, journals, professional advice</a:t>
                      </a:r>
                      <a:r>
                        <a:rPr lang="en-US" sz="1400" baseline="0" dirty="0" smtClean="0"/>
                        <a:t> (on how to search</a:t>
                      </a:r>
                      <a:endParaRPr lang="en-US" sz="1400" dirty="0"/>
                    </a:p>
                  </a:txBody>
                  <a:tcPr/>
                </a:tc>
                <a:tc>
                  <a:txBody>
                    <a:bodyPr/>
                    <a:lstStyle/>
                    <a:p>
                      <a:pPr algn="l"/>
                      <a:r>
                        <a:rPr lang="en-US" sz="1400" dirty="0" smtClean="0"/>
                        <a:t>Moderate (weeks)</a:t>
                      </a:r>
                      <a:endParaRPr lang="en-US" sz="1400" dirty="0"/>
                    </a:p>
                  </a:txBody>
                  <a:tcPr/>
                </a:tc>
                <a:tc>
                  <a:txBody>
                    <a:bodyPr/>
                    <a:lstStyle/>
                    <a:p>
                      <a:pPr algn="l"/>
                      <a:r>
                        <a:rPr lang="en-US" sz="1400" dirty="0" smtClean="0"/>
                        <a:t>moderate</a:t>
                      </a:r>
                      <a:endParaRPr lang="en-US" sz="1400" dirty="0"/>
                    </a:p>
                  </a:txBody>
                  <a:tcPr/>
                </a:tc>
              </a:tr>
              <a:tr h="1267232">
                <a:tc>
                  <a:txBody>
                    <a:bodyPr/>
                    <a:lstStyle/>
                    <a:p>
                      <a:pPr algn="l"/>
                      <a:r>
                        <a:rPr lang="en-US" sz="1400" dirty="0" smtClean="0"/>
                        <a:t>Hospital ICU team members: caring for an accident victim</a:t>
                      </a:r>
                      <a:endParaRPr lang="en-US" sz="1400" dirty="0"/>
                    </a:p>
                  </a:txBody>
                  <a:tcPr/>
                </a:tc>
                <a:tc>
                  <a:txBody>
                    <a:bodyPr/>
                    <a:lstStyle/>
                    <a:p>
                      <a:pPr algn="l"/>
                      <a:r>
                        <a:rPr lang="en-US" sz="1400" dirty="0" smtClean="0"/>
                        <a:t>Work assignment; desire to help others</a:t>
                      </a:r>
                      <a:endParaRPr lang="en-US" sz="1400" dirty="0"/>
                    </a:p>
                  </a:txBody>
                  <a:tcPr/>
                </a:tc>
                <a:tc>
                  <a:txBody>
                    <a:bodyPr/>
                    <a:lstStyle/>
                    <a:p>
                      <a:pPr algn="l"/>
                      <a:r>
                        <a:rPr lang="en-US" sz="1400" dirty="0" smtClean="0"/>
                        <a:t>Observation of patient, paper and electronic records, monitoring devices, medical manuals, hospital employees</a:t>
                      </a:r>
                      <a:endParaRPr lang="en-US" sz="1400" dirty="0"/>
                    </a:p>
                  </a:txBody>
                  <a:tcPr/>
                </a:tc>
                <a:tc>
                  <a:txBody>
                    <a:bodyPr/>
                    <a:lstStyle/>
                    <a:p>
                      <a:pPr algn="l"/>
                      <a:r>
                        <a:rPr lang="en-US" sz="1400" dirty="0" smtClean="0"/>
                        <a:t>Very high (hours or days, based on patient improvement</a:t>
                      </a:r>
                      <a:endParaRPr lang="en-US" sz="1400" dirty="0"/>
                    </a:p>
                  </a:txBody>
                  <a:tcPr/>
                </a:tc>
                <a:tc>
                  <a:txBody>
                    <a:bodyPr/>
                    <a:lstStyle/>
                    <a:p>
                      <a:pPr algn="l"/>
                      <a:r>
                        <a:rPr lang="en-US" sz="1400" dirty="0" smtClean="0"/>
                        <a:t>High</a:t>
                      </a:r>
                      <a:endParaRPr lang="en-US" sz="1400" dirty="0"/>
                    </a:p>
                  </a:txBody>
                  <a:tcPr/>
                </a:tc>
              </a:tr>
              <a:tr h="478732">
                <a:tc>
                  <a:txBody>
                    <a:bodyPr/>
                    <a:lstStyle/>
                    <a:p>
                      <a:pPr algn="l"/>
                      <a:r>
                        <a:rPr lang="en-US" sz="1400" dirty="0" smtClean="0"/>
                        <a:t>Joe: horse race wager</a:t>
                      </a:r>
                      <a:endParaRPr lang="en-US" sz="1400" dirty="0"/>
                    </a:p>
                  </a:txBody>
                  <a:tcPr/>
                </a:tc>
                <a:tc>
                  <a:txBody>
                    <a:bodyPr/>
                    <a:lstStyle/>
                    <a:p>
                      <a:pPr algn="l"/>
                      <a:r>
                        <a:rPr lang="en-US" sz="1400" dirty="0" smtClean="0"/>
                        <a:t>Desire for thrill; to win money</a:t>
                      </a:r>
                      <a:endParaRPr lang="en-US" sz="1400" dirty="0"/>
                    </a:p>
                  </a:txBody>
                  <a:tcPr/>
                </a:tc>
                <a:tc>
                  <a:txBody>
                    <a:bodyPr/>
                    <a:lstStyle/>
                    <a:p>
                      <a:pPr algn="l"/>
                      <a:r>
                        <a:rPr lang="en-US" sz="1400" dirty="0" smtClean="0"/>
                        <a:t>Special journals, observation, intuition</a:t>
                      </a:r>
                      <a:endParaRPr lang="en-US" sz="1400" dirty="0"/>
                    </a:p>
                  </a:txBody>
                  <a:tcPr/>
                </a:tc>
                <a:tc>
                  <a:txBody>
                    <a:bodyPr/>
                    <a:lstStyle/>
                    <a:p>
                      <a:pPr algn="l"/>
                      <a:r>
                        <a:rPr lang="en-US" sz="1400" dirty="0" smtClean="0"/>
                        <a:t>Very high (minutes)</a:t>
                      </a:r>
                      <a:endParaRPr lang="en-US" sz="1400" dirty="0"/>
                    </a:p>
                  </a:txBody>
                  <a:tcPr/>
                </a:tc>
                <a:tc>
                  <a:txBody>
                    <a:bodyPr/>
                    <a:lstStyle/>
                    <a:p>
                      <a:pPr algn="l"/>
                      <a:r>
                        <a:rPr lang="en-US" sz="1400" dirty="0" smtClean="0"/>
                        <a:t>high</a:t>
                      </a:r>
                      <a:endParaRPr lang="en-US" sz="1400" dirty="0"/>
                    </a:p>
                  </a:txBody>
                  <a:tcPr/>
                </a:tc>
              </a:tr>
              <a:tr h="675857">
                <a:tc>
                  <a:txBody>
                    <a:bodyPr/>
                    <a:lstStyle/>
                    <a:p>
                      <a:pPr algn="l"/>
                      <a:r>
                        <a:rPr lang="en-US" sz="1400" dirty="0" smtClean="0"/>
                        <a:t>George: legal research</a:t>
                      </a:r>
                      <a:endParaRPr lang="en-US" sz="1400" dirty="0"/>
                    </a:p>
                  </a:txBody>
                  <a:tcPr/>
                </a:tc>
                <a:tc>
                  <a:txBody>
                    <a:bodyPr/>
                    <a:lstStyle/>
                    <a:p>
                      <a:pPr algn="l"/>
                      <a:r>
                        <a:rPr lang="en-US" sz="1400" dirty="0" smtClean="0"/>
                        <a:t>Work assignment; help relatives</a:t>
                      </a:r>
                      <a:endParaRPr lang="en-US" sz="1400" dirty="0"/>
                    </a:p>
                  </a:txBody>
                  <a:tcPr/>
                </a:tc>
                <a:tc>
                  <a:txBody>
                    <a:bodyPr/>
                    <a:lstStyle/>
                    <a:p>
                      <a:pPr algn="l"/>
                      <a:r>
                        <a:rPr lang="en-US" sz="1400" dirty="0" smtClean="0"/>
                        <a:t>Special databases and publications, professional advice</a:t>
                      </a:r>
                      <a:endParaRPr lang="en-US" sz="1400" dirty="0"/>
                    </a:p>
                  </a:txBody>
                  <a:tcPr/>
                </a:tc>
                <a:tc>
                  <a:txBody>
                    <a:bodyPr/>
                    <a:lstStyle/>
                    <a:p>
                      <a:pPr algn="l"/>
                      <a:r>
                        <a:rPr lang="en-US" sz="1400" dirty="0" smtClean="0"/>
                        <a:t>High (days)</a:t>
                      </a:r>
                      <a:endParaRPr lang="en-US" sz="1400" dirty="0"/>
                    </a:p>
                  </a:txBody>
                  <a:tcPr/>
                </a:tc>
                <a:tc>
                  <a:txBody>
                    <a:bodyPr/>
                    <a:lstStyle/>
                    <a:p>
                      <a:pPr algn="l"/>
                      <a:r>
                        <a:rPr lang="en-US" sz="1400" dirty="0" smtClean="0"/>
                        <a:t>high</a:t>
                      </a:r>
                      <a:endParaRPr lang="en-US" sz="1400" dirty="0"/>
                    </a:p>
                  </a:txBody>
                  <a:tcPr/>
                </a:tc>
              </a:tr>
              <a:tr h="675857">
                <a:tc>
                  <a:txBody>
                    <a:bodyPr/>
                    <a:lstStyle/>
                    <a:p>
                      <a:pPr algn="l"/>
                      <a:r>
                        <a:rPr lang="en-US" sz="1400" dirty="0" smtClean="0"/>
                        <a:t>Maria: information on cancers</a:t>
                      </a:r>
                      <a:endParaRPr lang="en-US" sz="1400" dirty="0"/>
                    </a:p>
                  </a:txBody>
                  <a:tcPr/>
                </a:tc>
                <a:tc>
                  <a:txBody>
                    <a:bodyPr/>
                    <a:lstStyle/>
                    <a:p>
                      <a:pPr algn="l"/>
                      <a:r>
                        <a:rPr lang="en-US" sz="1400" dirty="0" smtClean="0"/>
                        <a:t>Curiosity; preemptive information search</a:t>
                      </a:r>
                      <a:endParaRPr lang="en-US" sz="1400" dirty="0"/>
                    </a:p>
                  </a:txBody>
                  <a:tcPr/>
                </a:tc>
                <a:tc>
                  <a:txBody>
                    <a:bodyPr/>
                    <a:lstStyle/>
                    <a:p>
                      <a:pPr algn="l"/>
                      <a:r>
                        <a:rPr lang="en-US" sz="1400" dirty="0" smtClean="0"/>
                        <a:t>Web pages, books, brochures, friends, experts</a:t>
                      </a:r>
                      <a:endParaRPr lang="en-US" sz="1400" dirty="0"/>
                    </a:p>
                  </a:txBody>
                  <a:tcPr/>
                </a:tc>
                <a:tc>
                  <a:txBody>
                    <a:bodyPr/>
                    <a:lstStyle/>
                    <a:p>
                      <a:pPr algn="l"/>
                      <a:r>
                        <a:rPr lang="en-US" sz="1400" dirty="0" smtClean="0"/>
                        <a:t>None (lifetime)</a:t>
                      </a:r>
                      <a:endParaRPr lang="en-US" sz="1400" dirty="0"/>
                    </a:p>
                  </a:txBody>
                  <a:tcPr/>
                </a:tc>
                <a:tc>
                  <a:txBody>
                    <a:bodyPr/>
                    <a:lstStyle/>
                    <a:p>
                      <a:pPr algn="l"/>
                      <a:r>
                        <a:rPr lang="en-US" sz="1400" dirty="0" smtClean="0"/>
                        <a:t>moderate</a:t>
                      </a:r>
                      <a:endParaRPr lang="en-US" sz="1400" dirty="0"/>
                    </a:p>
                  </a:txBody>
                  <a:tcPr/>
                </a:tc>
              </a:tr>
            </a:tbl>
          </a:graphicData>
        </a:graphic>
      </p:graphicFrame>
    </p:spTree>
    <p:extLst>
      <p:ext uri="{BB962C8B-B14F-4D97-AF65-F5344CB8AC3E}">
        <p14:creationId xmlns:p14="http://schemas.microsoft.com/office/powerpoint/2010/main" val="10672739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58566357"/>
              </p:ext>
            </p:extLst>
          </p:nvPr>
        </p:nvGraphicFramePr>
        <p:xfrm>
          <a:off x="128990" y="345079"/>
          <a:ext cx="8829325" cy="5315430"/>
        </p:xfrm>
        <a:graphic>
          <a:graphicData uri="http://schemas.openxmlformats.org/drawingml/2006/table">
            <a:tbl>
              <a:tblPr firstRow="1" bandRow="1">
                <a:tableStyleId>{9D7B26C5-4107-4FEC-AEDC-1716B250A1EF}</a:tableStyleId>
              </a:tblPr>
              <a:tblGrid>
                <a:gridCol w="1765865"/>
                <a:gridCol w="1765865"/>
                <a:gridCol w="2508043"/>
                <a:gridCol w="1406115"/>
                <a:gridCol w="1383437"/>
              </a:tblGrid>
              <a:tr h="478732">
                <a:tc>
                  <a:txBody>
                    <a:bodyPr/>
                    <a:lstStyle/>
                    <a:p>
                      <a:pPr algn="l"/>
                      <a:r>
                        <a:rPr lang="en-US" sz="1400" dirty="0" smtClean="0"/>
                        <a:t>Seeker(s) and situation</a:t>
                      </a:r>
                      <a:endParaRPr lang="en-US" sz="1400" dirty="0"/>
                    </a:p>
                  </a:txBody>
                  <a:tcPr/>
                </a:tc>
                <a:tc>
                  <a:txBody>
                    <a:bodyPr/>
                    <a:lstStyle/>
                    <a:p>
                      <a:pPr algn="l"/>
                      <a:r>
                        <a:rPr lang="en-US" sz="1400" dirty="0" smtClean="0"/>
                        <a:t>Main motivation</a:t>
                      </a:r>
                      <a:endParaRPr lang="en-US" sz="1400" dirty="0"/>
                    </a:p>
                  </a:txBody>
                  <a:tcPr/>
                </a:tc>
                <a:tc>
                  <a:txBody>
                    <a:bodyPr/>
                    <a:lstStyle/>
                    <a:p>
                      <a:pPr algn="l"/>
                      <a:r>
                        <a:rPr lang="en-US" sz="1400" dirty="0" smtClean="0"/>
                        <a:t>Sources of information</a:t>
                      </a:r>
                      <a:endParaRPr lang="en-US" sz="1400" dirty="0"/>
                    </a:p>
                  </a:txBody>
                  <a:tcPr/>
                </a:tc>
                <a:tc>
                  <a:txBody>
                    <a:bodyPr/>
                    <a:lstStyle/>
                    <a:p>
                      <a:pPr algn="l"/>
                      <a:r>
                        <a:rPr lang="en-US" sz="1400" dirty="0" smtClean="0"/>
                        <a:t>Time pressure</a:t>
                      </a:r>
                      <a:endParaRPr lang="en-US" sz="1400" dirty="0"/>
                    </a:p>
                  </a:txBody>
                  <a:tcPr/>
                </a:tc>
                <a:tc>
                  <a:txBody>
                    <a:bodyPr/>
                    <a:lstStyle/>
                    <a:p>
                      <a:pPr algn="l"/>
                      <a:r>
                        <a:rPr lang="en-US" sz="1400" dirty="0" smtClean="0"/>
                        <a:t>Degree of thoroughness</a:t>
                      </a:r>
                      <a:endParaRPr lang="en-US" sz="1400" dirty="0"/>
                    </a:p>
                  </a:txBody>
                  <a:tcPr/>
                </a:tc>
              </a:tr>
              <a:tr h="478732">
                <a:tc>
                  <a:txBody>
                    <a:bodyPr/>
                    <a:lstStyle/>
                    <a:p>
                      <a:pPr algn="l"/>
                      <a:r>
                        <a:rPr lang="en-US" sz="1400" dirty="0" smtClean="0"/>
                        <a:t>Julie: car purchase</a:t>
                      </a:r>
                      <a:endParaRPr lang="en-US" sz="1400" dirty="0"/>
                    </a:p>
                  </a:txBody>
                  <a:tcPr/>
                </a:tc>
                <a:tc>
                  <a:txBody>
                    <a:bodyPr/>
                    <a:lstStyle/>
                    <a:p>
                      <a:pPr algn="l"/>
                      <a:r>
                        <a:rPr lang="en-US" sz="1400" dirty="0" smtClean="0"/>
                        <a:t>Optimize functionality and</a:t>
                      </a:r>
                      <a:r>
                        <a:rPr lang="en-US" sz="1400" baseline="0" dirty="0" smtClean="0"/>
                        <a:t> value</a:t>
                      </a:r>
                      <a:endParaRPr lang="en-US" sz="1400" dirty="0"/>
                    </a:p>
                  </a:txBody>
                  <a:tcPr/>
                </a:tc>
                <a:tc>
                  <a:txBody>
                    <a:bodyPr/>
                    <a:lstStyle/>
                    <a:p>
                      <a:pPr algn="l"/>
                      <a:r>
                        <a:rPr lang="en-US" sz="1400" dirty="0" smtClean="0"/>
                        <a:t>Friends, web pages, salespeople</a:t>
                      </a:r>
                      <a:endParaRPr lang="en-US" sz="1400" dirty="0"/>
                    </a:p>
                  </a:txBody>
                  <a:tcPr/>
                </a:tc>
                <a:tc>
                  <a:txBody>
                    <a:bodyPr/>
                    <a:lstStyle/>
                    <a:p>
                      <a:pPr algn="l"/>
                      <a:r>
                        <a:rPr lang="en-US" sz="1400" dirty="0" smtClean="0"/>
                        <a:t>Low (months)</a:t>
                      </a:r>
                      <a:endParaRPr lang="en-US" sz="1400" dirty="0"/>
                    </a:p>
                  </a:txBody>
                  <a:tcPr/>
                </a:tc>
                <a:tc>
                  <a:txBody>
                    <a:bodyPr/>
                    <a:lstStyle/>
                    <a:p>
                      <a:pPr algn="l"/>
                      <a:r>
                        <a:rPr lang="en-US" sz="1400" dirty="0" smtClean="0"/>
                        <a:t>low</a:t>
                      </a:r>
                      <a:endParaRPr lang="en-US" sz="1400" dirty="0"/>
                    </a:p>
                  </a:txBody>
                  <a:tcPr/>
                </a:tc>
              </a:tr>
              <a:tr h="872982">
                <a:tc>
                  <a:txBody>
                    <a:bodyPr/>
                    <a:lstStyle/>
                    <a:p>
                      <a:pPr algn="l"/>
                      <a:r>
                        <a:rPr lang="en-US" sz="1400" dirty="0" smtClean="0"/>
                        <a:t>Leslie: library research</a:t>
                      </a:r>
                      <a:endParaRPr lang="en-US" sz="1400" dirty="0"/>
                    </a:p>
                  </a:txBody>
                  <a:tcPr/>
                </a:tc>
                <a:tc>
                  <a:txBody>
                    <a:bodyPr/>
                    <a:lstStyle/>
                    <a:p>
                      <a:pPr algn="l"/>
                      <a:r>
                        <a:rPr lang="en-US" sz="1400" dirty="0" smtClean="0"/>
                        <a:t>Class assignment; earn credit/grade</a:t>
                      </a:r>
                      <a:endParaRPr lang="en-US" sz="1400" dirty="0"/>
                    </a:p>
                  </a:txBody>
                  <a:tcPr/>
                </a:tc>
                <a:tc>
                  <a:txBody>
                    <a:bodyPr/>
                    <a:lstStyle/>
                    <a:p>
                      <a:pPr algn="l"/>
                      <a:r>
                        <a:rPr lang="en-US" sz="1400" dirty="0" smtClean="0"/>
                        <a:t>Online catalogs, books, journals, professional advice</a:t>
                      </a:r>
                      <a:r>
                        <a:rPr lang="en-US" sz="1400" baseline="0" dirty="0" smtClean="0"/>
                        <a:t> (on how to search</a:t>
                      </a:r>
                      <a:endParaRPr lang="en-US" sz="1400" dirty="0"/>
                    </a:p>
                  </a:txBody>
                  <a:tcPr/>
                </a:tc>
                <a:tc>
                  <a:txBody>
                    <a:bodyPr/>
                    <a:lstStyle/>
                    <a:p>
                      <a:pPr algn="l"/>
                      <a:r>
                        <a:rPr lang="en-US" sz="1400" dirty="0" smtClean="0"/>
                        <a:t>Moderate (weeks)</a:t>
                      </a:r>
                      <a:endParaRPr lang="en-US" sz="1400" dirty="0"/>
                    </a:p>
                  </a:txBody>
                  <a:tcPr/>
                </a:tc>
                <a:tc>
                  <a:txBody>
                    <a:bodyPr/>
                    <a:lstStyle/>
                    <a:p>
                      <a:pPr algn="l"/>
                      <a:r>
                        <a:rPr lang="en-US" sz="1400" dirty="0" smtClean="0"/>
                        <a:t>moderate</a:t>
                      </a:r>
                      <a:endParaRPr lang="en-US" sz="1400" dirty="0"/>
                    </a:p>
                  </a:txBody>
                  <a:tcPr/>
                </a:tc>
              </a:tr>
              <a:tr h="1267232">
                <a:tc>
                  <a:txBody>
                    <a:bodyPr/>
                    <a:lstStyle/>
                    <a:p>
                      <a:pPr algn="l"/>
                      <a:r>
                        <a:rPr lang="en-US" sz="1400" dirty="0" smtClean="0"/>
                        <a:t>Hospital ICU team members: caring for an accident victim</a:t>
                      </a:r>
                      <a:endParaRPr lang="en-US" sz="1400" dirty="0"/>
                    </a:p>
                  </a:txBody>
                  <a:tcPr/>
                </a:tc>
                <a:tc>
                  <a:txBody>
                    <a:bodyPr/>
                    <a:lstStyle/>
                    <a:p>
                      <a:pPr algn="l"/>
                      <a:r>
                        <a:rPr lang="en-US" sz="1400" dirty="0" smtClean="0"/>
                        <a:t>Work assignment; desire to help others</a:t>
                      </a:r>
                      <a:endParaRPr lang="en-US" sz="1400" dirty="0"/>
                    </a:p>
                  </a:txBody>
                  <a:tcPr/>
                </a:tc>
                <a:tc>
                  <a:txBody>
                    <a:bodyPr/>
                    <a:lstStyle/>
                    <a:p>
                      <a:pPr algn="l"/>
                      <a:r>
                        <a:rPr lang="en-US" sz="1400" dirty="0" smtClean="0"/>
                        <a:t>Observation of patient, paper and electronic records, monitoring devices, medical manuals, hospital employees</a:t>
                      </a:r>
                      <a:endParaRPr lang="en-US" sz="1400" dirty="0"/>
                    </a:p>
                  </a:txBody>
                  <a:tcPr/>
                </a:tc>
                <a:tc>
                  <a:txBody>
                    <a:bodyPr/>
                    <a:lstStyle/>
                    <a:p>
                      <a:pPr algn="l"/>
                      <a:r>
                        <a:rPr lang="en-US" sz="1400" dirty="0" smtClean="0"/>
                        <a:t>Very high (hours or days, based on patient improvement</a:t>
                      </a:r>
                      <a:endParaRPr lang="en-US" sz="1400" dirty="0"/>
                    </a:p>
                  </a:txBody>
                  <a:tcPr/>
                </a:tc>
                <a:tc>
                  <a:txBody>
                    <a:bodyPr/>
                    <a:lstStyle/>
                    <a:p>
                      <a:pPr algn="l"/>
                      <a:r>
                        <a:rPr lang="en-US" sz="1400" dirty="0" smtClean="0"/>
                        <a:t>High</a:t>
                      </a:r>
                      <a:endParaRPr lang="en-US" sz="1400" dirty="0"/>
                    </a:p>
                  </a:txBody>
                  <a:tcPr/>
                </a:tc>
              </a:tr>
              <a:tr h="478732">
                <a:tc>
                  <a:txBody>
                    <a:bodyPr/>
                    <a:lstStyle/>
                    <a:p>
                      <a:pPr algn="l"/>
                      <a:r>
                        <a:rPr lang="en-US" sz="1400" dirty="0" smtClean="0"/>
                        <a:t>Joe: horse race wager</a:t>
                      </a:r>
                      <a:endParaRPr lang="en-US" sz="1400" dirty="0"/>
                    </a:p>
                  </a:txBody>
                  <a:tcPr/>
                </a:tc>
                <a:tc>
                  <a:txBody>
                    <a:bodyPr/>
                    <a:lstStyle/>
                    <a:p>
                      <a:pPr algn="l"/>
                      <a:r>
                        <a:rPr lang="en-US" sz="1400" dirty="0" smtClean="0"/>
                        <a:t>Desire for thrill; to win money</a:t>
                      </a:r>
                      <a:endParaRPr lang="en-US" sz="1400" dirty="0"/>
                    </a:p>
                  </a:txBody>
                  <a:tcPr/>
                </a:tc>
                <a:tc>
                  <a:txBody>
                    <a:bodyPr/>
                    <a:lstStyle/>
                    <a:p>
                      <a:pPr algn="l"/>
                      <a:r>
                        <a:rPr lang="en-US" sz="1400" dirty="0" smtClean="0"/>
                        <a:t>Special journals, observation, intuition</a:t>
                      </a:r>
                      <a:endParaRPr lang="en-US" sz="1400" dirty="0"/>
                    </a:p>
                  </a:txBody>
                  <a:tcPr/>
                </a:tc>
                <a:tc>
                  <a:txBody>
                    <a:bodyPr/>
                    <a:lstStyle/>
                    <a:p>
                      <a:pPr algn="l"/>
                      <a:r>
                        <a:rPr lang="en-US" sz="1400" dirty="0" smtClean="0"/>
                        <a:t>Very high (minutes)</a:t>
                      </a:r>
                      <a:endParaRPr lang="en-US" sz="1400" dirty="0"/>
                    </a:p>
                  </a:txBody>
                  <a:tcPr/>
                </a:tc>
                <a:tc>
                  <a:txBody>
                    <a:bodyPr/>
                    <a:lstStyle/>
                    <a:p>
                      <a:pPr algn="l"/>
                      <a:r>
                        <a:rPr lang="en-US" sz="1400" dirty="0" smtClean="0"/>
                        <a:t>high</a:t>
                      </a:r>
                      <a:endParaRPr lang="en-US" sz="1400" dirty="0"/>
                    </a:p>
                  </a:txBody>
                  <a:tcPr/>
                </a:tc>
              </a:tr>
              <a:tr h="675857">
                <a:tc>
                  <a:txBody>
                    <a:bodyPr/>
                    <a:lstStyle/>
                    <a:p>
                      <a:pPr algn="l"/>
                      <a:r>
                        <a:rPr lang="en-US" sz="1400" dirty="0" smtClean="0"/>
                        <a:t>George: legal research</a:t>
                      </a:r>
                      <a:endParaRPr lang="en-US" sz="1400" dirty="0"/>
                    </a:p>
                  </a:txBody>
                  <a:tcPr/>
                </a:tc>
                <a:tc>
                  <a:txBody>
                    <a:bodyPr/>
                    <a:lstStyle/>
                    <a:p>
                      <a:pPr algn="l"/>
                      <a:r>
                        <a:rPr lang="en-US" sz="1400" dirty="0" smtClean="0"/>
                        <a:t>Work assignment; help relatives</a:t>
                      </a:r>
                      <a:endParaRPr lang="en-US" sz="1400" dirty="0"/>
                    </a:p>
                  </a:txBody>
                  <a:tcPr/>
                </a:tc>
                <a:tc>
                  <a:txBody>
                    <a:bodyPr/>
                    <a:lstStyle/>
                    <a:p>
                      <a:pPr algn="l"/>
                      <a:r>
                        <a:rPr lang="en-US" sz="1400" dirty="0" smtClean="0"/>
                        <a:t>Special databases and publications, professional advice</a:t>
                      </a:r>
                      <a:endParaRPr lang="en-US" sz="1400" dirty="0"/>
                    </a:p>
                  </a:txBody>
                  <a:tcPr/>
                </a:tc>
                <a:tc>
                  <a:txBody>
                    <a:bodyPr/>
                    <a:lstStyle/>
                    <a:p>
                      <a:pPr algn="l"/>
                      <a:r>
                        <a:rPr lang="en-US" sz="1400" dirty="0" smtClean="0"/>
                        <a:t>High (days)</a:t>
                      </a:r>
                      <a:endParaRPr lang="en-US" sz="1400" dirty="0"/>
                    </a:p>
                  </a:txBody>
                  <a:tcPr/>
                </a:tc>
                <a:tc>
                  <a:txBody>
                    <a:bodyPr/>
                    <a:lstStyle/>
                    <a:p>
                      <a:pPr algn="l"/>
                      <a:r>
                        <a:rPr lang="en-US" sz="1400" dirty="0" smtClean="0"/>
                        <a:t>high</a:t>
                      </a:r>
                      <a:endParaRPr lang="en-US" sz="1400" dirty="0"/>
                    </a:p>
                  </a:txBody>
                  <a:tcPr/>
                </a:tc>
              </a:tr>
              <a:tr h="675857">
                <a:tc>
                  <a:txBody>
                    <a:bodyPr/>
                    <a:lstStyle/>
                    <a:p>
                      <a:pPr algn="l"/>
                      <a:r>
                        <a:rPr lang="en-US" sz="1400" dirty="0" smtClean="0"/>
                        <a:t>Maria: information on cancers</a:t>
                      </a:r>
                      <a:endParaRPr lang="en-US" sz="1400" dirty="0"/>
                    </a:p>
                  </a:txBody>
                  <a:tcPr/>
                </a:tc>
                <a:tc>
                  <a:txBody>
                    <a:bodyPr/>
                    <a:lstStyle/>
                    <a:p>
                      <a:pPr algn="l"/>
                      <a:r>
                        <a:rPr lang="en-US" sz="1400" dirty="0" smtClean="0"/>
                        <a:t>Curiosity; preemptive information search</a:t>
                      </a:r>
                      <a:endParaRPr lang="en-US" sz="1400" dirty="0"/>
                    </a:p>
                  </a:txBody>
                  <a:tcPr/>
                </a:tc>
                <a:tc>
                  <a:txBody>
                    <a:bodyPr/>
                    <a:lstStyle/>
                    <a:p>
                      <a:pPr algn="l"/>
                      <a:r>
                        <a:rPr lang="en-US" sz="1400" dirty="0" smtClean="0"/>
                        <a:t>Web pages, books, brochures, friends, experts</a:t>
                      </a:r>
                      <a:endParaRPr lang="en-US" sz="1400" dirty="0"/>
                    </a:p>
                  </a:txBody>
                  <a:tcPr/>
                </a:tc>
                <a:tc>
                  <a:txBody>
                    <a:bodyPr/>
                    <a:lstStyle/>
                    <a:p>
                      <a:pPr algn="l"/>
                      <a:r>
                        <a:rPr lang="en-US" sz="1400" dirty="0" smtClean="0"/>
                        <a:t>None (lifetime)</a:t>
                      </a:r>
                      <a:endParaRPr lang="en-US" sz="1400" dirty="0"/>
                    </a:p>
                  </a:txBody>
                  <a:tcPr/>
                </a:tc>
                <a:tc>
                  <a:txBody>
                    <a:bodyPr/>
                    <a:lstStyle/>
                    <a:p>
                      <a:pPr algn="l"/>
                      <a:r>
                        <a:rPr lang="en-US" sz="1400" dirty="0" smtClean="0"/>
                        <a:t>moderate</a:t>
                      </a:r>
                      <a:endParaRPr lang="en-US" sz="1400" dirty="0"/>
                    </a:p>
                  </a:txBody>
                  <a:tcPr/>
                </a:tc>
              </a:tr>
            </a:tbl>
          </a:graphicData>
        </a:graphic>
      </p:graphicFrame>
      <p:sp>
        <p:nvSpPr>
          <p:cNvPr id="2" name="TextBox 1"/>
          <p:cNvSpPr txBox="1"/>
          <p:nvPr/>
        </p:nvSpPr>
        <p:spPr>
          <a:xfrm>
            <a:off x="304800" y="5715000"/>
            <a:ext cx="8305800" cy="923330"/>
          </a:xfrm>
          <a:prstGeom prst="rect">
            <a:avLst/>
          </a:prstGeom>
          <a:noFill/>
        </p:spPr>
        <p:txBody>
          <a:bodyPr wrap="square" rtlCol="0">
            <a:spAutoFit/>
          </a:bodyPr>
          <a:lstStyle/>
          <a:p>
            <a:r>
              <a:rPr lang="en-US" dirty="0"/>
              <a:t>What factors might determine an individual's point of satisficing? Or in other words if two people have the same information goal, time pressure, etc., what might make one person feel satisfied sooner/later than the other person?</a:t>
            </a:r>
          </a:p>
        </p:txBody>
      </p:sp>
    </p:spTree>
    <p:extLst>
      <p:ext uri="{BB962C8B-B14F-4D97-AF65-F5344CB8AC3E}">
        <p14:creationId xmlns:p14="http://schemas.microsoft.com/office/powerpoint/2010/main" val="9072549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990600"/>
            <a:ext cx="6858000" cy="1754327"/>
          </a:xfrm>
          <a:prstGeom prst="rect">
            <a:avLst/>
          </a:prstGeom>
          <a:noFill/>
        </p:spPr>
        <p:txBody>
          <a:bodyPr wrap="square" rtlCol="0">
            <a:spAutoFit/>
          </a:bodyPr>
          <a:lstStyle/>
          <a:p>
            <a:r>
              <a:rPr lang="en-US" sz="3600" dirty="0"/>
              <a:t>A bat and a ball cost $1.10 in total. The bat costs $1 more than the ball. How much does the ball cost?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219200"/>
            <a:ext cx="7010400" cy="1384995"/>
          </a:xfrm>
          <a:prstGeom prst="rect">
            <a:avLst/>
          </a:prstGeom>
          <a:noFill/>
        </p:spPr>
        <p:txBody>
          <a:bodyPr wrap="square" rtlCol="0">
            <a:spAutoFit/>
          </a:bodyPr>
          <a:lstStyle/>
          <a:p>
            <a:r>
              <a:rPr lang="en-US" sz="2800" dirty="0"/>
              <a:t>“People are not accustomed to thinking hard and are often content to trust a plausible judgment that comes quickly to mind.”</a:t>
            </a:r>
          </a:p>
        </p:txBody>
      </p:sp>
      <p:pic>
        <p:nvPicPr>
          <p:cNvPr id="3" name="Picture 2"/>
          <p:cNvPicPr>
            <a:picLocks noChangeAspect="1"/>
          </p:cNvPicPr>
          <p:nvPr/>
        </p:nvPicPr>
        <p:blipFill>
          <a:blip r:embed="rId3" cstate="print"/>
          <a:stretch>
            <a:fillRect/>
          </a:stretch>
        </p:blipFill>
        <p:spPr>
          <a:xfrm>
            <a:off x="1371600" y="3429000"/>
            <a:ext cx="2309914" cy="2971800"/>
          </a:xfrm>
          <a:prstGeom prst="rect">
            <a:avLst/>
          </a:prstGeom>
        </p:spPr>
      </p:pic>
      <p:sp>
        <p:nvSpPr>
          <p:cNvPr id="4" name="TextBox 3"/>
          <p:cNvSpPr txBox="1"/>
          <p:nvPr/>
        </p:nvSpPr>
        <p:spPr>
          <a:xfrm>
            <a:off x="4419600" y="5638800"/>
            <a:ext cx="4419600" cy="646331"/>
          </a:xfrm>
          <a:prstGeom prst="rect">
            <a:avLst/>
          </a:prstGeom>
          <a:noFill/>
        </p:spPr>
        <p:txBody>
          <a:bodyPr wrap="square" rtlCol="0">
            <a:spAutoFit/>
          </a:bodyPr>
          <a:lstStyle/>
          <a:p>
            <a:pPr algn="r"/>
            <a:r>
              <a:rPr lang="en-US" dirty="0"/>
              <a:t>Daniel </a:t>
            </a:r>
            <a:r>
              <a:rPr lang="en-US" dirty="0" err="1" smtClean="0"/>
              <a:t>Kahneman</a:t>
            </a:r>
            <a:r>
              <a:rPr lang="en-US" dirty="0" smtClean="0"/>
              <a:t>. (2003). </a:t>
            </a:r>
            <a:r>
              <a:rPr lang="en-US" i="1" dirty="0" smtClean="0"/>
              <a:t>American </a:t>
            </a:r>
            <a:r>
              <a:rPr lang="en-US" i="1" dirty="0"/>
              <a:t>Economic Review</a:t>
            </a:r>
            <a:r>
              <a:rPr lang="en-US" dirty="0"/>
              <a:t> </a:t>
            </a:r>
            <a:r>
              <a:rPr lang="en-US" b="1" dirty="0"/>
              <a:t>93</a:t>
            </a:r>
            <a:r>
              <a:rPr lang="en-US" dirty="0"/>
              <a:t> (5</a:t>
            </a:r>
            <a:r>
              <a:rPr lang="en-US" dirty="0" smtClean="0"/>
              <a:t>), </a:t>
            </a:r>
            <a:r>
              <a:rPr lang="en-US" dirty="0"/>
              <a:t>p. 1450</a:t>
            </a:r>
          </a:p>
        </p:txBody>
      </p:sp>
    </p:spTree>
    <p:extLst>
      <p:ext uri="{BB962C8B-B14F-4D97-AF65-F5344CB8AC3E}">
        <p14:creationId xmlns:p14="http://schemas.microsoft.com/office/powerpoint/2010/main" val="32324074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normAutofit fontScale="90000"/>
          </a:bodyPr>
          <a:lstStyle/>
          <a:p>
            <a:pPr eaLnBrk="1" hangingPunct="1"/>
            <a:r>
              <a:rPr lang="en-US" dirty="0">
                <a:latin typeface="Calibri" charset="0"/>
              </a:rPr>
              <a:t>Two-systems of </a:t>
            </a:r>
            <a:r>
              <a:rPr lang="en-US" dirty="0" smtClean="0">
                <a:latin typeface="Calibri" charset="0"/>
              </a:rPr>
              <a:t>thought</a:t>
            </a:r>
            <a:br>
              <a:rPr lang="en-US" dirty="0" smtClean="0">
                <a:latin typeface="Calibri" charset="0"/>
              </a:rPr>
            </a:br>
            <a:r>
              <a:rPr lang="en-US" sz="2700" dirty="0" smtClean="0">
                <a:latin typeface="Calibri" charset="0"/>
              </a:rPr>
              <a:t>[exist in parallel]</a:t>
            </a:r>
            <a:endParaRPr lang="en-US" dirty="0">
              <a:latin typeface="Calibri" charset="0"/>
            </a:endParaRPr>
          </a:p>
        </p:txBody>
      </p:sp>
      <p:sp>
        <p:nvSpPr>
          <p:cNvPr id="187399" name="Rectangle 7"/>
          <p:cNvSpPr>
            <a:spLocks noGrp="1" noChangeArrowheads="1"/>
          </p:cNvSpPr>
          <p:nvPr>
            <p:ph sz="half" idx="1"/>
          </p:nvPr>
        </p:nvSpPr>
        <p:spPr>
          <a:xfrm>
            <a:off x="457200" y="1752600"/>
            <a:ext cx="4038600" cy="4525963"/>
          </a:xfrm>
        </p:spPr>
        <p:txBody>
          <a:bodyPr>
            <a:normAutofit/>
          </a:bodyPr>
          <a:lstStyle/>
          <a:p>
            <a:pPr eaLnBrk="1" hangingPunct="1">
              <a:lnSpc>
                <a:spcPct val="80000"/>
              </a:lnSpc>
            </a:pPr>
            <a:r>
              <a:rPr lang="en-US" b="1" dirty="0">
                <a:effectLst>
                  <a:outerShdw blurRad="38100" dist="38100" dir="2700000" algn="tl">
                    <a:srgbClr val="DDDDDD"/>
                  </a:outerShdw>
                </a:effectLst>
              </a:rPr>
              <a:t>System 1 </a:t>
            </a:r>
            <a:endParaRPr lang="en-US" b="1" dirty="0" smtClean="0">
              <a:effectLst>
                <a:outerShdw blurRad="38100" dist="38100" dir="2700000" algn="tl">
                  <a:srgbClr val="DDDDDD"/>
                </a:outerShdw>
              </a:effectLst>
            </a:endParaRPr>
          </a:p>
          <a:p>
            <a:pPr lvl="1">
              <a:lnSpc>
                <a:spcPct val="80000"/>
              </a:lnSpc>
            </a:pPr>
            <a:r>
              <a:rPr lang="en-US" sz="1800" dirty="0" smtClean="0">
                <a:effectLst>
                  <a:outerShdw blurRad="38100" dist="38100" dir="2700000" algn="tl">
                    <a:srgbClr val="DDDDDD"/>
                  </a:outerShdw>
                </a:effectLst>
              </a:rPr>
              <a:t>Intuitive, implicit more </a:t>
            </a:r>
            <a:r>
              <a:rPr lang="ja-JP" altLang="en-US" sz="1800" dirty="0">
                <a:effectLst>
                  <a:outerShdw blurRad="38100" dist="38100" dir="2700000" algn="tl">
                    <a:srgbClr val="DDDDDD"/>
                  </a:outerShdw>
                </a:effectLst>
              </a:rPr>
              <a:t>“</a:t>
            </a:r>
            <a:r>
              <a:rPr lang="en-US" sz="1800" dirty="0">
                <a:effectLst>
                  <a:outerShdw blurRad="38100" dist="38100" dir="2700000" algn="tl">
                    <a:srgbClr val="DDDDDD"/>
                  </a:outerShdw>
                </a:effectLst>
              </a:rPr>
              <a:t>perceptual</a:t>
            </a:r>
            <a:r>
              <a:rPr lang="ja-JP" altLang="en-US" sz="1800" dirty="0">
                <a:effectLst>
                  <a:outerShdw blurRad="38100" dist="38100" dir="2700000" algn="tl">
                    <a:srgbClr val="DDDDDD"/>
                  </a:outerShdw>
                </a:effectLst>
              </a:rPr>
              <a:t>”</a:t>
            </a:r>
            <a:endParaRPr lang="en-US" sz="1800" dirty="0">
              <a:effectLst>
                <a:outerShdw blurRad="38100" dist="38100" dir="2700000" algn="tl">
                  <a:srgbClr val="DDDDDD"/>
                </a:outerShdw>
              </a:effectLst>
            </a:endParaRPr>
          </a:p>
          <a:p>
            <a:pPr lvl="1" eaLnBrk="1" hangingPunct="1">
              <a:lnSpc>
                <a:spcPct val="80000"/>
              </a:lnSpc>
            </a:pPr>
            <a:r>
              <a:rPr lang="en-US" sz="1800" dirty="0" smtClean="0"/>
              <a:t>Affective</a:t>
            </a:r>
          </a:p>
          <a:p>
            <a:pPr lvl="1" eaLnBrk="1" hangingPunct="1">
              <a:lnSpc>
                <a:spcPct val="80000"/>
              </a:lnSpc>
            </a:pPr>
            <a:r>
              <a:rPr lang="en-US" sz="1800" dirty="0" smtClean="0"/>
              <a:t>Heuristic-based</a:t>
            </a:r>
          </a:p>
          <a:p>
            <a:pPr lvl="1" eaLnBrk="1" hangingPunct="1">
              <a:lnSpc>
                <a:spcPct val="80000"/>
              </a:lnSpc>
            </a:pPr>
            <a:r>
              <a:rPr lang="en-US" sz="1800" dirty="0" smtClean="0"/>
              <a:t>Relies on mental shortcuts</a:t>
            </a:r>
          </a:p>
          <a:p>
            <a:pPr lvl="1" eaLnBrk="1" hangingPunct="1">
              <a:lnSpc>
                <a:spcPct val="80000"/>
              </a:lnSpc>
            </a:pPr>
            <a:r>
              <a:rPr lang="en-US" sz="1800" dirty="0" smtClean="0"/>
              <a:t>Unconscious</a:t>
            </a:r>
            <a:endParaRPr lang="en-US" sz="1800" dirty="0"/>
          </a:p>
          <a:p>
            <a:pPr lvl="1" eaLnBrk="1" hangingPunct="1">
              <a:lnSpc>
                <a:spcPct val="80000"/>
              </a:lnSpc>
            </a:pPr>
            <a:r>
              <a:rPr lang="en-US" sz="1800" dirty="0"/>
              <a:t>Automatic</a:t>
            </a:r>
          </a:p>
          <a:p>
            <a:pPr lvl="1" eaLnBrk="1" hangingPunct="1">
              <a:lnSpc>
                <a:spcPct val="80000"/>
              </a:lnSpc>
            </a:pPr>
            <a:r>
              <a:rPr lang="en-US" sz="1800" dirty="0"/>
              <a:t>Evolved early</a:t>
            </a:r>
          </a:p>
          <a:p>
            <a:pPr lvl="1" eaLnBrk="1" hangingPunct="1">
              <a:lnSpc>
                <a:spcPct val="80000"/>
              </a:lnSpc>
            </a:pPr>
            <a:r>
              <a:rPr lang="en-US" sz="1800" dirty="0" smtClean="0"/>
              <a:t>Independent </a:t>
            </a:r>
            <a:r>
              <a:rPr lang="en-US" sz="1800" dirty="0"/>
              <a:t>of general intelligence</a:t>
            </a:r>
          </a:p>
          <a:p>
            <a:pPr lvl="1" eaLnBrk="1" hangingPunct="1">
              <a:lnSpc>
                <a:spcPct val="80000"/>
              </a:lnSpc>
            </a:pPr>
            <a:r>
              <a:rPr lang="en-US" sz="1800" dirty="0"/>
              <a:t>Relatively invulnerable to aging</a:t>
            </a:r>
          </a:p>
          <a:p>
            <a:pPr lvl="1" eaLnBrk="1" hangingPunct="1">
              <a:lnSpc>
                <a:spcPct val="80000"/>
              </a:lnSpc>
            </a:pPr>
            <a:r>
              <a:rPr lang="en-US" sz="1800" dirty="0"/>
              <a:t>Generally faster</a:t>
            </a:r>
          </a:p>
          <a:p>
            <a:pPr lvl="1" eaLnBrk="1" hangingPunct="1">
              <a:lnSpc>
                <a:spcPct val="80000"/>
              </a:lnSpc>
            </a:pPr>
            <a:r>
              <a:rPr lang="en-US" sz="1800" dirty="0"/>
              <a:t>General feeling of certitude</a:t>
            </a:r>
          </a:p>
        </p:txBody>
      </p:sp>
      <p:sp>
        <p:nvSpPr>
          <p:cNvPr id="187400" name="Rectangle 8"/>
          <p:cNvSpPr>
            <a:spLocks noGrp="1" noChangeArrowheads="1"/>
          </p:cNvSpPr>
          <p:nvPr>
            <p:ph sz="half" idx="2"/>
          </p:nvPr>
        </p:nvSpPr>
        <p:spPr>
          <a:xfrm>
            <a:off x="4648200" y="1722438"/>
            <a:ext cx="4038600" cy="4525962"/>
          </a:xfrm>
        </p:spPr>
        <p:txBody>
          <a:bodyPr>
            <a:normAutofit/>
          </a:bodyPr>
          <a:lstStyle/>
          <a:p>
            <a:pPr eaLnBrk="1" hangingPunct="1">
              <a:lnSpc>
                <a:spcPct val="80000"/>
              </a:lnSpc>
            </a:pPr>
            <a:r>
              <a:rPr lang="en-US" b="1" dirty="0">
                <a:effectLst>
                  <a:outerShdw blurRad="38100" dist="38100" dir="2700000" algn="tl">
                    <a:srgbClr val="DDDDDD"/>
                  </a:outerShdw>
                </a:effectLst>
              </a:rPr>
              <a:t>System </a:t>
            </a:r>
            <a:r>
              <a:rPr lang="en-US" b="1" dirty="0" smtClean="0">
                <a:effectLst>
                  <a:outerShdw blurRad="38100" dist="38100" dir="2700000" algn="tl">
                    <a:srgbClr val="DDDDDD"/>
                  </a:outerShdw>
                </a:effectLst>
              </a:rPr>
              <a:t>2</a:t>
            </a:r>
          </a:p>
          <a:p>
            <a:pPr lvl="1">
              <a:lnSpc>
                <a:spcPct val="80000"/>
              </a:lnSpc>
            </a:pPr>
            <a:r>
              <a:rPr lang="en-US" sz="1800" dirty="0" smtClean="0">
                <a:effectLst>
                  <a:outerShdw blurRad="38100" dist="38100" dir="2700000" algn="tl">
                    <a:srgbClr val="DDDDDD"/>
                  </a:outerShdw>
                </a:effectLst>
              </a:rPr>
              <a:t>Explicit </a:t>
            </a:r>
            <a:r>
              <a:rPr lang="en-US" sz="1800" dirty="0">
                <a:effectLst>
                  <a:outerShdw blurRad="38100" dist="38100" dir="2700000" algn="tl">
                    <a:srgbClr val="DDDDDD"/>
                  </a:outerShdw>
                </a:effectLst>
              </a:rPr>
              <a:t>and </a:t>
            </a:r>
            <a:r>
              <a:rPr lang="en-US" sz="1800" dirty="0" smtClean="0">
                <a:effectLst>
                  <a:outerShdw blurRad="38100" dist="38100" dir="2700000" algn="tl">
                    <a:srgbClr val="DDDDDD"/>
                  </a:outerShdw>
                </a:effectLst>
              </a:rPr>
              <a:t>rule</a:t>
            </a:r>
            <a:r>
              <a:rPr lang="en-US" sz="1800" dirty="0">
                <a:effectLst>
                  <a:outerShdw blurRad="38100" dist="38100" dir="2700000" algn="tl">
                    <a:srgbClr val="DDDDDD"/>
                  </a:outerShdw>
                </a:effectLst>
              </a:rPr>
              <a:t>-</a:t>
            </a:r>
            <a:r>
              <a:rPr lang="en-US" sz="1800" dirty="0" smtClean="0">
                <a:effectLst>
                  <a:outerShdw blurRad="38100" dist="38100" dir="2700000" algn="tl">
                    <a:srgbClr val="DDDDDD"/>
                  </a:outerShdw>
                </a:effectLst>
              </a:rPr>
              <a:t>based</a:t>
            </a:r>
          </a:p>
          <a:p>
            <a:pPr lvl="1">
              <a:lnSpc>
                <a:spcPct val="80000"/>
              </a:lnSpc>
            </a:pPr>
            <a:r>
              <a:rPr lang="en-US" sz="1800" dirty="0" smtClean="0">
                <a:effectLst>
                  <a:outerShdw blurRad="38100" dist="38100" dir="2700000" algn="tl">
                    <a:srgbClr val="DDDDDD"/>
                  </a:outerShdw>
                </a:effectLst>
              </a:rPr>
              <a:t>More </a:t>
            </a:r>
            <a:r>
              <a:rPr lang="ja-JP" altLang="en-US" sz="1800" dirty="0">
                <a:effectLst>
                  <a:outerShdw blurRad="38100" dist="38100" dir="2700000" algn="tl">
                    <a:srgbClr val="DDDDDD"/>
                  </a:outerShdw>
                </a:effectLst>
              </a:rPr>
              <a:t>“</a:t>
            </a:r>
            <a:r>
              <a:rPr lang="en-US" sz="1800" dirty="0">
                <a:effectLst>
                  <a:outerShdw blurRad="38100" dist="38100" dir="2700000" algn="tl">
                    <a:srgbClr val="DDDDDD"/>
                  </a:outerShdw>
                </a:effectLst>
              </a:rPr>
              <a:t>analytical</a:t>
            </a:r>
            <a:r>
              <a:rPr lang="ja-JP" altLang="en-US" sz="1800" dirty="0">
                <a:effectLst>
                  <a:outerShdw blurRad="38100" dist="38100" dir="2700000" algn="tl">
                    <a:srgbClr val="DDDDDD"/>
                  </a:outerShdw>
                </a:effectLst>
              </a:rPr>
              <a:t>”</a:t>
            </a:r>
            <a:endParaRPr lang="en-US" sz="1800" dirty="0">
              <a:effectLst>
                <a:outerShdw blurRad="38100" dist="38100" dir="2700000" algn="tl">
                  <a:srgbClr val="DDDDDD"/>
                </a:outerShdw>
              </a:effectLst>
            </a:endParaRPr>
          </a:p>
          <a:p>
            <a:pPr lvl="1" eaLnBrk="1" hangingPunct="1">
              <a:lnSpc>
                <a:spcPct val="80000"/>
              </a:lnSpc>
            </a:pPr>
            <a:r>
              <a:rPr lang="en-US" sz="1800" dirty="0" smtClean="0"/>
              <a:t>Conscious</a:t>
            </a:r>
          </a:p>
          <a:p>
            <a:pPr lvl="1" eaLnBrk="1" hangingPunct="1">
              <a:lnSpc>
                <a:spcPct val="80000"/>
              </a:lnSpc>
            </a:pPr>
            <a:r>
              <a:rPr lang="en-US" sz="1800" dirty="0" smtClean="0"/>
              <a:t>Slow</a:t>
            </a:r>
          </a:p>
          <a:p>
            <a:pPr lvl="1" eaLnBrk="1" hangingPunct="1">
              <a:lnSpc>
                <a:spcPct val="80000"/>
              </a:lnSpc>
            </a:pPr>
            <a:r>
              <a:rPr lang="en-US" sz="1800" dirty="0" smtClean="0"/>
              <a:t>Effortful</a:t>
            </a:r>
            <a:endParaRPr lang="en-US" sz="1800" dirty="0"/>
          </a:p>
          <a:p>
            <a:pPr lvl="1" eaLnBrk="1" hangingPunct="1">
              <a:lnSpc>
                <a:spcPct val="80000"/>
              </a:lnSpc>
            </a:pPr>
            <a:r>
              <a:rPr lang="en-US" sz="1800" dirty="0"/>
              <a:t>Controllable</a:t>
            </a:r>
          </a:p>
          <a:p>
            <a:pPr lvl="1" eaLnBrk="1" hangingPunct="1">
              <a:lnSpc>
                <a:spcPct val="80000"/>
              </a:lnSpc>
            </a:pPr>
            <a:r>
              <a:rPr lang="en-US" sz="1800" dirty="0"/>
              <a:t>Logical / abstract</a:t>
            </a:r>
          </a:p>
          <a:p>
            <a:pPr lvl="1" eaLnBrk="1" hangingPunct="1">
              <a:lnSpc>
                <a:spcPct val="80000"/>
              </a:lnSpc>
            </a:pPr>
            <a:r>
              <a:rPr lang="en-US" sz="1800" dirty="0"/>
              <a:t>Constrained by working memory, sequential</a:t>
            </a:r>
          </a:p>
          <a:p>
            <a:pPr lvl="1" eaLnBrk="1" hangingPunct="1">
              <a:lnSpc>
                <a:spcPct val="80000"/>
              </a:lnSpc>
            </a:pPr>
            <a:r>
              <a:rPr lang="en-US" sz="1800" dirty="0"/>
              <a:t>Permits hypothetical thinking</a:t>
            </a:r>
          </a:p>
          <a:p>
            <a:pPr lvl="1" eaLnBrk="1" hangingPunct="1">
              <a:lnSpc>
                <a:spcPct val="80000"/>
              </a:lnSpc>
            </a:pPr>
            <a:r>
              <a:rPr lang="en-US" sz="1800" dirty="0"/>
              <a:t>Correlated with general intelligence</a:t>
            </a:r>
          </a:p>
          <a:p>
            <a:pPr lvl="1" eaLnBrk="1" hangingPunct="1">
              <a:lnSpc>
                <a:spcPct val="80000"/>
              </a:lnSpc>
            </a:pPr>
            <a:r>
              <a:rPr lang="en-US" sz="1800" dirty="0"/>
              <a:t>Develops with age and is more vulnerable to aging</a:t>
            </a:r>
          </a:p>
        </p:txBody>
      </p:sp>
      <p:sp>
        <p:nvSpPr>
          <p:cNvPr id="2" name="Slide Number Placeholder 6"/>
          <p:cNvSpPr>
            <a:spLocks noGrp="1"/>
          </p:cNvSpPr>
          <p:nvPr>
            <p:ph type="sldNum" sz="quarter" idx="12"/>
          </p:nvPr>
        </p:nvSpPr>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345C9D8-5853-AE40-96FB-B35943459393}" type="slidenum">
              <a:rPr lang="en-US" sz="1200">
                <a:solidFill>
                  <a:srgbClr val="898989"/>
                </a:solidFill>
              </a:rPr>
              <a:pPr/>
              <a:t>7</a:t>
            </a:fld>
            <a:endParaRPr lang="en-US" sz="1200">
              <a:solidFill>
                <a:srgbClr val="898989"/>
              </a:solidFill>
            </a:endParaRPr>
          </a:p>
        </p:txBody>
      </p:sp>
    </p:spTree>
    <p:extLst>
      <p:ext uri="{BB962C8B-B14F-4D97-AF65-F5344CB8AC3E}">
        <p14:creationId xmlns:p14="http://schemas.microsoft.com/office/powerpoint/2010/main" val="23862785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Decision Theory</a:t>
            </a:r>
            <a:endParaRPr lang="en-US" dirty="0"/>
          </a:p>
        </p:txBody>
      </p:sp>
      <p:graphicFrame>
        <p:nvGraphicFramePr>
          <p:cNvPr id="4" name="Diagram 3"/>
          <p:cNvGraphicFramePr/>
          <p:nvPr>
            <p:extLst>
              <p:ext uri="{D42A27DB-BD31-4B8C-83A1-F6EECF244321}">
                <p14:modId xmlns:p14="http://schemas.microsoft.com/office/powerpoint/2010/main" val="1659593519"/>
              </p:ext>
            </p:extLst>
          </p:nvPr>
        </p:nvGraphicFramePr>
        <p:xfrm>
          <a:off x="533400" y="1295400"/>
          <a:ext cx="8229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922955362"/>
              </p:ext>
            </p:extLst>
          </p:nvPr>
        </p:nvGraphicFramePr>
        <p:xfrm>
          <a:off x="914400" y="457200"/>
          <a:ext cx="72390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1092</TotalTime>
  <Words>1697</Words>
  <Application>Microsoft Macintosh PowerPoint</Application>
  <PresentationFormat>On-screen Show (4:3)</PresentationFormat>
  <Paragraphs>293</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INLS 151</vt:lpstr>
      <vt:lpstr>learning outcomes for today…</vt:lpstr>
      <vt:lpstr>PowerPoint Presentation</vt:lpstr>
      <vt:lpstr>PowerPoint Presentation</vt:lpstr>
      <vt:lpstr>PowerPoint Presentation</vt:lpstr>
      <vt:lpstr>PowerPoint Presentation</vt:lpstr>
      <vt:lpstr>Two-systems of thought [exist in parallel]</vt:lpstr>
      <vt:lpstr>Decision Theory</vt:lpstr>
      <vt:lpstr>PowerPoint Presentation</vt:lpstr>
      <vt:lpstr>The Classical Model: Rational Choice Theory or Optimizing</vt:lpstr>
      <vt:lpstr>The Classical Model: Rational Choice Theory or Optimizing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behavioral economics</vt:lpstr>
      <vt:lpstr>Satisficing model of decision making</vt:lpstr>
      <vt:lpstr>Satisficing model of decision making</vt:lpstr>
      <vt:lpstr>PowerPoint Presentation</vt:lpstr>
      <vt:lpstr>PowerPoint Presentation</vt:lpstr>
      <vt:lpstr>info behavior &amp; decision making</vt:lpstr>
      <vt:lpstr>Traps (biases) in decision making to avoid</vt:lpstr>
      <vt:lpstr>Traps (biases) in decision making to avoid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Rachael Clemens</dc:creator>
  <cp:lastModifiedBy>Rachael Clemens</cp:lastModifiedBy>
  <cp:revision>28</cp:revision>
  <dcterms:created xsi:type="dcterms:W3CDTF">2011-11-30T19:52:09Z</dcterms:created>
  <dcterms:modified xsi:type="dcterms:W3CDTF">2015-01-14T19:25:30Z</dcterms:modified>
</cp:coreProperties>
</file>