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459" r:id="rId3"/>
    <p:sldId id="397" r:id="rId4"/>
    <p:sldId id="445" r:id="rId5"/>
    <p:sldId id="400" r:id="rId6"/>
    <p:sldId id="403" r:id="rId7"/>
    <p:sldId id="404" r:id="rId8"/>
    <p:sldId id="412" r:id="rId9"/>
    <p:sldId id="446" r:id="rId10"/>
    <p:sldId id="409" r:id="rId11"/>
    <p:sldId id="448" r:id="rId12"/>
    <p:sldId id="449" r:id="rId13"/>
    <p:sldId id="450" r:id="rId14"/>
    <p:sldId id="451" r:id="rId15"/>
    <p:sldId id="452" r:id="rId16"/>
    <p:sldId id="453" r:id="rId17"/>
    <p:sldId id="454" r:id="rId18"/>
    <p:sldId id="456" r:id="rId19"/>
    <p:sldId id="457" r:id="rId20"/>
    <p:sldId id="4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72777" autoAdjust="0"/>
  </p:normalViewPr>
  <p:slideViewPr>
    <p:cSldViewPr>
      <p:cViewPr varScale="1">
        <p:scale>
          <a:sx n="54" d="100"/>
          <a:sy n="54" d="100"/>
        </p:scale>
        <p:origin x="-26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66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26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26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3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623– </a:t>
            </a:r>
            <a:r>
              <a:rPr lang="en-US" dirty="0" smtClean="0"/>
              <a:t>Triggers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DELIMITER $$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CREATE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TRIGGER </a:t>
            </a:r>
            <a:r>
              <a:rPr lang="en-US" dirty="0" err="1"/>
              <a:t>trigger_name</a:t>
            </a:r>
            <a:r>
              <a:rPr lang="en-US" dirty="0"/>
              <a:t> </a:t>
            </a:r>
            <a:r>
              <a:rPr lang="en-US" dirty="0" err="1"/>
              <a:t>trigger_time</a:t>
            </a:r>
            <a:r>
              <a:rPr lang="en-US" dirty="0"/>
              <a:t> </a:t>
            </a:r>
            <a:r>
              <a:rPr lang="en-US" dirty="0" err="1"/>
              <a:t>trigger_event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ON </a:t>
            </a:r>
            <a:r>
              <a:rPr lang="en-US" dirty="0" err="1">
                <a:solidFill>
                  <a:srgbClr val="000000"/>
                </a:solidFill>
              </a:rPr>
              <a:t>table_name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FOR EACH ROW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BEGIN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END$$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DELIMITER;</a:t>
            </a:r>
            <a:endParaRPr lang="en-US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464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Triggers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Create a trigger to log changes in the employees table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0"/>
            <a:ext cx="2133600" cy="34564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29000" y="2362200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Need to create a table to store the changes </a:t>
            </a:r>
            <a:r>
              <a:rPr lang="en-US" sz="2400" b="1" dirty="0" smtClean="0"/>
              <a:t>before</a:t>
            </a:r>
            <a:r>
              <a:rPr lang="en-US" sz="2400" dirty="0" smtClean="0"/>
              <a:t> an </a:t>
            </a:r>
            <a:r>
              <a:rPr lang="en-US" sz="2400" b="1" dirty="0" smtClean="0"/>
              <a:t>update</a:t>
            </a:r>
            <a:r>
              <a:rPr lang="en-US" sz="2400" dirty="0" smtClean="0"/>
              <a:t> is made to </a:t>
            </a:r>
            <a:r>
              <a:rPr lang="en-US" sz="2400" b="1" dirty="0" smtClean="0"/>
              <a:t>employees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124200" y="4419600"/>
            <a:ext cx="5410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CREATE TABLE </a:t>
            </a:r>
            <a:r>
              <a:rPr lang="en-US" dirty="0" err="1"/>
              <a:t>employees_audit</a:t>
            </a:r>
            <a:r>
              <a:rPr lang="en-US" dirty="0"/>
              <a:t> (</a:t>
            </a:r>
          </a:p>
          <a:p>
            <a:r>
              <a:rPr lang="en-US" dirty="0"/>
              <a:t>    id INT AUTO_INCREMENT PRIMARY KEY,</a:t>
            </a:r>
          </a:p>
          <a:p>
            <a:r>
              <a:rPr lang="en-US" dirty="0"/>
              <a:t>    </a:t>
            </a:r>
            <a:r>
              <a:rPr lang="en-US" dirty="0" err="1"/>
              <a:t>employeeNumber</a:t>
            </a:r>
            <a:r>
              <a:rPr lang="en-US" dirty="0"/>
              <a:t> INT NOT NULL,</a:t>
            </a:r>
          </a:p>
          <a:p>
            <a:r>
              <a:rPr lang="en-US" dirty="0"/>
              <a:t>    </a:t>
            </a:r>
            <a:r>
              <a:rPr lang="en-US" dirty="0" err="1"/>
              <a:t>lastname</a:t>
            </a:r>
            <a:r>
              <a:rPr lang="en-US" dirty="0"/>
              <a:t> VARCHAR(50) NOT NULL,</a:t>
            </a:r>
          </a:p>
          <a:p>
            <a:r>
              <a:rPr lang="en-US" dirty="0"/>
              <a:t>    </a:t>
            </a:r>
            <a:r>
              <a:rPr lang="en-US" dirty="0" err="1"/>
              <a:t>changedat</a:t>
            </a:r>
            <a:r>
              <a:rPr lang="en-US" dirty="0"/>
              <a:t> DATETIME DEFAULT NULL,</a:t>
            </a:r>
          </a:p>
          <a:p>
            <a:r>
              <a:rPr lang="en-US" dirty="0"/>
              <a:t>    action VARCHAR(50) DEFAULT NULL</a:t>
            </a:r>
          </a:p>
          <a:p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11983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we name the Trigger?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8553" b="7255"/>
          <a:stretch/>
        </p:blipFill>
        <p:spPr>
          <a:xfrm>
            <a:off x="304800" y="1066800"/>
            <a:ext cx="8235970" cy="10386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86565" y="3576935"/>
            <a:ext cx="3455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Tablename</a:t>
            </a:r>
            <a:r>
              <a:rPr lang="en-US" sz="2400" dirty="0" smtClean="0"/>
              <a:t> = employee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86565" y="4415135"/>
            <a:ext cx="3584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Before or After = Before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86565" y="5329535"/>
            <a:ext cx="6681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Insert OR UPDATE OR DELETE = UPDATE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462965" y="6396335"/>
            <a:ext cx="4146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employee_before_update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228600" y="22098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Need to create a table to store the changes </a:t>
            </a:r>
            <a:r>
              <a:rPr lang="en-US" sz="2400" b="1" dirty="0" smtClean="0"/>
              <a:t>before</a:t>
            </a:r>
            <a:r>
              <a:rPr lang="en-US" sz="2400" dirty="0" smtClean="0"/>
              <a:t> an </a:t>
            </a:r>
            <a:r>
              <a:rPr lang="en-US" sz="2400" b="1" dirty="0" smtClean="0"/>
              <a:t>update</a:t>
            </a:r>
            <a:r>
              <a:rPr lang="en-US" sz="2400" dirty="0" smtClean="0"/>
              <a:t> is made to </a:t>
            </a:r>
            <a:r>
              <a:rPr lang="en-US" sz="2400" b="1" dirty="0" smtClean="0"/>
              <a:t>employees </a:t>
            </a:r>
            <a:r>
              <a:rPr lang="en-US" sz="2400" dirty="0" smtClean="0"/>
              <a:t>table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74617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DELIMITER $$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CREATE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TRIGGER </a:t>
            </a:r>
            <a:r>
              <a:rPr lang="en-US" b="1" dirty="0" err="1" smtClean="0"/>
              <a:t>employee_before_update</a:t>
            </a:r>
            <a:r>
              <a:rPr lang="en-US" dirty="0" smtClean="0"/>
              <a:t> </a:t>
            </a:r>
            <a:r>
              <a:rPr lang="en-US" dirty="0" err="1"/>
              <a:t>trigger_time</a:t>
            </a:r>
            <a:r>
              <a:rPr lang="en-US" dirty="0"/>
              <a:t> </a:t>
            </a:r>
            <a:r>
              <a:rPr lang="en-US" dirty="0" err="1"/>
              <a:t>trigger_event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ON </a:t>
            </a:r>
            <a:r>
              <a:rPr lang="en-US" dirty="0" err="1">
                <a:solidFill>
                  <a:srgbClr val="000000"/>
                </a:solidFill>
              </a:rPr>
              <a:t>table_name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FOR EACH ROW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BEGIN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END$$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DELIMITER;</a:t>
            </a:r>
            <a:endParaRPr lang="en-US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35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Trigger Time AND EVENT?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Need to create a table to store the changes </a:t>
            </a:r>
            <a:r>
              <a:rPr lang="en-US" sz="2400" b="1" dirty="0" smtClean="0"/>
              <a:t>before</a:t>
            </a:r>
            <a:r>
              <a:rPr lang="en-US" sz="2400" dirty="0" smtClean="0"/>
              <a:t> an </a:t>
            </a:r>
            <a:r>
              <a:rPr lang="en-US" sz="2400" b="1" dirty="0" smtClean="0"/>
              <a:t>update</a:t>
            </a:r>
            <a:r>
              <a:rPr lang="en-US" sz="2400" dirty="0" smtClean="0"/>
              <a:t> is made to </a:t>
            </a:r>
            <a:r>
              <a:rPr lang="en-US" sz="2400" b="1" dirty="0" smtClean="0"/>
              <a:t>employees </a:t>
            </a:r>
            <a:r>
              <a:rPr lang="en-US" sz="2400" dirty="0" smtClean="0"/>
              <a:t>table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b="1" dirty="0"/>
              <a:t>BEFORE INSERT </a:t>
            </a:r>
            <a:endParaRPr lang="en-US" dirty="0" smtClean="0"/>
          </a:p>
          <a:p>
            <a:r>
              <a:rPr lang="en-US" b="1" dirty="0" smtClean="0"/>
              <a:t>AFTER INSERT</a:t>
            </a:r>
          </a:p>
          <a:p>
            <a:r>
              <a:rPr lang="en-US" b="1" dirty="0" smtClean="0"/>
              <a:t>BEFORE UPDATE</a:t>
            </a:r>
            <a:endParaRPr lang="en-US" dirty="0" smtClean="0"/>
          </a:p>
          <a:p>
            <a:r>
              <a:rPr lang="en-US" b="1" dirty="0" smtClean="0"/>
              <a:t>AFTER UPDATE</a:t>
            </a:r>
          </a:p>
          <a:p>
            <a:r>
              <a:rPr lang="en-US" b="1" dirty="0" smtClean="0"/>
              <a:t>BEFORE </a:t>
            </a:r>
            <a:r>
              <a:rPr lang="en-US" b="1" dirty="0"/>
              <a:t>DELETE </a:t>
            </a:r>
            <a:endParaRPr lang="en-US" b="1" dirty="0" smtClean="0"/>
          </a:p>
          <a:p>
            <a:r>
              <a:rPr lang="en-US" b="1" dirty="0" smtClean="0"/>
              <a:t>AFTER DELETE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362200" y="5791200"/>
            <a:ext cx="41312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BEFORE UPDATE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4360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DELIMITER $$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CREATE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TRIGGER </a:t>
            </a:r>
            <a:r>
              <a:rPr lang="en-US" b="1" dirty="0" err="1" smtClean="0"/>
              <a:t>employee_before_update</a:t>
            </a:r>
            <a:r>
              <a:rPr lang="en-US" dirty="0" smtClean="0"/>
              <a:t> </a:t>
            </a:r>
            <a:r>
              <a:rPr lang="en-US" b="1" dirty="0" smtClean="0"/>
              <a:t>BEFORE_UPDATE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558ED5"/>
                </a:solidFill>
              </a:rPr>
              <a:t>ON </a:t>
            </a:r>
            <a:r>
              <a:rPr lang="en-US" b="1" dirty="0" smtClean="0">
                <a:solidFill>
                  <a:srgbClr val="000000"/>
                </a:solidFill>
              </a:rPr>
              <a:t>employees</a:t>
            </a:r>
            <a:endParaRPr lang="en-US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FOR EACH ROW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BEGIN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END$$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DELIMITER;</a:t>
            </a:r>
            <a:endParaRPr lang="en-US" dirty="0">
              <a:solidFill>
                <a:srgbClr val="558ED5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14400" y="3810000"/>
            <a:ext cx="5931347" cy="2642176"/>
            <a:chOff x="914400" y="3810000"/>
            <a:chExt cx="5931347" cy="2642176"/>
          </a:xfrm>
        </p:grpSpPr>
        <p:sp>
          <p:nvSpPr>
            <p:cNvPr id="4" name="Rectangle 3"/>
            <p:cNvSpPr/>
            <p:nvPr/>
          </p:nvSpPr>
          <p:spPr>
            <a:xfrm>
              <a:off x="1600200" y="5867400"/>
              <a:ext cx="5245547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What SQL should go here?</a:t>
              </a:r>
              <a:endParaRPr lang="en-US" sz="32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914400" y="3810000"/>
              <a:ext cx="3276600" cy="1981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809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 Trigger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620000" cy="2819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Goal is to </a:t>
            </a:r>
            <a:r>
              <a:rPr lang="en-US" dirty="0"/>
              <a:t>store the changes </a:t>
            </a:r>
            <a:r>
              <a:rPr lang="en-US" b="1" dirty="0"/>
              <a:t>before</a:t>
            </a:r>
            <a:r>
              <a:rPr lang="en-US" dirty="0"/>
              <a:t> an </a:t>
            </a:r>
            <a:r>
              <a:rPr lang="en-US" b="1" dirty="0"/>
              <a:t>update</a:t>
            </a:r>
            <a:r>
              <a:rPr lang="en-US" dirty="0"/>
              <a:t> is made to </a:t>
            </a:r>
            <a:r>
              <a:rPr lang="en-US" b="1" dirty="0" smtClean="0"/>
              <a:t>employees </a:t>
            </a:r>
            <a:r>
              <a:rPr lang="en-US" dirty="0" smtClean="0"/>
              <a:t>table</a:t>
            </a:r>
            <a:r>
              <a:rPr lang="en-US" b="1" dirty="0" smtClean="0"/>
              <a:t> </a:t>
            </a:r>
            <a:r>
              <a:rPr lang="en-US" dirty="0" smtClean="0"/>
              <a:t>in the </a:t>
            </a:r>
            <a:r>
              <a:rPr lang="en-US" b="1" dirty="0" err="1" smtClean="0"/>
              <a:t>employees_audit</a:t>
            </a:r>
            <a:r>
              <a:rPr lang="en-US" b="1" dirty="0" smtClean="0"/>
              <a:t> </a:t>
            </a:r>
            <a:r>
              <a:rPr lang="en-US" dirty="0" smtClean="0"/>
              <a:t>table</a:t>
            </a:r>
            <a:endParaRPr lang="en-US" dirty="0"/>
          </a:p>
          <a:p>
            <a:r>
              <a:rPr lang="en-US" dirty="0" err="1" smtClean="0"/>
              <a:t>Employees_Audit</a:t>
            </a:r>
            <a:endParaRPr lang="en-US" dirty="0" smtClean="0"/>
          </a:p>
          <a:p>
            <a:pPr lvl="1"/>
            <a:r>
              <a:rPr lang="en-US" dirty="0" err="1" smtClean="0"/>
              <a:t>employeeNumber</a:t>
            </a:r>
            <a:endParaRPr lang="en-US" dirty="0" smtClean="0"/>
          </a:p>
          <a:p>
            <a:pPr lvl="1"/>
            <a:r>
              <a:rPr lang="en-US" dirty="0" err="1" smtClean="0"/>
              <a:t>lastname</a:t>
            </a:r>
            <a:endParaRPr lang="en-US" dirty="0" smtClean="0"/>
          </a:p>
          <a:p>
            <a:pPr lvl="1"/>
            <a:r>
              <a:rPr lang="en-US" dirty="0" err="1" smtClean="0"/>
              <a:t>changedat</a:t>
            </a:r>
            <a:r>
              <a:rPr lang="en-US" dirty="0" smtClean="0"/>
              <a:t> (date change was made)</a:t>
            </a:r>
          </a:p>
          <a:p>
            <a:pPr lvl="1"/>
            <a:r>
              <a:rPr lang="en-US" dirty="0" smtClean="0"/>
              <a:t>action (what action was taken on the employees table)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4419600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558ED5"/>
                </a:solidFill>
              </a:rPr>
              <a:t>INSERT INTO </a:t>
            </a:r>
            <a:r>
              <a:rPr lang="en-US" sz="2400" dirty="0" err="1"/>
              <a:t>employees_audit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558ED5"/>
                </a:solidFill>
              </a:rPr>
              <a:t>SET</a:t>
            </a:r>
            <a:r>
              <a:rPr lang="en-US" sz="2400" dirty="0"/>
              <a:t> action = 'update',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employeeNumber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558ED5"/>
                </a:solidFill>
              </a:rPr>
              <a:t>OLD</a:t>
            </a:r>
            <a:r>
              <a:rPr lang="en-US" sz="2400" dirty="0" err="1"/>
              <a:t>.employeeNumber</a:t>
            </a:r>
            <a:r>
              <a:rPr lang="en-US" sz="2400" dirty="0"/>
              <a:t>,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lastname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558ED5"/>
                </a:solidFill>
              </a:rPr>
              <a:t>OLD</a:t>
            </a:r>
            <a:r>
              <a:rPr lang="en-US" sz="2400" dirty="0" err="1"/>
              <a:t>.lastname</a:t>
            </a:r>
            <a:r>
              <a:rPr lang="en-US" sz="2400" dirty="0"/>
              <a:t>,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changedat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558ED5"/>
                </a:solidFill>
              </a:rPr>
              <a:t>NOW(</a:t>
            </a:r>
            <a:r>
              <a:rPr lang="en-US" sz="2400" dirty="0"/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3612181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“OLD” Keyword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558ED5"/>
                </a:solidFill>
              </a:rPr>
              <a:t>OLD</a:t>
            </a:r>
            <a:r>
              <a:rPr lang="en-US" dirty="0"/>
              <a:t> keyword to access </a:t>
            </a:r>
            <a:r>
              <a:rPr lang="en-US" dirty="0" err="1"/>
              <a:t>employeeNumber</a:t>
            </a:r>
            <a:r>
              <a:rPr lang="en-US" dirty="0"/>
              <a:t> and </a:t>
            </a:r>
            <a:r>
              <a:rPr lang="en-US" dirty="0" err="1"/>
              <a:t>lastname</a:t>
            </a:r>
            <a:r>
              <a:rPr lang="en-US" dirty="0"/>
              <a:t> column of the </a:t>
            </a:r>
            <a:r>
              <a:rPr lang="en-US" dirty="0" smtClean="0"/>
              <a:t>row </a:t>
            </a:r>
            <a:r>
              <a:rPr lang="en-US" dirty="0"/>
              <a:t>affected by the </a:t>
            </a:r>
            <a:r>
              <a:rPr lang="en-US" dirty="0" smtClean="0"/>
              <a:t>trigger</a:t>
            </a:r>
          </a:p>
          <a:p>
            <a:endParaRPr lang="en-US" dirty="0"/>
          </a:p>
          <a:p>
            <a:r>
              <a:rPr lang="en-US" dirty="0" smtClean="0"/>
              <a:t>INSERT TRIGGER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can use </a:t>
            </a:r>
            <a:r>
              <a:rPr lang="en-US" dirty="0">
                <a:solidFill>
                  <a:srgbClr val="558ED5"/>
                </a:solidFill>
              </a:rPr>
              <a:t>NEW</a:t>
            </a:r>
            <a:r>
              <a:rPr lang="en-US" dirty="0"/>
              <a:t> keyword only. You cannot use the </a:t>
            </a:r>
            <a:r>
              <a:rPr lang="en-US" dirty="0">
                <a:solidFill>
                  <a:srgbClr val="558ED5"/>
                </a:solidFill>
              </a:rPr>
              <a:t>OLD</a:t>
            </a:r>
            <a:r>
              <a:rPr lang="en-US" dirty="0"/>
              <a:t> keyword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DELETE Trigger</a:t>
            </a:r>
          </a:p>
          <a:p>
            <a:pPr lvl="1"/>
            <a:r>
              <a:rPr lang="en-US" dirty="0" smtClean="0"/>
              <a:t> There </a:t>
            </a:r>
            <a:r>
              <a:rPr lang="en-US" dirty="0"/>
              <a:t>is no new row so you can use the </a:t>
            </a:r>
            <a:r>
              <a:rPr lang="en-US" dirty="0">
                <a:solidFill>
                  <a:srgbClr val="558ED5"/>
                </a:solidFill>
              </a:rPr>
              <a:t>OLD</a:t>
            </a:r>
            <a:r>
              <a:rPr lang="en-US" dirty="0"/>
              <a:t> keyword only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UPDATE Trigger</a:t>
            </a:r>
          </a:p>
          <a:p>
            <a:pPr lvl="1"/>
            <a:r>
              <a:rPr lang="en-US" dirty="0" smtClean="0">
                <a:solidFill>
                  <a:srgbClr val="558ED5"/>
                </a:solidFill>
              </a:rPr>
              <a:t>OLD</a:t>
            </a:r>
            <a:r>
              <a:rPr lang="en-US" dirty="0" smtClean="0"/>
              <a:t> </a:t>
            </a:r>
            <a:r>
              <a:rPr lang="en-US" dirty="0"/>
              <a:t>refers to the row before it is updated and </a:t>
            </a:r>
            <a:r>
              <a:rPr lang="en-US" dirty="0">
                <a:solidFill>
                  <a:srgbClr val="558ED5"/>
                </a:solidFill>
              </a:rPr>
              <a:t>NEW</a:t>
            </a:r>
            <a:r>
              <a:rPr lang="en-US" dirty="0"/>
              <a:t> refers to the row after it is updated.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45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DELIMITER $$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CREATE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TRIGGER </a:t>
            </a:r>
            <a:r>
              <a:rPr lang="en-US" b="1" dirty="0" err="1" smtClean="0"/>
              <a:t>employee_before_update</a:t>
            </a:r>
            <a:r>
              <a:rPr lang="en-US" dirty="0" smtClean="0"/>
              <a:t> </a:t>
            </a:r>
            <a:r>
              <a:rPr lang="en-US" b="1" dirty="0" smtClean="0"/>
              <a:t>BEFORE_UPDATE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558ED5"/>
                </a:solidFill>
              </a:rPr>
              <a:t>ON </a:t>
            </a:r>
            <a:r>
              <a:rPr lang="en-US" b="1" dirty="0" smtClean="0">
                <a:solidFill>
                  <a:srgbClr val="000000"/>
                </a:solidFill>
              </a:rPr>
              <a:t>employees</a:t>
            </a:r>
            <a:endParaRPr lang="en-US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FOR EACH ROW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BEGIN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558ED5"/>
                </a:solidFill>
              </a:rPr>
              <a:t>INSERT INTO </a:t>
            </a:r>
            <a:r>
              <a:rPr lang="en-US" dirty="0" err="1"/>
              <a:t>employees_audit</a:t>
            </a:r>
            <a:endParaRPr lang="en-US" dirty="0"/>
          </a:p>
          <a:p>
            <a:pPr marL="365760" lvl="1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558ED5"/>
                </a:solidFill>
              </a:rPr>
              <a:t>SET</a:t>
            </a:r>
            <a:r>
              <a:rPr lang="en-US" dirty="0"/>
              <a:t> action = 'update',</a:t>
            </a:r>
          </a:p>
          <a:p>
            <a:pPr marL="365760" lvl="1" indent="0">
              <a:buNone/>
            </a:pPr>
            <a:r>
              <a:rPr lang="en-US" dirty="0"/>
              <a:t>     </a:t>
            </a:r>
            <a:r>
              <a:rPr lang="en-US" dirty="0" err="1"/>
              <a:t>employeeNumber</a:t>
            </a:r>
            <a:r>
              <a:rPr lang="en-US" dirty="0"/>
              <a:t> = </a:t>
            </a:r>
            <a:r>
              <a:rPr lang="en-US" dirty="0" err="1">
                <a:solidFill>
                  <a:srgbClr val="558ED5"/>
                </a:solidFill>
              </a:rPr>
              <a:t>OLD</a:t>
            </a:r>
            <a:r>
              <a:rPr lang="en-US" dirty="0" err="1"/>
              <a:t>.employeeNumber</a:t>
            </a:r>
            <a:r>
              <a:rPr lang="en-US" dirty="0"/>
              <a:t>,</a:t>
            </a:r>
          </a:p>
          <a:p>
            <a:pPr marL="365760" lvl="1" indent="0">
              <a:buNone/>
            </a:pPr>
            <a:r>
              <a:rPr lang="en-US" dirty="0"/>
              <a:t>        </a:t>
            </a:r>
            <a:r>
              <a:rPr lang="en-US" dirty="0" err="1"/>
              <a:t>lastname</a:t>
            </a:r>
            <a:r>
              <a:rPr lang="en-US" dirty="0"/>
              <a:t> = </a:t>
            </a:r>
            <a:r>
              <a:rPr lang="en-US" dirty="0" err="1">
                <a:solidFill>
                  <a:srgbClr val="558ED5"/>
                </a:solidFill>
              </a:rPr>
              <a:t>OLD</a:t>
            </a:r>
            <a:r>
              <a:rPr lang="en-US" dirty="0" err="1"/>
              <a:t>.lastname</a:t>
            </a:r>
            <a:r>
              <a:rPr lang="en-US" dirty="0"/>
              <a:t>,</a:t>
            </a:r>
          </a:p>
          <a:p>
            <a:pPr marL="365760" lvl="1" indent="0">
              <a:buNone/>
            </a:pPr>
            <a:r>
              <a:rPr lang="en-US" dirty="0"/>
              <a:t>        </a:t>
            </a:r>
            <a:r>
              <a:rPr lang="en-US" dirty="0" err="1"/>
              <a:t>changedat</a:t>
            </a:r>
            <a:r>
              <a:rPr lang="en-US" dirty="0"/>
              <a:t> = </a:t>
            </a:r>
            <a:r>
              <a:rPr lang="en-US" dirty="0">
                <a:solidFill>
                  <a:srgbClr val="558ED5"/>
                </a:solidFill>
              </a:rPr>
              <a:t>NOW(</a:t>
            </a:r>
            <a:r>
              <a:rPr lang="en-US" dirty="0"/>
              <a:t>); 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END$$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DELIMITER;</a:t>
            </a:r>
            <a:endParaRPr lang="en-US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438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Update </a:t>
            </a:r>
            <a:r>
              <a:rPr lang="en-US" dirty="0"/>
              <a:t>the employees table to check whether the trigger is </a:t>
            </a:r>
            <a:r>
              <a:rPr lang="en-US" dirty="0" smtClean="0"/>
              <a:t>invoked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UPDATE employees </a:t>
            </a:r>
          </a:p>
          <a:p>
            <a:pPr marL="0" indent="0">
              <a:buNone/>
            </a:pPr>
            <a:r>
              <a:rPr lang="en-US" dirty="0"/>
              <a:t>SET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lastName</a:t>
            </a:r>
            <a:r>
              <a:rPr lang="en-US" dirty="0"/>
              <a:t> = </a:t>
            </a:r>
            <a:r>
              <a:rPr lang="en-US" dirty="0" smtClean="0"/>
              <a:t>‘</a:t>
            </a:r>
            <a:r>
              <a:rPr lang="en-US" dirty="0" err="1" smtClean="0"/>
              <a:t>Phan</a:t>
            </a:r>
            <a:r>
              <a:rPr lang="en-US" dirty="0" smtClean="0"/>
              <a:t>'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employeeNumber</a:t>
            </a:r>
            <a:r>
              <a:rPr lang="en-US" dirty="0"/>
              <a:t> = 1056;</a:t>
            </a:r>
          </a:p>
        </p:txBody>
      </p:sp>
    </p:spTree>
    <p:extLst>
      <p:ext uri="{BB962C8B-B14F-4D97-AF65-F5344CB8AC3E}">
        <p14:creationId xmlns:p14="http://schemas.microsoft.com/office/powerpoint/2010/main" val="3832501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Classes end on Dec.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r>
              <a:rPr lang="en-US" dirty="0" smtClean="0"/>
              <a:t>Exam Days start on December 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Final Exam is on December 10 at 4pm</a:t>
            </a:r>
          </a:p>
          <a:p>
            <a:pPr lvl="1"/>
            <a:r>
              <a:rPr lang="en-US" dirty="0" smtClean="0"/>
              <a:t>Take home will be available December 7</a:t>
            </a:r>
            <a:r>
              <a:rPr lang="en-US" baseline="30000" dirty="0" smtClean="0"/>
              <a:t>th</a:t>
            </a:r>
            <a:r>
              <a:rPr lang="en-US" dirty="0" smtClean="0"/>
              <a:t> on Piazza</a:t>
            </a:r>
          </a:p>
          <a:p>
            <a:r>
              <a:rPr lang="en-US" dirty="0" smtClean="0"/>
              <a:t>Turn in Exam on December 10 at 4pm in this room</a:t>
            </a:r>
          </a:p>
          <a:p>
            <a:pPr lvl="1"/>
            <a:r>
              <a:rPr lang="en-US" dirty="0" smtClean="0"/>
              <a:t>For those who can’t make it, turn in exam </a:t>
            </a:r>
            <a:r>
              <a:rPr lang="en-US" smtClean="0"/>
              <a:t>before December 10 at 4pm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16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Check </a:t>
            </a:r>
            <a:r>
              <a:rPr lang="en-US" dirty="0"/>
              <a:t>if the trigger was invoked by the UPDATE </a:t>
            </a:r>
            <a:r>
              <a:rPr lang="en-US" dirty="0" smtClean="0"/>
              <a:t>statement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SELECT </a:t>
            </a:r>
            <a:r>
              <a:rPr lang="en-US" dirty="0" smtClean="0"/>
              <a:t> * FROM </a:t>
            </a:r>
            <a:r>
              <a:rPr lang="en-US" dirty="0" err="1" smtClean="0"/>
              <a:t>employees_audit</a:t>
            </a:r>
            <a:r>
              <a:rPr lang="en-US" dirty="0"/>
              <a:t>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76600"/>
            <a:ext cx="7717692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41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set of  SQL statements stored in the database </a:t>
            </a:r>
            <a:r>
              <a:rPr lang="en-US" dirty="0" smtClean="0"/>
              <a:t>catalog</a:t>
            </a:r>
          </a:p>
          <a:p>
            <a:r>
              <a:rPr lang="en-US" dirty="0" smtClean="0"/>
              <a:t> </a:t>
            </a:r>
            <a:r>
              <a:rPr lang="en-US" dirty="0"/>
              <a:t>A SQL trigger is executed or fired whenever an event associated with a table occurs e.g.,  insert, update or </a:t>
            </a:r>
            <a:r>
              <a:rPr lang="en-US" dirty="0" smtClean="0"/>
              <a:t>delete</a:t>
            </a:r>
          </a:p>
          <a:p>
            <a:r>
              <a:rPr lang="en-US" dirty="0"/>
              <a:t>A SQL trigger is a special type </a:t>
            </a:r>
            <a:r>
              <a:rPr lang="en-US" dirty="0" smtClean="0"/>
              <a:t>of stored procedure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787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Triggers </a:t>
            </a:r>
            <a:r>
              <a:rPr lang="en-US" dirty="0" err="1" smtClean="0"/>
              <a:t>Vs</a:t>
            </a:r>
            <a:r>
              <a:rPr lang="en-US" dirty="0" smtClean="0"/>
              <a:t> Stored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772400" cy="1143000"/>
          </a:xfrm>
        </p:spPr>
        <p:txBody>
          <a:bodyPr/>
          <a:lstStyle/>
          <a:p>
            <a:r>
              <a:rPr lang="en-US" dirty="0" smtClean="0"/>
              <a:t>A stored procedure is called explicitly</a:t>
            </a:r>
          </a:p>
          <a:p>
            <a:pPr lvl="1"/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CALL</a:t>
            </a:r>
            <a:r>
              <a:rPr lang="en-US" sz="2400" dirty="0"/>
              <a:t> </a:t>
            </a:r>
            <a:r>
              <a:rPr lang="en-US" sz="2400" dirty="0" err="1"/>
              <a:t>GetAllProducts</a:t>
            </a:r>
            <a:r>
              <a:rPr lang="en-US" sz="2400" dirty="0"/>
              <a:t>()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90800"/>
            <a:ext cx="7848600" cy="3886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trigger is called implicitly and automatically</a:t>
            </a:r>
          </a:p>
          <a:p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a data modification event is made against a </a:t>
            </a:r>
            <a:r>
              <a:rPr lang="en-US" dirty="0" smtClean="0"/>
              <a:t>table</a:t>
            </a:r>
          </a:p>
        </p:txBody>
      </p:sp>
    </p:spTree>
    <p:extLst>
      <p:ext uri="{BB962C8B-B14F-4D97-AF65-F5344CB8AC3E}">
        <p14:creationId xmlns:p14="http://schemas.microsoft.com/office/powerpoint/2010/main" val="1620528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Triggers?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1676400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an alternative way to check the integrity of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Uniqueness check: SQL query to check if value exists, if value doesn’t exist, insert value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352800"/>
            <a:ext cx="8305800" cy="838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Are very </a:t>
            </a:r>
            <a:r>
              <a:rPr lang="en-US" dirty="0"/>
              <a:t>useful to audit the changes of data in </a:t>
            </a:r>
            <a:r>
              <a:rPr lang="en-US" dirty="0" smtClean="0"/>
              <a:t>tables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495800"/>
            <a:ext cx="83058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Store business </a:t>
            </a:r>
            <a:r>
              <a:rPr lang="en-US" dirty="0"/>
              <a:t>rules </a:t>
            </a:r>
            <a:r>
              <a:rPr lang="en-US" dirty="0" smtClean="0"/>
              <a:t>in the database</a:t>
            </a:r>
          </a:p>
        </p:txBody>
      </p:sp>
    </p:spTree>
    <p:extLst>
      <p:ext uri="{BB962C8B-B14F-4D97-AF65-F5344CB8AC3E}">
        <p14:creationId xmlns:p14="http://schemas.microsoft.com/office/powerpoint/2010/main" val="3923084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</a:t>
            </a:r>
            <a:r>
              <a:rPr lang="en-US" dirty="0" smtClean="0"/>
              <a:t>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May increase performance (overhead) of the database server</a:t>
            </a:r>
            <a:endParaRPr lang="en-US" dirty="0" smtClean="0"/>
          </a:p>
          <a:p>
            <a:pPr lvl="1"/>
            <a:r>
              <a:rPr lang="en-US" dirty="0" smtClean="0"/>
              <a:t>The trigger is being run in addition to the original SQL query and could take a large amount of time to execute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19400"/>
            <a:ext cx="8305800" cy="220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Difficult to debug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riggers </a:t>
            </a:r>
            <a:r>
              <a:rPr lang="en-US" dirty="0"/>
              <a:t>are invoked and executed invisibly from client-applications therefore it is difficult to figure out what happen in the database layer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419600"/>
            <a:ext cx="8305800" cy="220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Programmers don</a:t>
            </a:r>
            <a:r>
              <a:rPr lang="uk-UA" dirty="0" smtClean="0"/>
              <a:t>’</a:t>
            </a:r>
            <a:r>
              <a:rPr lang="en-US" dirty="0" smtClean="0"/>
              <a:t>t have full control</a:t>
            </a:r>
            <a:endParaRPr lang="en-US" dirty="0" smtClean="0"/>
          </a:p>
          <a:p>
            <a:pPr lvl="1"/>
            <a:r>
              <a:rPr lang="en-US" dirty="0" smtClean="0"/>
              <a:t>Programmers don’t have access </a:t>
            </a:r>
            <a:r>
              <a:rPr lang="en-US" dirty="0" smtClean="0"/>
              <a:t>to the database</a:t>
            </a:r>
          </a:p>
          <a:p>
            <a:pPr lvl="1"/>
            <a:r>
              <a:rPr lang="en-US" dirty="0" smtClean="0"/>
              <a:t>Business rules are stored in database and hidden from application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179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990600"/>
            <a:ext cx="8001000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 </a:t>
            </a:r>
            <a:r>
              <a:rPr lang="en-US" sz="2800" dirty="0" smtClean="0"/>
              <a:t>A </a:t>
            </a:r>
            <a:r>
              <a:rPr lang="en-US" sz="2800" dirty="0" smtClean="0"/>
              <a:t>trigger </a:t>
            </a:r>
            <a:r>
              <a:rPr lang="en-US" sz="2800" dirty="0"/>
              <a:t>is a set of SQL statements that is invoked automatically when a change is made to the data on the associated </a:t>
            </a:r>
            <a:r>
              <a:rPr lang="en-US" sz="2800" dirty="0" smtClean="0"/>
              <a:t>table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A trigger can be defined to be invoked either before or after the data is changed by </a:t>
            </a:r>
            <a:r>
              <a:rPr lang="en-US" sz="2800" dirty="0" smtClean="0"/>
              <a:t>INSERT, UPDATE, or DELETE statement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If you use any othe</a:t>
            </a:r>
            <a:r>
              <a:rPr lang="en-US" sz="2800" dirty="0" smtClean="0"/>
              <a:t>r statement than INSERT, UPDATE, or DELETE, the trigger is not invoked (For example TRUNCATE)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5297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 Trigger can be Invoked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1534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BEFORE </a:t>
            </a:r>
            <a:r>
              <a:rPr lang="en-US" b="1" dirty="0"/>
              <a:t>INSERT </a:t>
            </a:r>
            <a:r>
              <a:rPr lang="en-US" dirty="0"/>
              <a:t>– activated before data is inserted into the table.</a:t>
            </a:r>
          </a:p>
          <a:p>
            <a:r>
              <a:rPr lang="en-US" b="1" dirty="0" smtClean="0"/>
              <a:t>AFTER </a:t>
            </a:r>
            <a:r>
              <a:rPr lang="en-US" b="1" dirty="0"/>
              <a:t>INSERT </a:t>
            </a:r>
            <a:r>
              <a:rPr lang="en-US" dirty="0"/>
              <a:t>– activated after data is inserted into the table.</a:t>
            </a:r>
          </a:p>
          <a:p>
            <a:r>
              <a:rPr lang="en-US" b="1" dirty="0" smtClean="0"/>
              <a:t>BEFORE </a:t>
            </a:r>
            <a:r>
              <a:rPr lang="en-US" b="1" dirty="0"/>
              <a:t>UPDATE </a:t>
            </a:r>
            <a:r>
              <a:rPr lang="en-US" dirty="0"/>
              <a:t>– activated before data in the table is updated.</a:t>
            </a:r>
          </a:p>
          <a:p>
            <a:r>
              <a:rPr lang="en-US" b="1" dirty="0" smtClean="0"/>
              <a:t>AFTER </a:t>
            </a:r>
            <a:r>
              <a:rPr lang="en-US" b="1" dirty="0"/>
              <a:t>UPDATE </a:t>
            </a:r>
            <a:r>
              <a:rPr lang="en-US" dirty="0"/>
              <a:t>– activated after data in the table is updated.</a:t>
            </a:r>
          </a:p>
          <a:p>
            <a:r>
              <a:rPr lang="en-US" b="1" dirty="0" smtClean="0"/>
              <a:t>BEFORE </a:t>
            </a:r>
            <a:r>
              <a:rPr lang="en-US" b="1" dirty="0"/>
              <a:t>DELETE </a:t>
            </a:r>
            <a:r>
              <a:rPr lang="en-US" dirty="0"/>
              <a:t>– activated before data is removed from the table.</a:t>
            </a:r>
          </a:p>
          <a:p>
            <a:r>
              <a:rPr lang="en-US" b="1" dirty="0" smtClean="0"/>
              <a:t>AFTER </a:t>
            </a:r>
            <a:r>
              <a:rPr lang="en-US" b="1" dirty="0"/>
              <a:t>DELETE </a:t>
            </a:r>
            <a:r>
              <a:rPr lang="en-US" dirty="0"/>
              <a:t>– activated after data is removed from the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0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Triggers names for a table must be unique</a:t>
            </a:r>
          </a:p>
          <a:p>
            <a:r>
              <a:rPr lang="en-US" dirty="0" smtClean="0"/>
              <a:t>Can have the same trigger name defined for different tables</a:t>
            </a:r>
          </a:p>
          <a:p>
            <a:r>
              <a:rPr lang="en-US" dirty="0" smtClean="0"/>
              <a:t>Naming conventions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8553" b="7255"/>
          <a:stretch/>
        </p:blipFill>
        <p:spPr>
          <a:xfrm>
            <a:off x="304800" y="3124200"/>
            <a:ext cx="8235970" cy="10386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71800" y="5181600"/>
            <a:ext cx="3108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order_before_update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81000" y="57150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A trigger </a:t>
            </a:r>
            <a:r>
              <a:rPr lang="en-US" sz="2400" dirty="0"/>
              <a:t>invoked before a row in the order table is updated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752600" y="4114800"/>
            <a:ext cx="13716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124200" y="40386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715000" y="4114800"/>
            <a:ext cx="6096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12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29880</TotalTime>
  <Words>921</Words>
  <Application>Microsoft Macintosh PowerPoint</Application>
  <PresentationFormat>On-screen Show (4:3)</PresentationFormat>
  <Paragraphs>154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INLS 623– Triggers</vt:lpstr>
      <vt:lpstr>Final Exam</vt:lpstr>
      <vt:lpstr>Triggers</vt:lpstr>
      <vt:lpstr>Triggers Vs Stored Procedures</vt:lpstr>
      <vt:lpstr>Why Triggers?</vt:lpstr>
      <vt:lpstr>Disadvantages of Triggers</vt:lpstr>
      <vt:lpstr>Triggers</vt:lpstr>
      <vt:lpstr>When a Trigger can be Invoked</vt:lpstr>
      <vt:lpstr>Naming a Trigger</vt:lpstr>
      <vt:lpstr>Create Triggers</vt:lpstr>
      <vt:lpstr>CREATE Triggers (Continued)</vt:lpstr>
      <vt:lpstr>What should we name the Trigger?</vt:lpstr>
      <vt:lpstr>Create Triggers</vt:lpstr>
      <vt:lpstr>What is the Trigger Time AND EVENT?</vt:lpstr>
      <vt:lpstr>Create Triggers</vt:lpstr>
      <vt:lpstr>SQL in Trigger Body</vt:lpstr>
      <vt:lpstr>What does the “OLD” Keyword mean?</vt:lpstr>
      <vt:lpstr>Create Triggers</vt:lpstr>
      <vt:lpstr>Test Trigger</vt:lpstr>
      <vt:lpstr>Test Trigger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</cp:lastModifiedBy>
  <cp:revision>288</cp:revision>
  <dcterms:created xsi:type="dcterms:W3CDTF">2006-08-16T00:00:00Z</dcterms:created>
  <dcterms:modified xsi:type="dcterms:W3CDTF">2015-11-19T20:40:19Z</dcterms:modified>
</cp:coreProperties>
</file>