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90" r:id="rId10"/>
    <p:sldId id="291" r:id="rId11"/>
    <p:sldId id="292" r:id="rId12"/>
    <p:sldId id="297" r:id="rId13"/>
    <p:sldId id="300" r:id="rId14"/>
    <p:sldId id="293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4" r:id="rId29"/>
    <p:sldId id="315" r:id="rId30"/>
    <p:sldId id="316" r:id="rId31"/>
    <p:sldId id="317" r:id="rId32"/>
    <p:sldId id="318" r:id="rId33"/>
    <p:sldId id="319" r:id="rId34"/>
    <p:sldId id="294" r:id="rId35"/>
    <p:sldId id="320" r:id="rId36"/>
    <p:sldId id="322" r:id="rId37"/>
    <p:sldId id="325" r:id="rId38"/>
    <p:sldId id="326" r:id="rId39"/>
    <p:sldId id="321" r:id="rId40"/>
  </p:sldIdLst>
  <p:sldSz cx="9144000" cy="6858000" type="screen4x3"/>
  <p:notesSz cx="6858000" cy="9144000"/>
  <p:defaultTextStyle>
    <a:defPPr>
      <a:defRPr lang="en-US"/>
    </a:defPPr>
    <a:lvl1pPr marL="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6" autoAdjust="0"/>
    <p:restoredTop sz="72777" autoAdjust="0"/>
  </p:normalViewPr>
  <p:slideViewPr>
    <p:cSldViewPr>
      <p:cViewPr varScale="1">
        <p:scale>
          <a:sx n="56" d="100"/>
          <a:sy n="56" d="100"/>
        </p:scale>
        <p:origin x="-19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5BFCD-1A9F-4E04-964F-3BE1AA8E8FD6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42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9142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7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transaction is a sequence of operations on a database that belong together.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60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happens if there</a:t>
            </a:r>
            <a:r>
              <a:rPr lang="en-US" baseline="0" dirty="0" smtClean="0"/>
              <a:t> is a power outage and statement 5 does not occur?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46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sz="2000" dirty="0" smtClean="0"/>
              <a:t>Transactions are atomic – they don</a:t>
            </a:r>
            <a:r>
              <a:rPr lang="ja-JP" altLang="en-GB" sz="2000" dirty="0" smtClean="0">
                <a:latin typeface="Arial"/>
              </a:rPr>
              <a:t>’</a:t>
            </a:r>
            <a:r>
              <a:rPr lang="en-GB" sz="2000" dirty="0" smtClean="0"/>
              <a:t>t have parts (conceptually)</a:t>
            </a:r>
          </a:p>
          <a:p>
            <a:pPr lvl="1"/>
            <a:r>
              <a:rPr lang="en-GB" sz="2000" dirty="0" smtClean="0"/>
              <a:t>can</a:t>
            </a:r>
            <a:r>
              <a:rPr lang="ja-JP" altLang="en-GB" sz="2000" dirty="0" smtClean="0">
                <a:latin typeface="Arial"/>
              </a:rPr>
              <a:t>’</a:t>
            </a:r>
            <a:r>
              <a:rPr lang="en-GB" sz="2000" dirty="0" smtClean="0"/>
              <a:t>t be executed partially; it should not be detectable that they interleave with another transaction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869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sz="2000" dirty="0" smtClean="0"/>
              <a:t>Transactions take the database from one consistent state into another</a:t>
            </a:r>
          </a:p>
          <a:p>
            <a:pPr lvl="1"/>
            <a:r>
              <a:rPr lang="en-GB" sz="2000" dirty="0" smtClean="0"/>
              <a:t>In the middle of a transaction the database might not be consistent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963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229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1EB67-F149-44AB-8268-6FBAA37BC8D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655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279299" indent="-36829963" defTabSz="914274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C6243B0A-39F3-5741-AA41-E8554FAA1E88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279299" indent="-36829963" defTabSz="914274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449336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898672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13480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179734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F9D4717-83C3-574F-B700-1B7EE4E55C39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146" indent="0" algn="ctr">
              <a:buNone/>
            </a:lvl2pPr>
            <a:lvl3pPr marL="914293" indent="0" algn="ctr">
              <a:buNone/>
            </a:lvl3pPr>
            <a:lvl4pPr marL="1371440" indent="0" algn="ctr">
              <a:buNone/>
            </a:lvl4pPr>
            <a:lvl5pPr marL="1828586" indent="0" algn="ctr">
              <a:buNone/>
            </a:lvl5pPr>
            <a:lvl6pPr marL="2285733" indent="0" algn="ctr">
              <a:buNone/>
            </a:lvl6pPr>
            <a:lvl7pPr marL="2742879" indent="0" algn="ctr">
              <a:buNone/>
            </a:lvl7pPr>
            <a:lvl8pPr marL="3200026" indent="0" algn="ctr">
              <a:buNone/>
            </a:lvl8pPr>
            <a:lvl9pPr marL="3657172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 rtlCol="0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1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 rtlCol="0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29" tIns="45714" rIns="91429" bIns="45714" numCol="1" spcCol="274288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2"/>
            <a:ext cx="2011680" cy="384048"/>
          </a:xfrm>
          <a:prstGeom prst="rect">
            <a:avLst/>
          </a:prstGeom>
        </p:spPr>
        <p:txBody>
          <a:bodyPr lIns="91429" tIns="45714" rIns="91429" bIns="45714" rtlCol="0"/>
          <a:lstStyle/>
          <a:p>
            <a:fld id="{1D8BD707-D9CF-40AE-B4C6-C98DA3205C09}" type="datetimeFigureOut">
              <a:rPr lang="en-US" smtClean="0"/>
              <a:pPr/>
              <a:t>10/22/15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lIns="91429" tIns="45714" rIns="91429" bIns="45714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lIns="91429" tIns="45714" rIns="91429" bIns="45714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 lIns="91429" tIns="45714" rIns="91429" bIns="45714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29" tIns="45714" rIns="91429" bIns="45714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5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4" rIns="91429" bIns="45714"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vert="horz" lIns="91429" tIns="45714" rIns="91429" bIns="45714" anchor="ctr"/>
          <a:lstStyle>
            <a:lvl1pPr algn="ctr" eaLnBrk="1" latinLnBrk="0" hangingPunct="1">
              <a:defRPr kumimoji="0" sz="10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88" indent="-274288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5" indent="-27428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indent="-18285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81" indent="-18285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69" indent="-182859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57" indent="-182859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445" indent="-182859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5733" indent="-182859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021" indent="-182859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/>
          <a:lstStyle/>
          <a:p>
            <a:r>
              <a:rPr lang="en-US" dirty="0" smtClean="0"/>
              <a:t>INLS </a:t>
            </a:r>
            <a:r>
              <a:rPr lang="en-US" dirty="0" smtClean="0"/>
              <a:t>623– Transactions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172200" cy="1117122"/>
          </a:xfrm>
        </p:spPr>
        <p:txBody>
          <a:bodyPr/>
          <a:lstStyle/>
          <a:p>
            <a:r>
              <a:rPr lang="en-US" dirty="0" smtClean="0"/>
              <a:t>Instructor: Jason Carter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 State</a:t>
            </a:r>
            <a:endParaRPr lang="en-US" dirty="0">
              <a:latin typeface="Helvetica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106489"/>
            <a:ext cx="7493000" cy="50720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99"/>
                </a:solidFill>
                <a:latin typeface="Century Schoolbook"/>
                <a:cs typeface="Century Schoolbook"/>
              </a:rPr>
              <a:t>Active</a:t>
            </a:r>
            <a:r>
              <a:rPr lang="en-US" dirty="0">
                <a:solidFill>
                  <a:schemeClr val="tx2"/>
                </a:solidFill>
                <a:latin typeface="Century Schoolbook"/>
                <a:cs typeface="Century Schoolbook"/>
              </a:rPr>
              <a:t> </a:t>
            </a:r>
            <a:r>
              <a:rPr lang="en-US" dirty="0">
                <a:latin typeface="Century Schoolbook"/>
                <a:cs typeface="Century Schoolbook"/>
              </a:rPr>
              <a:t>–</a:t>
            </a:r>
            <a:r>
              <a:rPr lang="en-US" dirty="0">
                <a:solidFill>
                  <a:schemeClr val="tx2"/>
                </a:solidFill>
                <a:latin typeface="Century Schoolbook"/>
                <a:cs typeface="Century Schoolbook"/>
              </a:rPr>
              <a:t> </a:t>
            </a:r>
            <a:r>
              <a:rPr lang="en-US" dirty="0">
                <a:latin typeface="Century Schoolbook"/>
                <a:cs typeface="Century Schoolbook"/>
              </a:rPr>
              <a:t>the initial state; the transaction stays in this state while it is executing</a:t>
            </a:r>
          </a:p>
          <a:p>
            <a:r>
              <a:rPr lang="en-US" dirty="0">
                <a:solidFill>
                  <a:srgbClr val="000099"/>
                </a:solidFill>
                <a:latin typeface="Century Schoolbook"/>
                <a:cs typeface="Century Schoolbook"/>
              </a:rPr>
              <a:t>Partially committed</a:t>
            </a:r>
            <a:r>
              <a:rPr lang="en-US" dirty="0">
                <a:solidFill>
                  <a:schemeClr val="tx2"/>
                </a:solidFill>
                <a:latin typeface="Century Schoolbook"/>
                <a:cs typeface="Century Schoolbook"/>
              </a:rPr>
              <a:t> </a:t>
            </a:r>
            <a:r>
              <a:rPr lang="en-US" dirty="0">
                <a:latin typeface="Century Schoolbook"/>
                <a:cs typeface="Century Schoolbook"/>
              </a:rPr>
              <a:t>–</a:t>
            </a:r>
            <a:r>
              <a:rPr lang="en-US" dirty="0">
                <a:solidFill>
                  <a:schemeClr val="tx2"/>
                </a:solidFill>
                <a:latin typeface="Century Schoolbook"/>
                <a:cs typeface="Century Schoolbook"/>
              </a:rPr>
              <a:t> </a:t>
            </a:r>
            <a:r>
              <a:rPr lang="en-US" dirty="0">
                <a:latin typeface="Century Schoolbook"/>
                <a:cs typeface="Century Schoolbook"/>
              </a:rPr>
              <a:t>after the final statement has been executed.</a:t>
            </a:r>
          </a:p>
          <a:p>
            <a:r>
              <a:rPr lang="en-US" dirty="0">
                <a:solidFill>
                  <a:srgbClr val="000099"/>
                </a:solidFill>
                <a:latin typeface="Century Schoolbook"/>
                <a:cs typeface="Century Schoolbook"/>
              </a:rPr>
              <a:t>Failed</a:t>
            </a:r>
            <a:r>
              <a:rPr lang="en-US" dirty="0">
                <a:solidFill>
                  <a:schemeClr val="tx2"/>
                </a:solidFill>
                <a:latin typeface="Century Schoolbook"/>
                <a:cs typeface="Century Schoolbook"/>
              </a:rPr>
              <a:t> </a:t>
            </a:r>
            <a:r>
              <a:rPr lang="en-US" dirty="0">
                <a:latin typeface="Century Schoolbook"/>
                <a:cs typeface="Century Schoolbook"/>
              </a:rPr>
              <a:t>-- after the discovery that normal execution can no longer proceed.</a:t>
            </a:r>
          </a:p>
          <a:p>
            <a:r>
              <a:rPr lang="en-US" dirty="0">
                <a:solidFill>
                  <a:srgbClr val="000099"/>
                </a:solidFill>
                <a:latin typeface="Century Schoolbook"/>
                <a:cs typeface="Century Schoolbook"/>
              </a:rPr>
              <a:t>Aborted</a:t>
            </a:r>
            <a:r>
              <a:rPr lang="en-US" dirty="0">
                <a:solidFill>
                  <a:schemeClr val="tx2"/>
                </a:solidFill>
                <a:latin typeface="Century Schoolbook"/>
                <a:cs typeface="Century Schoolbook"/>
              </a:rPr>
              <a:t> </a:t>
            </a:r>
            <a:r>
              <a:rPr lang="en-US" dirty="0">
                <a:latin typeface="Century Schoolbook"/>
                <a:cs typeface="Century Schoolbook"/>
              </a:rPr>
              <a:t>– after the transaction has been rolled back and the database restored to its state prior to the start of the transaction.  Two options after it has been aborted:</a:t>
            </a:r>
          </a:p>
          <a:p>
            <a:pPr lvl="1"/>
            <a:r>
              <a:rPr lang="en-US" sz="2400" dirty="0">
                <a:latin typeface="Century Schoolbook"/>
                <a:ea typeface="ＭＳ Ｐゴシック" charset="0"/>
                <a:cs typeface="Century Schoolbook"/>
              </a:rPr>
              <a:t>restart the transaction</a:t>
            </a:r>
          </a:p>
          <a:p>
            <a:pPr lvl="2"/>
            <a:r>
              <a:rPr lang="en-US" sz="2400" dirty="0">
                <a:latin typeface="Century Schoolbook"/>
                <a:ea typeface="ＭＳ Ｐゴシック" charset="0"/>
                <a:cs typeface="Century Schoolbook"/>
              </a:rPr>
              <a:t> can be done only if no internal logical error</a:t>
            </a:r>
          </a:p>
          <a:p>
            <a:pPr lvl="1"/>
            <a:r>
              <a:rPr lang="en-US" sz="2400" dirty="0">
                <a:latin typeface="Century Schoolbook"/>
                <a:ea typeface="ＭＳ Ｐゴシック" charset="0"/>
                <a:cs typeface="Century Schoolbook"/>
              </a:rPr>
              <a:t>kill the transaction</a:t>
            </a:r>
          </a:p>
          <a:p>
            <a:r>
              <a:rPr lang="en-US" dirty="0">
                <a:solidFill>
                  <a:srgbClr val="000099"/>
                </a:solidFill>
                <a:latin typeface="Century Schoolbook"/>
                <a:cs typeface="Century Schoolbook"/>
              </a:rPr>
              <a:t>Committed</a:t>
            </a:r>
            <a:r>
              <a:rPr lang="en-US" dirty="0">
                <a:solidFill>
                  <a:schemeClr val="tx2"/>
                </a:solidFill>
                <a:latin typeface="Century Schoolbook"/>
                <a:cs typeface="Century Schoolbook"/>
              </a:rPr>
              <a:t> </a:t>
            </a:r>
            <a:r>
              <a:rPr lang="en-US" dirty="0">
                <a:latin typeface="Century Schoolbook"/>
                <a:cs typeface="Century Schoolbook"/>
              </a:rPr>
              <a:t>– after successful completion.</a:t>
            </a:r>
          </a:p>
        </p:txBody>
      </p:sp>
    </p:spTree>
    <p:extLst>
      <p:ext uri="{BB962C8B-B14F-4D97-AF65-F5344CB8AC3E}">
        <p14:creationId xmlns:p14="http://schemas.microsoft.com/office/powerpoint/2010/main" val="234927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Transaction </a:t>
            </a:r>
            <a:r>
              <a:rPr lang="en-GB" dirty="0" smtClean="0"/>
              <a:t>State (Cont.)</a:t>
            </a:r>
            <a:endParaRPr lang="en-US" dirty="0">
              <a:latin typeface="Helvetica" charset="0"/>
            </a:endParaRPr>
          </a:p>
        </p:txBody>
      </p:sp>
      <p:pic>
        <p:nvPicPr>
          <p:cNvPr id="3174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338" y="1182688"/>
            <a:ext cx="5843587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085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we Keep Track Of All This?</a:t>
            </a: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dirty="0"/>
              <a:t>The transaction manager enforces the ACID properties</a:t>
            </a:r>
          </a:p>
          <a:p>
            <a:pPr lvl="1"/>
            <a:r>
              <a:rPr lang="en-GB" sz="2000" dirty="0"/>
              <a:t>It schedules the operations of transactions</a:t>
            </a:r>
          </a:p>
          <a:p>
            <a:pPr lvl="1"/>
            <a:r>
              <a:rPr lang="en-GB" sz="2000" dirty="0"/>
              <a:t>COMMIT and ROLLBACK are used to ensure atomicity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GB" sz="2000" dirty="0"/>
              <a:t>Locks or timestamps are used to ensure consistency and isolation for concurrent transactions (next lectures)</a:t>
            </a:r>
          </a:p>
          <a:p>
            <a:pPr lvl="1"/>
            <a:r>
              <a:rPr lang="en-GB" sz="2000" dirty="0"/>
              <a:t>A log is kept to ensure durability in the event of system failure (this lecture)</a:t>
            </a:r>
          </a:p>
        </p:txBody>
      </p:sp>
    </p:spTree>
    <p:extLst>
      <p:ext uri="{BB962C8B-B14F-4D97-AF65-F5344CB8AC3E}">
        <p14:creationId xmlns:p14="http://schemas.microsoft.com/office/powerpoint/2010/main" val="381441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COMMIT and ROLLBACK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COMMIT signals the successful end of a transaction</a:t>
            </a:r>
          </a:p>
          <a:p>
            <a:pPr lvl="1"/>
            <a:r>
              <a:rPr lang="en-GB" sz="2000"/>
              <a:t>Any changes made by the transaction should be saved</a:t>
            </a:r>
          </a:p>
          <a:p>
            <a:pPr lvl="1"/>
            <a:r>
              <a:rPr lang="en-GB" sz="2000"/>
              <a:t>These changes are now visible to other transactions</a:t>
            </a:r>
          </a:p>
          <a:p>
            <a:pPr lvl="1"/>
            <a:endParaRPr lang="en-GB" sz="200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ROLLBACK signals the unsuccessful end of a transaction</a:t>
            </a:r>
          </a:p>
          <a:p>
            <a:pPr lvl="1"/>
            <a:r>
              <a:rPr lang="en-GB" sz="2000"/>
              <a:t>Any changes made by the transaction should be undone</a:t>
            </a:r>
          </a:p>
          <a:p>
            <a:pPr lvl="1"/>
            <a:r>
              <a:rPr lang="en-GB" sz="2000"/>
              <a:t>It is now as if the transaction never existed</a:t>
            </a:r>
          </a:p>
        </p:txBody>
      </p:sp>
    </p:spTree>
    <p:extLst>
      <p:ext uri="{BB962C8B-B14F-4D97-AF65-F5344CB8AC3E}">
        <p14:creationId xmlns:p14="http://schemas.microsoft.com/office/powerpoint/2010/main" val="18585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Ahead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543800" cy="1371600"/>
          </a:xfrm>
        </p:spPr>
        <p:txBody>
          <a:bodyPr/>
          <a:lstStyle/>
          <a:p>
            <a:r>
              <a:rPr lang="en-US" dirty="0" smtClean="0"/>
              <a:t>Any changes are logged before they are actually saved on disk (to the database)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971800"/>
            <a:ext cx="7543800" cy="1371600"/>
          </a:xfrm>
          <a:prstGeom prst="rect">
            <a:avLst/>
          </a:prstGeom>
        </p:spPr>
        <p:txBody>
          <a:bodyPr vert="horz" lIns="91429" tIns="45714" rIns="91429" bIns="45714">
            <a:normAutofit fontScale="925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a transaction is aborted</a:t>
            </a:r>
          </a:p>
          <a:p>
            <a:r>
              <a:rPr lang="en-US" dirty="0" smtClean="0"/>
              <a:t>DBMS looks at the log to determine which actions need to be undone to restore the DB to its initial state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800600"/>
            <a:ext cx="7543800" cy="1371600"/>
          </a:xfrm>
          <a:prstGeom prst="rect">
            <a:avLst/>
          </a:prstGeom>
        </p:spPr>
        <p:txBody>
          <a:bodyPr vert="horz" lIns="91429" tIns="45714" rIns="91429" bIns="45714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If there is a system crash</a:t>
            </a:r>
          </a:p>
          <a:p>
            <a:r>
              <a:rPr lang="en-US" dirty="0"/>
              <a:t>R</a:t>
            </a:r>
            <a:r>
              <a:rPr lang="en-US" dirty="0" smtClean="0"/>
              <a:t>ecovery </a:t>
            </a:r>
            <a:r>
              <a:rPr lang="en-US" dirty="0"/>
              <a:t>manager uses the log to determine whether there are any completed transactions that still need to be written to disk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7437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Failures</a:t>
            </a:r>
            <a:endParaRPr lang="en-GB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Transactions should be durable, but we cannot prevent all sorts of failures:</a:t>
            </a:r>
          </a:p>
          <a:p>
            <a:pPr lvl="1"/>
            <a:r>
              <a:rPr lang="en-GB" sz="2000"/>
              <a:t>System crashes</a:t>
            </a:r>
          </a:p>
          <a:p>
            <a:pPr lvl="1"/>
            <a:r>
              <a:rPr lang="en-GB" sz="2000"/>
              <a:t>Power failures</a:t>
            </a:r>
          </a:p>
          <a:p>
            <a:pPr lvl="1"/>
            <a:r>
              <a:rPr lang="en-GB" sz="2000"/>
              <a:t>Disk crashes</a:t>
            </a:r>
          </a:p>
          <a:p>
            <a:pPr lvl="1"/>
            <a:r>
              <a:rPr lang="en-GB" sz="2000"/>
              <a:t>User mistakes</a:t>
            </a:r>
          </a:p>
          <a:p>
            <a:pPr lvl="1"/>
            <a:r>
              <a:rPr lang="en-GB" sz="2000"/>
              <a:t>Sabotage</a:t>
            </a:r>
          </a:p>
          <a:p>
            <a:pPr lvl="1"/>
            <a:r>
              <a:rPr lang="en-GB" sz="2000"/>
              <a:t>Natural disasters</a:t>
            </a:r>
          </a:p>
          <a:p>
            <a:pPr lvl="1"/>
            <a:endParaRPr lang="en-GB" sz="20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Prevention is better than cure</a:t>
            </a:r>
          </a:p>
          <a:p>
            <a:pPr lvl="1"/>
            <a:r>
              <a:rPr lang="en-GB" sz="2000" dirty="0"/>
              <a:t>Reliable OS</a:t>
            </a:r>
          </a:p>
          <a:p>
            <a:pPr lvl="1"/>
            <a:r>
              <a:rPr lang="en-GB" sz="2000" dirty="0"/>
              <a:t>Security</a:t>
            </a:r>
          </a:p>
          <a:p>
            <a:pPr lvl="1"/>
            <a:r>
              <a:rPr lang="en-GB" sz="2000" dirty="0"/>
              <a:t>UPS and surge protectors</a:t>
            </a:r>
          </a:p>
          <a:p>
            <a:r>
              <a:rPr lang="en-GB" dirty="0"/>
              <a:t>Can</a:t>
            </a:r>
            <a:r>
              <a:rPr lang="ja-JP" altLang="en-GB" dirty="0">
                <a:latin typeface="Arial"/>
              </a:rPr>
              <a:t>’</a:t>
            </a:r>
            <a:r>
              <a:rPr lang="en-GB" dirty="0"/>
              <a:t>t protect against everything though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2015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Failures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A system failure means all running transactions are affected</a:t>
            </a:r>
          </a:p>
          <a:p>
            <a:pPr lvl="1"/>
            <a:r>
              <a:rPr lang="en-GB" sz="2000"/>
              <a:t>Software crashes</a:t>
            </a:r>
          </a:p>
          <a:p>
            <a:pPr lvl="1"/>
            <a:r>
              <a:rPr lang="en-GB" sz="2000"/>
              <a:t>Power failures</a:t>
            </a:r>
          </a:p>
          <a:p>
            <a:r>
              <a:rPr lang="en-GB"/>
              <a:t>The physical media (disks) are not damaged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At various times a DBMS takes a checkpoint</a:t>
            </a:r>
          </a:p>
          <a:p>
            <a:pPr lvl="1"/>
            <a:r>
              <a:rPr lang="en-GB" sz="2000"/>
              <a:t>All committed transactions are written to disk</a:t>
            </a:r>
          </a:p>
          <a:p>
            <a:pPr lvl="1"/>
            <a:r>
              <a:rPr lang="en-GB" sz="2000"/>
              <a:t>A record is made (on disk) of the transactions that are currently running</a:t>
            </a:r>
          </a:p>
        </p:txBody>
      </p:sp>
    </p:spTree>
    <p:extLst>
      <p:ext uri="{BB962C8B-B14F-4D97-AF65-F5344CB8AC3E}">
        <p14:creationId xmlns:p14="http://schemas.microsoft.com/office/powerpoint/2010/main" val="282569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Types of Transactions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667001" y="5562600"/>
            <a:ext cx="2023839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Last Checkpoint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1" y="5562600"/>
            <a:ext cx="1894973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System Failure</a:t>
            </a:r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657600" y="18288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7010400" y="1828800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762000" y="5334000"/>
            <a:ext cx="731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1447800" y="22860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438400" y="28956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981200" y="3505200"/>
            <a:ext cx="502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4114800" y="41148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4953000" y="4724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447800" y="2209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3200400" y="22098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38400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5029200" y="28194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4290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4114800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867400" y="40386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4953000" y="4648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974726" y="2068514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1</a:t>
            </a:r>
            <a:endParaRPr lang="en-GB" sz="2000">
              <a:latin typeface="Arial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1981200" y="26670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2</a:t>
            </a:r>
            <a:endParaRPr lang="en-GB" sz="2000">
              <a:latin typeface="Arial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524000" y="32766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3</a:t>
            </a:r>
            <a:endParaRPr lang="en-GB" sz="2000">
              <a:latin typeface="Arial" charset="0"/>
            </a:endParaRP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3657600" y="38862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4</a:t>
            </a:r>
            <a:endParaRPr lang="en-GB" sz="2000">
              <a:latin typeface="Arial" charset="0"/>
            </a:endParaRPr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4495800" y="4495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5</a:t>
            </a:r>
            <a:endParaRPr lang="en-GB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5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Recovery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Any transaction that was running at the time of failure needs to be undone and restarted</a:t>
            </a:r>
          </a:p>
          <a:p>
            <a:r>
              <a:rPr lang="en-GB"/>
              <a:t>Any transactions that committed since the last checkpoint need to be redone 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Transactions of type T</a:t>
            </a:r>
            <a:r>
              <a:rPr lang="en-GB" baseline="-25000"/>
              <a:t>1</a:t>
            </a:r>
            <a:r>
              <a:rPr lang="en-GB"/>
              <a:t> need no recovery</a:t>
            </a:r>
          </a:p>
          <a:p>
            <a:r>
              <a:rPr lang="en-GB"/>
              <a:t>Transactions of type T</a:t>
            </a:r>
            <a:r>
              <a:rPr lang="en-GB" baseline="-25000"/>
              <a:t>3</a:t>
            </a:r>
            <a:r>
              <a:rPr lang="en-GB"/>
              <a:t> or T</a:t>
            </a:r>
            <a:r>
              <a:rPr lang="en-GB" baseline="-25000"/>
              <a:t>5</a:t>
            </a:r>
            <a:r>
              <a:rPr lang="en-GB"/>
              <a:t> need to be undone and restarted </a:t>
            </a:r>
          </a:p>
          <a:p>
            <a:r>
              <a:rPr lang="en-GB"/>
              <a:t>Transactions of type T</a:t>
            </a:r>
            <a:r>
              <a:rPr lang="en-GB" baseline="-25000"/>
              <a:t>2</a:t>
            </a:r>
            <a:r>
              <a:rPr lang="en-GB"/>
              <a:t> or T</a:t>
            </a:r>
            <a:r>
              <a:rPr lang="en-GB" baseline="-25000"/>
              <a:t>4</a:t>
            </a:r>
            <a:r>
              <a:rPr lang="en-GB"/>
              <a:t> need to be redone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68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Recovery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000"/>
              <a:t>UNDO and REDO: lists of transactions</a:t>
            </a:r>
          </a:p>
          <a:p>
            <a:pPr>
              <a:buFontTx/>
              <a:buNone/>
            </a:pPr>
            <a:endParaRPr lang="en-GB" sz="2000"/>
          </a:p>
          <a:p>
            <a:pPr>
              <a:buFontTx/>
              <a:buNone/>
            </a:pPr>
            <a:r>
              <a:rPr lang="en-GB" sz="2000"/>
              <a:t>UNDO = all transactions running at the last checkpoint</a:t>
            </a:r>
          </a:p>
          <a:p>
            <a:pPr>
              <a:buFontTx/>
              <a:buNone/>
            </a:pPr>
            <a:r>
              <a:rPr lang="en-GB" sz="2000"/>
              <a:t>REDO = empty</a:t>
            </a:r>
          </a:p>
          <a:p>
            <a:pPr>
              <a:buFontTx/>
              <a:buNone/>
            </a:pPr>
            <a:endParaRPr lang="en-GB" sz="2000"/>
          </a:p>
          <a:p>
            <a:pPr>
              <a:buFontTx/>
              <a:buNone/>
            </a:pPr>
            <a:r>
              <a:rPr lang="en-GB" sz="2000"/>
              <a:t>For each entry in the log, starting at the last checkpoint</a:t>
            </a:r>
          </a:p>
          <a:p>
            <a:pPr>
              <a:buFontTx/>
              <a:buNone/>
            </a:pPr>
            <a:r>
              <a:rPr lang="en-GB" sz="2000"/>
              <a:t>	If a BEGIN TRANSACTION entry is found for T</a:t>
            </a:r>
          </a:p>
          <a:p>
            <a:pPr>
              <a:buFontTx/>
              <a:buNone/>
            </a:pPr>
            <a:r>
              <a:rPr lang="en-GB" sz="2000"/>
              <a:t>		Add T to UNDO</a:t>
            </a:r>
          </a:p>
          <a:p>
            <a:pPr>
              <a:buFontTx/>
              <a:buNone/>
            </a:pPr>
            <a:r>
              <a:rPr lang="en-GB" sz="2000"/>
              <a:t>	If a COMMIT entry is found for T</a:t>
            </a:r>
          </a:p>
          <a:p>
            <a:pPr>
              <a:buFontTx/>
              <a:buNone/>
            </a:pPr>
            <a:r>
              <a:rPr lang="en-GB" sz="2000"/>
              <a:t>		Move T from UNDO to REDO</a:t>
            </a:r>
          </a:p>
        </p:txBody>
      </p:sp>
    </p:spTree>
    <p:extLst>
      <p:ext uri="{BB962C8B-B14F-4D97-AF65-F5344CB8AC3E}">
        <p14:creationId xmlns:p14="http://schemas.microsoft.com/office/powerpoint/2010/main" val="270211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2819400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sequential group of database manipulation operations, which is performed as if it were one single work </a:t>
            </a:r>
            <a:r>
              <a:rPr lang="en-US" dirty="0" smtClean="0"/>
              <a:t>unit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transaction will never be complete unless each individual operation within the group is </a:t>
            </a:r>
            <a:r>
              <a:rPr lang="en-US" dirty="0" smtClean="0"/>
              <a:t>successful</a:t>
            </a:r>
          </a:p>
          <a:p>
            <a:r>
              <a:rPr lang="en-US" dirty="0" smtClean="0"/>
              <a:t> </a:t>
            </a:r>
            <a:r>
              <a:rPr lang="en-US" dirty="0"/>
              <a:t>If any operation within the transaction fails, the entire transaction will </a:t>
            </a:r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105401"/>
            <a:ext cx="7467600" cy="461665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en-US" sz="2400" dirty="0"/>
              <a:t>When would you need a transaction?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6644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Recovery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36576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70104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685800" y="3733800"/>
            <a:ext cx="731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463675" y="2046288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4636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2162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990600" y="1828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1</a:t>
            </a:r>
            <a:endParaRPr lang="en-GB" sz="2000">
              <a:latin typeface="Arial" charset="0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2438400" y="24384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24384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50292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981200" y="2209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2</a:t>
            </a:r>
            <a:endParaRPr lang="en-GB" sz="2000">
              <a:latin typeface="Arial" charset="0"/>
            </a:endParaRPr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2057400" y="28194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057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1600200" y="2590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3</a:t>
            </a:r>
            <a:endParaRPr lang="en-GB" sz="2000">
              <a:latin typeface="Arial" charset="0"/>
            </a:endParaRP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4114800" y="3200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41148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58674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3657600" y="2971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4</a:t>
            </a:r>
            <a:endParaRPr lang="en-GB" sz="2000">
              <a:latin typeface="Arial" charset="0"/>
            </a:endParaRP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4953000" y="3581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4953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495800" y="3352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5</a:t>
            </a:r>
            <a:endParaRPr lang="en-GB" sz="2000">
              <a:latin typeface="Arial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927672" y="3744914"/>
            <a:ext cx="146779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Checkpoint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6532564" y="3744913"/>
            <a:ext cx="96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Failure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822326" y="4583113"/>
            <a:ext cx="275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UNDO: 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3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822326" y="5116514"/>
            <a:ext cx="996915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REDO: </a:t>
            </a:r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3657600" y="1676400"/>
            <a:ext cx="0" cy="464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3657601" y="4800600"/>
            <a:ext cx="3863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Last Checkpoint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Active transactions: 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3</a:t>
            </a:r>
            <a:endParaRPr lang="en-GB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5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Recovery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36576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70104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685800" y="3733800"/>
            <a:ext cx="731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463675" y="2046288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14636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32162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990600" y="1828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1</a:t>
            </a:r>
            <a:endParaRPr lang="en-GB" sz="2000">
              <a:latin typeface="Arial" charset="0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2438400" y="24384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24384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>
            <a:off x="50292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981200" y="2209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2</a:t>
            </a:r>
            <a:endParaRPr lang="en-GB" sz="2000">
              <a:latin typeface="Arial" charset="0"/>
            </a:endParaRPr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2057400" y="28194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2057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1600200" y="2590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3</a:t>
            </a:r>
            <a:endParaRPr lang="en-GB" sz="2000">
              <a:latin typeface="Arial" charset="0"/>
            </a:endParaRPr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4114800" y="3200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>
            <a:off x="41148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58674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3657600" y="2971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4</a:t>
            </a:r>
            <a:endParaRPr lang="en-GB" sz="2000">
              <a:latin typeface="Arial" charset="0"/>
            </a:endParaRPr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4953000" y="3581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4953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71" name="Text Box 23"/>
          <p:cNvSpPr txBox="1">
            <a:spLocks noChangeArrowheads="1"/>
          </p:cNvSpPr>
          <p:nvPr/>
        </p:nvSpPr>
        <p:spPr bwMode="auto">
          <a:xfrm>
            <a:off x="4495800" y="3352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5</a:t>
            </a:r>
            <a:endParaRPr lang="en-GB" sz="2000">
              <a:latin typeface="Arial" charset="0"/>
            </a:endParaRPr>
          </a:p>
        </p:txBody>
      </p:sp>
      <p:sp>
        <p:nvSpPr>
          <p:cNvPr id="27672" name="Text Box 24"/>
          <p:cNvSpPr txBox="1">
            <a:spLocks noChangeArrowheads="1"/>
          </p:cNvSpPr>
          <p:nvPr/>
        </p:nvSpPr>
        <p:spPr bwMode="auto">
          <a:xfrm>
            <a:off x="2927672" y="3744914"/>
            <a:ext cx="146779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Checkpoint</a:t>
            </a:r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6532564" y="3744913"/>
            <a:ext cx="96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Failure</a:t>
            </a:r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822326" y="4583113"/>
            <a:ext cx="275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UNDO: 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3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4</a:t>
            </a: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822326" y="5116514"/>
            <a:ext cx="996915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REDO: </a:t>
            </a:r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4114800" y="1676400"/>
            <a:ext cx="0" cy="464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191001" y="4800600"/>
            <a:ext cx="3863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T4 Begins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Add T</a:t>
            </a:r>
            <a:r>
              <a:rPr lang="en-GB" sz="2000" baseline="-25000">
                <a:latin typeface="Arial" charset="0"/>
              </a:rPr>
              <a:t>4</a:t>
            </a:r>
            <a:r>
              <a:rPr lang="en-GB" sz="2000">
                <a:latin typeface="Arial" charset="0"/>
              </a:rPr>
              <a:t> to UNDO</a:t>
            </a:r>
          </a:p>
        </p:txBody>
      </p:sp>
    </p:spTree>
    <p:extLst>
      <p:ext uri="{BB962C8B-B14F-4D97-AF65-F5344CB8AC3E}">
        <p14:creationId xmlns:p14="http://schemas.microsoft.com/office/powerpoint/2010/main" val="4099042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Recovery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36576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70104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685800" y="3733800"/>
            <a:ext cx="731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463675" y="2046288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4636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32162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990600" y="1828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1</a:t>
            </a:r>
            <a:endParaRPr lang="en-GB" sz="2000">
              <a:latin typeface="Arial" charset="0"/>
            </a:endParaRPr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2438400" y="24384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24384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50292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981200" y="2209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2</a:t>
            </a:r>
            <a:endParaRPr lang="en-GB" sz="2000">
              <a:latin typeface="Arial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2057400" y="28194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2057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600200" y="2590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3</a:t>
            </a:r>
            <a:endParaRPr lang="en-GB" sz="2000">
              <a:latin typeface="Arial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4114800" y="3200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41148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8674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3657600" y="2971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4</a:t>
            </a:r>
            <a:endParaRPr lang="en-GB" sz="2000">
              <a:latin typeface="Arial" charset="0"/>
            </a:endParaRP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4953000" y="3581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4953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4495800" y="3352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5</a:t>
            </a:r>
            <a:endParaRPr lang="en-GB" sz="2000">
              <a:latin typeface="Arial" charset="0"/>
            </a:endParaRPr>
          </a:p>
        </p:txBody>
      </p:sp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2927672" y="3744914"/>
            <a:ext cx="146779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Checkpoint</a:t>
            </a:r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532564" y="3744913"/>
            <a:ext cx="96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Failure</a:t>
            </a:r>
          </a:p>
        </p:txBody>
      </p:sp>
      <p:sp>
        <p:nvSpPr>
          <p:cNvPr id="28698" name="Text Box 26"/>
          <p:cNvSpPr txBox="1">
            <a:spLocks noChangeArrowheads="1"/>
          </p:cNvSpPr>
          <p:nvPr/>
        </p:nvSpPr>
        <p:spPr bwMode="auto">
          <a:xfrm>
            <a:off x="822326" y="4583113"/>
            <a:ext cx="275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UNDO: 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3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4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5</a:t>
            </a:r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822326" y="5116514"/>
            <a:ext cx="996915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REDO: </a:t>
            </a:r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4953000" y="1676400"/>
            <a:ext cx="0" cy="464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8701" name="Text Box 29"/>
          <p:cNvSpPr txBox="1">
            <a:spLocks noChangeArrowheads="1"/>
          </p:cNvSpPr>
          <p:nvPr/>
        </p:nvSpPr>
        <p:spPr bwMode="auto">
          <a:xfrm>
            <a:off x="4953001" y="4800600"/>
            <a:ext cx="3863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5</a:t>
            </a:r>
            <a:r>
              <a:rPr lang="en-GB" sz="2000">
                <a:latin typeface="Arial" charset="0"/>
              </a:rPr>
              <a:t> begins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Add T</a:t>
            </a:r>
            <a:r>
              <a:rPr lang="en-GB" sz="2000" baseline="-25000">
                <a:latin typeface="Arial" charset="0"/>
              </a:rPr>
              <a:t>5</a:t>
            </a:r>
            <a:r>
              <a:rPr lang="en-GB" sz="2000">
                <a:latin typeface="Arial" charset="0"/>
              </a:rPr>
              <a:t> to UNDO</a:t>
            </a:r>
          </a:p>
        </p:txBody>
      </p:sp>
    </p:spTree>
    <p:extLst>
      <p:ext uri="{BB962C8B-B14F-4D97-AF65-F5344CB8AC3E}">
        <p14:creationId xmlns:p14="http://schemas.microsoft.com/office/powerpoint/2010/main" val="2256536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Recovery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36576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70104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685800" y="3733800"/>
            <a:ext cx="731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1463675" y="2046288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4636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2162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990600" y="1828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1</a:t>
            </a:r>
            <a:endParaRPr lang="en-GB" sz="2000">
              <a:latin typeface="Arial" charset="0"/>
            </a:endParaRP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438400" y="24384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4384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50292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1981200" y="2209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2</a:t>
            </a:r>
            <a:endParaRPr lang="en-GB" sz="2000">
              <a:latin typeface="Arial" charset="0"/>
            </a:endParaRPr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2057400" y="28194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2057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1600200" y="2590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3</a:t>
            </a:r>
            <a:endParaRPr lang="en-GB" sz="2000">
              <a:latin typeface="Arial" charset="0"/>
            </a:endParaRPr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4114800" y="3200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1148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8674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657600" y="2971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4</a:t>
            </a:r>
            <a:endParaRPr lang="en-GB" sz="2000">
              <a:latin typeface="Arial" charset="0"/>
            </a:endParaRP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953000" y="3581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4953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4495800" y="3352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5</a:t>
            </a:r>
            <a:endParaRPr lang="en-GB" sz="2000">
              <a:latin typeface="Arial" charset="0"/>
            </a:endParaRP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2927672" y="3744914"/>
            <a:ext cx="146779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Checkpoint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532564" y="3744913"/>
            <a:ext cx="96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Failure</a:t>
            </a:r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822326" y="4583113"/>
            <a:ext cx="275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UNDO: T</a:t>
            </a:r>
            <a:r>
              <a:rPr lang="en-GB" sz="2000" baseline="-25000">
                <a:latin typeface="Arial" charset="0"/>
              </a:rPr>
              <a:t>3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4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5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822326" y="5116514"/>
            <a:ext cx="1315303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REDO: 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 </a:t>
            </a:r>
          </a:p>
        </p:txBody>
      </p:sp>
      <p:sp>
        <p:nvSpPr>
          <p:cNvPr id="29724" name="Line 28"/>
          <p:cNvSpPr>
            <a:spLocks noChangeShapeType="1"/>
          </p:cNvSpPr>
          <p:nvPr/>
        </p:nvSpPr>
        <p:spPr bwMode="auto">
          <a:xfrm>
            <a:off x="5029200" y="1676400"/>
            <a:ext cx="0" cy="464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5280026" y="4800600"/>
            <a:ext cx="38639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 Commits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Move 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 to REDO</a:t>
            </a:r>
          </a:p>
        </p:txBody>
      </p:sp>
    </p:spTree>
    <p:extLst>
      <p:ext uri="{BB962C8B-B14F-4D97-AF65-F5344CB8AC3E}">
        <p14:creationId xmlns:p14="http://schemas.microsoft.com/office/powerpoint/2010/main" val="2094368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Transaction Recovery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36576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7010400" y="1828800"/>
            <a:ext cx="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>
            <a:off x="685800" y="3733800"/>
            <a:ext cx="7315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463675" y="2046288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14636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216275" y="1970088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990600" y="1828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1</a:t>
            </a:r>
            <a:endParaRPr lang="en-GB" sz="2000">
              <a:latin typeface="Arial" charset="0"/>
            </a:endParaRPr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438400" y="24384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24384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029200" y="2362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1981200" y="2209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2</a:t>
            </a:r>
            <a:endParaRPr lang="en-GB" sz="2000">
              <a:latin typeface="Arial" charset="0"/>
            </a:endParaRP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057400" y="2819400"/>
            <a:ext cx="4953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057400" y="2743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1600200" y="2590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3</a:t>
            </a:r>
            <a:endParaRPr lang="en-GB" sz="2000">
              <a:latin typeface="Arial" charset="0"/>
            </a:endParaRPr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4114800" y="3200400"/>
            <a:ext cx="175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1148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5867400" y="3124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40" name="Text Box 20"/>
          <p:cNvSpPr txBox="1">
            <a:spLocks noChangeArrowheads="1"/>
          </p:cNvSpPr>
          <p:nvPr/>
        </p:nvSpPr>
        <p:spPr bwMode="auto">
          <a:xfrm>
            <a:off x="3657600" y="2971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4</a:t>
            </a:r>
            <a:endParaRPr lang="en-GB" sz="2000">
              <a:latin typeface="Arial" charset="0"/>
            </a:endParaRPr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4953000" y="3581400"/>
            <a:ext cx="2057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4953000" y="3505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4495800" y="3352800"/>
            <a:ext cx="43640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5</a:t>
            </a:r>
            <a:endParaRPr lang="en-GB" sz="2000">
              <a:latin typeface="Arial" charset="0"/>
            </a:endParaRP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2927672" y="3744914"/>
            <a:ext cx="1467797" cy="40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Checkpoint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532564" y="3744913"/>
            <a:ext cx="96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pPr algn="ctr"/>
            <a:r>
              <a:rPr lang="en-GB" sz="2000">
                <a:latin typeface="Arial" charset="0"/>
              </a:rPr>
              <a:t>Failure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822326" y="4583113"/>
            <a:ext cx="275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UNDO: T</a:t>
            </a:r>
            <a:r>
              <a:rPr lang="en-GB" sz="2000" baseline="-25000">
                <a:latin typeface="Arial" charset="0"/>
              </a:rPr>
              <a:t>3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5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822326" y="5116513"/>
            <a:ext cx="169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REDO: T</a:t>
            </a:r>
            <a:r>
              <a:rPr lang="en-GB" sz="2000" baseline="-25000">
                <a:latin typeface="Arial" charset="0"/>
              </a:rPr>
              <a:t>2</a:t>
            </a:r>
            <a:r>
              <a:rPr lang="en-GB" sz="2000">
                <a:latin typeface="Arial" charset="0"/>
              </a:rPr>
              <a:t>, T</a:t>
            </a:r>
            <a:r>
              <a:rPr lang="en-GB" sz="2000" baseline="-25000">
                <a:latin typeface="Arial" charset="0"/>
              </a:rPr>
              <a:t>4</a:t>
            </a:r>
            <a:endParaRPr lang="en-GB" sz="2000">
              <a:latin typeface="Arial" charset="0"/>
            </a:endParaRPr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5867400" y="1676400"/>
            <a:ext cx="0" cy="46482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5943600" y="4876800"/>
            <a:ext cx="2209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sz="2000">
                <a:latin typeface="Arial" charset="0"/>
              </a:rPr>
              <a:t>T</a:t>
            </a:r>
            <a:r>
              <a:rPr lang="en-GB" sz="2000" baseline="-25000">
                <a:latin typeface="Arial" charset="0"/>
              </a:rPr>
              <a:t>4</a:t>
            </a:r>
            <a:r>
              <a:rPr lang="en-GB" sz="2000">
                <a:latin typeface="Arial" charset="0"/>
              </a:rPr>
              <a:t> Commits</a:t>
            </a:r>
          </a:p>
          <a:p>
            <a:endParaRPr lang="en-GB" sz="2000">
              <a:latin typeface="Arial" charset="0"/>
            </a:endParaRPr>
          </a:p>
          <a:p>
            <a:r>
              <a:rPr lang="en-GB" sz="2000">
                <a:latin typeface="Arial" charset="0"/>
              </a:rPr>
              <a:t>Move T</a:t>
            </a:r>
            <a:r>
              <a:rPr lang="en-GB" sz="2000" baseline="-25000">
                <a:latin typeface="Arial" charset="0"/>
              </a:rPr>
              <a:t>4</a:t>
            </a:r>
            <a:r>
              <a:rPr lang="en-GB" sz="2000">
                <a:latin typeface="Arial" charset="0"/>
              </a:rPr>
              <a:t> to REDO</a:t>
            </a:r>
          </a:p>
        </p:txBody>
      </p:sp>
    </p:spTree>
    <p:extLst>
      <p:ext uri="{BB962C8B-B14F-4D97-AF65-F5344CB8AC3E}">
        <p14:creationId xmlns:p14="http://schemas.microsoft.com/office/powerpoint/2010/main" val="394980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Forwards and Backwards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Backwards recovery</a:t>
            </a:r>
          </a:p>
          <a:p>
            <a:pPr lvl="1"/>
            <a:r>
              <a:rPr lang="en-GB" sz="2000"/>
              <a:t>We need to undo some transactions</a:t>
            </a:r>
          </a:p>
          <a:p>
            <a:pPr lvl="1"/>
            <a:r>
              <a:rPr lang="en-GB" sz="2000"/>
              <a:t>Working backwards through the log we undo any operation by a transaction on the UNDO list</a:t>
            </a:r>
          </a:p>
          <a:p>
            <a:pPr lvl="1"/>
            <a:r>
              <a:rPr lang="en-GB" sz="2000"/>
              <a:t>This returns the database to a consistent state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Forwards recovery</a:t>
            </a:r>
          </a:p>
          <a:p>
            <a:pPr lvl="1"/>
            <a:r>
              <a:rPr lang="en-GB" sz="2000"/>
              <a:t>Some transactions need to be redone</a:t>
            </a:r>
          </a:p>
          <a:p>
            <a:pPr lvl="1"/>
            <a:r>
              <a:rPr lang="en-GB" sz="2000"/>
              <a:t>Working forwards through the log we redo any operation by a transaction on the REDO list</a:t>
            </a:r>
          </a:p>
          <a:p>
            <a:pPr lvl="1"/>
            <a:r>
              <a:rPr lang="en-GB" sz="2000"/>
              <a:t>This brings the database up to date</a:t>
            </a:r>
          </a:p>
        </p:txBody>
      </p:sp>
    </p:spTree>
    <p:extLst>
      <p:ext uri="{BB962C8B-B14F-4D97-AF65-F5344CB8AC3E}">
        <p14:creationId xmlns:p14="http://schemas.microsoft.com/office/powerpoint/2010/main" val="56283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Media Failures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System failures are not too severe</a:t>
            </a:r>
          </a:p>
          <a:p>
            <a:pPr lvl="1"/>
            <a:r>
              <a:rPr lang="en-GB" sz="2000"/>
              <a:t>Only information since the last checkpoint is affected</a:t>
            </a:r>
          </a:p>
          <a:p>
            <a:pPr lvl="1"/>
            <a:r>
              <a:rPr lang="en-GB" sz="2000"/>
              <a:t>This can be recovered from the transaction log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Media failures (disk crashes etc) are more serious</a:t>
            </a:r>
          </a:p>
          <a:p>
            <a:pPr lvl="1"/>
            <a:r>
              <a:rPr lang="en-GB" sz="2000"/>
              <a:t>The data stored to disk is damaged</a:t>
            </a:r>
          </a:p>
          <a:p>
            <a:pPr lvl="1"/>
            <a:r>
              <a:rPr lang="en-GB" sz="2000"/>
              <a:t>The transaction log itself may be damaged</a:t>
            </a:r>
          </a:p>
        </p:txBody>
      </p:sp>
    </p:spTree>
    <p:extLst>
      <p:ext uri="{BB962C8B-B14F-4D97-AF65-F5344CB8AC3E}">
        <p14:creationId xmlns:p14="http://schemas.microsoft.com/office/powerpoint/2010/main" val="892915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Backups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Backups are needed to recover from media failure</a:t>
            </a:r>
          </a:p>
          <a:p>
            <a:pPr lvl="1"/>
            <a:r>
              <a:rPr lang="en-GB" sz="2000"/>
              <a:t>The transaction log and entire contents of the database is written to secondary storage (often tape)</a:t>
            </a:r>
          </a:p>
          <a:p>
            <a:pPr lvl="1"/>
            <a:r>
              <a:rPr lang="en-GB" sz="2000"/>
              <a:t>Time consuming, and often requires down time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Backups frequency</a:t>
            </a:r>
          </a:p>
          <a:p>
            <a:pPr lvl="1"/>
            <a:r>
              <a:rPr lang="en-GB" sz="2000"/>
              <a:t>Frequent enough that little information is lost</a:t>
            </a:r>
          </a:p>
          <a:p>
            <a:pPr lvl="1"/>
            <a:r>
              <a:rPr lang="en-GB" sz="2000"/>
              <a:t>Not so frequent as to cause problems</a:t>
            </a:r>
          </a:p>
          <a:p>
            <a:pPr lvl="1"/>
            <a:r>
              <a:rPr lang="en-GB" sz="2000"/>
              <a:t>Every day (night) is common</a:t>
            </a:r>
          </a:p>
          <a:p>
            <a:r>
              <a:rPr lang="en-GB"/>
              <a:t>Backup storage</a:t>
            </a:r>
          </a:p>
        </p:txBody>
      </p:sp>
    </p:spTree>
    <p:extLst>
      <p:ext uri="{BB962C8B-B14F-4D97-AF65-F5344CB8AC3E}">
        <p14:creationId xmlns:p14="http://schemas.microsoft.com/office/powerpoint/2010/main" val="3314014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Recovery from Media Failure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Restore the database from the last backup</a:t>
            </a:r>
          </a:p>
          <a:p>
            <a:r>
              <a:rPr lang="en-GB"/>
              <a:t>Use the transaction log to redo any changes made since the last backup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If the transaction log is damaged you can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t do step 2</a:t>
            </a:r>
          </a:p>
          <a:p>
            <a:pPr lvl="1"/>
            <a:r>
              <a:rPr lang="en-GB" sz="2000"/>
              <a:t>Store the log on a separate physical device to the database</a:t>
            </a:r>
          </a:p>
          <a:p>
            <a:pPr lvl="1"/>
            <a:r>
              <a:rPr lang="en-GB" sz="2000"/>
              <a:t>The risk of losing both is then reduced</a:t>
            </a:r>
          </a:p>
        </p:txBody>
      </p:sp>
    </p:spTree>
    <p:extLst>
      <p:ext uri="{BB962C8B-B14F-4D97-AF65-F5344CB8AC3E}">
        <p14:creationId xmlns:p14="http://schemas.microsoft.com/office/powerpoint/2010/main" val="2836839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Concurrency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8600" cy="4191000"/>
          </a:xfrm>
        </p:spPr>
        <p:txBody>
          <a:bodyPr/>
          <a:lstStyle/>
          <a:p>
            <a:r>
              <a:rPr lang="en-GB"/>
              <a:t>Large databases are used by many people</a:t>
            </a:r>
          </a:p>
          <a:p>
            <a:pPr lvl="1"/>
            <a:r>
              <a:rPr lang="en-GB" sz="2000"/>
              <a:t>Many transactions to be run on the database</a:t>
            </a:r>
          </a:p>
          <a:p>
            <a:pPr lvl="1"/>
            <a:r>
              <a:rPr lang="en-GB" sz="2000"/>
              <a:t>It is desirable to let them run at the same time as each other</a:t>
            </a:r>
          </a:p>
          <a:p>
            <a:pPr lvl="1"/>
            <a:r>
              <a:rPr lang="en-GB" sz="2000"/>
              <a:t>Need to preserve isolation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If we don</a:t>
            </a:r>
            <a:r>
              <a:rPr lang="ja-JP" altLang="en-GB">
                <a:latin typeface="Arial"/>
              </a:rPr>
              <a:t>’</a:t>
            </a:r>
            <a:r>
              <a:rPr lang="en-GB"/>
              <a:t>t allow for concurrency then transactions are run sequentially</a:t>
            </a:r>
          </a:p>
          <a:p>
            <a:pPr lvl="1"/>
            <a:r>
              <a:rPr lang="en-GB" sz="2000"/>
              <a:t>Have  a queue of transactions</a:t>
            </a:r>
          </a:p>
          <a:p>
            <a:pPr lvl="1"/>
            <a:r>
              <a:rPr lang="en-GB" sz="2000"/>
              <a:t>Long transactions (eg backups) will make others wait for long periods</a:t>
            </a:r>
          </a:p>
        </p:txBody>
      </p:sp>
    </p:spTree>
    <p:extLst>
      <p:ext uri="{BB962C8B-B14F-4D97-AF65-F5344CB8AC3E}">
        <p14:creationId xmlns:p14="http://schemas.microsoft.com/office/powerpoint/2010/main" val="3749978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365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</a:rPr>
              <a:t>Bank transaction </a:t>
            </a:r>
            <a:r>
              <a:rPr lang="en-US" dirty="0">
                <a:latin typeface="Helvetica" charset="0"/>
              </a:rPr>
              <a:t>to transfer $50 from account A to account B:</a:t>
            </a:r>
          </a:p>
          <a:p>
            <a:pPr lvl="1">
              <a:buFont typeface="Monotype Sorts" charset="0"/>
              <a:buNone/>
            </a:pPr>
            <a:r>
              <a:rPr lang="en-US" sz="2400" dirty="0">
                <a:latin typeface="Helvetica" charset="0"/>
                <a:ea typeface="ＭＳ Ｐゴシック" charset="0"/>
              </a:rPr>
              <a:t>1.	</a:t>
            </a:r>
            <a:r>
              <a:rPr lang="en-US" sz="2400" b="1" dirty="0">
                <a:latin typeface="Helvetica" charset="0"/>
                <a:ea typeface="ＭＳ Ｐゴシック" charset="0"/>
              </a:rPr>
              <a:t>read</a:t>
            </a:r>
            <a:r>
              <a:rPr lang="en-US" sz="2400" dirty="0">
                <a:latin typeface="Helvetica" charset="0"/>
                <a:ea typeface="ＭＳ Ｐゴシック" charset="0"/>
              </a:rPr>
              <a:t>(</a:t>
            </a:r>
            <a:r>
              <a:rPr lang="en-US" sz="2400" i="1" dirty="0">
                <a:latin typeface="Helvetica" charset="0"/>
                <a:ea typeface="ＭＳ Ｐゴシック" charset="0"/>
              </a:rPr>
              <a:t>A</a:t>
            </a:r>
            <a:r>
              <a:rPr lang="en-US" sz="2400" dirty="0">
                <a:latin typeface="Helvetica" charset="0"/>
                <a:ea typeface="ＭＳ Ｐゴシック" charset="0"/>
              </a:rPr>
              <a:t>)</a:t>
            </a:r>
          </a:p>
          <a:p>
            <a:pPr lvl="1">
              <a:buFont typeface="Monotype Sorts" charset="0"/>
              <a:buNone/>
            </a:pPr>
            <a:r>
              <a:rPr lang="en-US" sz="2400" dirty="0">
                <a:latin typeface="Helvetica" charset="0"/>
                <a:ea typeface="ＭＳ Ｐゴシック" charset="0"/>
              </a:rPr>
              <a:t>2.	</a:t>
            </a:r>
            <a:r>
              <a:rPr lang="en-US" sz="2400" i="1" dirty="0">
                <a:latin typeface="Helvetica" charset="0"/>
                <a:ea typeface="ＭＳ Ｐゴシック" charset="0"/>
              </a:rPr>
              <a:t>A</a:t>
            </a:r>
            <a:r>
              <a:rPr lang="en-US" sz="2400" dirty="0">
                <a:latin typeface="Helvetica" charset="0"/>
                <a:ea typeface="ＭＳ Ｐゴシック" charset="0"/>
              </a:rPr>
              <a:t> := </a:t>
            </a:r>
            <a:r>
              <a:rPr lang="en-US" sz="2400" i="1" dirty="0">
                <a:latin typeface="Helvetica" charset="0"/>
                <a:ea typeface="ＭＳ Ｐゴシック" charset="0"/>
              </a:rPr>
              <a:t>A – </a:t>
            </a:r>
            <a:r>
              <a:rPr lang="en-US" sz="2400" dirty="0">
                <a:latin typeface="Helvetica" charset="0"/>
                <a:ea typeface="ＭＳ Ｐゴシック" charset="0"/>
              </a:rPr>
              <a:t>50</a:t>
            </a:r>
          </a:p>
          <a:p>
            <a:pPr lvl="1">
              <a:buFont typeface="Monotype Sorts" charset="0"/>
              <a:buNone/>
            </a:pPr>
            <a:r>
              <a:rPr lang="en-US" sz="2400" dirty="0">
                <a:latin typeface="Helvetica" charset="0"/>
                <a:ea typeface="ＭＳ Ｐゴシック" charset="0"/>
              </a:rPr>
              <a:t>3.	</a:t>
            </a:r>
            <a:r>
              <a:rPr lang="en-US" sz="2400" b="1" dirty="0">
                <a:latin typeface="Helvetica" charset="0"/>
                <a:ea typeface="ＭＳ Ｐゴシック" charset="0"/>
              </a:rPr>
              <a:t>write</a:t>
            </a:r>
            <a:r>
              <a:rPr lang="en-US" sz="2400" dirty="0">
                <a:latin typeface="Helvetica" charset="0"/>
                <a:ea typeface="ＭＳ Ｐゴシック" charset="0"/>
              </a:rPr>
              <a:t>(</a:t>
            </a:r>
            <a:r>
              <a:rPr lang="en-US" sz="2400" i="1" dirty="0">
                <a:latin typeface="Helvetica" charset="0"/>
                <a:ea typeface="ＭＳ Ｐゴシック" charset="0"/>
              </a:rPr>
              <a:t>A</a:t>
            </a:r>
            <a:r>
              <a:rPr lang="en-US" sz="2400" dirty="0">
                <a:latin typeface="Helvetica" charset="0"/>
                <a:ea typeface="ＭＳ Ｐゴシック" charset="0"/>
              </a:rPr>
              <a:t>)</a:t>
            </a:r>
          </a:p>
          <a:p>
            <a:pPr lvl="1">
              <a:buFont typeface="Monotype Sorts" charset="0"/>
              <a:buNone/>
            </a:pPr>
            <a:r>
              <a:rPr lang="en-US" sz="2400" dirty="0">
                <a:latin typeface="Helvetica" charset="0"/>
                <a:ea typeface="ＭＳ Ｐゴシック" charset="0"/>
              </a:rPr>
              <a:t>4.	</a:t>
            </a:r>
            <a:r>
              <a:rPr lang="en-US" sz="2400" b="1" dirty="0">
                <a:latin typeface="Helvetica" charset="0"/>
                <a:ea typeface="ＭＳ Ｐゴシック" charset="0"/>
              </a:rPr>
              <a:t>read</a:t>
            </a:r>
            <a:r>
              <a:rPr lang="en-US" sz="2400" dirty="0">
                <a:latin typeface="Helvetica" charset="0"/>
                <a:ea typeface="ＭＳ Ｐゴシック" charset="0"/>
              </a:rPr>
              <a:t>(</a:t>
            </a:r>
            <a:r>
              <a:rPr lang="en-US" sz="2400" i="1" dirty="0">
                <a:latin typeface="Helvetica" charset="0"/>
                <a:ea typeface="ＭＳ Ｐゴシック" charset="0"/>
              </a:rPr>
              <a:t>B</a:t>
            </a:r>
            <a:r>
              <a:rPr lang="en-US" sz="2400" dirty="0">
                <a:latin typeface="Helvetica" charset="0"/>
                <a:ea typeface="ＭＳ Ｐゴシック" charset="0"/>
              </a:rPr>
              <a:t>)</a:t>
            </a:r>
          </a:p>
          <a:p>
            <a:pPr lvl="1">
              <a:buFont typeface="Monotype Sorts" charset="0"/>
              <a:buNone/>
            </a:pPr>
            <a:r>
              <a:rPr lang="en-US" sz="2400" dirty="0">
                <a:latin typeface="Helvetica" charset="0"/>
                <a:ea typeface="ＭＳ Ｐゴシック" charset="0"/>
              </a:rPr>
              <a:t>5.	</a:t>
            </a:r>
            <a:r>
              <a:rPr lang="en-US" sz="2400" i="1" dirty="0">
                <a:latin typeface="Helvetica" charset="0"/>
                <a:ea typeface="ＭＳ Ｐゴシック" charset="0"/>
              </a:rPr>
              <a:t>B</a:t>
            </a:r>
            <a:r>
              <a:rPr lang="en-US" sz="2400" dirty="0">
                <a:latin typeface="Helvetica" charset="0"/>
                <a:ea typeface="ＭＳ Ｐゴシック" charset="0"/>
              </a:rPr>
              <a:t> := </a:t>
            </a:r>
            <a:r>
              <a:rPr lang="en-US" sz="2400" i="1" dirty="0">
                <a:latin typeface="Helvetica" charset="0"/>
                <a:ea typeface="ＭＳ Ｐゴシック" charset="0"/>
              </a:rPr>
              <a:t>B + </a:t>
            </a:r>
            <a:r>
              <a:rPr lang="en-US" sz="2400" dirty="0">
                <a:latin typeface="Helvetica" charset="0"/>
                <a:ea typeface="ＭＳ Ｐゴシック" charset="0"/>
              </a:rPr>
              <a:t>50</a:t>
            </a:r>
          </a:p>
          <a:p>
            <a:pPr marL="822864" lvl="1" indent="-457146">
              <a:buFont typeface="Monotype Sorts" charset="0"/>
              <a:buAutoNum type="arabicPeriod" startAt="6"/>
            </a:pPr>
            <a:r>
              <a:rPr lang="en-US" sz="2400" b="1" dirty="0">
                <a:latin typeface="Helvetica" charset="0"/>
                <a:ea typeface="ＭＳ Ｐゴシック" charset="0"/>
              </a:rPr>
              <a:t>write</a:t>
            </a:r>
            <a:r>
              <a:rPr lang="en-US" sz="2400" dirty="0">
                <a:latin typeface="Helvetica" charset="0"/>
                <a:ea typeface="ＭＳ Ｐゴシック" charset="0"/>
              </a:rPr>
              <a:t>(</a:t>
            </a:r>
            <a:r>
              <a:rPr lang="en-US" sz="2400" i="1" dirty="0">
                <a:latin typeface="Helvetica" charset="0"/>
                <a:ea typeface="ＭＳ Ｐゴシック" charset="0"/>
              </a:rPr>
              <a:t>B)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953001"/>
            <a:ext cx="7620000" cy="830997"/>
          </a:xfrm>
          <a:prstGeom prst="rect">
            <a:avLst/>
          </a:prstGeom>
        </p:spPr>
        <p:txBody>
          <a:bodyPr wrap="square" lIns="91429" tIns="45714" rIns="91429" bIns="45714">
            <a:spAutoFit/>
          </a:bodyPr>
          <a:lstStyle/>
          <a:p>
            <a:r>
              <a:rPr lang="en-US" sz="2400" dirty="0"/>
              <a:t>What happens if there is a power outage and statement 5 does not occur?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4210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Concurrency Problems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/>
              <a:t>In order to run transactions concurrently we interleave their operations</a:t>
            </a:r>
          </a:p>
          <a:p>
            <a:r>
              <a:rPr lang="en-GB"/>
              <a:t>Each transaction gets a share of the computing time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This leads to several sorts of problems</a:t>
            </a:r>
          </a:p>
          <a:p>
            <a:pPr lvl="1"/>
            <a:r>
              <a:rPr lang="en-GB" sz="2000"/>
              <a:t>Lost updates</a:t>
            </a:r>
          </a:p>
          <a:p>
            <a:pPr lvl="1"/>
            <a:r>
              <a:rPr lang="en-GB" sz="2000"/>
              <a:t>Uncommitted updates</a:t>
            </a:r>
          </a:p>
          <a:p>
            <a:pPr lvl="1"/>
            <a:r>
              <a:rPr lang="en-GB" sz="2000"/>
              <a:t>Incorrect analysis</a:t>
            </a:r>
          </a:p>
          <a:p>
            <a:r>
              <a:rPr lang="en-GB"/>
              <a:t>All arise because isolation is broken</a:t>
            </a:r>
          </a:p>
          <a:p>
            <a:pPr lvl="1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657154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Lost Update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T1 and T2 read X, both modify it, then both write it out</a:t>
            </a:r>
          </a:p>
          <a:p>
            <a:pPr lvl="1"/>
            <a:r>
              <a:rPr lang="en-GB" sz="2000"/>
              <a:t>The net effect of T1 and T2 should be no change on X</a:t>
            </a:r>
          </a:p>
          <a:p>
            <a:pPr lvl="1"/>
            <a:r>
              <a:rPr lang="en-GB" sz="2000"/>
              <a:t>Only T2</a:t>
            </a:r>
            <a:r>
              <a:rPr lang="ja-JP" altLang="en-GB" sz="2000">
                <a:latin typeface="Arial"/>
              </a:rPr>
              <a:t>’</a:t>
            </a:r>
            <a:r>
              <a:rPr lang="en-GB" sz="2000"/>
              <a:t>s change is seen, however, so the final value of X has increased by 5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28600" y="1676401"/>
            <a:ext cx="3857625" cy="28623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T1		 T2</a:t>
            </a:r>
          </a:p>
          <a:p>
            <a:endParaRPr lang="en-GB" b="1" dirty="0">
              <a:solidFill>
                <a:schemeClr val="tx1"/>
              </a:solidFill>
              <a:latin typeface="Courier New" charset="0"/>
            </a:endParaRP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Read(X)</a:t>
            </a: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X = X - 5</a:t>
            </a: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		 Read(X)</a:t>
            </a: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		 X = X + 5</a:t>
            </a: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Write(X)</a:t>
            </a: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		 Write(X)</a:t>
            </a: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COMMIT</a:t>
            </a:r>
          </a:p>
          <a:p>
            <a:r>
              <a:rPr lang="en-GB" b="1" dirty="0">
                <a:solidFill>
                  <a:schemeClr val="tx1"/>
                </a:solidFill>
                <a:latin typeface="Courier New" charset="0"/>
              </a:rPr>
              <a:t>		 </a:t>
            </a:r>
            <a:r>
              <a:rPr lang="en-GB" b="1" dirty="0" smtClean="0">
                <a:solidFill>
                  <a:schemeClr val="tx1"/>
                </a:solidFill>
                <a:latin typeface="Courier New" charset="0"/>
              </a:rPr>
              <a:t>COMMIT</a:t>
            </a:r>
            <a:endParaRPr lang="en-GB" sz="2000" b="1" dirty="0">
              <a:latin typeface="Courier New" charset="0"/>
            </a:endParaRPr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2133600" y="1676400"/>
            <a:ext cx="0" cy="3810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7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Uncommitted Update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T2 sees the change to X made by T1, but T1 is rolled back </a:t>
            </a:r>
          </a:p>
          <a:p>
            <a:pPr lvl="1"/>
            <a:r>
              <a:rPr lang="en-GB" sz="2000"/>
              <a:t>The change made by T1 is undone on rollback</a:t>
            </a:r>
          </a:p>
          <a:p>
            <a:pPr lvl="1"/>
            <a:r>
              <a:rPr lang="en-GB" sz="2000"/>
              <a:t>It should be as if that change never happened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28600" y="1676401"/>
            <a:ext cx="3857625" cy="28623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T1		 T2</a:t>
            </a:r>
          </a:p>
          <a:p>
            <a:endParaRPr lang="en-GB" b="1">
              <a:solidFill>
                <a:schemeClr val="tx1"/>
              </a:solidFill>
              <a:latin typeface="Courier New" charset="0"/>
            </a:endParaRP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Read(X)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X = X - 5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Write(X)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		 Read(X)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		 X = X + 5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		 Write(X)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ROLLBACK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		 COMMIT</a:t>
            </a:r>
            <a:endParaRPr lang="en-GB" sz="2000" b="1">
              <a:latin typeface="Courier New" charset="0"/>
            </a:endParaRPr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2133600" y="1676400"/>
            <a:ext cx="0" cy="3733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Inconsistent analysis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/>
              <a:t>T1 </a:t>
            </a:r>
            <a:r>
              <a:rPr lang="en-GB" dirty="0" smtClean="0"/>
              <a:t>doesn't</a:t>
            </a:r>
            <a:r>
              <a:rPr lang="ja-JP" altLang="en-GB" dirty="0" smtClean="0">
                <a:latin typeface="Arial"/>
              </a:rPr>
              <a:t>’</a:t>
            </a:r>
            <a:r>
              <a:rPr lang="en-GB" dirty="0" smtClean="0"/>
              <a:t>t </a:t>
            </a:r>
            <a:r>
              <a:rPr lang="en-GB" dirty="0"/>
              <a:t>change the sum of X and Y, but T2 sees a change</a:t>
            </a:r>
          </a:p>
          <a:p>
            <a:pPr lvl="1"/>
            <a:r>
              <a:rPr lang="en-GB" sz="2000" dirty="0"/>
              <a:t>T1 consists of two parts – take 5 from X and then add 5 to Y</a:t>
            </a:r>
          </a:p>
          <a:p>
            <a:pPr lvl="1"/>
            <a:r>
              <a:rPr lang="en-GB" sz="2000" dirty="0"/>
              <a:t>T2 sees the effect of the first, but not the second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52400" y="1676400"/>
            <a:ext cx="3857625" cy="313930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T1		 T2</a:t>
            </a:r>
          </a:p>
          <a:p>
            <a:endParaRPr lang="en-GB" b="1">
              <a:solidFill>
                <a:schemeClr val="tx1"/>
              </a:solidFill>
              <a:latin typeface="Courier New" charset="0"/>
            </a:endParaRP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Read(X)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X = X - 5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Write(X)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		 Read(X)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		 Read(Y)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		 Sum = X+Y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Read(Y)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Y = Y + 5</a:t>
            </a:r>
          </a:p>
          <a:p>
            <a:r>
              <a:rPr lang="en-GB" b="1">
                <a:solidFill>
                  <a:schemeClr val="tx1"/>
                </a:solidFill>
                <a:latin typeface="Courier New" charset="0"/>
              </a:rPr>
              <a:t>Write(Y)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2057400" y="16764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entury Schoolbook"/>
                <a:cs typeface="Century Schoolbook"/>
              </a:rPr>
              <a:t>The process </a:t>
            </a:r>
            <a:r>
              <a:rPr lang="en-US" dirty="0">
                <a:latin typeface="Century Schoolbook"/>
                <a:cs typeface="Century Schoolbook"/>
              </a:rPr>
              <a:t>of  </a:t>
            </a:r>
            <a:r>
              <a:rPr lang="en-US" spc="-5" dirty="0">
                <a:latin typeface="Century Schoolbook"/>
                <a:cs typeface="Century Schoolbook"/>
              </a:rPr>
              <a:t>managing simultaneous </a:t>
            </a:r>
            <a:r>
              <a:rPr lang="en-US" dirty="0">
                <a:latin typeface="Century Schoolbook"/>
                <a:cs typeface="Century Schoolbook"/>
              </a:rPr>
              <a:t>operations on the  database </a:t>
            </a:r>
            <a:r>
              <a:rPr lang="en-US" spc="-5" dirty="0">
                <a:latin typeface="Century Schoolbook"/>
                <a:cs typeface="Century Schoolbook"/>
              </a:rPr>
              <a:t>without having </a:t>
            </a:r>
            <a:r>
              <a:rPr lang="en-US" dirty="0">
                <a:latin typeface="Century Schoolbook"/>
                <a:cs typeface="Century Schoolbook"/>
              </a:rPr>
              <a:t>them </a:t>
            </a:r>
            <a:r>
              <a:rPr lang="en-US" spc="-5" dirty="0">
                <a:latin typeface="Century Schoolbook"/>
                <a:cs typeface="Century Schoolbook"/>
              </a:rPr>
              <a:t>interfere with  </a:t>
            </a:r>
            <a:r>
              <a:rPr lang="en-US" dirty="0">
                <a:latin typeface="Century Schoolbook"/>
                <a:cs typeface="Century Schoolbook"/>
              </a:rPr>
              <a:t>each</a:t>
            </a:r>
            <a:r>
              <a:rPr lang="en-US" spc="-95" dirty="0">
                <a:latin typeface="Century Schoolbook"/>
                <a:cs typeface="Century Schoolbook"/>
              </a:rPr>
              <a:t> </a:t>
            </a:r>
            <a:r>
              <a:rPr lang="en-US" dirty="0" smtClean="0">
                <a:latin typeface="Century Schoolbook"/>
                <a:cs typeface="Century Schoolbook"/>
              </a:rPr>
              <a:t>other</a:t>
            </a:r>
            <a:endParaRPr lang="en-US" dirty="0">
              <a:latin typeface="Century Schoolbook"/>
              <a:cs typeface="Century Schoolbook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45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Transactions in MySQL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749300" indent="-533400">
              <a:spcBef>
                <a:spcPts val="3500"/>
              </a:spcBef>
              <a:buSzPct val="171000"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Tables where transactions will be used require the use of the </a:t>
            </a:r>
            <a:r>
              <a:rPr lang="en-US" dirty="0" err="1">
                <a:solidFill>
                  <a:srgbClr val="000000"/>
                </a:solidFill>
              </a:rPr>
              <a:t>InnoDB</a:t>
            </a:r>
            <a:r>
              <a:rPr lang="en-US" dirty="0">
                <a:solidFill>
                  <a:srgbClr val="000000"/>
                </a:solidFill>
              </a:rPr>
              <a:t> engine.</a:t>
            </a:r>
          </a:p>
          <a:p>
            <a:pPr marL="749300" indent="-533400">
              <a:spcBef>
                <a:spcPts val="3500"/>
              </a:spcBef>
              <a:buSzPct val="171000"/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START TRANSACTION- </a:t>
            </a:r>
            <a:r>
              <a:rPr lang="en-US" dirty="0">
                <a:solidFill>
                  <a:srgbClr val="000000"/>
                </a:solidFill>
              </a:rPr>
              <a:t>Starts a transaction</a:t>
            </a:r>
          </a:p>
          <a:p>
            <a:pPr marL="749300" indent="-533400">
              <a:spcBef>
                <a:spcPts val="3500"/>
              </a:spcBef>
              <a:buSzPct val="171000"/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COMMIT </a:t>
            </a:r>
            <a:r>
              <a:rPr lang="en-US" dirty="0">
                <a:solidFill>
                  <a:srgbClr val="000000"/>
                </a:solidFill>
              </a:rPr>
              <a:t>- Completes a transaction</a:t>
            </a:r>
          </a:p>
          <a:p>
            <a:pPr marL="749300" indent="-533400">
              <a:spcBef>
                <a:spcPts val="3500"/>
              </a:spcBef>
              <a:buSzPct val="171000"/>
              <a:buFontTx/>
              <a:buChar char="•"/>
              <a:defRPr/>
            </a:pPr>
            <a:r>
              <a:rPr lang="en-US" dirty="0">
                <a:solidFill>
                  <a:srgbClr val="000000"/>
                </a:solidFill>
              </a:rPr>
              <a:t>ROLLBACK - Gives up on a </a:t>
            </a:r>
            <a:r>
              <a:rPr lang="en-US" dirty="0" smtClean="0">
                <a:solidFill>
                  <a:srgbClr val="000000"/>
                </a:solidFill>
              </a:rPr>
              <a:t>transaction</a:t>
            </a:r>
          </a:p>
          <a:p>
            <a:pPr marL="749300" indent="-533400">
              <a:spcBef>
                <a:spcPts val="3500"/>
              </a:spcBef>
              <a:buSzPct val="171000"/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By default, MySQL automatically commits changes</a:t>
            </a:r>
          </a:p>
          <a:p>
            <a:pPr marL="749300" indent="-533400">
              <a:spcBef>
                <a:spcPts val="3500"/>
              </a:spcBef>
              <a:buSzPct val="171000"/>
              <a:buFontTx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To turn this off, you must type</a:t>
            </a:r>
          </a:p>
          <a:p>
            <a:pPr marL="1115017" lvl="1" indent="-533400">
              <a:spcBef>
                <a:spcPts val="3500"/>
              </a:spcBef>
              <a:buSzPct val="171000"/>
              <a:buFontTx/>
              <a:buChar char="•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SET </a:t>
            </a:r>
            <a:r>
              <a:rPr lang="en-US" b="1" dirty="0" err="1" smtClean="0">
                <a:solidFill>
                  <a:srgbClr val="000000"/>
                </a:solidFill>
              </a:rPr>
              <a:t>autocommit</a:t>
            </a:r>
            <a:r>
              <a:rPr lang="en-US" b="1" dirty="0" smtClean="0">
                <a:solidFill>
                  <a:srgbClr val="000000"/>
                </a:solidFill>
              </a:rPr>
              <a:t> = 0;</a:t>
            </a:r>
            <a:endParaRPr lang="en-US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3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>
            <a:spLocks/>
          </p:cNvSpPr>
          <p:nvPr/>
        </p:nvSpPr>
        <p:spPr bwMode="auto">
          <a:xfrm>
            <a:off x="607219" y="400050"/>
            <a:ext cx="8215313" cy="2628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CREATE TABLE accounts ( 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  number INT, 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  balance FLOAT, 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  PRIMARY KEY(number) 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) ENGINE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InnoDB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; </a:t>
            </a:r>
          </a:p>
          <a:p>
            <a:pPr algn="l">
              <a:defRPr/>
            </a:pPr>
            <a:endParaRPr lang="en-US" b="1" dirty="0">
              <a:solidFill>
                <a:srgbClr val="0000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INSERT INTO accounts(number, balance) VALUES(12345, 1025); 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INSERT INTO accounts(number, balance) VALUES(67890, 140); </a:t>
            </a:r>
            <a:endParaRPr lang="en-US" dirty="0">
              <a:solidFill>
                <a:srgbClr val="000000"/>
              </a:solidFill>
              <a:cs typeface="Gill Sans" charset="0"/>
            </a:endParaRPr>
          </a:p>
        </p:txBody>
      </p:sp>
      <p:sp>
        <p:nvSpPr>
          <p:cNvPr id="16386" name="AutoShape 2"/>
          <p:cNvSpPr>
            <a:spLocks/>
          </p:cNvSpPr>
          <p:nvPr/>
        </p:nvSpPr>
        <p:spPr bwMode="auto">
          <a:xfrm>
            <a:off x="550069" y="3257550"/>
            <a:ext cx="8215313" cy="3028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algn="l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select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* from accounts;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number | balance |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12345 |    1025 |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67890 |     140 |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2 rows in set (0.02 sec)</a:t>
            </a:r>
          </a:p>
          <a:p>
            <a:pPr algn="l">
              <a:defRPr/>
            </a:pPr>
            <a:endParaRPr lang="en-US" b="1" dirty="0">
              <a:solidFill>
                <a:srgbClr val="000000"/>
              </a:solidFill>
              <a:latin typeface="Courier New" charset="0"/>
              <a:cs typeface="Courier New" charset="0"/>
              <a:sym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20211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1"/>
          <p:cNvSpPr>
            <a:spLocks/>
          </p:cNvSpPr>
          <p:nvPr/>
        </p:nvSpPr>
        <p:spPr bwMode="auto">
          <a:xfrm>
            <a:off x="550069" y="685800"/>
            <a:ext cx="8215313" cy="1485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algn="l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START TRANSAACTION; </a:t>
            </a:r>
            <a:endParaRPr lang="en-US" b="1" dirty="0">
              <a:solidFill>
                <a:srgbClr val="0000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SELECT balance FROM accounts WHERE number=</a:t>
            </a: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12345; </a:t>
            </a:r>
          </a:p>
          <a:p>
            <a:pPr algn="l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UPDATE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accounts SET balance=balance+25 WHERE number=12345; 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COMMIT; </a:t>
            </a:r>
            <a:endParaRPr lang="en-US" dirty="0">
              <a:solidFill>
                <a:srgbClr val="000000"/>
              </a:solidFill>
              <a:cs typeface="Gill Sans" charset="0"/>
            </a:endParaRPr>
          </a:p>
        </p:txBody>
      </p:sp>
      <p:sp>
        <p:nvSpPr>
          <p:cNvPr id="17410" name="AutoShape 2"/>
          <p:cNvSpPr>
            <a:spLocks/>
          </p:cNvSpPr>
          <p:nvPr/>
        </p:nvSpPr>
        <p:spPr bwMode="auto">
          <a:xfrm>
            <a:off x="550069" y="2800350"/>
            <a:ext cx="8215313" cy="30289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algn="l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select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* from accounts;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number | balance |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12345 |    1050 |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67890 |     140 |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2 rows in set (0.00 sec)</a:t>
            </a:r>
          </a:p>
          <a:p>
            <a:pPr algn="l">
              <a:defRPr/>
            </a:pPr>
            <a:endParaRPr lang="en-US" b="1" dirty="0">
              <a:solidFill>
                <a:srgbClr val="0000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defRPr/>
            </a:pPr>
            <a:r>
              <a:rPr lang="en-US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dirty="0">
              <a:solidFill>
                <a:srgbClr val="000000"/>
              </a:solidFill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8763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1"/>
          <p:cNvSpPr>
            <a:spLocks/>
          </p:cNvSpPr>
          <p:nvPr/>
        </p:nvSpPr>
        <p:spPr bwMode="auto">
          <a:xfrm>
            <a:off x="585787" y="400050"/>
            <a:ext cx="7758113" cy="6043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2004" tIns="32004" rIns="32004" bIns="32004" anchor="ctr"/>
          <a:lstStyle/>
          <a:p>
            <a:pPr algn="l">
              <a:defRPr/>
            </a:pPr>
            <a:r>
              <a:rPr lang="en-US" sz="1500" b="1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START TRANSACTION;</a:t>
            </a:r>
            <a:endParaRPr lang="en-US" sz="1500" b="1" dirty="0">
              <a:solidFill>
                <a:srgbClr val="0000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UPDATE </a:t>
            </a: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accounts SET balance=balance-250 WHERE number=12345;</a:t>
            </a:r>
          </a:p>
          <a:p>
            <a:pPr algn="l"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UPDATE </a:t>
            </a: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accounts SET balance=balance+250 WHERE number=67890;</a:t>
            </a:r>
          </a:p>
          <a:p>
            <a:pPr algn="l"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SELECT </a:t>
            </a: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* FROM accounts;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number | balance |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12345 |     800 |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67890 |     390 |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endParaRPr lang="en-US" sz="1500" b="1" dirty="0">
              <a:solidFill>
                <a:srgbClr val="0000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ROLLBACK</a:t>
            </a: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;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Query OK, 0 rows affected (0.34 sec)</a:t>
            </a:r>
          </a:p>
          <a:p>
            <a:pPr algn="l">
              <a:defRPr/>
            </a:pPr>
            <a:endParaRPr lang="en-US" sz="1500" b="1" dirty="0">
              <a:solidFill>
                <a:srgbClr val="000000"/>
              </a:solidFill>
              <a:latin typeface="Courier New" charset="0"/>
              <a:cs typeface="Courier New" charset="0"/>
              <a:sym typeface="Courier New" charset="0"/>
            </a:endParaRPr>
          </a:p>
          <a:p>
            <a:pPr algn="l">
              <a:defRPr/>
            </a:pPr>
            <a:r>
              <a:rPr lang="en-US" sz="1500" b="1" dirty="0" smtClean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SELECT </a:t>
            </a: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* FROM accounts;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number | balance |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12345 |    1050 |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|  67890 |     140 |</a:t>
            </a:r>
          </a:p>
          <a:p>
            <a:pPr algn="l">
              <a:defRPr/>
            </a:pPr>
            <a:r>
              <a:rPr lang="en-US" sz="1500" b="1" dirty="0">
                <a:solidFill>
                  <a:srgbClr val="000000"/>
                </a:solidFill>
                <a:latin typeface="Courier New" charset="0"/>
                <a:cs typeface="Courier New" charset="0"/>
                <a:sym typeface="Courier New" charset="0"/>
              </a:rPr>
              <a:t>+--------+---------+</a:t>
            </a:r>
            <a:endParaRPr lang="en-US" sz="1500" dirty="0">
              <a:solidFill>
                <a:srgbClr val="000000"/>
              </a:solidFill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0743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89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Four important transaction properties represented by the acronym ACID</a:t>
            </a:r>
          </a:p>
          <a:p>
            <a:r>
              <a:rPr lang="en-US" dirty="0" smtClean="0"/>
              <a:t>Atomicity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Isolation</a:t>
            </a:r>
          </a:p>
          <a:p>
            <a:r>
              <a:rPr lang="en-US" dirty="0" smtClean="0"/>
              <a:t>Durability</a:t>
            </a:r>
          </a:p>
        </p:txBody>
      </p:sp>
    </p:spTree>
    <p:extLst>
      <p:ext uri="{BB962C8B-B14F-4D97-AF65-F5344CB8AC3E}">
        <p14:creationId xmlns:p14="http://schemas.microsoft.com/office/powerpoint/2010/main" val="70041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400" dirty="0"/>
              <a:t>Transactions are atomic – they don</a:t>
            </a:r>
            <a:r>
              <a:rPr lang="ja-JP" altLang="en-GB" sz="2400" dirty="0">
                <a:latin typeface="Arial"/>
              </a:rPr>
              <a:t>’</a:t>
            </a:r>
            <a:r>
              <a:rPr lang="en-GB" sz="2400" dirty="0"/>
              <a:t>t have parts (conceptually)</a:t>
            </a:r>
          </a:p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400" dirty="0"/>
              <a:t>Transactions can</a:t>
            </a:r>
            <a:r>
              <a:rPr lang="ja-JP" altLang="en-GB" sz="2400" dirty="0">
                <a:latin typeface="Arial"/>
              </a:rPr>
              <a:t>’</a:t>
            </a:r>
            <a:r>
              <a:rPr lang="en-GB" sz="2400" dirty="0"/>
              <a:t>t be executed partially; it should not be detectable that they interleave with another transaction </a:t>
            </a:r>
          </a:p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endParaRPr lang="en-GB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9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000" dirty="0"/>
              <a:t>Transactions take the database from one consistent state into another</a:t>
            </a:r>
          </a:p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000" dirty="0"/>
              <a:t>In the middle of a transaction the database might not be consistent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9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000" dirty="0"/>
              <a:t>The effects of a transaction are not visible to other transactions until it has completed</a:t>
            </a:r>
          </a:p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000" dirty="0"/>
              <a:t>From outside the transaction has either happened or not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7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000" dirty="0"/>
              <a:t>Once a transaction has completed, its changes are made permanent</a:t>
            </a:r>
          </a:p>
          <a:p>
            <a:pPr marL="274288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000" dirty="0"/>
              <a:t>Even if the system crashes, the effects of a transaction must remain in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5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of transaction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267200" cy="4191000"/>
          </a:xfrm>
        </p:spPr>
        <p:txBody>
          <a:bodyPr/>
          <a:lstStyle/>
          <a:p>
            <a:r>
              <a:rPr lang="en-GB" dirty="0"/>
              <a:t>Transfer $50 from account A to account B</a:t>
            </a:r>
          </a:p>
          <a:p>
            <a:pPr lvl="1">
              <a:buFontTx/>
              <a:buNone/>
            </a:pPr>
            <a:r>
              <a:rPr lang="en-GB" sz="2000" dirty="0"/>
              <a:t>Read(A)	</a:t>
            </a:r>
          </a:p>
          <a:p>
            <a:pPr lvl="1">
              <a:buFontTx/>
              <a:buNone/>
            </a:pPr>
            <a:r>
              <a:rPr lang="en-GB" sz="2000" dirty="0"/>
              <a:t>A = A - 50</a:t>
            </a:r>
          </a:p>
          <a:p>
            <a:pPr lvl="1">
              <a:buFontTx/>
              <a:buNone/>
            </a:pPr>
            <a:r>
              <a:rPr lang="en-GB" sz="2000" dirty="0"/>
              <a:t>Write(A)</a:t>
            </a:r>
          </a:p>
          <a:p>
            <a:pPr lvl="1">
              <a:buFontTx/>
              <a:buNone/>
            </a:pPr>
            <a:r>
              <a:rPr lang="en-GB" sz="2000" dirty="0"/>
              <a:t>Read(B)</a:t>
            </a:r>
          </a:p>
          <a:p>
            <a:pPr lvl="1">
              <a:buFontTx/>
              <a:buNone/>
            </a:pPr>
            <a:r>
              <a:rPr lang="en-GB" sz="2000" dirty="0"/>
              <a:t>B = B+50</a:t>
            </a:r>
          </a:p>
          <a:p>
            <a:pPr lvl="1">
              <a:buFontTx/>
              <a:buNone/>
            </a:pPr>
            <a:r>
              <a:rPr lang="en-GB" sz="2000" dirty="0"/>
              <a:t>Write(B)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4191000" cy="4191000"/>
          </a:xfrm>
        </p:spPr>
        <p:txBody>
          <a:bodyPr/>
          <a:lstStyle/>
          <a:p>
            <a:pPr lvl="1">
              <a:buFontTx/>
              <a:buNone/>
            </a:pPr>
            <a:r>
              <a:rPr lang="en-GB" sz="2000" b="1"/>
              <a:t>Atomicity</a:t>
            </a:r>
            <a:r>
              <a:rPr lang="en-GB" sz="2000"/>
              <a:t> - shouldn</a:t>
            </a:r>
            <a:r>
              <a:rPr lang="ja-JP" altLang="en-GB" sz="2000">
                <a:latin typeface="Arial"/>
              </a:rPr>
              <a:t>’</a:t>
            </a:r>
            <a:r>
              <a:rPr lang="en-GB" sz="2000"/>
              <a:t>t take money from A without giving it to B</a:t>
            </a:r>
          </a:p>
          <a:p>
            <a:pPr lvl="1">
              <a:buFontTx/>
              <a:buNone/>
            </a:pPr>
            <a:r>
              <a:rPr lang="en-GB" sz="2000" b="1"/>
              <a:t>Consistency</a:t>
            </a:r>
            <a:r>
              <a:rPr lang="en-GB" sz="2000"/>
              <a:t> - money isn</a:t>
            </a:r>
            <a:r>
              <a:rPr lang="ja-JP" altLang="en-GB" sz="2000">
                <a:latin typeface="Arial"/>
              </a:rPr>
              <a:t>’</a:t>
            </a:r>
            <a:r>
              <a:rPr lang="en-GB" sz="2000"/>
              <a:t>t lost or gained</a:t>
            </a:r>
          </a:p>
          <a:p>
            <a:pPr lvl="1">
              <a:buFontTx/>
              <a:buNone/>
            </a:pPr>
            <a:r>
              <a:rPr lang="en-GB" sz="2000" b="1"/>
              <a:t>Isolation</a:t>
            </a:r>
            <a:r>
              <a:rPr lang="en-GB" sz="2000"/>
              <a:t> - other queries shouldn</a:t>
            </a:r>
            <a:r>
              <a:rPr lang="ja-JP" altLang="en-GB" sz="2000">
                <a:latin typeface="Arial"/>
              </a:rPr>
              <a:t>’</a:t>
            </a:r>
            <a:r>
              <a:rPr lang="en-GB" sz="2000"/>
              <a:t>t see A or B change until completion</a:t>
            </a:r>
          </a:p>
          <a:p>
            <a:pPr lvl="1">
              <a:buFontTx/>
              <a:buNone/>
            </a:pPr>
            <a:r>
              <a:rPr lang="en-GB" sz="2000" b="1"/>
              <a:t>Durability</a:t>
            </a:r>
            <a:r>
              <a:rPr lang="en-GB" sz="2000"/>
              <a:t> - the money does not go back to A</a:t>
            </a:r>
          </a:p>
        </p:txBody>
      </p:sp>
      <p:sp>
        <p:nvSpPr>
          <p:cNvPr id="17413" name="AutoShape 5"/>
          <p:cNvSpPr>
            <a:spLocks/>
          </p:cNvSpPr>
          <p:nvPr/>
        </p:nvSpPr>
        <p:spPr bwMode="auto">
          <a:xfrm>
            <a:off x="2484438" y="2852739"/>
            <a:ext cx="431800" cy="2232025"/>
          </a:xfrm>
          <a:prstGeom prst="rightBrace">
            <a:avLst>
              <a:gd name="adj1" fmla="val 430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843214" y="3716338"/>
            <a:ext cx="17287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Verdana" charset="0"/>
              </a:rPr>
              <a:t>transaction</a:t>
            </a:r>
            <a:endParaRPr lang="en-US" sz="2000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17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19737</TotalTime>
  <Words>1971</Words>
  <Application>Microsoft Macintosh PowerPoint</Application>
  <PresentationFormat>On-screen Show (4:3)</PresentationFormat>
  <Paragraphs>353</Paragraphs>
  <Slides>39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Oriel</vt:lpstr>
      <vt:lpstr>INLS 623– Transactions</vt:lpstr>
      <vt:lpstr>Transaction</vt:lpstr>
      <vt:lpstr>Transactions Example</vt:lpstr>
      <vt:lpstr>Transaction Properties</vt:lpstr>
      <vt:lpstr>Atomicity</vt:lpstr>
      <vt:lpstr>Consistency</vt:lpstr>
      <vt:lpstr>Isolation</vt:lpstr>
      <vt:lpstr>Durability</vt:lpstr>
      <vt:lpstr>Example of transaction</vt:lpstr>
      <vt:lpstr>Transaction State</vt:lpstr>
      <vt:lpstr>Transaction State (Cont.)</vt:lpstr>
      <vt:lpstr>How do we Keep Track Of All This?</vt:lpstr>
      <vt:lpstr>COMMIT and ROLLBACK</vt:lpstr>
      <vt:lpstr>Write Ahead Log</vt:lpstr>
      <vt:lpstr>Failures</vt:lpstr>
      <vt:lpstr>System Failures</vt:lpstr>
      <vt:lpstr>Types of Transactions</vt:lpstr>
      <vt:lpstr>System Recovery</vt:lpstr>
      <vt:lpstr>Transaction Recovery</vt:lpstr>
      <vt:lpstr>Transaction Recovery</vt:lpstr>
      <vt:lpstr>Transaction Recovery</vt:lpstr>
      <vt:lpstr>Transaction Recovery</vt:lpstr>
      <vt:lpstr>Transaction Recovery</vt:lpstr>
      <vt:lpstr>Transaction Recovery</vt:lpstr>
      <vt:lpstr>Forwards and Backwards</vt:lpstr>
      <vt:lpstr>Media Failures</vt:lpstr>
      <vt:lpstr>Backups</vt:lpstr>
      <vt:lpstr>Recovery from Media Failure</vt:lpstr>
      <vt:lpstr>Concurrency</vt:lpstr>
      <vt:lpstr>Concurrency Problems</vt:lpstr>
      <vt:lpstr>Lost Update</vt:lpstr>
      <vt:lpstr>Uncommitted Update</vt:lpstr>
      <vt:lpstr>Inconsistent analysis</vt:lpstr>
      <vt:lpstr>Concurrency Control</vt:lpstr>
      <vt:lpstr>Transactions in MySQL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Jason Carter</cp:lastModifiedBy>
  <cp:revision>134</cp:revision>
  <dcterms:created xsi:type="dcterms:W3CDTF">2006-08-16T00:00:00Z</dcterms:created>
  <dcterms:modified xsi:type="dcterms:W3CDTF">2015-10-22T18:02:02Z</dcterms:modified>
</cp:coreProperties>
</file>