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43"/>
  </p:notesMasterIdLst>
  <p:sldIdLst>
    <p:sldId id="256" r:id="rId3"/>
    <p:sldId id="420" r:id="rId4"/>
    <p:sldId id="421" r:id="rId5"/>
    <p:sldId id="423" r:id="rId6"/>
    <p:sldId id="424" r:id="rId7"/>
    <p:sldId id="425" r:id="rId8"/>
    <p:sldId id="426" r:id="rId9"/>
    <p:sldId id="427" r:id="rId10"/>
    <p:sldId id="428" r:id="rId11"/>
    <p:sldId id="429" r:id="rId12"/>
    <p:sldId id="430" r:id="rId13"/>
    <p:sldId id="431" r:id="rId14"/>
    <p:sldId id="432" r:id="rId15"/>
    <p:sldId id="433" r:id="rId16"/>
    <p:sldId id="434" r:id="rId17"/>
    <p:sldId id="435" r:id="rId18"/>
    <p:sldId id="436" r:id="rId19"/>
    <p:sldId id="437" r:id="rId20"/>
    <p:sldId id="438" r:id="rId21"/>
    <p:sldId id="439" r:id="rId22"/>
    <p:sldId id="441" r:id="rId23"/>
    <p:sldId id="442" r:id="rId24"/>
    <p:sldId id="440" r:id="rId25"/>
    <p:sldId id="443" r:id="rId26"/>
    <p:sldId id="444" r:id="rId27"/>
    <p:sldId id="445" r:id="rId28"/>
    <p:sldId id="446" r:id="rId29"/>
    <p:sldId id="447" r:id="rId30"/>
    <p:sldId id="459" r:id="rId31"/>
    <p:sldId id="448" r:id="rId32"/>
    <p:sldId id="449" r:id="rId33"/>
    <p:sldId id="460" r:id="rId34"/>
    <p:sldId id="450" r:id="rId35"/>
    <p:sldId id="451" r:id="rId36"/>
    <p:sldId id="452" r:id="rId37"/>
    <p:sldId id="453" r:id="rId38"/>
    <p:sldId id="454" r:id="rId39"/>
    <p:sldId id="455" r:id="rId40"/>
    <p:sldId id="456" r:id="rId41"/>
    <p:sldId id="457"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06" autoAdjust="0"/>
    <p:restoredTop sz="72777" autoAdjust="0"/>
  </p:normalViewPr>
  <p:slideViewPr>
    <p:cSldViewPr>
      <p:cViewPr varScale="1">
        <p:scale>
          <a:sx n="56" d="100"/>
          <a:sy n="56" d="100"/>
        </p:scale>
        <p:origin x="-1960"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slide" Target="slides/slide23.xml"/><Relationship Id="rId26" Type="http://schemas.openxmlformats.org/officeDocument/2006/relationships/slide" Target="slides/slide24.xml"/><Relationship Id="rId27" Type="http://schemas.openxmlformats.org/officeDocument/2006/relationships/slide" Target="slides/slide25.xml"/><Relationship Id="rId28" Type="http://schemas.openxmlformats.org/officeDocument/2006/relationships/slide" Target="slides/slide26.xml"/><Relationship Id="rId29" Type="http://schemas.openxmlformats.org/officeDocument/2006/relationships/slide" Target="slides/slide2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30" Type="http://schemas.openxmlformats.org/officeDocument/2006/relationships/slide" Target="slides/slide28.xml"/><Relationship Id="rId31" Type="http://schemas.openxmlformats.org/officeDocument/2006/relationships/slide" Target="slides/slide29.xml"/><Relationship Id="rId32" Type="http://schemas.openxmlformats.org/officeDocument/2006/relationships/slide" Target="slides/slide30.xml"/><Relationship Id="rId9" Type="http://schemas.openxmlformats.org/officeDocument/2006/relationships/slide" Target="slides/slide7.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33" Type="http://schemas.openxmlformats.org/officeDocument/2006/relationships/slide" Target="slides/slide31.xml"/><Relationship Id="rId34" Type="http://schemas.openxmlformats.org/officeDocument/2006/relationships/slide" Target="slides/slide32.xml"/><Relationship Id="rId35" Type="http://schemas.openxmlformats.org/officeDocument/2006/relationships/slide" Target="slides/slide33.xml"/><Relationship Id="rId36" Type="http://schemas.openxmlformats.org/officeDocument/2006/relationships/slide" Target="slides/slide34.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37" Type="http://schemas.openxmlformats.org/officeDocument/2006/relationships/slide" Target="slides/slide35.xml"/><Relationship Id="rId38" Type="http://schemas.openxmlformats.org/officeDocument/2006/relationships/slide" Target="slides/slide36.xml"/><Relationship Id="rId39" Type="http://schemas.openxmlformats.org/officeDocument/2006/relationships/slide" Target="slides/slide37.xml"/><Relationship Id="rId40" Type="http://schemas.openxmlformats.org/officeDocument/2006/relationships/slide" Target="slides/slide38.xml"/><Relationship Id="rId41" Type="http://schemas.openxmlformats.org/officeDocument/2006/relationships/slide" Target="slides/slide39.xml"/><Relationship Id="rId42" Type="http://schemas.openxmlformats.org/officeDocument/2006/relationships/slide" Target="slides/slide40.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625BFCD-1A9F-4E04-964F-3BE1AA8E8FD6}" type="datetimeFigureOut">
              <a:rPr lang="en-US" smtClean="0"/>
              <a:pPr/>
              <a:t>10/22/15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8C1EB67-F149-44AB-8268-6FBAA37BC8D1}" type="slidenum">
              <a:rPr lang="en-US" smtClean="0"/>
              <a:pPr/>
              <a:t>‹#›</a:t>
            </a:fld>
            <a:endParaRPr lang="en-US"/>
          </a:p>
        </p:txBody>
      </p:sp>
    </p:spTree>
    <p:extLst>
      <p:ext uri="{BB962C8B-B14F-4D97-AF65-F5344CB8AC3E}">
        <p14:creationId xmlns:p14="http://schemas.microsoft.com/office/powerpoint/2010/main" val="16935422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 Id="rId3" Type="http://schemas.openxmlformats.org/officeDocument/2006/relationships/hyperlink" Target="http://docs.neo4j.org/chunked/stable/short-strings.html" TargetMode="Externa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 Id="rId3" Type="http://schemas.openxmlformats.org/officeDocument/2006/relationships/hyperlink" Target="http://docs.neo4j.org/chunked/stable/capabilities-capacity.html" TargetMode="Externa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Functions</a:t>
            </a:r>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a:t>
            </a:fld>
            <a:endParaRPr lang="en-US"/>
          </a:p>
        </p:txBody>
      </p:sp>
    </p:spTree>
    <p:extLst>
      <p:ext uri="{BB962C8B-B14F-4D97-AF65-F5344CB8AC3E}">
        <p14:creationId xmlns:p14="http://schemas.microsoft.com/office/powerpoint/2010/main" val="274041723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15</a:t>
            </a:fld>
            <a:endParaRPr lang="en-US"/>
          </a:p>
        </p:txBody>
      </p:sp>
    </p:spTree>
    <p:extLst>
      <p:ext uri="{BB962C8B-B14F-4D97-AF65-F5344CB8AC3E}">
        <p14:creationId xmlns:p14="http://schemas.microsoft.com/office/powerpoint/2010/main" val="21141160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database index is a data structure that improves the speed of data retrieval operations on a database table at the cost of additional writes and storage space to maintain the index data structure. Indexes are used to quickly locate data without having to search every row in a database table every time a database table is accessed. Indexes can be created using one or more columns of a database table, providing the basis for both rapid random lookups and efficient access of ordered records.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18</a:t>
            </a:fld>
            <a:endParaRPr lang="en-US"/>
          </a:p>
        </p:txBody>
      </p:sp>
    </p:spTree>
    <p:extLst>
      <p:ext uri="{BB962C8B-B14F-4D97-AF65-F5344CB8AC3E}">
        <p14:creationId xmlns:p14="http://schemas.microsoft.com/office/powerpoint/2010/main" val="1272548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level node here contains 4 sorted values representing the range of </a:t>
            </a:r>
            <a:r>
              <a:rPr lang="en-US" dirty="0" err="1" smtClean="0"/>
              <a:t>item_ids</a:t>
            </a:r>
            <a:r>
              <a:rPr lang="en-US" dirty="0" smtClean="0"/>
              <a:t> to be found below this node. The child nodes have the same range values showing the values taken by its own children. At the last level we have nodes containing the final </a:t>
            </a:r>
            <a:r>
              <a:rPr lang="en-US" dirty="0" err="1" smtClean="0"/>
              <a:t>item_id</a:t>
            </a:r>
            <a:r>
              <a:rPr lang="en-US" dirty="0" smtClean="0"/>
              <a:t> value, and a pointer to the byte in the disk file the final record lies.</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25</a:t>
            </a:fld>
            <a:endParaRPr lang="en-US"/>
          </a:p>
        </p:txBody>
      </p:sp>
    </p:spTree>
    <p:extLst>
      <p:ext uri="{BB962C8B-B14F-4D97-AF65-F5344CB8AC3E}">
        <p14:creationId xmlns:p14="http://schemas.microsoft.com/office/powerpoint/2010/main" val="4127535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top level node here contains 4 sorted values representing the range of </a:t>
            </a:r>
            <a:r>
              <a:rPr lang="en-US" dirty="0" err="1" smtClean="0"/>
              <a:t>item_ids</a:t>
            </a:r>
            <a:r>
              <a:rPr lang="en-US" dirty="0" smtClean="0"/>
              <a:t> to be found below this node. The child nodes have the same range values showing the values taken by its own children. At the last level we have nodes containing the final </a:t>
            </a:r>
            <a:r>
              <a:rPr lang="en-US" dirty="0" err="1" smtClean="0"/>
              <a:t>item_id</a:t>
            </a:r>
            <a:r>
              <a:rPr lang="en-US" dirty="0" smtClean="0"/>
              <a:t> value, and a pointer to the byte in the disk file the final record lies.</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26</a:t>
            </a:fld>
            <a:endParaRPr lang="en-US"/>
          </a:p>
        </p:txBody>
      </p:sp>
    </p:spTree>
    <p:extLst>
      <p:ext uri="{BB962C8B-B14F-4D97-AF65-F5344CB8AC3E}">
        <p14:creationId xmlns:p14="http://schemas.microsoft.com/office/powerpoint/2010/main" val="41275351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989459D6-6B8D-604E-BD53-25DB234A65AC}" type="slidenum">
              <a:rPr lang="en-CA"/>
              <a:pPr/>
              <a:t>29</a:t>
            </a:fld>
            <a:endParaRPr lang="en-CA"/>
          </a:p>
        </p:txBody>
      </p:sp>
      <p:sp>
        <p:nvSpPr>
          <p:cNvPr id="68611" name="Rectangle 2"/>
          <p:cNvSpPr>
            <a:spLocks noGrp="1" noRot="1" noChangeAspect="1" noChangeArrowheads="1" noTextEdit="1"/>
          </p:cNvSpPr>
          <p:nvPr>
            <p:ph type="sldImg"/>
          </p:nvPr>
        </p:nvSpPr>
        <p:spPr>
          <a:ln/>
        </p:spPr>
      </p:sp>
      <p:sp>
        <p:nvSpPr>
          <p:cNvPr id="686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 a general rule of thumb, indexes should be applied to any column named in the WHERE clause of a SELECT query.</a:t>
            </a:r>
          </a:p>
          <a:p>
            <a:endParaRPr lang="en-US" dirty="0" smtClean="0"/>
          </a:p>
          <a:p>
            <a:r>
              <a:rPr lang="en-US" dirty="0" smtClean="0"/>
              <a:t>For example, assume we have a </a:t>
            </a:r>
            <a:r>
              <a:rPr lang="en-US" dirty="0" err="1" smtClean="0"/>
              <a:t>usertable</a:t>
            </a:r>
            <a:r>
              <a:rPr lang="en-US" dirty="0" smtClean="0"/>
              <a:t> with a numeric ID (the primary key) and an email address. During log on, MySQL must locate the correct ID by searching for an email. With an index, MySQL can use a fast search algorithm to locate the email almost instantly. Without an index, MySQL must check every record in sequence until the address is found.</a:t>
            </a:r>
          </a:p>
          <a:p>
            <a:endParaRPr lang="en-US" dirty="0" smtClean="0"/>
          </a:p>
          <a:p>
            <a:r>
              <a:rPr lang="en-US" dirty="0" smtClean="0"/>
              <a:t>It’s tempting to add indexes to every column, however, they are regenerated during every table INSERT or UPDATE. That can hit performance; only add indexes when necessary.</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30</a:t>
            </a:fld>
            <a:endParaRPr lang="en-US"/>
          </a:p>
        </p:txBody>
      </p:sp>
    </p:spTree>
    <p:extLst>
      <p:ext uri="{BB962C8B-B14F-4D97-AF65-F5344CB8AC3E}">
        <p14:creationId xmlns:p14="http://schemas.microsoft.com/office/powerpoint/2010/main" val="41357828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It’s tempting to add indexes to every column, however, they are regenerated during every table INSERT or UPDATE. That can hit performance; only add indexes when necessary.</a:t>
            </a:r>
          </a:p>
          <a:p>
            <a:endParaRPr lang="en-US" dirty="0" smtClean="0"/>
          </a:p>
        </p:txBody>
      </p:sp>
      <p:sp>
        <p:nvSpPr>
          <p:cNvPr id="4" name="Slide Number Placeholder 3"/>
          <p:cNvSpPr>
            <a:spLocks noGrp="1"/>
          </p:cNvSpPr>
          <p:nvPr>
            <p:ph type="sldNum" sz="quarter" idx="10"/>
          </p:nvPr>
        </p:nvSpPr>
        <p:spPr/>
        <p:txBody>
          <a:bodyPr/>
          <a:lstStyle/>
          <a:p>
            <a:fld id="{48C1EB67-F149-44AB-8268-6FBAA37BC8D1}" type="slidenum">
              <a:rPr lang="en-US" smtClean="0"/>
              <a:pPr/>
              <a:t>31</a:t>
            </a:fld>
            <a:endParaRPr lang="en-US"/>
          </a:p>
        </p:txBody>
      </p:sp>
    </p:spTree>
    <p:extLst>
      <p:ext uri="{BB962C8B-B14F-4D97-AF65-F5344CB8AC3E}">
        <p14:creationId xmlns:p14="http://schemas.microsoft.com/office/powerpoint/2010/main" val="41357828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select * from articles WHERE MATCH(</a:t>
            </a:r>
            <a:r>
              <a:rPr lang="en-US" dirty="0" err="1" smtClean="0"/>
              <a:t>title,body</a:t>
            </a:r>
            <a:r>
              <a:rPr lang="en-US" dirty="0" smtClean="0"/>
              <a:t>) AGAINST ('MySQL');</a:t>
            </a:r>
            <a:endParaRPr lang="en-US" dirty="0"/>
          </a:p>
        </p:txBody>
      </p:sp>
      <p:sp>
        <p:nvSpPr>
          <p:cNvPr id="4" name="Slide Number Placeholder 3"/>
          <p:cNvSpPr>
            <a:spLocks noGrp="1"/>
          </p:cNvSpPr>
          <p:nvPr>
            <p:ph type="sldNum" sz="quarter" idx="10"/>
          </p:nvPr>
        </p:nvSpPr>
        <p:spPr/>
        <p:txBody>
          <a:bodyPr/>
          <a:lstStyle/>
          <a:p>
            <a:fld id="{48C1EB67-F149-44AB-8268-6FBAA37BC8D1}" type="slidenum">
              <a:rPr lang="en-US" smtClean="0"/>
              <a:pPr/>
              <a:t>33</a:t>
            </a:fld>
            <a:endParaRPr lang="en-US"/>
          </a:p>
        </p:txBody>
      </p:sp>
    </p:spTree>
    <p:extLst>
      <p:ext uri="{BB962C8B-B14F-4D97-AF65-F5344CB8AC3E}">
        <p14:creationId xmlns:p14="http://schemas.microsoft.com/office/powerpoint/2010/main" val="13808840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hlinkClick r:id="rId3"/>
              </a:rPr>
              <a:t>String</a:t>
            </a:r>
            <a:r>
              <a:rPr lang="en-US" baseline="0" dirty="0" smtClean="0">
                <a:hlinkClick r:id="rId3"/>
              </a:rPr>
              <a:t> compression: </a:t>
            </a:r>
            <a:endParaRPr lang="en-US" dirty="0" smtClean="0">
              <a:hlinkClick r:id=""/>
            </a:endParaRPr>
          </a:p>
          <a:p>
            <a:r>
              <a:rPr lang="en-US" dirty="0" smtClean="0">
                <a:hlinkClick r:id=""/>
              </a:rPr>
              <a:t>http://docs.neo4j.org/chunked/stable/short-strings.html</a:t>
            </a:r>
            <a:endParaRPr lang="en-US" dirty="0"/>
          </a:p>
        </p:txBody>
      </p:sp>
      <p:sp>
        <p:nvSpPr>
          <p:cNvPr id="4" name="Slide Number Placeholder 3"/>
          <p:cNvSpPr>
            <a:spLocks noGrp="1"/>
          </p:cNvSpPr>
          <p:nvPr>
            <p:ph type="sldNum" sz="quarter" idx="10"/>
          </p:nvPr>
        </p:nvSpPr>
        <p:spPr/>
        <p:txBody>
          <a:bodyPr/>
          <a:lstStyle/>
          <a:p>
            <a:fld id="{DC4A021A-DE74-4E80-A59C-91CCA42B3E15}" type="slidenum">
              <a:rPr lang="en-US" smtClean="0"/>
              <a:t>35</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References: </a:t>
            </a:r>
            <a:r>
              <a:rPr lang="en-US" dirty="0" smtClean="0">
                <a:hlinkClick r:id="rId3"/>
              </a:rPr>
              <a:t>http://docs.neo4j.org/chunked/stable/capabilities-capacity.html</a:t>
            </a:r>
            <a:endParaRPr lang="en-US" dirty="0" smtClean="0"/>
          </a:p>
          <a:p>
            <a:endParaRPr lang="en-US" dirty="0" smtClean="0"/>
          </a:p>
          <a:p>
            <a:r>
              <a:rPr lang="en-US" dirty="0" smtClean="0"/>
              <a:t>Data size is mainly</a:t>
            </a:r>
            <a:r>
              <a:rPr lang="en-US" baseline="0" dirty="0" smtClean="0"/>
              <a:t> limited by the address space of the primary keys of the nodes, relationships, property, relationship types.</a:t>
            </a:r>
            <a:endParaRPr lang="en-US" dirty="0"/>
          </a:p>
        </p:txBody>
      </p:sp>
      <p:sp>
        <p:nvSpPr>
          <p:cNvPr id="4" name="Slide Number Placeholder 3"/>
          <p:cNvSpPr>
            <a:spLocks noGrp="1"/>
          </p:cNvSpPr>
          <p:nvPr>
            <p:ph type="sldNum" sz="quarter" idx="10"/>
          </p:nvPr>
        </p:nvSpPr>
        <p:spPr/>
        <p:txBody>
          <a:bodyPr/>
          <a:lstStyle/>
          <a:p>
            <a:fld id="{DC4A021A-DE74-4E80-A59C-91CCA42B3E15}" type="slidenum">
              <a:rPr lang="en-US" smtClean="0"/>
              <a:t>40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4EA4D44C-66B2-074D-B601-8B3F3935C834}" type="slidenum">
              <a:rPr lang="en-CA"/>
              <a:pPr/>
              <a:t>5</a:t>
            </a:fld>
            <a:endParaRPr lang="en-CA"/>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5130EFDA-C43F-AD44-BAB7-B3D2842F0878}" type="slidenum">
              <a:rPr lang="en-CA"/>
              <a:pPr/>
              <a:t>6</a:t>
            </a:fld>
            <a:endParaRPr lang="en-CA"/>
          </a:p>
        </p:txBody>
      </p:sp>
      <p:sp>
        <p:nvSpPr>
          <p:cNvPr id="33795" name="Rectangle 2"/>
          <p:cNvSpPr>
            <a:spLocks noGrp="1" noRot="1" noChangeAspect="1" noChangeArrowheads="1" noTextEdit="1"/>
          </p:cNvSpPr>
          <p:nvPr>
            <p:ph type="sldImg"/>
          </p:nvPr>
        </p:nvSpPr>
        <p:spPr>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BE17A0AC-F1C0-2F41-8B56-25A17B8321EA}" type="slidenum">
              <a:rPr lang="en-CA"/>
              <a:pPr/>
              <a:t>7</a:t>
            </a:fld>
            <a:endParaRPr lang="en-CA"/>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EEEB87C6-26E6-B442-85F2-A5F6D6223676}" type="slidenum">
              <a:rPr lang="en-CA"/>
              <a:pPr/>
              <a:t>8</a:t>
            </a:fld>
            <a:endParaRPr lang="en-CA"/>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ED3D2C9A-2693-E443-8B9B-DDCEE263FCFE}" type="slidenum">
              <a:rPr lang="en-CA"/>
              <a:pPr/>
              <a:t>9</a:t>
            </a:fld>
            <a:endParaRPr lang="en-CA"/>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8DECF24E-4CDE-7B42-8815-D99618BB14CB}" type="slidenum">
              <a:rPr lang="en-CA"/>
              <a:pPr/>
              <a:t>10</a:t>
            </a:fld>
            <a:endParaRPr lang="en-CA"/>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0E64F37D-4A54-ED40-B27D-EDF788B3AC5F}" type="slidenum">
              <a:rPr lang="en-CA">
                <a:solidFill>
                  <a:prstClr val="black"/>
                </a:solidFill>
              </a:rPr>
              <a:pPr/>
              <a:t>11</a:t>
            </a:fld>
            <a:endParaRPr lang="en-CA">
              <a:solidFill>
                <a:prstClr val="black"/>
              </a:solidFill>
            </a:endParaRPr>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274">
              <a:defRPr sz="1200">
                <a:solidFill>
                  <a:schemeClr val="tx1"/>
                </a:solidFill>
                <a:latin typeface="Times New Roman" charset="0"/>
                <a:ea typeface="ＭＳ Ｐゴシック" charset="0"/>
              </a:defRPr>
            </a:lvl1pPr>
            <a:lvl2pPr marL="730171" indent="-280835" defTabSz="914274">
              <a:defRPr sz="1200">
                <a:solidFill>
                  <a:schemeClr val="tx1"/>
                </a:solidFill>
                <a:latin typeface="Times New Roman" charset="0"/>
                <a:ea typeface="ＭＳ Ｐゴシック" charset="0"/>
              </a:defRPr>
            </a:lvl2pPr>
            <a:lvl3pPr marL="1123340" indent="-224668" defTabSz="914274">
              <a:defRPr sz="1200">
                <a:solidFill>
                  <a:schemeClr val="tx1"/>
                </a:solidFill>
                <a:latin typeface="Times New Roman" charset="0"/>
                <a:ea typeface="ＭＳ Ｐゴシック" charset="0"/>
              </a:defRPr>
            </a:lvl3pPr>
            <a:lvl4pPr marL="1572677" indent="-224668" defTabSz="914274">
              <a:defRPr sz="1200">
                <a:solidFill>
                  <a:schemeClr val="tx1"/>
                </a:solidFill>
                <a:latin typeface="Times New Roman" charset="0"/>
                <a:ea typeface="ＭＳ Ｐゴシック" charset="0"/>
              </a:defRPr>
            </a:lvl4pPr>
            <a:lvl5pPr marL="2022013" indent="-224668" defTabSz="914274">
              <a:defRPr sz="1200">
                <a:solidFill>
                  <a:schemeClr val="tx1"/>
                </a:solidFill>
                <a:latin typeface="Times New Roman" charset="0"/>
                <a:ea typeface="ＭＳ Ｐゴシック" charset="0"/>
              </a:defRPr>
            </a:lvl5pPr>
            <a:lvl6pPr marL="2471349" indent="-224668" defTabSz="914274" eaLnBrk="0" fontAlgn="base" hangingPunct="0">
              <a:spcBef>
                <a:spcPct val="30000"/>
              </a:spcBef>
              <a:spcAft>
                <a:spcPct val="0"/>
              </a:spcAft>
              <a:defRPr sz="1200">
                <a:solidFill>
                  <a:schemeClr val="tx1"/>
                </a:solidFill>
                <a:latin typeface="Times New Roman" charset="0"/>
                <a:ea typeface="ＭＳ Ｐゴシック" charset="0"/>
              </a:defRPr>
            </a:lvl6pPr>
            <a:lvl7pPr marL="2920685" indent="-224668" defTabSz="914274" eaLnBrk="0" fontAlgn="base" hangingPunct="0">
              <a:spcBef>
                <a:spcPct val="30000"/>
              </a:spcBef>
              <a:spcAft>
                <a:spcPct val="0"/>
              </a:spcAft>
              <a:defRPr sz="1200">
                <a:solidFill>
                  <a:schemeClr val="tx1"/>
                </a:solidFill>
                <a:latin typeface="Times New Roman" charset="0"/>
                <a:ea typeface="ＭＳ Ｐゴシック" charset="0"/>
              </a:defRPr>
            </a:lvl7pPr>
            <a:lvl8pPr marL="3370021" indent="-224668" defTabSz="914274" eaLnBrk="0" fontAlgn="base" hangingPunct="0">
              <a:spcBef>
                <a:spcPct val="30000"/>
              </a:spcBef>
              <a:spcAft>
                <a:spcPct val="0"/>
              </a:spcAft>
              <a:defRPr sz="1200">
                <a:solidFill>
                  <a:schemeClr val="tx1"/>
                </a:solidFill>
                <a:latin typeface="Times New Roman" charset="0"/>
                <a:ea typeface="ＭＳ Ｐゴシック" charset="0"/>
              </a:defRPr>
            </a:lvl8pPr>
            <a:lvl9pPr marL="3819357" indent="-224668" defTabSz="914274" eaLnBrk="0" fontAlgn="base" hangingPunct="0">
              <a:spcBef>
                <a:spcPct val="30000"/>
              </a:spcBef>
              <a:spcAft>
                <a:spcPct val="0"/>
              </a:spcAft>
              <a:defRPr sz="1200">
                <a:solidFill>
                  <a:schemeClr val="tx1"/>
                </a:solidFill>
                <a:latin typeface="Times New Roman" charset="0"/>
                <a:ea typeface="ＭＳ Ｐゴシック" charset="0"/>
              </a:defRPr>
            </a:lvl9pPr>
          </a:lstStyle>
          <a:p>
            <a:fld id="{A746D6DF-263F-CC4C-8351-03C561F497C1}" type="slidenum">
              <a:rPr lang="en-CA">
                <a:solidFill>
                  <a:prstClr val="black"/>
                </a:solidFill>
              </a:rPr>
              <a:pPr/>
              <a:t>12</a:t>
            </a:fld>
            <a:endParaRPr lang="en-CA">
              <a:solidFill>
                <a:prstClr val="black"/>
              </a:solidFill>
            </a:endParaRPr>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10/22/15</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10/22/15</a:t>
            </a:fld>
            <a:endParaRPr lang="en-US"/>
          </a:p>
        </p:txBody>
      </p:sp>
      <p:sp>
        <p:nvSpPr>
          <p:cNvPr id="5" name="Footer Placeholder 4"/>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fld id="{78A23228-B0E4-3448-A468-703EFFA2D31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61950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B6A0396C-8882-3E4E-A76F-15A2AE64B69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2795124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fld id="{FC2DCFD5-36DC-7F4D-AD53-FA8E15B299C5}"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839377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C96ED4D5-59B2-8247-9C0D-85165036F4B8}"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36668914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fld id="{CDE9FCFA-9FFD-8846-9881-F42DE0F6B5F4}"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2469544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fld id="{EBFEED73-9AF0-374E-9DEB-F3B0A45E83E1}"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46423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3C981509-634C-A248-8BBE-5AEBA78219C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88144547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3680137-5733-9B4A-A51E-A6A5D46A590E}"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85461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295400"/>
            <a:ext cx="7924800" cy="51785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D6222D3D-0BDF-874B-A48D-16E2A0BC9000}"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6151675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30E779C4-C088-AF4F-88DF-A0EB70977BA7}"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35739266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D7526D8E-FD7A-BE42-8FF4-7ED4523D2442}"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93843514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Rectangle 6"/>
          <p:cNvSpPr>
            <a:spLocks noGrp="1" noChangeArrowheads="1"/>
          </p:cNvSpPr>
          <p:nvPr>
            <p:ph type="sldNum" sz="quarter" idx="10"/>
          </p:nvPr>
        </p:nvSpPr>
        <p:spPr>
          <a:ln/>
        </p:spPr>
        <p:txBody>
          <a:bodyPr/>
          <a:lstStyle>
            <a:lvl1pPr>
              <a:defRPr/>
            </a:lvl1pPr>
          </a:lstStyle>
          <a:p>
            <a:fld id="{3388BE0A-CB96-F94A-B76D-4E9F8EBB6786}" type="slidenum">
              <a:rPr lang="en-US">
                <a:solidFill>
                  <a:srgbClr val="000000"/>
                </a:solidFill>
              </a:rPr>
              <a:pPr/>
              <a:t>‹#›</a:t>
            </a:fld>
            <a:endParaRPr lang="en-US">
              <a:solidFill>
                <a:srgbClr val="000000"/>
              </a:solidFill>
            </a:endParaRPr>
          </a:p>
        </p:txBody>
      </p:sp>
    </p:spTree>
    <p:extLst>
      <p:ext uri="{BB962C8B-B14F-4D97-AF65-F5344CB8AC3E}">
        <p14:creationId xmlns:p14="http://schemas.microsoft.com/office/powerpoint/2010/main" val="11500650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a:prstGeom prst="rect">
            <a:avLst/>
          </a:prstGeom>
        </p:spPr>
        <p:txBody>
          <a:bodyPr/>
          <a:lstStyle/>
          <a:p>
            <a:fld id="{1D8BD707-D9CF-40AE-B4C6-C98DA3205C09}" type="datetimeFigureOut">
              <a:rPr lang="en-US" smtClean="0"/>
              <a:pPr/>
              <a:t>10/22/15</a:t>
            </a:fld>
            <a:endParaRPr lang="en-US"/>
          </a:p>
        </p:txBody>
      </p:sp>
      <p:sp>
        <p:nvSpPr>
          <p:cNvPr id="5" name="Footer Placeholder 4"/>
          <p:cNvSpPr>
            <a:spLocks noGrp="1"/>
          </p:cNvSpPr>
          <p:nvPr>
            <p:ph type="ftr" sz="quarter" idx="11"/>
          </p:nvPr>
        </p:nvSpPr>
        <p:spPr bwMode="auto">
          <a:xfrm rot="5400000">
            <a:off x="7077456" y="4178808"/>
            <a:ext cx="3657600" cy="384048"/>
          </a:xfrm>
          <a:prstGeom prst="rect">
            <a:avLst/>
          </a:prstGeo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10/22/15</a:t>
            </a:fld>
            <a:endParaRPr lang="en-US"/>
          </a:p>
        </p:txBody>
      </p:sp>
      <p:sp>
        <p:nvSpPr>
          <p:cNvPr id="6" name="Footer Placeholder 5"/>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10/22/15</a:t>
            </a:fld>
            <a:endParaRPr lang="en-US"/>
          </a:p>
        </p:txBody>
      </p:sp>
      <p:sp>
        <p:nvSpPr>
          <p:cNvPr id="8" name="Footer Placeholder 7"/>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a:xfrm rot="5400000">
            <a:off x="7589520" y="1081851"/>
            <a:ext cx="2011680" cy="384048"/>
          </a:xfrm>
          <a:prstGeom prst="rect">
            <a:avLst/>
          </a:prstGeom>
        </p:spPr>
        <p:txBody>
          <a:bodyPr rtlCol="0"/>
          <a:lstStyle/>
          <a:p>
            <a:fld id="{1D8BD707-D9CF-40AE-B4C6-C98DA3205C09}" type="datetimeFigureOut">
              <a:rPr lang="en-US" smtClean="0"/>
              <a:pPr/>
              <a:t>10/22/15</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a:xfrm rot="5400000">
            <a:off x="6990186" y="3737240"/>
            <a:ext cx="3200400" cy="365760"/>
          </a:xfrm>
          <a:prstGeom prst="rect">
            <a:avLst/>
          </a:prstGeom>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rot="5400000">
            <a:off x="7589520" y="1081851"/>
            <a:ext cx="2011680" cy="384048"/>
          </a:xfrm>
          <a:prstGeom prst="rect">
            <a:avLst/>
          </a:prstGeom>
        </p:spPr>
        <p:txBody>
          <a:bodyPr/>
          <a:lstStyle/>
          <a:p>
            <a:fld id="{1D8BD707-D9CF-40AE-B4C6-C98DA3205C09}" type="datetimeFigureOut">
              <a:rPr lang="en-US" smtClean="0"/>
              <a:pPr/>
              <a:t>10/22/15</a:t>
            </a:fld>
            <a:endParaRPr lang="en-US"/>
          </a:p>
        </p:txBody>
      </p:sp>
      <p:sp>
        <p:nvSpPr>
          <p:cNvPr id="3" name="Footer Placeholder 2"/>
          <p:cNvSpPr>
            <a:spLocks noGrp="1"/>
          </p:cNvSpPr>
          <p:nvPr>
            <p:ph type="ftr" sz="quarter" idx="11"/>
          </p:nvPr>
        </p:nvSpPr>
        <p:spPr>
          <a:xfrm rot="5400000">
            <a:off x="6990186" y="3737240"/>
            <a:ext cx="3200400" cy="365760"/>
          </a:xfrm>
          <a:prstGeom prst="rect">
            <a:avLst/>
          </a:prstGeom>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a:xfrm rot="5400000">
            <a:off x="7589520" y="1081851"/>
            <a:ext cx="2011680" cy="384048"/>
          </a:xfrm>
          <a:prstGeom prst="rect">
            <a:avLst/>
          </a:prstGeom>
        </p:spPr>
        <p:txBody>
          <a:bodyPr rtlCol="0"/>
          <a:lstStyle/>
          <a:p>
            <a:fld id="{1D8BD707-D9CF-40AE-B4C6-C98DA3205C09}" type="datetimeFigureOut">
              <a:rPr lang="en-US" smtClean="0"/>
              <a:pPr/>
              <a:t>10/22/15</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a:xfrm rot="5400000">
            <a:off x="6990186" y="3737240"/>
            <a:ext cx="3200400" cy="365760"/>
          </a:xfrm>
          <a:prstGeom prst="rect">
            <a:avLst/>
          </a:prstGeom>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a:xfrm rot="5400000">
            <a:off x="7589520" y="1081851"/>
            <a:ext cx="2011680" cy="384048"/>
          </a:xfrm>
          <a:prstGeom prst="rect">
            <a:avLst/>
          </a:prstGeom>
        </p:spPr>
        <p:txBody>
          <a:bodyPr rtlCol="0"/>
          <a:lstStyle/>
          <a:p>
            <a:fld id="{1D8BD707-D9CF-40AE-B4C6-C98DA3205C09}" type="datetimeFigureOut">
              <a:rPr lang="en-US" smtClean="0"/>
              <a:pPr/>
              <a:t>10/22/15</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a:xfrm rot="5400000">
            <a:off x="6990186" y="3737240"/>
            <a:ext cx="3200400" cy="365760"/>
          </a:xfrm>
          <a:prstGeom prst="rect">
            <a:avLst/>
          </a:prstGeom>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theme" Target="../theme/theme2.xml"/><Relationship Id="rId1" Type="http://schemas.openxmlformats.org/officeDocument/2006/relationships/slideLayout" Target="../slideLayouts/slideLayout1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924800" cy="792162"/>
          </a:xfrm>
          <a:prstGeom prst="rect">
            <a:avLst/>
          </a:prstGeom>
        </p:spPr>
        <p:txBody>
          <a:bodyPr vert="horz" anchor="ctr" anchorCtr="1">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295400"/>
            <a:ext cx="7924800" cy="51785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483194" y="6172200"/>
            <a:ext cx="526694" cy="552651"/>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000" dirty="0"/>
          </a:p>
        </p:txBody>
      </p:sp>
      <p:sp>
        <p:nvSpPr>
          <p:cNvPr id="23" name="Slide Number Placeholder 22"/>
          <p:cNvSpPr>
            <a:spLocks noGrp="1"/>
          </p:cNvSpPr>
          <p:nvPr>
            <p:ph type="sldNum" sz="quarter" idx="4"/>
          </p:nvPr>
        </p:nvSpPr>
        <p:spPr>
          <a:xfrm>
            <a:off x="8458200" y="6191451"/>
            <a:ext cx="585216" cy="525018"/>
          </a:xfrm>
          <a:prstGeom prst="rect">
            <a:avLst/>
          </a:prstGeom>
        </p:spPr>
        <p:txBody>
          <a:bodyPr vert="horz" anchor="ctr"/>
          <a:lstStyle>
            <a:lvl1pPr algn="ctr" eaLnBrk="1" latinLnBrk="0" hangingPunct="1">
              <a:defRPr kumimoji="0" sz="10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pPr>
            <a:fld id="{D983639A-CF2C-D142-9774-30FE4988FBF1}" type="slidenum">
              <a:rPr lang="en-US" smtClean="0">
                <a:solidFill>
                  <a:srgbClr val="000000"/>
                </a:solidFill>
                <a:latin typeface="Times New Roman" charset="0"/>
                <a:ea typeface="ＭＳ Ｐゴシック" charset="0"/>
              </a:rPr>
              <a:pPr fontAlgn="base">
                <a:spcBef>
                  <a:spcPct val="0"/>
                </a:spcBef>
                <a:spcAft>
                  <a:spcPct val="0"/>
                </a:spcAft>
              </a:pPr>
              <a:t>‹#›</a:t>
            </a:fld>
            <a:endParaRPr lang="en-US" smtClean="0">
              <a:solidFill>
                <a:srgbClr val="000000"/>
              </a:solidFill>
              <a:latin typeface="Times New Roman" charset="0"/>
              <a:ea typeface="ＭＳ Ｐゴシック" charset="0"/>
            </a:endParaRPr>
          </a:p>
        </p:txBody>
      </p:sp>
    </p:spTree>
    <p:extLst>
      <p:ext uri="{BB962C8B-B14F-4D97-AF65-F5344CB8AC3E}">
        <p14:creationId xmlns:p14="http://schemas.microsoft.com/office/powerpoint/2010/main" val="98959640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96" r:id="rId12"/>
  </p:sldLayoutIdLst>
  <p:timing>
    <p:tnLst>
      <p:par>
        <p:cTn xmlns:p14="http://schemas.microsoft.com/office/powerpoint/2010/main" id="1" dur="indefinite" restart="never" nodeType="tmRoot"/>
      </p:par>
    </p:tnLst>
  </p:timing>
  <p:hf hdr="0" dt="0"/>
  <p:txStyles>
    <p:titleStyle>
      <a:lvl1pPr algn="ctr" rtl="0" eaLnBrk="0" fontAlgn="base" hangingPunct="0">
        <a:spcBef>
          <a:spcPct val="0"/>
        </a:spcBef>
        <a:spcAft>
          <a:spcPct val="0"/>
        </a:spcAft>
        <a:defRPr sz="4400">
          <a:solidFill>
            <a:schemeClr val="tx2"/>
          </a:solidFill>
          <a:latin typeface="+mj-lt"/>
          <a:ea typeface="ＭＳ Ｐゴシック" charset="0"/>
          <a:cs typeface="+mj-cs"/>
        </a:defRPr>
      </a:lvl1pPr>
      <a:lvl2pPr algn="ctr" rtl="0" eaLnBrk="0" fontAlgn="base" hangingPunct="0">
        <a:spcBef>
          <a:spcPct val="0"/>
        </a:spcBef>
        <a:spcAft>
          <a:spcPct val="0"/>
        </a:spcAft>
        <a:defRPr sz="44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44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44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4400">
          <a:solidFill>
            <a:schemeClr val="tx2"/>
          </a:solidFill>
          <a:latin typeface="Times New Roman" pitchFamily="18" charset="0"/>
          <a:ea typeface="ＭＳ Ｐゴシック"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14300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60020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205740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0" y="2514600"/>
            <a:ext cx="6172200" cy="1894362"/>
          </a:xfrm>
        </p:spPr>
        <p:txBody>
          <a:bodyPr/>
          <a:lstStyle/>
          <a:p>
            <a:r>
              <a:rPr lang="en-US" dirty="0"/>
              <a:t>INLS 623– Database Systems II– </a:t>
            </a:r>
            <a:r>
              <a:rPr lang="en-US" dirty="0" smtClean="0"/>
              <a:t>File Structures, Indexing, and Hashing</a:t>
            </a:r>
            <a:endParaRPr lang="en-US" dirty="0"/>
          </a:p>
        </p:txBody>
      </p:sp>
      <p:sp>
        <p:nvSpPr>
          <p:cNvPr id="3" name="Subtitle 2"/>
          <p:cNvSpPr>
            <a:spLocks noGrp="1"/>
          </p:cNvSpPr>
          <p:nvPr>
            <p:ph type="subTitle" idx="1"/>
          </p:nvPr>
        </p:nvSpPr>
        <p:spPr>
          <a:xfrm>
            <a:off x="2286000" y="5257800"/>
            <a:ext cx="6172200" cy="1117122"/>
          </a:xfrm>
        </p:spPr>
        <p:txBody>
          <a:bodyPr/>
          <a:lstStyle/>
          <a:p>
            <a:r>
              <a:rPr lang="en-US" dirty="0" smtClean="0"/>
              <a:t>Instructor: Jason Carter</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6"/>
          <p:cNvSpPr>
            <a:spLocks noGrp="1" noChangeArrowheads="1"/>
          </p:cNvSpPr>
          <p:nvPr>
            <p:ph type="title"/>
          </p:nvPr>
        </p:nvSpPr>
        <p:spPr>
          <a:xfrm>
            <a:off x="712788" y="344488"/>
            <a:ext cx="7772400" cy="1143000"/>
          </a:xfrm>
        </p:spPr>
        <p:txBody>
          <a:bodyPr/>
          <a:lstStyle/>
          <a:p>
            <a:r>
              <a:rPr lang="en-US">
                <a:latin typeface="Times New Roman" charset="0"/>
              </a:rPr>
              <a:t>Files of Records (contd.)</a:t>
            </a:r>
          </a:p>
        </p:txBody>
      </p:sp>
      <p:sp>
        <p:nvSpPr>
          <p:cNvPr id="17411" name="Rectangle 7"/>
          <p:cNvSpPr>
            <a:spLocks noGrp="1" noChangeArrowheads="1"/>
          </p:cNvSpPr>
          <p:nvPr>
            <p:ph type="body" idx="1"/>
          </p:nvPr>
        </p:nvSpPr>
        <p:spPr>
          <a:xfrm>
            <a:off x="698500" y="1557338"/>
            <a:ext cx="7772400" cy="4114800"/>
          </a:xfrm>
        </p:spPr>
        <p:txBody>
          <a:bodyPr>
            <a:normAutofit lnSpcReduction="10000"/>
          </a:bodyPr>
          <a:lstStyle/>
          <a:p>
            <a:pPr>
              <a:lnSpc>
                <a:spcPct val="90000"/>
              </a:lnSpc>
            </a:pPr>
            <a:r>
              <a:rPr lang="en-US" sz="2400">
                <a:latin typeface="Times New Roman" charset="0"/>
              </a:rPr>
              <a:t>File records can be </a:t>
            </a:r>
            <a:r>
              <a:rPr lang="en-US" sz="2400" b="1">
                <a:latin typeface="Times New Roman" charset="0"/>
              </a:rPr>
              <a:t>unspanned</a:t>
            </a:r>
            <a:r>
              <a:rPr lang="en-US" sz="2400">
                <a:latin typeface="Times New Roman" charset="0"/>
              </a:rPr>
              <a:t> or </a:t>
            </a:r>
            <a:r>
              <a:rPr lang="en-US" sz="2400" b="1">
                <a:latin typeface="Times New Roman" charset="0"/>
              </a:rPr>
              <a:t>spanned</a:t>
            </a:r>
            <a:r>
              <a:rPr lang="en-US" sz="2400">
                <a:latin typeface="Times New Roman" charset="0"/>
              </a:rPr>
              <a:t> </a:t>
            </a:r>
          </a:p>
          <a:p>
            <a:pPr lvl="1">
              <a:lnSpc>
                <a:spcPct val="90000"/>
              </a:lnSpc>
            </a:pPr>
            <a:r>
              <a:rPr lang="en-US" sz="2200" b="1">
                <a:latin typeface="Times New Roman" charset="0"/>
              </a:rPr>
              <a:t>Unspanned</a:t>
            </a:r>
            <a:r>
              <a:rPr lang="en-US" sz="2200">
                <a:latin typeface="Times New Roman" charset="0"/>
              </a:rPr>
              <a:t>: no record can span two blocks</a:t>
            </a:r>
          </a:p>
          <a:p>
            <a:pPr lvl="1">
              <a:lnSpc>
                <a:spcPct val="90000"/>
              </a:lnSpc>
            </a:pPr>
            <a:r>
              <a:rPr lang="en-US" sz="2200" b="1">
                <a:latin typeface="Times New Roman" charset="0"/>
              </a:rPr>
              <a:t>Spanned</a:t>
            </a:r>
            <a:r>
              <a:rPr lang="en-US" sz="2200">
                <a:latin typeface="Times New Roman" charset="0"/>
              </a:rPr>
              <a:t>: a record can be stored in more than one block</a:t>
            </a:r>
          </a:p>
          <a:p>
            <a:pPr>
              <a:lnSpc>
                <a:spcPct val="90000"/>
              </a:lnSpc>
            </a:pPr>
            <a:r>
              <a:rPr lang="en-US" sz="2400">
                <a:latin typeface="Times New Roman" charset="0"/>
              </a:rPr>
              <a:t>The physical disk blocks that are allocated to hold the records of a file can be </a:t>
            </a:r>
            <a:r>
              <a:rPr lang="en-US" sz="2400" i="1">
                <a:latin typeface="Times New Roman" charset="0"/>
              </a:rPr>
              <a:t>contiguous, linked, or indexed</a:t>
            </a:r>
            <a:r>
              <a:rPr lang="en-US" sz="2400">
                <a:latin typeface="Times New Roman" charset="0"/>
              </a:rPr>
              <a:t>.</a:t>
            </a:r>
          </a:p>
          <a:p>
            <a:pPr>
              <a:lnSpc>
                <a:spcPct val="90000"/>
              </a:lnSpc>
            </a:pPr>
            <a:r>
              <a:rPr lang="en-US" sz="2400">
                <a:latin typeface="Times New Roman" charset="0"/>
              </a:rPr>
              <a:t>In a file of fixed-length records, all records have the same format. Usually, unspanned blocking is used with such files.</a:t>
            </a:r>
          </a:p>
          <a:p>
            <a:pPr>
              <a:lnSpc>
                <a:spcPct val="90000"/>
              </a:lnSpc>
            </a:pPr>
            <a:r>
              <a:rPr lang="en-US" sz="2400">
                <a:latin typeface="Times New Roman" charset="0"/>
              </a:rPr>
              <a:t>Files of variable-length records require additional information to be stored in each record, such as </a:t>
            </a:r>
            <a:r>
              <a:rPr lang="en-US" sz="2400" b="1">
                <a:latin typeface="Times New Roman" charset="0"/>
              </a:rPr>
              <a:t>separator</a:t>
            </a:r>
            <a:r>
              <a:rPr lang="en-US" sz="2400">
                <a:latin typeface="Times New Roman" charset="0"/>
              </a:rPr>
              <a:t> </a:t>
            </a:r>
            <a:r>
              <a:rPr lang="en-US" sz="2400" b="1">
                <a:latin typeface="Times New Roman" charset="0"/>
              </a:rPr>
              <a:t>characters</a:t>
            </a:r>
            <a:r>
              <a:rPr lang="en-US" sz="2400">
                <a:latin typeface="Times New Roman" charset="0"/>
              </a:rPr>
              <a:t> and </a:t>
            </a:r>
            <a:r>
              <a:rPr lang="en-US" sz="2400" b="1">
                <a:latin typeface="Times New Roman" charset="0"/>
              </a:rPr>
              <a:t>field types</a:t>
            </a:r>
            <a:r>
              <a:rPr lang="en-US" sz="2400">
                <a:latin typeface="Times New Roman" charset="0"/>
              </a:rPr>
              <a:t>.</a:t>
            </a:r>
          </a:p>
          <a:p>
            <a:pPr lvl="1">
              <a:lnSpc>
                <a:spcPct val="90000"/>
              </a:lnSpc>
            </a:pPr>
            <a:r>
              <a:rPr lang="en-US" sz="2200">
                <a:latin typeface="Times New Roman" charset="0"/>
              </a:rPr>
              <a:t>Usually spanned blocking is used with such files. </a:t>
            </a:r>
          </a:p>
        </p:txBody>
      </p:sp>
    </p:spTree>
    <p:extLst>
      <p:ext uri="{BB962C8B-B14F-4D97-AF65-F5344CB8AC3E}">
        <p14:creationId xmlns:p14="http://schemas.microsoft.com/office/powerpoint/2010/main" val="47161534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6"/>
          <p:cNvSpPr>
            <a:spLocks noGrp="1" noChangeArrowheads="1"/>
          </p:cNvSpPr>
          <p:nvPr>
            <p:ph type="title"/>
          </p:nvPr>
        </p:nvSpPr>
        <p:spPr>
          <a:xfrm>
            <a:off x="712788" y="173038"/>
            <a:ext cx="7772400" cy="1143000"/>
          </a:xfrm>
        </p:spPr>
        <p:txBody>
          <a:bodyPr/>
          <a:lstStyle/>
          <a:p>
            <a:r>
              <a:rPr lang="en-US">
                <a:latin typeface="Times New Roman" charset="0"/>
              </a:rPr>
              <a:t>Unordered Files</a:t>
            </a:r>
          </a:p>
        </p:txBody>
      </p:sp>
      <p:sp>
        <p:nvSpPr>
          <p:cNvPr id="19459" name="Rectangle 7"/>
          <p:cNvSpPr>
            <a:spLocks noGrp="1" noChangeArrowheads="1"/>
          </p:cNvSpPr>
          <p:nvPr>
            <p:ph type="body" idx="1"/>
          </p:nvPr>
        </p:nvSpPr>
        <p:spPr>
          <a:xfrm>
            <a:off x="566738" y="1106488"/>
            <a:ext cx="7772400" cy="4114800"/>
          </a:xfrm>
        </p:spPr>
        <p:txBody>
          <a:bodyPr/>
          <a:lstStyle/>
          <a:p>
            <a:r>
              <a:rPr lang="en-US" sz="2800">
                <a:latin typeface="Times New Roman" charset="0"/>
              </a:rPr>
              <a:t>Also called a </a:t>
            </a:r>
            <a:r>
              <a:rPr lang="en-US" sz="2800" b="1">
                <a:latin typeface="Times New Roman" charset="0"/>
              </a:rPr>
              <a:t>heap</a:t>
            </a:r>
            <a:r>
              <a:rPr lang="en-US" sz="2800">
                <a:latin typeface="Times New Roman" charset="0"/>
              </a:rPr>
              <a:t> or a </a:t>
            </a:r>
            <a:r>
              <a:rPr lang="en-US" sz="2800" b="1">
                <a:latin typeface="Times New Roman" charset="0"/>
              </a:rPr>
              <a:t>pile</a:t>
            </a:r>
            <a:r>
              <a:rPr lang="en-US" sz="2800">
                <a:latin typeface="Times New Roman" charset="0"/>
              </a:rPr>
              <a:t> file.</a:t>
            </a:r>
          </a:p>
          <a:p>
            <a:r>
              <a:rPr lang="en-US" sz="2800">
                <a:latin typeface="Times New Roman" charset="0"/>
              </a:rPr>
              <a:t>New records are inserted at the end of the file.</a:t>
            </a:r>
          </a:p>
          <a:p>
            <a:r>
              <a:rPr lang="en-US" sz="2800">
                <a:latin typeface="Times New Roman" charset="0"/>
              </a:rPr>
              <a:t>Deletion can be to mark a record as invalid</a:t>
            </a:r>
          </a:p>
          <a:p>
            <a:pPr lvl="1"/>
            <a:r>
              <a:rPr lang="en-US" sz="2400">
                <a:latin typeface="Times New Roman" charset="0"/>
              </a:rPr>
              <a:t>Later compaction can be done to recover space.</a:t>
            </a:r>
          </a:p>
          <a:p>
            <a:r>
              <a:rPr lang="en-US" sz="2800">
                <a:latin typeface="Times New Roman" charset="0"/>
              </a:rPr>
              <a:t>A </a:t>
            </a:r>
            <a:r>
              <a:rPr lang="en-US" sz="2800" b="1">
                <a:latin typeface="Times New Roman" charset="0"/>
              </a:rPr>
              <a:t>linear search</a:t>
            </a:r>
            <a:r>
              <a:rPr lang="en-US" sz="2800">
                <a:latin typeface="Times New Roman" charset="0"/>
              </a:rPr>
              <a:t> through the file records is necessary to search for a record since the files are unordered</a:t>
            </a:r>
          </a:p>
          <a:p>
            <a:pPr lvl="1"/>
            <a:r>
              <a:rPr lang="en-US" sz="2400">
                <a:latin typeface="Times New Roman" charset="0"/>
              </a:rPr>
              <a:t>This requires reading and searching half the file blocks on the average, and is hence quite expensive.</a:t>
            </a:r>
          </a:p>
          <a:p>
            <a:r>
              <a:rPr lang="en-US" sz="2800">
                <a:latin typeface="Times New Roman" charset="0"/>
              </a:rPr>
              <a:t>Record insertion is quite efficient.</a:t>
            </a:r>
          </a:p>
          <a:p>
            <a:r>
              <a:rPr lang="en-US" sz="2800">
                <a:latin typeface="Times New Roman" charset="0"/>
              </a:rPr>
              <a:t>Reading the records in order of a particular field requires sorting the file records  after reading.</a:t>
            </a:r>
          </a:p>
        </p:txBody>
      </p:sp>
    </p:spTree>
    <p:extLst>
      <p:ext uri="{BB962C8B-B14F-4D97-AF65-F5344CB8AC3E}">
        <p14:creationId xmlns:p14="http://schemas.microsoft.com/office/powerpoint/2010/main" val="2998576671"/>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6"/>
          <p:cNvSpPr>
            <a:spLocks noGrp="1" noChangeArrowheads="1"/>
          </p:cNvSpPr>
          <p:nvPr>
            <p:ph type="title"/>
          </p:nvPr>
        </p:nvSpPr>
        <p:spPr>
          <a:xfrm>
            <a:off x="579438" y="252413"/>
            <a:ext cx="7772400" cy="1143000"/>
          </a:xfrm>
        </p:spPr>
        <p:txBody>
          <a:bodyPr/>
          <a:lstStyle/>
          <a:p>
            <a:r>
              <a:rPr lang="en-US">
                <a:latin typeface="Times New Roman" charset="0"/>
              </a:rPr>
              <a:t>Ordered Files</a:t>
            </a:r>
          </a:p>
        </p:txBody>
      </p:sp>
      <p:sp>
        <p:nvSpPr>
          <p:cNvPr id="20483" name="Rectangle 7"/>
          <p:cNvSpPr>
            <a:spLocks noGrp="1" noChangeArrowheads="1"/>
          </p:cNvSpPr>
          <p:nvPr>
            <p:ph type="body" idx="1"/>
          </p:nvPr>
        </p:nvSpPr>
        <p:spPr>
          <a:xfrm>
            <a:off x="566738" y="1411288"/>
            <a:ext cx="8047037" cy="4114800"/>
          </a:xfrm>
        </p:spPr>
        <p:txBody>
          <a:bodyPr/>
          <a:lstStyle/>
          <a:p>
            <a:pPr>
              <a:lnSpc>
                <a:spcPct val="90000"/>
              </a:lnSpc>
            </a:pPr>
            <a:r>
              <a:rPr lang="en-US" sz="2000">
                <a:latin typeface="Times New Roman" charset="0"/>
              </a:rPr>
              <a:t>Also called a </a:t>
            </a:r>
            <a:r>
              <a:rPr lang="en-US" sz="2000" b="1">
                <a:latin typeface="Times New Roman" charset="0"/>
              </a:rPr>
              <a:t>sequential</a:t>
            </a:r>
            <a:r>
              <a:rPr lang="en-US" sz="2000">
                <a:latin typeface="Times New Roman" charset="0"/>
              </a:rPr>
              <a:t> file.</a:t>
            </a:r>
          </a:p>
          <a:p>
            <a:pPr>
              <a:lnSpc>
                <a:spcPct val="90000"/>
              </a:lnSpc>
            </a:pPr>
            <a:r>
              <a:rPr lang="en-US" sz="2000">
                <a:latin typeface="Times New Roman" charset="0"/>
              </a:rPr>
              <a:t>File records are kept sorted by the values of an </a:t>
            </a:r>
            <a:r>
              <a:rPr lang="en-US" sz="2000" i="1">
                <a:latin typeface="Times New Roman" charset="0"/>
              </a:rPr>
              <a:t>ordering</a:t>
            </a:r>
            <a:r>
              <a:rPr lang="en-US" sz="2000">
                <a:latin typeface="Times New Roman" charset="0"/>
              </a:rPr>
              <a:t> </a:t>
            </a:r>
            <a:r>
              <a:rPr lang="en-US" sz="2000" i="1">
                <a:latin typeface="Times New Roman" charset="0"/>
              </a:rPr>
              <a:t>field</a:t>
            </a:r>
            <a:r>
              <a:rPr lang="en-US" sz="2000">
                <a:latin typeface="Times New Roman" charset="0"/>
              </a:rPr>
              <a:t> (eg. SSN)</a:t>
            </a:r>
          </a:p>
          <a:p>
            <a:pPr>
              <a:lnSpc>
                <a:spcPct val="90000"/>
              </a:lnSpc>
            </a:pPr>
            <a:r>
              <a:rPr lang="en-US" sz="2000">
                <a:latin typeface="Times New Roman" charset="0"/>
              </a:rPr>
              <a:t>Insertion is expensive: records must be inserted in the correct order.</a:t>
            </a:r>
          </a:p>
          <a:p>
            <a:pPr lvl="1">
              <a:lnSpc>
                <a:spcPct val="90000"/>
              </a:lnSpc>
            </a:pPr>
            <a:r>
              <a:rPr lang="en-US" sz="2000">
                <a:latin typeface="Times New Roman" charset="0"/>
              </a:rPr>
              <a:t>It is common to keep a separate unordered </a:t>
            </a:r>
            <a:r>
              <a:rPr lang="en-US" sz="2000" i="1">
                <a:latin typeface="Times New Roman" charset="0"/>
              </a:rPr>
              <a:t>overflow</a:t>
            </a:r>
            <a:r>
              <a:rPr lang="en-US" sz="2000">
                <a:latin typeface="Times New Roman" charset="0"/>
              </a:rPr>
              <a:t> (or </a:t>
            </a:r>
            <a:r>
              <a:rPr lang="en-US" sz="2000" i="1">
                <a:latin typeface="Times New Roman" charset="0"/>
              </a:rPr>
              <a:t>transaction</a:t>
            </a:r>
            <a:r>
              <a:rPr lang="en-US" sz="2000">
                <a:latin typeface="Times New Roman" charset="0"/>
              </a:rPr>
              <a:t>) file for new records to improve insertion efficiency; this is periodically merged with the main ordered file.</a:t>
            </a:r>
          </a:p>
          <a:p>
            <a:pPr>
              <a:lnSpc>
                <a:spcPct val="90000"/>
              </a:lnSpc>
            </a:pPr>
            <a:r>
              <a:rPr lang="en-US" sz="2000">
                <a:latin typeface="Times New Roman" charset="0"/>
              </a:rPr>
              <a:t>A </a:t>
            </a:r>
            <a:r>
              <a:rPr lang="en-US" sz="2000" b="1">
                <a:latin typeface="Times New Roman" charset="0"/>
              </a:rPr>
              <a:t>binary search</a:t>
            </a:r>
            <a:r>
              <a:rPr lang="en-US" sz="2000">
                <a:latin typeface="Times New Roman" charset="0"/>
              </a:rPr>
              <a:t> can be used to search for a record on its </a:t>
            </a:r>
            <a:r>
              <a:rPr lang="en-US" sz="2000" i="1">
                <a:latin typeface="Times New Roman" charset="0"/>
              </a:rPr>
              <a:t>ordering field</a:t>
            </a:r>
            <a:r>
              <a:rPr lang="en-US" sz="2000">
                <a:latin typeface="Times New Roman" charset="0"/>
              </a:rPr>
              <a:t> value.</a:t>
            </a:r>
          </a:p>
          <a:p>
            <a:pPr lvl="1">
              <a:lnSpc>
                <a:spcPct val="90000"/>
              </a:lnSpc>
            </a:pPr>
            <a:r>
              <a:rPr lang="en-US" sz="2000">
                <a:latin typeface="Times New Roman" charset="0"/>
              </a:rPr>
              <a:t>This requires reading and searching </a:t>
            </a:r>
            <a:r>
              <a:rPr lang="en-US" sz="2000" b="1">
                <a:solidFill>
                  <a:srgbClr val="FF0000"/>
                </a:solidFill>
                <a:latin typeface="Times New Roman" charset="0"/>
              </a:rPr>
              <a:t>log</a:t>
            </a:r>
            <a:r>
              <a:rPr lang="en-US" sz="2000" b="1" baseline="-25000">
                <a:solidFill>
                  <a:srgbClr val="FF0000"/>
                </a:solidFill>
                <a:latin typeface="Times New Roman" charset="0"/>
              </a:rPr>
              <a:t>2</a:t>
            </a:r>
            <a:r>
              <a:rPr lang="en-US" sz="2000" b="1">
                <a:solidFill>
                  <a:srgbClr val="FF0000"/>
                </a:solidFill>
                <a:latin typeface="Times New Roman" charset="0"/>
              </a:rPr>
              <a:t> of the file blocks </a:t>
            </a:r>
            <a:r>
              <a:rPr lang="en-US" sz="2000">
                <a:latin typeface="Times New Roman" charset="0"/>
              </a:rPr>
              <a:t>on the average, an improvement over linear search.</a:t>
            </a:r>
          </a:p>
          <a:p>
            <a:pPr>
              <a:lnSpc>
                <a:spcPct val="90000"/>
              </a:lnSpc>
            </a:pPr>
            <a:r>
              <a:rPr lang="en-US" sz="2000">
                <a:latin typeface="Times New Roman" charset="0"/>
              </a:rPr>
              <a:t>Reading the records in order of the ordering field is quite efficient.</a:t>
            </a:r>
          </a:p>
        </p:txBody>
      </p:sp>
    </p:spTree>
    <p:extLst>
      <p:ext uri="{BB962C8B-B14F-4D97-AF65-F5344CB8AC3E}">
        <p14:creationId xmlns:p14="http://schemas.microsoft.com/office/powerpoint/2010/main" val="1632664769"/>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2667000"/>
            <a:ext cx="7924800" cy="792162"/>
          </a:xfrm>
        </p:spPr>
        <p:txBody>
          <a:bodyPr>
            <a:normAutofit fontScale="90000"/>
          </a:bodyPr>
          <a:lstStyle/>
          <a:p>
            <a:r>
              <a:rPr lang="en-US" dirty="0" smtClean="0"/>
              <a:t>How does A Database Manipulate Data on Disk?</a:t>
            </a:r>
            <a:endParaRPr lang="en-US" dirty="0"/>
          </a:p>
        </p:txBody>
      </p:sp>
    </p:spTree>
    <p:extLst>
      <p:ext uri="{BB962C8B-B14F-4D97-AF65-F5344CB8AC3E}">
        <p14:creationId xmlns:p14="http://schemas.microsoft.com/office/powerpoint/2010/main" val="366174876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Items Table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870964503"/>
              </p:ext>
            </p:extLst>
          </p:nvPr>
        </p:nvGraphicFramePr>
        <p:xfrm>
          <a:off x="1524000" y="1828800"/>
          <a:ext cx="6096000" cy="2595880"/>
        </p:xfrm>
        <a:graphic>
          <a:graphicData uri="http://schemas.openxmlformats.org/drawingml/2006/table">
            <a:tbl>
              <a:tblPr firstRow="1" bandRow="1">
                <a:tableStyleId>{5C22544A-7EE6-4342-B048-85BDC9FD1C3A}</a:tableStyleId>
              </a:tblPr>
              <a:tblGrid>
                <a:gridCol w="3048000"/>
                <a:gridCol w="3048000"/>
              </a:tblGrid>
              <a:tr h="370840">
                <a:tc>
                  <a:txBody>
                    <a:bodyPr/>
                    <a:lstStyle/>
                    <a:p>
                      <a:r>
                        <a:rPr lang="en-US" dirty="0" smtClean="0"/>
                        <a:t>Field</a:t>
                      </a:r>
                      <a:endParaRPr lang="en-US" dirty="0"/>
                    </a:p>
                  </a:txBody>
                  <a:tcPr/>
                </a:tc>
                <a:tc>
                  <a:txBody>
                    <a:bodyPr/>
                    <a:lstStyle/>
                    <a:p>
                      <a:r>
                        <a:rPr lang="en-US" dirty="0" smtClean="0"/>
                        <a:t>Data</a:t>
                      </a:r>
                      <a:r>
                        <a:rPr lang="en-US" baseline="0" dirty="0" smtClean="0"/>
                        <a:t> Type</a:t>
                      </a:r>
                      <a:endParaRPr lang="en-US" dirty="0"/>
                    </a:p>
                  </a:txBody>
                  <a:tcPr/>
                </a:tc>
              </a:tr>
              <a:tr h="370840">
                <a:tc>
                  <a:txBody>
                    <a:bodyPr/>
                    <a:lstStyle/>
                    <a:p>
                      <a:r>
                        <a:rPr lang="en-US" dirty="0" err="1" smtClean="0"/>
                        <a:t>item_id</a:t>
                      </a:r>
                      <a:endParaRPr lang="en-US" dirty="0"/>
                    </a:p>
                  </a:txBody>
                  <a:tcPr/>
                </a:tc>
                <a:tc>
                  <a:txBody>
                    <a:bodyPr/>
                    <a:lstStyle/>
                    <a:p>
                      <a:r>
                        <a:rPr lang="en-US" dirty="0" err="1" smtClean="0"/>
                        <a:t>int</a:t>
                      </a:r>
                      <a:endParaRPr lang="en-US" dirty="0"/>
                    </a:p>
                  </a:txBody>
                  <a:tcPr/>
                </a:tc>
              </a:tr>
              <a:tr h="370840">
                <a:tc>
                  <a:txBody>
                    <a:bodyPr/>
                    <a:lstStyle/>
                    <a:p>
                      <a:r>
                        <a:rPr lang="en-US" dirty="0" smtClean="0"/>
                        <a:t>title</a:t>
                      </a:r>
                      <a:endParaRPr lang="en-US" dirty="0"/>
                    </a:p>
                  </a:txBody>
                  <a:tcPr/>
                </a:tc>
                <a:tc>
                  <a:txBody>
                    <a:bodyPr/>
                    <a:lstStyle/>
                    <a:p>
                      <a:r>
                        <a:rPr lang="en-US" dirty="0" err="1" smtClean="0"/>
                        <a:t>varchar</a:t>
                      </a:r>
                      <a:endParaRPr lang="en-US" dirty="0"/>
                    </a:p>
                  </a:txBody>
                  <a:tcPr/>
                </a:tc>
              </a:tr>
              <a:tr h="370840">
                <a:tc>
                  <a:txBody>
                    <a:bodyPr/>
                    <a:lstStyle/>
                    <a:p>
                      <a:r>
                        <a:rPr lang="en-US" dirty="0" err="1" smtClean="0"/>
                        <a:t>long_text</a:t>
                      </a:r>
                      <a:endParaRPr lang="en-US" dirty="0"/>
                    </a:p>
                  </a:txBody>
                  <a:tcPr/>
                </a:tc>
                <a:tc>
                  <a:txBody>
                    <a:bodyPr/>
                    <a:lstStyle/>
                    <a:p>
                      <a:r>
                        <a:rPr lang="en-US" dirty="0" smtClean="0"/>
                        <a:t>text</a:t>
                      </a:r>
                      <a:endParaRPr lang="en-US" dirty="0"/>
                    </a:p>
                  </a:txBody>
                  <a:tcPr/>
                </a:tc>
              </a:tr>
              <a:tr h="370840">
                <a:tc>
                  <a:txBody>
                    <a:bodyPr/>
                    <a:lstStyle/>
                    <a:p>
                      <a:r>
                        <a:rPr lang="en-US" dirty="0" err="1" smtClean="0"/>
                        <a:t>item_date</a:t>
                      </a:r>
                      <a:endParaRPr lang="en-US" dirty="0"/>
                    </a:p>
                  </a:txBody>
                  <a:tcPr/>
                </a:tc>
                <a:tc>
                  <a:txBody>
                    <a:bodyPr/>
                    <a:lstStyle/>
                    <a:p>
                      <a:r>
                        <a:rPr lang="en-US" dirty="0" err="1" smtClean="0"/>
                        <a:t>datetime</a:t>
                      </a:r>
                      <a:endParaRPr lang="en-US" dirty="0"/>
                    </a:p>
                  </a:txBody>
                  <a:tcPr/>
                </a:tc>
              </a:tr>
              <a:tr h="370840">
                <a:tc>
                  <a:txBody>
                    <a:bodyPr/>
                    <a:lstStyle/>
                    <a:p>
                      <a:r>
                        <a:rPr lang="en-US" dirty="0" smtClean="0"/>
                        <a:t>deleted</a:t>
                      </a:r>
                      <a:endParaRPr lang="en-US" dirty="0"/>
                    </a:p>
                  </a:txBody>
                  <a:tcPr/>
                </a:tc>
                <a:tc>
                  <a:txBody>
                    <a:bodyPr/>
                    <a:lstStyle/>
                    <a:p>
                      <a:r>
                        <a:rPr lang="en-US" dirty="0" err="1" smtClean="0"/>
                        <a:t>Enum</a:t>
                      </a:r>
                      <a:r>
                        <a:rPr lang="en-US" dirty="0" smtClean="0"/>
                        <a:t>(‘Y’,’N’)</a:t>
                      </a:r>
                      <a:endParaRPr lang="en-US" dirty="0"/>
                    </a:p>
                  </a:txBody>
                  <a:tcPr/>
                </a:tc>
              </a:tr>
              <a:tr h="370840">
                <a:tc>
                  <a:txBody>
                    <a:bodyPr/>
                    <a:lstStyle/>
                    <a:p>
                      <a:r>
                        <a:rPr lang="en-US" dirty="0" smtClean="0"/>
                        <a:t>category</a:t>
                      </a:r>
                      <a:endParaRPr lang="en-US" dirty="0"/>
                    </a:p>
                  </a:txBody>
                  <a:tcPr/>
                </a:tc>
                <a:tc>
                  <a:txBody>
                    <a:bodyPr/>
                    <a:lstStyle/>
                    <a:p>
                      <a:r>
                        <a:rPr lang="en-US" dirty="0" err="1" smtClean="0"/>
                        <a:t>int</a:t>
                      </a:r>
                      <a:endParaRPr lang="en-US" dirty="0"/>
                    </a:p>
                  </a:txBody>
                  <a:tcPr/>
                </a:tc>
              </a:tr>
            </a:tbl>
          </a:graphicData>
        </a:graphic>
      </p:graphicFrame>
    </p:spTree>
    <p:extLst>
      <p:ext uri="{BB962C8B-B14F-4D97-AF65-F5344CB8AC3E}">
        <p14:creationId xmlns:p14="http://schemas.microsoft.com/office/powerpoint/2010/main" val="2522587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Data</a:t>
            </a:r>
            <a:endParaRPr lang="en-US" dirty="0"/>
          </a:p>
        </p:txBody>
      </p:sp>
      <p:sp>
        <p:nvSpPr>
          <p:cNvPr id="3" name="Content Placeholder 2"/>
          <p:cNvSpPr>
            <a:spLocks noGrp="1"/>
          </p:cNvSpPr>
          <p:nvPr>
            <p:ph sz="quarter" idx="1"/>
          </p:nvPr>
        </p:nvSpPr>
        <p:spPr>
          <a:xfrm>
            <a:off x="457200" y="914400"/>
            <a:ext cx="7772400" cy="2057400"/>
          </a:xfrm>
        </p:spPr>
        <p:txBody>
          <a:bodyPr/>
          <a:lstStyle/>
          <a:p>
            <a:pPr marL="0" indent="0">
              <a:buNone/>
            </a:pPr>
            <a:r>
              <a:rPr lang="en-US" dirty="0"/>
              <a:t>SELECT * FROM items WHERE category=4</a:t>
            </a:r>
            <a:r>
              <a:rPr lang="en-US" dirty="0" smtClean="0"/>
              <a:t>;</a:t>
            </a:r>
          </a:p>
          <a:p>
            <a:pPr marL="0" indent="0">
              <a:buNone/>
            </a:pPr>
            <a:endParaRPr lang="en-US" dirty="0"/>
          </a:p>
          <a:p>
            <a:pPr marL="0" indent="0">
              <a:buNone/>
            </a:pPr>
            <a:r>
              <a:rPr lang="en-US" dirty="0" smtClean="0"/>
              <a:t>How does MYSQL know where to find and return the data for this query?</a:t>
            </a:r>
            <a:endParaRPr lang="en-US" dirty="0"/>
          </a:p>
        </p:txBody>
      </p:sp>
      <p:sp>
        <p:nvSpPr>
          <p:cNvPr id="4" name="TextBox 3"/>
          <p:cNvSpPr txBox="1"/>
          <p:nvPr/>
        </p:nvSpPr>
        <p:spPr>
          <a:xfrm>
            <a:off x="381000" y="2743200"/>
            <a:ext cx="7696200" cy="3970318"/>
          </a:xfrm>
          <a:prstGeom prst="rect">
            <a:avLst/>
          </a:prstGeom>
          <a:noFill/>
        </p:spPr>
        <p:txBody>
          <a:bodyPr wrap="square" rtlCol="0">
            <a:spAutoFit/>
          </a:bodyPr>
          <a:lstStyle/>
          <a:p>
            <a:pPr marL="342900" indent="-342900">
              <a:buAutoNum type="arabicPeriod"/>
            </a:pPr>
            <a:r>
              <a:rPr lang="en-US" sz="2800" dirty="0" smtClean="0"/>
              <a:t>Start at the beginning of the file</a:t>
            </a:r>
          </a:p>
          <a:p>
            <a:pPr marL="342900" indent="-342900">
              <a:buAutoNum type="arabicPeriod"/>
            </a:pPr>
            <a:r>
              <a:rPr lang="en-US" sz="2800" dirty="0" smtClean="0"/>
              <a:t>Read in enough to know where the category data field starts</a:t>
            </a:r>
          </a:p>
          <a:p>
            <a:pPr marL="342900" indent="-342900">
              <a:buAutoNum type="arabicPeriod"/>
            </a:pPr>
            <a:r>
              <a:rPr lang="en-US" sz="2800" dirty="0" smtClean="0"/>
              <a:t>Read in the category value</a:t>
            </a:r>
          </a:p>
          <a:p>
            <a:pPr marL="342900" indent="-342900">
              <a:buAutoNum type="arabicPeriod"/>
            </a:pPr>
            <a:r>
              <a:rPr lang="en-US" sz="2800" dirty="0" smtClean="0"/>
              <a:t>Determine if it satisfies the where condition</a:t>
            </a:r>
          </a:p>
          <a:p>
            <a:pPr marL="342900" indent="-342900">
              <a:buAutoNum type="arabicPeriod"/>
            </a:pPr>
            <a:r>
              <a:rPr lang="en-US" sz="2800" dirty="0" smtClean="0"/>
              <a:t>If it does add that record to the return set</a:t>
            </a:r>
          </a:p>
          <a:p>
            <a:pPr marL="342900" indent="-342900">
              <a:buAutoNum type="arabicPeriod"/>
            </a:pPr>
            <a:r>
              <a:rPr lang="en-US" sz="2800" dirty="0" smtClean="0"/>
              <a:t>If it doesn’t figure out where the next record set is and repeat</a:t>
            </a:r>
            <a:endParaRPr lang="en-US" sz="2800" dirty="0"/>
          </a:p>
        </p:txBody>
      </p:sp>
    </p:spTree>
    <p:extLst>
      <p:ext uri="{BB962C8B-B14F-4D97-AF65-F5344CB8AC3E}">
        <p14:creationId xmlns:p14="http://schemas.microsoft.com/office/powerpoint/2010/main" val="25767718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Finding Data (Continued)</a:t>
            </a:r>
            <a:endParaRPr lang="en-US" dirty="0"/>
          </a:p>
        </p:txBody>
      </p:sp>
      <p:sp>
        <p:nvSpPr>
          <p:cNvPr id="3" name="Content Placeholder 2"/>
          <p:cNvSpPr>
            <a:spLocks noGrp="1"/>
          </p:cNvSpPr>
          <p:nvPr>
            <p:ph sz="quarter" idx="1"/>
          </p:nvPr>
        </p:nvSpPr>
        <p:spPr>
          <a:xfrm>
            <a:off x="457200" y="1295400"/>
            <a:ext cx="7620000" cy="1600200"/>
          </a:xfrm>
        </p:spPr>
        <p:txBody>
          <a:bodyPr>
            <a:normAutofit lnSpcReduction="10000"/>
          </a:bodyPr>
          <a:lstStyle/>
          <a:p>
            <a:r>
              <a:rPr lang="en-US" dirty="0" smtClean="0"/>
              <a:t>Database will read the entire data file off disk</a:t>
            </a:r>
          </a:p>
          <a:p>
            <a:pPr lvl="1"/>
            <a:r>
              <a:rPr lang="en-US" dirty="0" smtClean="0"/>
              <a:t>It does not matter how many rows satisfy the where clause</a:t>
            </a:r>
          </a:p>
          <a:p>
            <a:r>
              <a:rPr lang="en-US" dirty="0" smtClean="0"/>
              <a:t>This is very inefficient!</a:t>
            </a:r>
          </a:p>
          <a:p>
            <a:pPr lvl="1"/>
            <a:endParaRPr lang="en-US" dirty="0"/>
          </a:p>
        </p:txBody>
      </p:sp>
      <p:sp>
        <p:nvSpPr>
          <p:cNvPr id="4" name="Content Placeholder 2"/>
          <p:cNvSpPr txBox="1">
            <a:spLocks/>
          </p:cNvSpPr>
          <p:nvPr/>
        </p:nvSpPr>
        <p:spPr>
          <a:xfrm>
            <a:off x="304800" y="4648200"/>
            <a:ext cx="7620000" cy="1600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365760" lvl="1" indent="0">
              <a:buNone/>
            </a:pPr>
            <a:r>
              <a:rPr lang="en-US" dirty="0" smtClean="0"/>
              <a:t>Using a SQL command, how can we make this process more efficient?</a:t>
            </a:r>
            <a:endParaRPr lang="en-US" dirty="0"/>
          </a:p>
        </p:txBody>
      </p:sp>
    </p:spTree>
    <p:extLst>
      <p:ext uri="{BB962C8B-B14F-4D97-AF65-F5344CB8AC3E}">
        <p14:creationId xmlns:p14="http://schemas.microsoft.com/office/powerpoint/2010/main" val="245645195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Making Data Finding more Efficient</a:t>
            </a:r>
            <a:endParaRPr lang="en-US" dirty="0"/>
          </a:p>
        </p:txBody>
      </p:sp>
      <p:sp>
        <p:nvSpPr>
          <p:cNvPr id="3" name="Content Placeholder 2"/>
          <p:cNvSpPr>
            <a:spLocks noGrp="1"/>
          </p:cNvSpPr>
          <p:nvPr>
            <p:ph sz="quarter" idx="1"/>
          </p:nvPr>
        </p:nvSpPr>
        <p:spPr>
          <a:xfrm>
            <a:off x="457200" y="1295400"/>
            <a:ext cx="8001000" cy="1295400"/>
          </a:xfrm>
        </p:spPr>
        <p:txBody>
          <a:bodyPr/>
          <a:lstStyle/>
          <a:p>
            <a:r>
              <a:rPr lang="en-US" dirty="0" smtClean="0"/>
              <a:t>Use the LIMIT Keyword</a:t>
            </a:r>
          </a:p>
          <a:p>
            <a:r>
              <a:rPr lang="en-US" dirty="0"/>
              <a:t>SELECT * FROM items WHERE category=</a:t>
            </a:r>
            <a:r>
              <a:rPr lang="en-US" dirty="0" smtClean="0"/>
              <a:t>4 LIMIT 1;</a:t>
            </a:r>
            <a:endParaRPr lang="en-US" dirty="0"/>
          </a:p>
          <a:p>
            <a:endParaRPr lang="en-US" dirty="0"/>
          </a:p>
        </p:txBody>
      </p:sp>
      <p:sp>
        <p:nvSpPr>
          <p:cNvPr id="4" name="Content Placeholder 2"/>
          <p:cNvSpPr txBox="1">
            <a:spLocks/>
          </p:cNvSpPr>
          <p:nvPr/>
        </p:nvSpPr>
        <p:spPr>
          <a:xfrm>
            <a:off x="533400" y="2895600"/>
            <a:ext cx="7924800" cy="533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When does this query stop reading from disk?</a:t>
            </a:r>
            <a:endParaRPr lang="en-US" dirty="0"/>
          </a:p>
        </p:txBody>
      </p:sp>
      <p:sp>
        <p:nvSpPr>
          <p:cNvPr id="5" name="Content Placeholder 2"/>
          <p:cNvSpPr txBox="1">
            <a:spLocks/>
          </p:cNvSpPr>
          <p:nvPr/>
        </p:nvSpPr>
        <p:spPr>
          <a:xfrm>
            <a:off x="685800" y="3352800"/>
            <a:ext cx="7924800" cy="533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After the correct row is found.</a:t>
            </a:r>
            <a:endParaRPr lang="en-US" dirty="0"/>
          </a:p>
        </p:txBody>
      </p:sp>
      <p:sp>
        <p:nvSpPr>
          <p:cNvPr id="6" name="Content Placeholder 2"/>
          <p:cNvSpPr txBox="1">
            <a:spLocks/>
          </p:cNvSpPr>
          <p:nvPr/>
        </p:nvSpPr>
        <p:spPr>
          <a:xfrm>
            <a:off x="304800" y="4114800"/>
            <a:ext cx="7924800" cy="533400"/>
          </a:xfrm>
          <a:prstGeom prst="rect">
            <a:avLst/>
          </a:prstGeom>
        </p:spPr>
        <p:txBody>
          <a:bodyPr vert="horz">
            <a:normAutofit fontScale="85000" lnSpcReduction="1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If row is at end of table, we still waste time reading the disk.</a:t>
            </a:r>
            <a:endParaRPr lang="en-US" dirty="0"/>
          </a:p>
        </p:txBody>
      </p:sp>
      <p:sp>
        <p:nvSpPr>
          <p:cNvPr id="7" name="Content Placeholder 2"/>
          <p:cNvSpPr txBox="1">
            <a:spLocks/>
          </p:cNvSpPr>
          <p:nvPr/>
        </p:nvSpPr>
        <p:spPr>
          <a:xfrm>
            <a:off x="457200" y="5410200"/>
            <a:ext cx="7924800" cy="533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Can we make reading data more efficient?</a:t>
            </a:r>
            <a:endParaRPr lang="en-US" dirty="0"/>
          </a:p>
        </p:txBody>
      </p:sp>
    </p:spTree>
    <p:extLst>
      <p:ext uri="{BB962C8B-B14F-4D97-AF65-F5344CB8AC3E}">
        <p14:creationId xmlns:p14="http://schemas.microsoft.com/office/powerpoint/2010/main" val="41470740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Index: </a:t>
            </a:r>
            <a:r>
              <a:rPr lang="en-US" dirty="0"/>
              <a:t>Making Data Finding more Efficient</a:t>
            </a:r>
          </a:p>
        </p:txBody>
      </p:sp>
      <p:sp>
        <p:nvSpPr>
          <p:cNvPr id="3" name="Content Placeholder 2"/>
          <p:cNvSpPr>
            <a:spLocks noGrp="1"/>
          </p:cNvSpPr>
          <p:nvPr>
            <p:ph sz="quarter" idx="1"/>
          </p:nvPr>
        </p:nvSpPr>
        <p:spPr>
          <a:xfrm>
            <a:off x="457200" y="1295400"/>
            <a:ext cx="8001000" cy="2743200"/>
          </a:xfrm>
        </p:spPr>
        <p:txBody>
          <a:bodyPr>
            <a:normAutofit fontScale="92500"/>
          </a:bodyPr>
          <a:lstStyle/>
          <a:p>
            <a:r>
              <a:rPr lang="en-US" dirty="0" smtClean="0"/>
              <a:t>An index is a data structure that makes finding data faster</a:t>
            </a:r>
          </a:p>
          <a:p>
            <a:pPr lvl="1"/>
            <a:r>
              <a:rPr lang="en-US" dirty="0" smtClean="0"/>
              <a:t>Adds additional storage space and writes to disk to maintain the index data structure </a:t>
            </a:r>
          </a:p>
          <a:p>
            <a:endParaRPr lang="en-US" dirty="0"/>
          </a:p>
          <a:p>
            <a:r>
              <a:rPr lang="en-US" dirty="0" smtClean="0"/>
              <a:t>Holds a field </a:t>
            </a:r>
            <a:r>
              <a:rPr lang="en-US" dirty="0"/>
              <a:t>value, and pointer to the record it relates </a:t>
            </a:r>
            <a:r>
              <a:rPr lang="en-US" dirty="0" smtClean="0"/>
              <a:t>to</a:t>
            </a:r>
          </a:p>
          <a:p>
            <a:r>
              <a:rPr lang="en-US" dirty="0" smtClean="0"/>
              <a:t>Indexes are sorted</a:t>
            </a:r>
            <a:endParaRPr lang="en-US" dirty="0"/>
          </a:p>
        </p:txBody>
      </p:sp>
      <p:sp>
        <p:nvSpPr>
          <p:cNvPr id="4" name="Content Placeholder 2"/>
          <p:cNvSpPr txBox="1">
            <a:spLocks/>
          </p:cNvSpPr>
          <p:nvPr/>
        </p:nvSpPr>
        <p:spPr>
          <a:xfrm>
            <a:off x="609600" y="4876800"/>
            <a:ext cx="7696200" cy="609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What is a data structure?</a:t>
            </a:r>
            <a:endParaRPr lang="en-US" dirty="0"/>
          </a:p>
        </p:txBody>
      </p:sp>
      <p:sp>
        <p:nvSpPr>
          <p:cNvPr id="5" name="Content Placeholder 2"/>
          <p:cNvSpPr txBox="1">
            <a:spLocks/>
          </p:cNvSpPr>
          <p:nvPr/>
        </p:nvSpPr>
        <p:spPr>
          <a:xfrm>
            <a:off x="685800" y="5486400"/>
            <a:ext cx="7696200" cy="609600"/>
          </a:xfrm>
          <a:prstGeom prst="rect">
            <a:avLst/>
          </a:prstGeom>
        </p:spPr>
        <p:txBody>
          <a:bodyPr vert="horz">
            <a:normAutofit fontScale="850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A way </a:t>
            </a:r>
            <a:r>
              <a:rPr lang="en-US" dirty="0"/>
              <a:t>of organizing data in a computer so that it can be used efficiently</a:t>
            </a:r>
          </a:p>
        </p:txBody>
      </p:sp>
    </p:spTree>
    <p:extLst>
      <p:ext uri="{BB962C8B-B14F-4D97-AF65-F5344CB8AC3E}">
        <p14:creationId xmlns:p14="http://schemas.microsoft.com/office/powerpoint/2010/main" val="301030651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Structures</a:t>
            </a:r>
            <a:endParaRPr lang="en-US" dirty="0"/>
          </a:p>
        </p:txBody>
      </p:sp>
      <p:sp>
        <p:nvSpPr>
          <p:cNvPr id="3" name="Content Placeholder 2"/>
          <p:cNvSpPr>
            <a:spLocks noGrp="1"/>
          </p:cNvSpPr>
          <p:nvPr>
            <p:ph sz="quarter" idx="1"/>
          </p:nvPr>
        </p:nvSpPr>
        <p:spPr/>
        <p:txBody>
          <a:bodyPr/>
          <a:lstStyle/>
          <a:p>
            <a:r>
              <a:rPr lang="en-US" dirty="0" smtClean="0"/>
              <a:t>Array</a:t>
            </a:r>
          </a:p>
          <a:p>
            <a:r>
              <a:rPr lang="en-US" dirty="0" err="1" smtClean="0"/>
              <a:t>Hashtable</a:t>
            </a:r>
            <a:r>
              <a:rPr lang="en-US" dirty="0" smtClean="0"/>
              <a:t>/</a:t>
            </a:r>
            <a:r>
              <a:rPr lang="en-US" dirty="0" err="1" smtClean="0"/>
              <a:t>DictionaryAssociative</a:t>
            </a:r>
            <a:r>
              <a:rPr lang="en-US" dirty="0" smtClean="0"/>
              <a:t> Array</a:t>
            </a:r>
          </a:p>
          <a:p>
            <a:r>
              <a:rPr lang="en-US" dirty="0"/>
              <a:t>Tuple</a:t>
            </a:r>
          </a:p>
          <a:p>
            <a:r>
              <a:rPr lang="en-US" dirty="0" smtClean="0"/>
              <a:t>Graphs</a:t>
            </a:r>
          </a:p>
          <a:p>
            <a:r>
              <a:rPr lang="en-US" dirty="0" smtClean="0"/>
              <a:t>Trees</a:t>
            </a:r>
          </a:p>
          <a:p>
            <a:r>
              <a:rPr lang="en-US" dirty="0" smtClean="0"/>
              <a:t>Object</a:t>
            </a:r>
            <a:endParaRPr lang="en-US" dirty="0"/>
          </a:p>
        </p:txBody>
      </p:sp>
    </p:spTree>
    <p:extLst>
      <p:ext uri="{BB962C8B-B14F-4D97-AF65-F5344CB8AC3E}">
        <p14:creationId xmlns:p14="http://schemas.microsoft.com/office/powerpoint/2010/main" val="2469191872"/>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a:t>
            </a:r>
            <a:endParaRPr lang="en-US" dirty="0"/>
          </a:p>
        </p:txBody>
      </p:sp>
      <p:sp>
        <p:nvSpPr>
          <p:cNvPr id="3" name="Content Placeholder 2"/>
          <p:cNvSpPr>
            <a:spLocks noGrp="1"/>
          </p:cNvSpPr>
          <p:nvPr>
            <p:ph sz="quarter" idx="1"/>
          </p:nvPr>
        </p:nvSpPr>
        <p:spPr>
          <a:xfrm>
            <a:off x="457200" y="914400"/>
            <a:ext cx="7848600" cy="685800"/>
          </a:xfrm>
        </p:spPr>
        <p:txBody>
          <a:bodyPr/>
          <a:lstStyle/>
          <a:p>
            <a:pPr marL="0" indent="0">
              <a:buNone/>
            </a:pPr>
            <a:r>
              <a:rPr lang="en-US" dirty="0" smtClean="0"/>
              <a:t>Databases</a:t>
            </a:r>
            <a:endParaRPr lang="en-US" dirty="0"/>
          </a:p>
        </p:txBody>
      </p:sp>
      <p:sp>
        <p:nvSpPr>
          <p:cNvPr id="4" name="Content Placeholder 2"/>
          <p:cNvSpPr txBox="1">
            <a:spLocks/>
          </p:cNvSpPr>
          <p:nvPr/>
        </p:nvSpPr>
        <p:spPr>
          <a:xfrm>
            <a:off x="457200" y="1371600"/>
            <a:ext cx="7848600" cy="685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Logically </a:t>
            </a:r>
            <a:r>
              <a:rPr lang="en-US" dirty="0"/>
              <a:t>Coherent Collection of related data</a:t>
            </a:r>
          </a:p>
        </p:txBody>
      </p:sp>
      <p:sp>
        <p:nvSpPr>
          <p:cNvPr id="5" name="Content Placeholder 2"/>
          <p:cNvSpPr txBox="1">
            <a:spLocks/>
          </p:cNvSpPr>
          <p:nvPr/>
        </p:nvSpPr>
        <p:spPr>
          <a:xfrm>
            <a:off x="457200" y="2057400"/>
            <a:ext cx="7848600" cy="6858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t>Database has tables and there are relationships between the tables</a:t>
            </a:r>
          </a:p>
        </p:txBody>
      </p:sp>
      <p:sp>
        <p:nvSpPr>
          <p:cNvPr id="8" name="Content Placeholder 2"/>
          <p:cNvSpPr txBox="1">
            <a:spLocks/>
          </p:cNvSpPr>
          <p:nvPr/>
        </p:nvSpPr>
        <p:spPr>
          <a:xfrm>
            <a:off x="838200" y="3962400"/>
            <a:ext cx="7848600" cy="685800"/>
          </a:xfrm>
          <a:prstGeom prst="rect">
            <a:avLst/>
          </a:prstGeom>
        </p:spPr>
        <p:txBody>
          <a:bodyPr vert="horz">
            <a:no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Where are those tables physically stored?</a:t>
            </a:r>
            <a:endParaRPr lang="en-US" dirty="0"/>
          </a:p>
        </p:txBody>
      </p:sp>
    </p:spTree>
    <p:extLst>
      <p:ext uri="{BB962C8B-B14F-4D97-AF65-F5344CB8AC3E}">
        <p14:creationId xmlns:p14="http://schemas.microsoft.com/office/powerpoint/2010/main" val="159739252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Data Structures</a:t>
            </a:r>
            <a:endParaRPr lang="en-US" dirty="0"/>
          </a:p>
        </p:txBody>
      </p:sp>
      <p:grpSp>
        <p:nvGrpSpPr>
          <p:cNvPr id="9" name="Group 8"/>
          <p:cNvGrpSpPr/>
          <p:nvPr/>
        </p:nvGrpSpPr>
        <p:grpSpPr>
          <a:xfrm>
            <a:off x="9540" y="1143000"/>
            <a:ext cx="8663709" cy="4890195"/>
            <a:chOff x="32989" y="1219200"/>
            <a:chExt cx="8663709" cy="4890195"/>
          </a:xfrm>
        </p:grpSpPr>
        <p:pic>
          <p:nvPicPr>
            <p:cNvPr id="7" name="Picture 6"/>
            <p:cNvPicPr>
              <a:picLocks noChangeAspect="1"/>
            </p:cNvPicPr>
            <p:nvPr/>
          </p:nvPicPr>
          <p:blipFill>
            <a:blip r:embed="rId2"/>
            <a:stretch>
              <a:fillRect/>
            </a:stretch>
          </p:blipFill>
          <p:spPr>
            <a:xfrm>
              <a:off x="32989" y="1219200"/>
              <a:ext cx="8663709" cy="3200400"/>
            </a:xfrm>
            <a:prstGeom prst="rect">
              <a:avLst/>
            </a:prstGeom>
          </p:spPr>
        </p:pic>
        <p:sp>
          <p:nvSpPr>
            <p:cNvPr id="8" name="TextBox 7"/>
            <p:cNvSpPr txBox="1"/>
            <p:nvPr/>
          </p:nvSpPr>
          <p:spPr>
            <a:xfrm>
              <a:off x="914400" y="4724400"/>
              <a:ext cx="6553200" cy="1384995"/>
            </a:xfrm>
            <a:prstGeom prst="rect">
              <a:avLst/>
            </a:prstGeom>
            <a:noFill/>
          </p:spPr>
          <p:txBody>
            <a:bodyPr wrap="square" rtlCol="0">
              <a:spAutoFit/>
            </a:bodyPr>
            <a:lstStyle/>
            <a:p>
              <a:r>
                <a:rPr lang="en-US" sz="2800" dirty="0"/>
                <a:t>A</a:t>
              </a:r>
              <a:r>
                <a:rPr lang="en-US" sz="2800" dirty="0" smtClean="0"/>
                <a:t> </a:t>
              </a:r>
              <a:r>
                <a:rPr lang="en-US" sz="2800" dirty="0"/>
                <a:t>collection of elements (values or variables), each identified by at least one array index or </a:t>
              </a:r>
              <a:r>
                <a:rPr lang="en-US" sz="2800" dirty="0" smtClean="0"/>
                <a:t>key</a:t>
              </a:r>
              <a:endParaRPr lang="en-US" sz="2800" dirty="0"/>
            </a:p>
          </p:txBody>
        </p:sp>
      </p:grpSp>
    </p:spTree>
    <p:extLst>
      <p:ext uri="{BB962C8B-B14F-4D97-AF65-F5344CB8AC3E}">
        <p14:creationId xmlns:p14="http://schemas.microsoft.com/office/powerpoint/2010/main" val="32079934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a:t>
            </a:r>
            <a:endParaRPr lang="en-US" dirty="0"/>
          </a:p>
        </p:txBody>
      </p:sp>
      <p:sp>
        <p:nvSpPr>
          <p:cNvPr id="3" name="Content Placeholder 2"/>
          <p:cNvSpPr>
            <a:spLocks noGrp="1"/>
          </p:cNvSpPr>
          <p:nvPr>
            <p:ph sz="quarter" idx="1"/>
          </p:nvPr>
        </p:nvSpPr>
        <p:spPr>
          <a:xfrm>
            <a:off x="457200" y="1295400"/>
            <a:ext cx="7924800" cy="838200"/>
          </a:xfrm>
        </p:spPr>
        <p:txBody>
          <a:bodyPr/>
          <a:lstStyle/>
          <a:p>
            <a:r>
              <a:rPr lang="en-US" dirty="0" smtClean="0"/>
              <a:t>Have we ever used indexes before?</a:t>
            </a:r>
            <a:endParaRPr lang="en-US" dirty="0"/>
          </a:p>
        </p:txBody>
      </p:sp>
      <p:sp>
        <p:nvSpPr>
          <p:cNvPr id="4" name="Content Placeholder 2"/>
          <p:cNvSpPr txBox="1">
            <a:spLocks/>
          </p:cNvSpPr>
          <p:nvPr/>
        </p:nvSpPr>
        <p:spPr>
          <a:xfrm>
            <a:off x="457200" y="1981200"/>
            <a:ext cx="79248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When we set primary keys</a:t>
            </a:r>
            <a:endParaRPr lang="en-US" dirty="0"/>
          </a:p>
        </p:txBody>
      </p:sp>
    </p:spTree>
    <p:extLst>
      <p:ext uri="{BB962C8B-B14F-4D97-AF65-F5344CB8AC3E}">
        <p14:creationId xmlns:p14="http://schemas.microsoft.com/office/powerpoint/2010/main" val="253521494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10" descr="fig14_0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23493"/>
            <a:ext cx="5334000" cy="6885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934928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Arrays for Indexing</a:t>
            </a:r>
            <a:endParaRPr lang="en-US" dirty="0"/>
          </a:p>
        </p:txBody>
      </p:sp>
      <p:sp>
        <p:nvSpPr>
          <p:cNvPr id="3" name="Content Placeholder 2"/>
          <p:cNvSpPr>
            <a:spLocks noGrp="1"/>
          </p:cNvSpPr>
          <p:nvPr>
            <p:ph sz="quarter" idx="1"/>
          </p:nvPr>
        </p:nvSpPr>
        <p:spPr>
          <a:xfrm>
            <a:off x="457200" y="1295400"/>
            <a:ext cx="8001000" cy="1905000"/>
          </a:xfrm>
        </p:spPr>
        <p:txBody>
          <a:bodyPr/>
          <a:lstStyle/>
          <a:p>
            <a:r>
              <a:rPr lang="en-US" dirty="0"/>
              <a:t>Holds a field value, and pointer to the record it relates to</a:t>
            </a:r>
          </a:p>
          <a:p>
            <a:r>
              <a:rPr lang="en-US" dirty="0"/>
              <a:t>Indexes are sorted</a:t>
            </a:r>
          </a:p>
          <a:p>
            <a:endParaRPr lang="en-US" dirty="0"/>
          </a:p>
        </p:txBody>
      </p:sp>
      <p:grpSp>
        <p:nvGrpSpPr>
          <p:cNvPr id="4" name="Group 3"/>
          <p:cNvGrpSpPr/>
          <p:nvPr/>
        </p:nvGrpSpPr>
        <p:grpSpPr>
          <a:xfrm>
            <a:off x="609600" y="2667000"/>
            <a:ext cx="7073049" cy="3203076"/>
            <a:chOff x="32989" y="1219200"/>
            <a:chExt cx="8663709" cy="4992253"/>
          </a:xfrm>
        </p:grpSpPr>
        <p:pic>
          <p:nvPicPr>
            <p:cNvPr id="5" name="Picture 4"/>
            <p:cNvPicPr>
              <a:picLocks noChangeAspect="1"/>
            </p:cNvPicPr>
            <p:nvPr/>
          </p:nvPicPr>
          <p:blipFill>
            <a:blip r:embed="rId2"/>
            <a:stretch>
              <a:fillRect/>
            </a:stretch>
          </p:blipFill>
          <p:spPr>
            <a:xfrm>
              <a:off x="32989" y="1219200"/>
              <a:ext cx="8663709" cy="3200400"/>
            </a:xfrm>
            <a:prstGeom prst="rect">
              <a:avLst/>
            </a:prstGeom>
          </p:spPr>
        </p:pic>
        <p:sp>
          <p:nvSpPr>
            <p:cNvPr id="6" name="TextBox 5"/>
            <p:cNvSpPr txBox="1"/>
            <p:nvPr/>
          </p:nvSpPr>
          <p:spPr>
            <a:xfrm>
              <a:off x="914400" y="4724400"/>
              <a:ext cx="6553200" cy="1487053"/>
            </a:xfrm>
            <a:prstGeom prst="rect">
              <a:avLst/>
            </a:prstGeom>
            <a:noFill/>
          </p:spPr>
          <p:txBody>
            <a:bodyPr wrap="square" rtlCol="0">
              <a:spAutoFit/>
            </a:bodyPr>
            <a:lstStyle/>
            <a:p>
              <a:r>
                <a:rPr lang="en-US" sz="2800" dirty="0" smtClean="0"/>
                <a:t>Can an array be used for indexing?</a:t>
              </a:r>
              <a:endParaRPr lang="en-US" sz="2800" dirty="0"/>
            </a:p>
          </p:txBody>
        </p:sp>
      </p:grpSp>
    </p:spTree>
    <p:extLst>
      <p:ext uri="{BB962C8B-B14F-4D97-AF65-F5344CB8AC3E}">
        <p14:creationId xmlns:p14="http://schemas.microsoft.com/office/powerpoint/2010/main" val="40858389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Trees For indexing</a:t>
            </a:r>
            <a:endParaRPr lang="en-US" dirty="0"/>
          </a:p>
        </p:txBody>
      </p:sp>
      <p:sp>
        <p:nvSpPr>
          <p:cNvPr id="3" name="Content Placeholder 2"/>
          <p:cNvSpPr>
            <a:spLocks noGrp="1"/>
          </p:cNvSpPr>
          <p:nvPr>
            <p:ph sz="quarter" idx="1"/>
          </p:nvPr>
        </p:nvSpPr>
        <p:spPr/>
        <p:txBody>
          <a:bodyPr/>
          <a:lstStyle/>
          <a:p>
            <a:r>
              <a:rPr lang="en-US" dirty="0" smtClean="0"/>
              <a:t>A </a:t>
            </a:r>
            <a:r>
              <a:rPr lang="en-US" dirty="0"/>
              <a:t>tree data structure that keeps data sorted and allows searches, sequential access, insertions, and deletions in logarithmic </a:t>
            </a:r>
            <a:r>
              <a:rPr lang="en-US" dirty="0" smtClean="0"/>
              <a:t>time</a:t>
            </a:r>
            <a:endParaRPr lang="en-US" dirty="0"/>
          </a:p>
          <a:p>
            <a:pPr lvl="1"/>
            <a:r>
              <a:rPr lang="en-US" dirty="0"/>
              <a:t>O(log N) basically means time goes up linearly while the n goes up exponentially. So if it takes 1 second to compute 10 elements, it will take 2 seconds to compute 100 elements, 3 seconds to compute 1000 elements, and so on.</a:t>
            </a:r>
          </a:p>
        </p:txBody>
      </p:sp>
    </p:spTree>
    <p:extLst>
      <p:ext uri="{BB962C8B-B14F-4D97-AF65-F5344CB8AC3E}">
        <p14:creationId xmlns:p14="http://schemas.microsoft.com/office/powerpoint/2010/main" val="2020828705"/>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Tree and Indexing Example</a:t>
            </a:r>
            <a:endParaRPr lang="en-US" dirty="0"/>
          </a:p>
        </p:txBody>
      </p:sp>
      <p:pic>
        <p:nvPicPr>
          <p:cNvPr id="4" name="Picture 3"/>
          <p:cNvPicPr>
            <a:picLocks noChangeAspect="1"/>
          </p:cNvPicPr>
          <p:nvPr/>
        </p:nvPicPr>
        <p:blipFill rotWithShape="1">
          <a:blip r:embed="rId3"/>
          <a:srcRect l="6059" t="15899" r="3898" b="2373"/>
          <a:stretch/>
        </p:blipFill>
        <p:spPr>
          <a:xfrm>
            <a:off x="381000" y="2743200"/>
            <a:ext cx="8290794" cy="3606471"/>
          </a:xfrm>
          <a:prstGeom prst="rect">
            <a:avLst/>
          </a:prstGeom>
        </p:spPr>
      </p:pic>
      <p:sp>
        <p:nvSpPr>
          <p:cNvPr id="5" name="TextBox 4"/>
          <p:cNvSpPr txBox="1"/>
          <p:nvPr/>
        </p:nvSpPr>
        <p:spPr>
          <a:xfrm>
            <a:off x="2895600" y="1143000"/>
            <a:ext cx="2895600" cy="457200"/>
          </a:xfrm>
          <a:prstGeom prst="rect">
            <a:avLst/>
          </a:prstGeom>
          <a:noFill/>
        </p:spPr>
        <p:txBody>
          <a:bodyPr wrap="square" rtlCol="0">
            <a:spAutoFit/>
          </a:bodyPr>
          <a:lstStyle/>
          <a:p>
            <a:r>
              <a:rPr lang="en-US" sz="2400" dirty="0" smtClean="0"/>
              <a:t>Index for </a:t>
            </a:r>
            <a:r>
              <a:rPr lang="en-US" sz="2400" dirty="0" err="1" smtClean="0"/>
              <a:t>item_id</a:t>
            </a:r>
            <a:endParaRPr lang="en-US" sz="2400" dirty="0"/>
          </a:p>
        </p:txBody>
      </p:sp>
      <p:grpSp>
        <p:nvGrpSpPr>
          <p:cNvPr id="25" name="Group 24"/>
          <p:cNvGrpSpPr/>
          <p:nvPr/>
        </p:nvGrpSpPr>
        <p:grpSpPr>
          <a:xfrm>
            <a:off x="152400" y="1676400"/>
            <a:ext cx="3657600" cy="1371600"/>
            <a:chOff x="152400" y="1676400"/>
            <a:chExt cx="3657600" cy="1371600"/>
          </a:xfrm>
        </p:grpSpPr>
        <p:sp>
          <p:nvSpPr>
            <p:cNvPr id="6" name="Rectangle 5"/>
            <p:cNvSpPr/>
            <p:nvPr/>
          </p:nvSpPr>
          <p:spPr>
            <a:xfrm>
              <a:off x="152400" y="1676400"/>
              <a:ext cx="3124200" cy="923330"/>
            </a:xfrm>
            <a:prstGeom prst="rect">
              <a:avLst/>
            </a:prstGeom>
          </p:spPr>
          <p:style>
            <a:lnRef idx="2">
              <a:schemeClr val="accent2"/>
            </a:lnRef>
            <a:fillRef idx="1">
              <a:schemeClr val="lt1"/>
            </a:fillRef>
            <a:effectRef idx="0">
              <a:schemeClr val="accent2"/>
            </a:effectRef>
            <a:fontRef idx="minor">
              <a:schemeClr val="dk1"/>
            </a:fontRef>
          </p:style>
          <p:txBody>
            <a:bodyPr wrap="square">
              <a:spAutoFit/>
            </a:bodyPr>
            <a:lstStyle/>
            <a:p>
              <a:r>
                <a:rPr lang="en-US" dirty="0"/>
                <a:t>4 sorted values representing </a:t>
              </a:r>
              <a:endParaRPr lang="en-US" dirty="0" smtClean="0"/>
            </a:p>
            <a:p>
              <a:r>
                <a:rPr lang="en-US" dirty="0" smtClean="0"/>
                <a:t>the </a:t>
              </a:r>
              <a:r>
                <a:rPr lang="en-US" dirty="0"/>
                <a:t>range of </a:t>
              </a:r>
              <a:r>
                <a:rPr lang="en-US" dirty="0" err="1"/>
                <a:t>item_ids</a:t>
              </a:r>
              <a:r>
                <a:rPr lang="en-US" dirty="0"/>
                <a:t> </a:t>
              </a:r>
            </a:p>
          </p:txBody>
        </p:sp>
        <p:cxnSp>
          <p:nvCxnSpPr>
            <p:cNvPr id="8" name="Straight Arrow Connector 7"/>
            <p:cNvCxnSpPr>
              <a:stCxn id="6" idx="2"/>
            </p:cNvCxnSpPr>
            <p:nvPr/>
          </p:nvCxnSpPr>
          <p:spPr>
            <a:xfrm>
              <a:off x="1714500" y="2599730"/>
              <a:ext cx="2095500" cy="44827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24" name="Group 23"/>
          <p:cNvGrpSpPr/>
          <p:nvPr/>
        </p:nvGrpSpPr>
        <p:grpSpPr>
          <a:xfrm>
            <a:off x="2667000" y="4876800"/>
            <a:ext cx="4572000" cy="2002635"/>
            <a:chOff x="2667000" y="4876800"/>
            <a:chExt cx="4572000" cy="2002635"/>
          </a:xfrm>
        </p:grpSpPr>
        <p:cxnSp>
          <p:nvCxnSpPr>
            <p:cNvPr id="11" name="Straight Arrow Connector 10"/>
            <p:cNvCxnSpPr/>
            <p:nvPr/>
          </p:nvCxnSpPr>
          <p:spPr>
            <a:xfrm flipH="1" flipV="1">
              <a:off x="3886200" y="4876800"/>
              <a:ext cx="838200" cy="11430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2667000" y="5956105"/>
              <a:ext cx="4572000" cy="923330"/>
            </a:xfrm>
            <a:prstGeom prst="rect">
              <a:avLst/>
            </a:prstGeom>
          </p:spPr>
          <p:txBody>
            <a:bodyPr>
              <a:spAutoFit/>
            </a:bodyPr>
            <a:lstStyle/>
            <a:p>
              <a:r>
                <a:rPr lang="en-US" dirty="0"/>
                <a:t>last level </a:t>
              </a:r>
              <a:r>
                <a:rPr lang="en-US" dirty="0" smtClean="0"/>
                <a:t>nodes </a:t>
              </a:r>
              <a:r>
                <a:rPr lang="en-US" dirty="0"/>
                <a:t>containing the final </a:t>
              </a:r>
              <a:r>
                <a:rPr lang="en-US" dirty="0" err="1"/>
                <a:t>item_id</a:t>
              </a:r>
              <a:r>
                <a:rPr lang="en-US" dirty="0"/>
                <a:t> </a:t>
              </a:r>
              <a:r>
                <a:rPr lang="en-US" dirty="0" smtClean="0"/>
                <a:t>value and pointer to the byte in the disk file the record lies</a:t>
              </a:r>
              <a:endParaRPr lang="en-US" dirty="0"/>
            </a:p>
          </p:txBody>
        </p:sp>
      </p:grpSp>
      <p:grpSp>
        <p:nvGrpSpPr>
          <p:cNvPr id="22" name="Group 21"/>
          <p:cNvGrpSpPr/>
          <p:nvPr/>
        </p:nvGrpSpPr>
        <p:grpSpPr>
          <a:xfrm>
            <a:off x="4038600" y="1676400"/>
            <a:ext cx="4572000" cy="2057400"/>
            <a:chOff x="4038600" y="1676400"/>
            <a:chExt cx="4572000" cy="2057400"/>
          </a:xfrm>
        </p:grpSpPr>
        <p:sp>
          <p:nvSpPr>
            <p:cNvPr id="10" name="Rectangle 9"/>
            <p:cNvSpPr/>
            <p:nvPr/>
          </p:nvSpPr>
          <p:spPr>
            <a:xfrm>
              <a:off x="4038600" y="1676400"/>
              <a:ext cx="4572000" cy="646331"/>
            </a:xfrm>
            <a:prstGeom prst="rect">
              <a:avLst/>
            </a:prstGeom>
          </p:spPr>
          <p:style>
            <a:lnRef idx="2">
              <a:schemeClr val="accent1"/>
            </a:lnRef>
            <a:fillRef idx="1">
              <a:schemeClr val="lt1"/>
            </a:fillRef>
            <a:effectRef idx="0">
              <a:schemeClr val="accent1"/>
            </a:effectRef>
            <a:fontRef idx="minor">
              <a:schemeClr val="dk1"/>
            </a:fontRef>
          </p:style>
          <p:txBody>
            <a:bodyPr>
              <a:spAutoFit/>
            </a:bodyPr>
            <a:lstStyle/>
            <a:p>
              <a:r>
                <a:rPr lang="en-US" dirty="0"/>
                <a:t>The child nodes have the same range values </a:t>
              </a:r>
            </a:p>
          </p:txBody>
        </p:sp>
        <p:cxnSp>
          <p:nvCxnSpPr>
            <p:cNvPr id="19" name="Straight Arrow Connector 18"/>
            <p:cNvCxnSpPr/>
            <p:nvPr/>
          </p:nvCxnSpPr>
          <p:spPr>
            <a:xfrm flipH="1">
              <a:off x="5486400" y="2286000"/>
              <a:ext cx="914400" cy="144780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74935779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Tree and Indexing Example</a:t>
            </a:r>
            <a:endParaRPr lang="en-US" dirty="0"/>
          </a:p>
        </p:txBody>
      </p:sp>
      <p:pic>
        <p:nvPicPr>
          <p:cNvPr id="4" name="Picture 3"/>
          <p:cNvPicPr>
            <a:picLocks noChangeAspect="1"/>
          </p:cNvPicPr>
          <p:nvPr/>
        </p:nvPicPr>
        <p:blipFill rotWithShape="1">
          <a:blip r:embed="rId3"/>
          <a:srcRect l="6059" t="15899" r="3898" b="2373"/>
          <a:stretch/>
        </p:blipFill>
        <p:spPr>
          <a:xfrm>
            <a:off x="381000" y="1905000"/>
            <a:ext cx="8290794" cy="3606471"/>
          </a:xfrm>
          <a:prstGeom prst="rect">
            <a:avLst/>
          </a:prstGeom>
        </p:spPr>
      </p:pic>
      <p:sp>
        <p:nvSpPr>
          <p:cNvPr id="5" name="TextBox 4"/>
          <p:cNvSpPr txBox="1"/>
          <p:nvPr/>
        </p:nvSpPr>
        <p:spPr>
          <a:xfrm>
            <a:off x="2286000" y="1143000"/>
            <a:ext cx="4267200" cy="461665"/>
          </a:xfrm>
          <a:prstGeom prst="rect">
            <a:avLst/>
          </a:prstGeom>
          <a:noFill/>
        </p:spPr>
        <p:txBody>
          <a:bodyPr wrap="square" rtlCol="0">
            <a:spAutoFit/>
          </a:bodyPr>
          <a:lstStyle/>
          <a:p>
            <a:r>
              <a:rPr lang="en-US" sz="2400" dirty="0" smtClean="0"/>
              <a:t>Looking </a:t>
            </a:r>
            <a:r>
              <a:rPr lang="en-US" sz="2400" dirty="0"/>
              <a:t>for </a:t>
            </a:r>
            <a:r>
              <a:rPr lang="en-US" sz="2400" dirty="0" err="1"/>
              <a:t>item_id</a:t>
            </a:r>
            <a:r>
              <a:rPr lang="en-US" sz="2400" dirty="0"/>
              <a:t> 4</a:t>
            </a:r>
          </a:p>
        </p:txBody>
      </p:sp>
      <p:sp>
        <p:nvSpPr>
          <p:cNvPr id="6" name="TextBox 5"/>
          <p:cNvSpPr txBox="1"/>
          <p:nvPr/>
        </p:nvSpPr>
        <p:spPr>
          <a:xfrm>
            <a:off x="1981200" y="5715000"/>
            <a:ext cx="4267200" cy="461665"/>
          </a:xfrm>
          <a:prstGeom prst="rect">
            <a:avLst/>
          </a:prstGeom>
          <a:noFill/>
        </p:spPr>
        <p:txBody>
          <a:bodyPr wrap="square" rtlCol="0">
            <a:spAutoFit/>
          </a:bodyPr>
          <a:lstStyle/>
          <a:p>
            <a:r>
              <a:rPr lang="en-US" sz="2400" dirty="0" smtClean="0"/>
              <a:t>Is this really more efficient?</a:t>
            </a:r>
            <a:endParaRPr lang="en-US" sz="2400" dirty="0"/>
          </a:p>
        </p:txBody>
      </p:sp>
    </p:spTree>
    <p:extLst>
      <p:ext uri="{BB962C8B-B14F-4D97-AF65-F5344CB8AC3E}">
        <p14:creationId xmlns:p14="http://schemas.microsoft.com/office/powerpoint/2010/main" val="94588745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Tree and Indexing Example</a:t>
            </a:r>
            <a:endParaRPr lang="en-US" dirty="0"/>
          </a:p>
        </p:txBody>
      </p:sp>
      <p:sp>
        <p:nvSpPr>
          <p:cNvPr id="3" name="Content Placeholder 2"/>
          <p:cNvSpPr>
            <a:spLocks noGrp="1"/>
          </p:cNvSpPr>
          <p:nvPr>
            <p:ph sz="quarter" idx="1"/>
          </p:nvPr>
        </p:nvSpPr>
        <p:spPr>
          <a:xfrm>
            <a:off x="457200" y="1295400"/>
            <a:ext cx="7772400" cy="990600"/>
          </a:xfrm>
        </p:spPr>
        <p:txBody>
          <a:bodyPr/>
          <a:lstStyle/>
          <a:p>
            <a:r>
              <a:rPr lang="en-US" dirty="0" smtClean="0"/>
              <a:t>We needed to do 3 hops to get to item id 4.</a:t>
            </a:r>
          </a:p>
          <a:p>
            <a:r>
              <a:rPr lang="en-US" dirty="0" smtClean="0"/>
              <a:t>We had to look at the entire index for </a:t>
            </a:r>
            <a:r>
              <a:rPr lang="en-US" dirty="0" err="1" smtClean="0"/>
              <a:t>item_id</a:t>
            </a:r>
            <a:endParaRPr lang="en-US" dirty="0"/>
          </a:p>
        </p:txBody>
      </p:sp>
      <p:grpSp>
        <p:nvGrpSpPr>
          <p:cNvPr id="6" name="Group 5"/>
          <p:cNvGrpSpPr/>
          <p:nvPr/>
        </p:nvGrpSpPr>
        <p:grpSpPr>
          <a:xfrm>
            <a:off x="304800" y="2819400"/>
            <a:ext cx="8290794" cy="4038600"/>
            <a:chOff x="304800" y="2819400"/>
            <a:chExt cx="8290794" cy="4038600"/>
          </a:xfrm>
        </p:grpSpPr>
        <p:pic>
          <p:nvPicPr>
            <p:cNvPr id="4" name="Picture 3"/>
            <p:cNvPicPr>
              <a:picLocks noChangeAspect="1"/>
            </p:cNvPicPr>
            <p:nvPr/>
          </p:nvPicPr>
          <p:blipFill rotWithShape="1">
            <a:blip r:embed="rId2"/>
            <a:srcRect l="6059" t="15899" r="3898" b="2373"/>
            <a:stretch/>
          </p:blipFill>
          <p:spPr>
            <a:xfrm>
              <a:off x="304800" y="3251529"/>
              <a:ext cx="8290794" cy="3606471"/>
            </a:xfrm>
            <a:prstGeom prst="rect">
              <a:avLst/>
            </a:prstGeom>
          </p:spPr>
        </p:pic>
        <p:sp>
          <p:nvSpPr>
            <p:cNvPr id="5" name="Rectangle 4"/>
            <p:cNvSpPr/>
            <p:nvPr/>
          </p:nvSpPr>
          <p:spPr>
            <a:xfrm>
              <a:off x="2514600" y="2819400"/>
              <a:ext cx="3581400" cy="461665"/>
            </a:xfrm>
            <a:prstGeom prst="rect">
              <a:avLst/>
            </a:prstGeom>
          </p:spPr>
          <p:txBody>
            <a:bodyPr wrap="square">
              <a:spAutoFit/>
            </a:bodyPr>
            <a:lstStyle/>
            <a:p>
              <a:r>
                <a:rPr lang="en-US" sz="2400" dirty="0"/>
                <a:t>Looking for </a:t>
              </a:r>
              <a:r>
                <a:rPr lang="en-US" sz="2400" dirty="0" err="1"/>
                <a:t>item_id</a:t>
              </a:r>
              <a:r>
                <a:rPr lang="en-US" sz="2400" dirty="0"/>
                <a:t> </a:t>
              </a:r>
              <a:r>
                <a:rPr lang="en-US" sz="2400" dirty="0" smtClean="0"/>
                <a:t>20</a:t>
              </a:r>
              <a:endParaRPr lang="en-US" sz="2400" dirty="0"/>
            </a:p>
          </p:txBody>
        </p:sp>
      </p:grpSp>
    </p:spTree>
    <p:extLst>
      <p:ext uri="{BB962C8B-B14F-4D97-AF65-F5344CB8AC3E}">
        <p14:creationId xmlns:p14="http://schemas.microsoft.com/office/powerpoint/2010/main" val="207782264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 Tree and Indexing Example</a:t>
            </a:r>
            <a:endParaRPr lang="en-US" dirty="0"/>
          </a:p>
        </p:txBody>
      </p:sp>
      <p:sp>
        <p:nvSpPr>
          <p:cNvPr id="3" name="Content Placeholder 2"/>
          <p:cNvSpPr>
            <a:spLocks noGrp="1"/>
          </p:cNvSpPr>
          <p:nvPr>
            <p:ph sz="quarter" idx="1"/>
          </p:nvPr>
        </p:nvSpPr>
        <p:spPr>
          <a:xfrm>
            <a:off x="457200" y="1295400"/>
            <a:ext cx="8077200" cy="3200400"/>
          </a:xfrm>
        </p:spPr>
        <p:txBody>
          <a:bodyPr>
            <a:normAutofit/>
          </a:bodyPr>
          <a:lstStyle/>
          <a:p>
            <a:r>
              <a:rPr lang="en-US" dirty="0" smtClean="0"/>
              <a:t>We needed to do 3 hops to get to item id 20.</a:t>
            </a:r>
          </a:p>
          <a:p>
            <a:r>
              <a:rPr lang="en-US" dirty="0" smtClean="0"/>
              <a:t># of hops </a:t>
            </a:r>
            <a:r>
              <a:rPr lang="en-US" dirty="0"/>
              <a:t>required increases in a sort-of logarithmic manner with respect to database </a:t>
            </a:r>
            <a:r>
              <a:rPr lang="en-US" dirty="0" smtClean="0"/>
              <a:t>size</a:t>
            </a:r>
          </a:p>
          <a:p>
            <a:r>
              <a:rPr lang="en-US" dirty="0"/>
              <a:t>O</a:t>
            </a:r>
            <a:r>
              <a:rPr lang="en-US" dirty="0" smtClean="0"/>
              <a:t>pposite </a:t>
            </a:r>
            <a:r>
              <a:rPr lang="en-US" dirty="0"/>
              <a:t>to exponential </a:t>
            </a:r>
            <a:r>
              <a:rPr lang="en-US" dirty="0" smtClean="0"/>
              <a:t>growth</a:t>
            </a:r>
          </a:p>
          <a:p>
            <a:r>
              <a:rPr lang="en-US" dirty="0" smtClean="0"/>
              <a:t>Logarithmic shoots up in the beginning, but slows</a:t>
            </a:r>
          </a:p>
          <a:p>
            <a:r>
              <a:rPr lang="en-US" dirty="0" smtClean="0"/>
              <a:t>Exponential grows slowly at the beginning, but shoots up rapidly</a:t>
            </a:r>
          </a:p>
        </p:txBody>
      </p:sp>
    </p:spTree>
    <p:extLst>
      <p:ext uri="{BB962C8B-B14F-4D97-AF65-F5344CB8AC3E}">
        <p14:creationId xmlns:p14="http://schemas.microsoft.com/office/powerpoint/2010/main" val="3259948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title"/>
          </p:nvPr>
        </p:nvSpPr>
        <p:spPr>
          <a:xfrm>
            <a:off x="228600" y="303213"/>
            <a:ext cx="8686800" cy="992187"/>
          </a:xfrm>
        </p:spPr>
        <p:txBody>
          <a:bodyPr>
            <a:normAutofit fontScale="90000"/>
          </a:bodyPr>
          <a:lstStyle/>
          <a:p>
            <a:r>
              <a:rPr lang="en-US" sz="4000" dirty="0">
                <a:latin typeface="Times New Roman" charset="0"/>
              </a:rPr>
              <a:t>An Example of an Insertion in a </a:t>
            </a:r>
            <a:r>
              <a:rPr lang="en-US" sz="4000" dirty="0" smtClean="0">
                <a:latin typeface="Times New Roman" charset="0"/>
              </a:rPr>
              <a:t>B-</a:t>
            </a:r>
            <a:r>
              <a:rPr lang="en-US" sz="4000" dirty="0">
                <a:latin typeface="Times New Roman" charset="0"/>
              </a:rPr>
              <a:t>tree</a:t>
            </a:r>
            <a:endParaRPr lang="en-US" sz="2800" dirty="0">
              <a:latin typeface="Times New Roman" charset="0"/>
            </a:endParaRPr>
          </a:p>
        </p:txBody>
      </p:sp>
      <p:pic>
        <p:nvPicPr>
          <p:cNvPr id="35843" name="Picture 10" descr="fig14_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53345" y="1219200"/>
            <a:ext cx="4328443"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50297247"/>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Memory</a:t>
            </a:r>
            <a:endParaRPr lang="en-US" dirty="0"/>
          </a:p>
        </p:txBody>
      </p:sp>
      <p:sp>
        <p:nvSpPr>
          <p:cNvPr id="3" name="Content Placeholder 2"/>
          <p:cNvSpPr>
            <a:spLocks noGrp="1"/>
          </p:cNvSpPr>
          <p:nvPr>
            <p:ph sz="quarter" idx="1"/>
          </p:nvPr>
        </p:nvSpPr>
        <p:spPr>
          <a:xfrm>
            <a:off x="457200" y="1295400"/>
            <a:ext cx="7924800" cy="685800"/>
          </a:xfrm>
        </p:spPr>
        <p:txBody>
          <a:bodyPr/>
          <a:lstStyle/>
          <a:p>
            <a:r>
              <a:rPr lang="en-US" dirty="0" smtClean="0"/>
              <a:t>Primary Memory</a:t>
            </a:r>
            <a:endParaRPr lang="en-US" dirty="0"/>
          </a:p>
        </p:txBody>
      </p:sp>
      <p:sp>
        <p:nvSpPr>
          <p:cNvPr id="4" name="Content Placeholder 2"/>
          <p:cNvSpPr txBox="1">
            <a:spLocks/>
          </p:cNvSpPr>
          <p:nvPr/>
        </p:nvSpPr>
        <p:spPr>
          <a:xfrm>
            <a:off x="457200" y="1828800"/>
            <a:ext cx="7924800" cy="685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smtClean="0"/>
              <a:t>	Random Access Memory (RAM)</a:t>
            </a:r>
            <a:endParaRPr lang="en-US" dirty="0"/>
          </a:p>
        </p:txBody>
      </p:sp>
      <p:sp>
        <p:nvSpPr>
          <p:cNvPr id="5" name="Content Placeholder 2"/>
          <p:cNvSpPr txBox="1">
            <a:spLocks/>
          </p:cNvSpPr>
          <p:nvPr/>
        </p:nvSpPr>
        <p:spPr>
          <a:xfrm>
            <a:off x="457200" y="2514600"/>
            <a:ext cx="7848600" cy="2895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Secondary Memory</a:t>
            </a:r>
          </a:p>
          <a:p>
            <a:pPr lvl="1"/>
            <a:r>
              <a:rPr lang="en-US" dirty="0" smtClean="0"/>
              <a:t>Disk (Hard Disk)</a:t>
            </a:r>
          </a:p>
          <a:p>
            <a:pPr lvl="1"/>
            <a:r>
              <a:rPr lang="en-US" dirty="0" smtClean="0"/>
              <a:t>Tape</a:t>
            </a:r>
          </a:p>
          <a:p>
            <a:pPr lvl="1"/>
            <a:r>
              <a:rPr lang="en-US" dirty="0" smtClean="0"/>
              <a:t>Solid State Devices (SSD)</a:t>
            </a:r>
          </a:p>
          <a:p>
            <a:pPr lvl="1"/>
            <a:r>
              <a:rPr lang="en-US" dirty="0" smtClean="0"/>
              <a:t>DVD/Blue Ray</a:t>
            </a:r>
            <a:endParaRPr lang="en-US" dirty="0"/>
          </a:p>
        </p:txBody>
      </p:sp>
      <p:sp>
        <p:nvSpPr>
          <p:cNvPr id="6" name="Content Placeholder 2"/>
          <p:cNvSpPr txBox="1">
            <a:spLocks/>
          </p:cNvSpPr>
          <p:nvPr/>
        </p:nvSpPr>
        <p:spPr>
          <a:xfrm>
            <a:off x="457200" y="5181600"/>
            <a:ext cx="7924800" cy="685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How are those table stored in memory?</a:t>
            </a:r>
            <a:endParaRPr lang="en-US" dirty="0"/>
          </a:p>
        </p:txBody>
      </p:sp>
    </p:spTree>
    <p:extLst>
      <p:ext uri="{BB962C8B-B14F-4D97-AF65-F5344CB8AC3E}">
        <p14:creationId xmlns:p14="http://schemas.microsoft.com/office/powerpoint/2010/main" val="994511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 General Rules of Thumb</a:t>
            </a:r>
            <a:endParaRPr lang="en-US" dirty="0"/>
          </a:p>
        </p:txBody>
      </p:sp>
      <p:sp>
        <p:nvSpPr>
          <p:cNvPr id="3" name="Content Placeholder 2"/>
          <p:cNvSpPr>
            <a:spLocks noGrp="1"/>
          </p:cNvSpPr>
          <p:nvPr>
            <p:ph sz="quarter" idx="1"/>
          </p:nvPr>
        </p:nvSpPr>
        <p:spPr>
          <a:xfrm>
            <a:off x="457200" y="1295400"/>
            <a:ext cx="7924800" cy="2438400"/>
          </a:xfrm>
        </p:spPr>
        <p:txBody>
          <a:bodyPr/>
          <a:lstStyle/>
          <a:p>
            <a:r>
              <a:rPr lang="en-US" dirty="0" smtClean="0"/>
              <a:t>Index fields in the WHERE CLAUSE of a SELECT Query</a:t>
            </a:r>
          </a:p>
          <a:p>
            <a:r>
              <a:rPr lang="en-US" dirty="0" smtClean="0"/>
              <a:t>User Table</a:t>
            </a:r>
          </a:p>
          <a:p>
            <a:pPr lvl="1"/>
            <a:r>
              <a:rPr lang="en-US" dirty="0" smtClean="0"/>
              <a:t>ID (INT) PK</a:t>
            </a:r>
          </a:p>
          <a:p>
            <a:pPr lvl="1"/>
            <a:r>
              <a:rPr lang="en-US" dirty="0" err="1" smtClean="0"/>
              <a:t>Email_address</a:t>
            </a:r>
            <a:r>
              <a:rPr lang="en-US" dirty="0" smtClean="0"/>
              <a:t> </a:t>
            </a:r>
          </a:p>
        </p:txBody>
      </p:sp>
      <p:sp>
        <p:nvSpPr>
          <p:cNvPr id="4" name="Content Placeholder 2"/>
          <p:cNvSpPr txBox="1">
            <a:spLocks/>
          </p:cNvSpPr>
          <p:nvPr/>
        </p:nvSpPr>
        <p:spPr>
          <a:xfrm>
            <a:off x="533400" y="3886200"/>
            <a:ext cx="7848600" cy="990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During login, MySQL must locate the correct ID by searching for an email</a:t>
            </a:r>
          </a:p>
          <a:p>
            <a:pPr marL="0" indent="0">
              <a:buNone/>
            </a:pPr>
            <a:endParaRPr lang="en-US" dirty="0" smtClean="0"/>
          </a:p>
        </p:txBody>
      </p:sp>
      <p:sp>
        <p:nvSpPr>
          <p:cNvPr id="5" name="Content Placeholder 2"/>
          <p:cNvSpPr txBox="1">
            <a:spLocks/>
          </p:cNvSpPr>
          <p:nvPr/>
        </p:nvSpPr>
        <p:spPr>
          <a:xfrm>
            <a:off x="533400" y="4800600"/>
            <a:ext cx="7848600" cy="9906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Without an index, every record in sequence is checked until the email address is found</a:t>
            </a:r>
          </a:p>
          <a:p>
            <a:pPr marL="0" indent="0">
              <a:buNone/>
            </a:pPr>
            <a:endParaRPr lang="en-US" dirty="0" smtClean="0"/>
          </a:p>
        </p:txBody>
      </p:sp>
    </p:spTree>
    <p:extLst>
      <p:ext uri="{BB962C8B-B14F-4D97-AF65-F5344CB8AC3E}">
        <p14:creationId xmlns:p14="http://schemas.microsoft.com/office/powerpoint/2010/main" val="337330055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 General Rules of Thumb</a:t>
            </a:r>
            <a:endParaRPr lang="en-US" dirty="0"/>
          </a:p>
        </p:txBody>
      </p:sp>
      <p:sp>
        <p:nvSpPr>
          <p:cNvPr id="3" name="Content Placeholder 2"/>
          <p:cNvSpPr>
            <a:spLocks noGrp="1"/>
          </p:cNvSpPr>
          <p:nvPr>
            <p:ph sz="quarter" idx="1"/>
          </p:nvPr>
        </p:nvSpPr>
        <p:spPr>
          <a:xfrm>
            <a:off x="457200" y="1295400"/>
            <a:ext cx="7924800" cy="762000"/>
          </a:xfrm>
        </p:spPr>
        <p:txBody>
          <a:bodyPr/>
          <a:lstStyle/>
          <a:p>
            <a:pPr marL="0" indent="0">
              <a:buNone/>
            </a:pPr>
            <a:r>
              <a:rPr lang="en-US" dirty="0" smtClean="0"/>
              <a:t>Should we add an index to every field?</a:t>
            </a:r>
          </a:p>
        </p:txBody>
      </p:sp>
      <p:sp>
        <p:nvSpPr>
          <p:cNvPr id="4" name="Content Placeholder 2"/>
          <p:cNvSpPr txBox="1">
            <a:spLocks/>
          </p:cNvSpPr>
          <p:nvPr/>
        </p:nvSpPr>
        <p:spPr>
          <a:xfrm>
            <a:off x="533400" y="2438400"/>
            <a:ext cx="7848600" cy="990600"/>
          </a:xfrm>
          <a:prstGeom prst="rect">
            <a:avLst/>
          </a:prstGeom>
        </p:spPr>
        <p:txBody>
          <a:bodyPr vert="horz">
            <a:normAutofit fontScale="92500" lnSpcReduction="20000"/>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No, because indexes are regenerated during every table INSERT OR UPDATE</a:t>
            </a:r>
          </a:p>
          <a:p>
            <a:pPr lvl="1"/>
            <a:r>
              <a:rPr lang="en-US" dirty="0" smtClean="0"/>
              <a:t>Hurts performance</a:t>
            </a:r>
          </a:p>
          <a:p>
            <a:pPr marL="0" indent="0">
              <a:buNone/>
            </a:pPr>
            <a:endParaRPr lang="en-US" dirty="0" smtClean="0"/>
          </a:p>
        </p:txBody>
      </p:sp>
    </p:spTree>
    <p:extLst>
      <p:ext uri="{BB962C8B-B14F-4D97-AF65-F5344CB8AC3E}">
        <p14:creationId xmlns:p14="http://schemas.microsoft.com/office/powerpoint/2010/main" val="128995993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Indexing: General Rules of Thumb</a:t>
            </a:r>
            <a:endParaRPr lang="en-US" dirty="0"/>
          </a:p>
        </p:txBody>
      </p:sp>
      <p:sp>
        <p:nvSpPr>
          <p:cNvPr id="4" name="Content Placeholder 2"/>
          <p:cNvSpPr txBox="1">
            <a:spLocks noGrp="1"/>
          </p:cNvSpPr>
          <p:nvPr>
            <p:ph sz="quarter" idx="1"/>
          </p:nvPr>
        </p:nvSpPr>
        <p:spPr>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Only add indexes when necessary</a:t>
            </a:r>
          </a:p>
          <a:p>
            <a:r>
              <a:rPr lang="en-US" dirty="0"/>
              <a:t>Indexes should not be used on small tables.</a:t>
            </a:r>
          </a:p>
          <a:p>
            <a:endParaRPr lang="en-US" dirty="0"/>
          </a:p>
          <a:p>
            <a:r>
              <a:rPr lang="en-US" dirty="0"/>
              <a:t>Tables that have frequent, large batch update or insert operations.</a:t>
            </a:r>
          </a:p>
          <a:p>
            <a:endParaRPr lang="en-US" dirty="0"/>
          </a:p>
          <a:p>
            <a:r>
              <a:rPr lang="en-US" dirty="0"/>
              <a:t>Indexes should not be used on columns that contain a high number of NULL values.</a:t>
            </a:r>
          </a:p>
          <a:p>
            <a:endParaRPr lang="en-US" dirty="0"/>
          </a:p>
          <a:p>
            <a:r>
              <a:rPr lang="en-US" dirty="0"/>
              <a:t>Columns that are frequently manipulated should not be indexed.</a:t>
            </a:r>
            <a:endParaRPr lang="en-US" dirty="0" smtClean="0"/>
          </a:p>
        </p:txBody>
      </p:sp>
    </p:spTree>
    <p:extLst>
      <p:ext uri="{BB962C8B-B14F-4D97-AF65-F5344CB8AC3E}">
        <p14:creationId xmlns:p14="http://schemas.microsoft.com/office/powerpoint/2010/main" val="8375587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Topics</a:t>
            </a:r>
            <a:endParaRPr lang="en-US" dirty="0"/>
          </a:p>
        </p:txBody>
      </p:sp>
      <p:sp>
        <p:nvSpPr>
          <p:cNvPr id="3" name="Content Placeholder 2"/>
          <p:cNvSpPr>
            <a:spLocks noGrp="1"/>
          </p:cNvSpPr>
          <p:nvPr>
            <p:ph sz="quarter" idx="1"/>
          </p:nvPr>
        </p:nvSpPr>
        <p:spPr/>
        <p:txBody>
          <a:bodyPr/>
          <a:lstStyle/>
          <a:p>
            <a:r>
              <a:rPr lang="en-US" dirty="0" smtClean="0"/>
              <a:t>Full Text Search and Indexes</a:t>
            </a:r>
          </a:p>
          <a:p>
            <a:r>
              <a:rPr lang="en-US" dirty="0" smtClean="0"/>
              <a:t>CHAR VS VARCHAR</a:t>
            </a:r>
          </a:p>
          <a:p>
            <a:pPr lvl="1"/>
            <a:r>
              <a:rPr lang="en-US" dirty="0" smtClean="0"/>
              <a:t>Char if you know your data will be of equal length</a:t>
            </a:r>
          </a:p>
          <a:p>
            <a:pPr lvl="2"/>
            <a:r>
              <a:rPr lang="en-US" dirty="0" smtClean="0"/>
              <a:t>Example: States</a:t>
            </a:r>
          </a:p>
          <a:p>
            <a:pPr lvl="1"/>
            <a:r>
              <a:rPr lang="en-US" dirty="0" smtClean="0"/>
              <a:t>VARCHAR if you are not sure</a:t>
            </a:r>
          </a:p>
          <a:p>
            <a:r>
              <a:rPr lang="en-US" dirty="0" smtClean="0"/>
              <a:t>How Graph databases are stored</a:t>
            </a:r>
            <a:endParaRPr lang="en-US" dirty="0"/>
          </a:p>
        </p:txBody>
      </p:sp>
    </p:spTree>
    <p:extLst>
      <p:ext uri="{BB962C8B-B14F-4D97-AF65-F5344CB8AC3E}">
        <p14:creationId xmlns:p14="http://schemas.microsoft.com/office/powerpoint/2010/main" val="2112804059"/>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Neo4j Architecture</a:t>
            </a:r>
            <a:endParaRPr lang="en-US" dirty="0"/>
          </a:p>
        </p:txBody>
      </p:sp>
      <p:pic>
        <p:nvPicPr>
          <p:cNvPr id="18434" name="Picture 2"/>
          <p:cNvPicPr>
            <a:picLocks noGrp="1" noChangeAspect="1" noChangeArrowheads="1"/>
          </p:cNvPicPr>
          <p:nvPr>
            <p:ph idx="1"/>
          </p:nvPr>
        </p:nvPicPr>
        <p:blipFill>
          <a:blip r:embed="rId2" cstate="print"/>
          <a:srcRect/>
          <a:stretch>
            <a:fillRect/>
          </a:stretch>
        </p:blipFill>
        <p:spPr bwMode="auto">
          <a:xfrm>
            <a:off x="1682141" y="1600200"/>
            <a:ext cx="5779717" cy="4525963"/>
          </a:xfrm>
          <a:prstGeom prst="rect">
            <a:avLst/>
          </a:prstGeom>
          <a:noFill/>
          <a:ln w="9525">
            <a:noFill/>
            <a:miter lim="800000"/>
            <a:headEnd/>
            <a:tailEnd/>
          </a:ln>
        </p:spPr>
      </p:pic>
    </p:spTree>
    <p:extLst>
      <p:ext uri="{BB962C8B-B14F-4D97-AF65-F5344CB8AC3E}">
        <p14:creationId xmlns:p14="http://schemas.microsoft.com/office/powerpoint/2010/main" val="2958160429"/>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Store files</a:t>
            </a:r>
            <a:endParaRPr lang="en-US" dirty="0"/>
          </a:p>
        </p:txBody>
      </p:sp>
      <p:sp>
        <p:nvSpPr>
          <p:cNvPr id="3" name="Content Placeholder 2"/>
          <p:cNvSpPr>
            <a:spLocks noGrp="1"/>
          </p:cNvSpPr>
          <p:nvPr>
            <p:ph idx="1"/>
          </p:nvPr>
        </p:nvSpPr>
        <p:spPr/>
        <p:txBody>
          <a:bodyPr>
            <a:normAutofit/>
          </a:bodyPr>
          <a:lstStyle/>
          <a:p>
            <a:r>
              <a:rPr lang="en-US" dirty="0" smtClean="0"/>
              <a:t>Neo4j stores graph data in a number of different store files.</a:t>
            </a:r>
          </a:p>
          <a:p>
            <a:r>
              <a:rPr lang="en-US" dirty="0" smtClean="0"/>
              <a:t>Each store file contains the data for a specific part of the graph (e.g., nodes, relationships, properties)</a:t>
            </a:r>
          </a:p>
          <a:p>
            <a:pPr lvl="1"/>
            <a:r>
              <a:rPr lang="en-US" dirty="0" err="1" smtClean="0"/>
              <a:t>neostore.nodestore.db</a:t>
            </a:r>
            <a:r>
              <a:rPr lang="en-US" dirty="0" smtClean="0"/>
              <a:t> </a:t>
            </a:r>
          </a:p>
          <a:p>
            <a:pPr lvl="1"/>
            <a:r>
              <a:rPr lang="en-US" dirty="0" err="1" smtClean="0"/>
              <a:t>neostore.relationshipstore.db</a:t>
            </a:r>
            <a:endParaRPr lang="en-US" dirty="0" smtClean="0"/>
          </a:p>
          <a:p>
            <a:pPr lvl="1"/>
            <a:r>
              <a:rPr lang="en-US" dirty="0" err="1" smtClean="0"/>
              <a:t>neostore.propertystore.db</a:t>
            </a:r>
            <a:endParaRPr lang="en-US" dirty="0" smtClean="0"/>
          </a:p>
          <a:p>
            <a:pPr lvl="1"/>
            <a:r>
              <a:rPr lang="en-US" dirty="0" err="1" smtClean="0"/>
              <a:t>neostore.propertystore.db.index</a:t>
            </a:r>
            <a:endParaRPr lang="en-US" dirty="0" smtClean="0"/>
          </a:p>
          <a:p>
            <a:pPr lvl="1"/>
            <a:r>
              <a:rPr lang="en-US" dirty="0" err="1" smtClean="0"/>
              <a:t>neostore.propertystore.db.strings</a:t>
            </a:r>
            <a:endParaRPr lang="en-US" dirty="0" smtClean="0"/>
          </a:p>
          <a:p>
            <a:pPr lvl="1"/>
            <a:r>
              <a:rPr lang="en-US" dirty="0" err="1" smtClean="0"/>
              <a:t>neostore.propertystore.db.arrays</a:t>
            </a:r>
            <a:endParaRPr lang="en-US" dirty="0" smtClean="0"/>
          </a:p>
          <a:p>
            <a:endParaRPr lang="en-US" dirty="0"/>
          </a:p>
        </p:txBody>
      </p:sp>
    </p:spTree>
    <p:extLst>
      <p:ext uri="{BB962C8B-B14F-4D97-AF65-F5344CB8AC3E}">
        <p14:creationId xmlns:p14="http://schemas.microsoft.com/office/powerpoint/2010/main" val="250296828"/>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 store</a:t>
            </a:r>
            <a:endParaRPr lang="en-US"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dirty="0" err="1" smtClean="0"/>
              <a:t>neostore.nodestore.db</a:t>
            </a:r>
            <a:r>
              <a:rPr lang="en-US" dirty="0" smtClean="0"/>
              <a:t> </a:t>
            </a:r>
          </a:p>
          <a:p>
            <a:pPr marL="342900" lvl="1" indent="-342900">
              <a:buFont typeface="Arial" pitchFamily="34" charset="0"/>
              <a:buChar char="•"/>
            </a:pPr>
            <a:r>
              <a:rPr lang="en-US" dirty="0" smtClean="0"/>
              <a:t>Size: 9 bytes</a:t>
            </a:r>
          </a:p>
          <a:p>
            <a:pPr marL="742950" lvl="2" indent="-342900"/>
            <a:r>
              <a:rPr lang="en-US" dirty="0" smtClean="0"/>
              <a:t>1</a:t>
            </a:r>
            <a:r>
              <a:rPr lang="en-US" baseline="30000" dirty="0" smtClean="0"/>
              <a:t>st</a:t>
            </a:r>
            <a:r>
              <a:rPr lang="en-US" dirty="0" smtClean="0"/>
              <a:t> byte: in-use flag</a:t>
            </a:r>
          </a:p>
          <a:p>
            <a:pPr marL="742950" lvl="2" indent="-342900"/>
            <a:r>
              <a:rPr lang="en-US" dirty="0" smtClean="0"/>
              <a:t>Next 4 bytes: ID of first relationship</a:t>
            </a:r>
          </a:p>
          <a:p>
            <a:pPr marL="742950" lvl="2" indent="-342900"/>
            <a:r>
              <a:rPr lang="en-US" dirty="0" smtClean="0"/>
              <a:t>Last 4 bytes: ID of first property of node</a:t>
            </a:r>
          </a:p>
          <a:p>
            <a:pPr marL="342900" lvl="1" indent="-342900">
              <a:buFont typeface="Arial" pitchFamily="34" charset="0"/>
              <a:buChar char="•"/>
            </a:pPr>
            <a:r>
              <a:rPr lang="en-US" dirty="0" smtClean="0"/>
              <a:t>Fixed size records enable fast lookups</a:t>
            </a:r>
          </a:p>
          <a:p>
            <a:pPr marL="342900" lvl="1" indent="-342900">
              <a:buFont typeface="Arial" pitchFamily="34" charset="0"/>
              <a:buChar char="•"/>
            </a:pPr>
            <a:endParaRPr lang="en-US" dirty="0" smtClean="0"/>
          </a:p>
          <a:p>
            <a:endParaRPr lang="en-US" dirty="0"/>
          </a:p>
        </p:txBody>
      </p:sp>
    </p:spTree>
    <p:extLst>
      <p:ext uri="{BB962C8B-B14F-4D97-AF65-F5344CB8AC3E}">
        <p14:creationId xmlns:p14="http://schemas.microsoft.com/office/powerpoint/2010/main" val="3293715154"/>
      </p:ext>
    </p:extLst>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Relationship store</a:t>
            </a:r>
            <a:endParaRPr lang="en-US" dirty="0"/>
          </a:p>
        </p:txBody>
      </p:sp>
      <p:sp>
        <p:nvSpPr>
          <p:cNvPr id="3" name="Content Placeholder 2"/>
          <p:cNvSpPr>
            <a:spLocks noGrp="1"/>
          </p:cNvSpPr>
          <p:nvPr>
            <p:ph idx="1"/>
          </p:nvPr>
        </p:nvSpPr>
        <p:spPr/>
        <p:txBody>
          <a:bodyPr>
            <a:normAutofit/>
          </a:bodyPr>
          <a:lstStyle/>
          <a:p>
            <a:r>
              <a:rPr lang="en-US" dirty="0" err="1" smtClean="0"/>
              <a:t>neostore.relationshipstore.db</a:t>
            </a:r>
            <a:endParaRPr lang="en-US" dirty="0" smtClean="0"/>
          </a:p>
          <a:p>
            <a:r>
              <a:rPr lang="en-US" dirty="0" smtClean="0"/>
              <a:t>Size: 33 bytes</a:t>
            </a:r>
          </a:p>
          <a:p>
            <a:pPr lvl="1"/>
            <a:r>
              <a:rPr lang="en-US" dirty="0" smtClean="0"/>
              <a:t>1</a:t>
            </a:r>
            <a:r>
              <a:rPr lang="en-US" baseline="30000" dirty="0" smtClean="0"/>
              <a:t>st</a:t>
            </a:r>
            <a:r>
              <a:rPr lang="en-US" dirty="0" smtClean="0"/>
              <a:t> byte: In use flag</a:t>
            </a:r>
          </a:p>
          <a:p>
            <a:pPr lvl="1"/>
            <a:r>
              <a:rPr lang="en-US" dirty="0" smtClean="0"/>
              <a:t>Next 8 bytes: IDs of the nodes at the start and end of the relationship</a:t>
            </a:r>
          </a:p>
          <a:p>
            <a:pPr lvl="1"/>
            <a:r>
              <a:rPr lang="en-US" dirty="0" smtClean="0"/>
              <a:t>4 bytes: Pointer to the relationship type</a:t>
            </a:r>
          </a:p>
          <a:p>
            <a:pPr lvl="1"/>
            <a:r>
              <a:rPr lang="en-US" dirty="0" smtClean="0"/>
              <a:t>16 bytes: pointers for the next and previous relationship records for each of the start and end nodes.  ( property chain)</a:t>
            </a:r>
          </a:p>
          <a:p>
            <a:pPr lvl="1"/>
            <a:r>
              <a:rPr lang="en-US" dirty="0" smtClean="0"/>
              <a:t>4 bytes: next property id</a:t>
            </a:r>
          </a:p>
        </p:txBody>
      </p:sp>
    </p:spTree>
    <p:extLst>
      <p:ext uri="{BB962C8B-B14F-4D97-AF65-F5344CB8AC3E}">
        <p14:creationId xmlns:p14="http://schemas.microsoft.com/office/powerpoint/2010/main" val="325599389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Node/property record structure</a:t>
            </a:r>
            <a:endParaRPr lang="en-US" dirty="0"/>
          </a:p>
        </p:txBody>
      </p:sp>
      <p:pic>
        <p:nvPicPr>
          <p:cNvPr id="20482" name="Picture 2"/>
          <p:cNvPicPr>
            <a:picLocks noGrp="1" noChangeAspect="1" noChangeArrowheads="1"/>
          </p:cNvPicPr>
          <p:nvPr>
            <p:ph idx="1"/>
          </p:nvPr>
        </p:nvPicPr>
        <p:blipFill>
          <a:blip r:embed="rId2" cstate="print"/>
          <a:srcRect/>
          <a:stretch>
            <a:fillRect/>
          </a:stretch>
        </p:blipFill>
        <p:spPr bwMode="auto">
          <a:xfrm>
            <a:off x="457200" y="1752600"/>
            <a:ext cx="8229600" cy="4343400"/>
          </a:xfrm>
          <a:prstGeom prst="rect">
            <a:avLst/>
          </a:prstGeom>
          <a:noFill/>
          <a:ln w="9525">
            <a:noFill/>
            <a:miter lim="800000"/>
            <a:headEnd/>
            <a:tailEnd/>
          </a:ln>
        </p:spPr>
      </p:pic>
    </p:spTree>
    <p:extLst>
      <p:ext uri="{BB962C8B-B14F-4D97-AF65-F5344CB8AC3E}">
        <p14:creationId xmlns:p14="http://schemas.microsoft.com/office/powerpoint/2010/main" val="3049457672"/>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 graph is physically stored</a:t>
            </a:r>
            <a:endParaRPr lang="en-US" dirty="0"/>
          </a:p>
        </p:txBody>
      </p:sp>
      <p:pic>
        <p:nvPicPr>
          <p:cNvPr id="21506" name="Picture 2"/>
          <p:cNvPicPr>
            <a:picLocks noGrp="1" noChangeAspect="1" noChangeArrowheads="1"/>
          </p:cNvPicPr>
          <p:nvPr>
            <p:ph idx="1"/>
          </p:nvPr>
        </p:nvPicPr>
        <p:blipFill>
          <a:blip r:embed="rId2" cstate="print"/>
          <a:srcRect/>
          <a:stretch>
            <a:fillRect/>
          </a:stretch>
        </p:blipFill>
        <p:spPr bwMode="auto">
          <a:xfrm>
            <a:off x="695794" y="1524000"/>
            <a:ext cx="7838606" cy="4877594"/>
          </a:xfrm>
          <a:prstGeom prst="rect">
            <a:avLst/>
          </a:prstGeom>
          <a:noFill/>
          <a:ln w="9525">
            <a:noFill/>
            <a:miter lim="800000"/>
            <a:headEnd/>
            <a:tailEnd/>
          </a:ln>
        </p:spPr>
      </p:pic>
    </p:spTree>
    <p:extLst>
      <p:ext uri="{BB962C8B-B14F-4D97-AF65-F5344CB8AC3E}">
        <p14:creationId xmlns:p14="http://schemas.microsoft.com/office/powerpoint/2010/main" val="4273074137"/>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File Storage</a:t>
            </a:r>
            <a:endParaRPr lang="en-US" dirty="0"/>
          </a:p>
        </p:txBody>
      </p:sp>
      <p:sp>
        <p:nvSpPr>
          <p:cNvPr id="3" name="Content Placeholder 2"/>
          <p:cNvSpPr>
            <a:spLocks noGrp="1"/>
          </p:cNvSpPr>
          <p:nvPr>
            <p:ph sz="quarter" idx="1"/>
          </p:nvPr>
        </p:nvSpPr>
        <p:spPr>
          <a:xfrm>
            <a:off x="457200" y="1295400"/>
            <a:ext cx="7772400" cy="838200"/>
          </a:xfrm>
        </p:spPr>
        <p:txBody>
          <a:bodyPr/>
          <a:lstStyle/>
          <a:p>
            <a:r>
              <a:rPr lang="en-US" dirty="0" smtClean="0"/>
              <a:t>Which type of memory do we typically store files in and why?</a:t>
            </a:r>
            <a:endParaRPr lang="en-US" dirty="0"/>
          </a:p>
        </p:txBody>
      </p:sp>
      <p:sp>
        <p:nvSpPr>
          <p:cNvPr id="4" name="Content Placeholder 2"/>
          <p:cNvSpPr txBox="1">
            <a:spLocks/>
          </p:cNvSpPr>
          <p:nvPr/>
        </p:nvSpPr>
        <p:spPr>
          <a:xfrm>
            <a:off x="457200" y="23622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Secondary Storage</a:t>
            </a:r>
            <a:endParaRPr lang="en-US" dirty="0"/>
          </a:p>
        </p:txBody>
      </p:sp>
      <p:sp>
        <p:nvSpPr>
          <p:cNvPr id="5" name="Content Placeholder 2"/>
          <p:cNvSpPr txBox="1">
            <a:spLocks/>
          </p:cNvSpPr>
          <p:nvPr/>
        </p:nvSpPr>
        <p:spPr>
          <a:xfrm>
            <a:off x="457200" y="32766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Secondary Storage is persistent and cheaper (than primary storage)</a:t>
            </a:r>
            <a:endParaRPr lang="en-US" dirty="0"/>
          </a:p>
        </p:txBody>
      </p:sp>
      <p:sp>
        <p:nvSpPr>
          <p:cNvPr id="6" name="Content Placeholder 2"/>
          <p:cNvSpPr txBox="1">
            <a:spLocks/>
          </p:cNvSpPr>
          <p:nvPr/>
        </p:nvSpPr>
        <p:spPr>
          <a:xfrm>
            <a:off x="457200" y="43434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Primary memory is faster</a:t>
            </a:r>
            <a:endParaRPr lang="en-US" dirty="0"/>
          </a:p>
        </p:txBody>
      </p:sp>
      <p:sp>
        <p:nvSpPr>
          <p:cNvPr id="7" name="Content Placeholder 2"/>
          <p:cNvSpPr txBox="1">
            <a:spLocks/>
          </p:cNvSpPr>
          <p:nvPr/>
        </p:nvSpPr>
        <p:spPr>
          <a:xfrm>
            <a:off x="533400" y="5486400"/>
            <a:ext cx="7772400" cy="8382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r>
              <a:rPr lang="en-US" dirty="0" smtClean="0"/>
              <a:t>We chose persistence and money </a:t>
            </a:r>
            <a:r>
              <a:rPr lang="en-US" smtClean="0"/>
              <a:t>over speed</a:t>
            </a:r>
            <a:endParaRPr lang="en-US" dirty="0"/>
          </a:p>
        </p:txBody>
      </p:sp>
    </p:spTree>
    <p:extLst>
      <p:ext uri="{BB962C8B-B14F-4D97-AF65-F5344CB8AC3E}">
        <p14:creationId xmlns:p14="http://schemas.microsoft.com/office/powerpoint/2010/main" val="363359369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Neo4j: Data Size</a:t>
            </a:r>
            <a:endParaRPr lang="en-US" dirty="0"/>
          </a:p>
        </p:txBody>
      </p:sp>
      <p:graphicFrame>
        <p:nvGraphicFramePr>
          <p:cNvPr id="4" name="Content Placeholder 3"/>
          <p:cNvGraphicFramePr>
            <a:graphicFrameLocks noGrp="1"/>
          </p:cNvGraphicFramePr>
          <p:nvPr>
            <p:ph idx="1"/>
          </p:nvPr>
        </p:nvGraphicFramePr>
        <p:xfrm>
          <a:off x="609600" y="1676400"/>
          <a:ext cx="8001000" cy="4876801"/>
        </p:xfrm>
        <a:graphic>
          <a:graphicData uri="http://schemas.openxmlformats.org/drawingml/2006/table">
            <a:tbl>
              <a:tblPr/>
              <a:tblGrid>
                <a:gridCol w="4000500"/>
                <a:gridCol w="4000500"/>
              </a:tblGrid>
              <a:tr h="735106">
                <a:tc>
                  <a:txBody>
                    <a:bodyPr/>
                    <a:lstStyle/>
                    <a:p>
                      <a:pPr algn="l"/>
                      <a:r>
                        <a:rPr lang="en-US">
                          <a:latin typeface="Lucida Bright"/>
                        </a:rPr>
                        <a:t>nodes</a:t>
                      </a:r>
                    </a:p>
                  </a:txBody>
                  <a:tcPr marL="38100" marR="38100" marT="28575" marB="95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7E3E6"/>
                    </a:solidFill>
                  </a:tcPr>
                </a:tc>
                <a:tc>
                  <a:txBody>
                    <a:bodyPr/>
                    <a:lstStyle/>
                    <a:p>
                      <a:pPr algn="l"/>
                      <a:r>
                        <a:rPr lang="en-US">
                          <a:latin typeface="Lucida Bright"/>
                        </a:rPr>
                        <a:t>2</a:t>
                      </a:r>
                      <a:r>
                        <a:rPr lang="en-US" baseline="30000">
                          <a:latin typeface="Lucida Bright"/>
                        </a:rPr>
                        <a:t>35</a:t>
                      </a:r>
                      <a:r>
                        <a:rPr lang="en-US">
                          <a:latin typeface="Lucida Bright"/>
                        </a:rPr>
                        <a:t> (∼ 34 billion)</a:t>
                      </a:r>
                    </a:p>
                  </a:txBody>
                  <a:tcPr marL="38100" marR="38100" marT="28575" marB="95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7E3E6"/>
                    </a:solidFill>
                  </a:tcPr>
                </a:tc>
              </a:tr>
              <a:tr h="735106">
                <a:tc>
                  <a:txBody>
                    <a:bodyPr/>
                    <a:lstStyle/>
                    <a:p>
                      <a:pPr algn="l"/>
                      <a:r>
                        <a:rPr lang="en-US">
                          <a:latin typeface="Lucida Bright"/>
                        </a:rPr>
                        <a:t>relationships</a:t>
                      </a:r>
                    </a:p>
                  </a:txBody>
                  <a:tcPr marL="38100" marR="38100" marT="28575" marB="95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7E3E6"/>
                    </a:solidFill>
                  </a:tcPr>
                </a:tc>
                <a:tc>
                  <a:txBody>
                    <a:bodyPr/>
                    <a:lstStyle/>
                    <a:p>
                      <a:pPr algn="l"/>
                      <a:r>
                        <a:rPr lang="en-US">
                          <a:latin typeface="Lucida Bright"/>
                        </a:rPr>
                        <a:t>2</a:t>
                      </a:r>
                      <a:r>
                        <a:rPr lang="en-US" baseline="30000">
                          <a:latin typeface="Lucida Bright"/>
                        </a:rPr>
                        <a:t>35</a:t>
                      </a:r>
                      <a:r>
                        <a:rPr lang="en-US">
                          <a:latin typeface="Lucida Bright"/>
                        </a:rPr>
                        <a:t> (∼ 34 billion)</a:t>
                      </a:r>
                    </a:p>
                  </a:txBody>
                  <a:tcPr marL="38100" marR="38100" marT="28575" marB="95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7E3E6"/>
                    </a:solidFill>
                  </a:tcPr>
                </a:tc>
              </a:tr>
              <a:tr h="2671483">
                <a:tc>
                  <a:txBody>
                    <a:bodyPr/>
                    <a:lstStyle/>
                    <a:p>
                      <a:pPr algn="l"/>
                      <a:r>
                        <a:rPr lang="en-US">
                          <a:latin typeface="Lucida Bright"/>
                        </a:rPr>
                        <a:t>properties</a:t>
                      </a:r>
                    </a:p>
                  </a:txBody>
                  <a:tcPr marL="38100" marR="38100" marT="28575" marB="95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7E3E6"/>
                    </a:solidFill>
                  </a:tcPr>
                </a:tc>
                <a:tc>
                  <a:txBody>
                    <a:bodyPr/>
                    <a:lstStyle/>
                    <a:p>
                      <a:pPr algn="l"/>
                      <a:r>
                        <a:rPr lang="en-US">
                          <a:latin typeface="Lucida Bright"/>
                        </a:rPr>
                        <a:t>2</a:t>
                      </a:r>
                      <a:r>
                        <a:rPr lang="en-US" baseline="30000">
                          <a:latin typeface="Lucida Bright"/>
                        </a:rPr>
                        <a:t>36</a:t>
                      </a:r>
                      <a:r>
                        <a:rPr lang="en-US">
                          <a:latin typeface="Lucida Bright"/>
                        </a:rPr>
                        <a:t> to 2</a:t>
                      </a:r>
                      <a:r>
                        <a:rPr lang="en-US" baseline="30000">
                          <a:latin typeface="Lucida Bright"/>
                        </a:rPr>
                        <a:t>38</a:t>
                      </a:r>
                      <a:r>
                        <a:rPr lang="en-US">
                          <a:latin typeface="Lucida Bright"/>
                        </a:rPr>
                        <a:t> depending on property types (maximum ∼ 274 billion, always at least ∼ 68 billion)</a:t>
                      </a:r>
                    </a:p>
                  </a:txBody>
                  <a:tcPr marL="38100" marR="38100" marT="28575" marB="95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7E3E6"/>
                    </a:solidFill>
                  </a:tcPr>
                </a:tc>
              </a:tr>
              <a:tr h="735106">
                <a:tc>
                  <a:txBody>
                    <a:bodyPr/>
                    <a:lstStyle/>
                    <a:p>
                      <a:pPr algn="l"/>
                      <a:r>
                        <a:rPr lang="en-US">
                          <a:latin typeface="Lucida Bright"/>
                        </a:rPr>
                        <a:t>relationship types</a:t>
                      </a:r>
                    </a:p>
                  </a:txBody>
                  <a:tcPr marL="38100" marR="38100" marT="28575" marB="95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7E3E6"/>
                    </a:solidFill>
                  </a:tcPr>
                </a:tc>
                <a:tc>
                  <a:txBody>
                    <a:bodyPr/>
                    <a:lstStyle/>
                    <a:p>
                      <a:pPr algn="l"/>
                      <a:r>
                        <a:rPr lang="en-US" dirty="0">
                          <a:latin typeface="Lucida Bright"/>
                        </a:rPr>
                        <a:t>2</a:t>
                      </a:r>
                      <a:r>
                        <a:rPr lang="en-US" baseline="30000" dirty="0">
                          <a:latin typeface="Lucida Bright"/>
                        </a:rPr>
                        <a:t>15</a:t>
                      </a:r>
                      <a:r>
                        <a:rPr lang="en-US" dirty="0">
                          <a:latin typeface="Lucida Bright"/>
                        </a:rPr>
                        <a:t> (∼ 32 000)</a:t>
                      </a:r>
                    </a:p>
                  </a:txBody>
                  <a:tcPr marL="38100" marR="38100" marT="28575" marB="9525">
                    <a:lnL w="9525" cap="flat" cmpd="sng" algn="ctr">
                      <a:solidFill>
                        <a:srgbClr val="666666"/>
                      </a:solidFill>
                      <a:prstDash val="solid"/>
                      <a:round/>
                      <a:headEnd type="none" w="med" len="med"/>
                      <a:tailEnd type="none" w="med" len="med"/>
                    </a:lnL>
                    <a:lnR w="9525" cap="flat" cmpd="sng" algn="ctr">
                      <a:solidFill>
                        <a:srgbClr val="666666"/>
                      </a:solidFill>
                      <a:prstDash val="solid"/>
                      <a:round/>
                      <a:headEnd type="none" w="med" len="med"/>
                      <a:tailEnd type="none" w="med" len="med"/>
                    </a:lnR>
                    <a:lnT w="9525" cap="flat" cmpd="sng" algn="ctr">
                      <a:solidFill>
                        <a:srgbClr val="666666"/>
                      </a:solidFill>
                      <a:prstDash val="solid"/>
                      <a:round/>
                      <a:headEnd type="none" w="med" len="med"/>
                      <a:tailEnd type="none" w="med" len="med"/>
                    </a:lnT>
                    <a:lnB w="9525" cap="flat" cmpd="sng" algn="ctr">
                      <a:solidFill>
                        <a:srgbClr val="666666"/>
                      </a:solidFill>
                      <a:prstDash val="solid"/>
                      <a:round/>
                      <a:headEnd type="none" w="med" len="med"/>
                      <a:tailEnd type="none" w="med" len="med"/>
                    </a:lnB>
                    <a:solidFill>
                      <a:srgbClr val="D7E3E6"/>
                    </a:solidFill>
                  </a:tcPr>
                </a:tc>
              </a:tr>
            </a:tbl>
          </a:graphicData>
        </a:graphic>
      </p:graphicFrame>
    </p:spTree>
    <p:extLst>
      <p:ext uri="{BB962C8B-B14F-4D97-AF65-F5344CB8AC3E}">
        <p14:creationId xmlns:p14="http://schemas.microsoft.com/office/powerpoint/2010/main" val="3494637893"/>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title"/>
          </p:nvPr>
        </p:nvSpPr>
        <p:spPr/>
        <p:txBody>
          <a:bodyPr/>
          <a:lstStyle/>
          <a:p>
            <a:r>
              <a:rPr lang="en-US">
                <a:latin typeface="Times New Roman" charset="0"/>
              </a:rPr>
              <a:t>Disk Storage Devices (contd.)</a:t>
            </a:r>
          </a:p>
        </p:txBody>
      </p:sp>
      <p:pic>
        <p:nvPicPr>
          <p:cNvPr id="10243" name="Picture 9" descr="fig13_0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278063"/>
            <a:ext cx="8305800" cy="2982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3776125"/>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6"/>
          <p:cNvSpPr>
            <a:spLocks noGrp="1" noChangeArrowheads="1"/>
          </p:cNvSpPr>
          <p:nvPr>
            <p:ph type="title"/>
          </p:nvPr>
        </p:nvSpPr>
        <p:spPr/>
        <p:txBody>
          <a:bodyPr/>
          <a:lstStyle/>
          <a:p>
            <a:r>
              <a:rPr lang="en-US">
                <a:latin typeface="Times New Roman" charset="0"/>
              </a:rPr>
              <a:t>Disk Storage Devices (contd.)</a:t>
            </a:r>
          </a:p>
        </p:txBody>
      </p:sp>
      <p:sp>
        <p:nvSpPr>
          <p:cNvPr id="9219" name="Rectangle 7"/>
          <p:cNvSpPr>
            <a:spLocks noGrp="1" noChangeArrowheads="1"/>
          </p:cNvSpPr>
          <p:nvPr>
            <p:ph type="body" idx="1"/>
          </p:nvPr>
        </p:nvSpPr>
        <p:spPr/>
        <p:txBody>
          <a:bodyPr/>
          <a:lstStyle/>
          <a:p>
            <a:r>
              <a:rPr lang="en-US" sz="2400">
                <a:latin typeface="Times New Roman" charset="0"/>
              </a:rPr>
              <a:t>A track is divided into smaller </a:t>
            </a:r>
            <a:r>
              <a:rPr lang="en-US" sz="2400" b="1">
                <a:latin typeface="Times New Roman" charset="0"/>
              </a:rPr>
              <a:t>blocks</a:t>
            </a:r>
            <a:r>
              <a:rPr lang="en-US" sz="2400">
                <a:latin typeface="Times New Roman" charset="0"/>
              </a:rPr>
              <a:t> or </a:t>
            </a:r>
            <a:r>
              <a:rPr lang="en-US" sz="2400" b="1">
                <a:latin typeface="Times New Roman" charset="0"/>
              </a:rPr>
              <a:t>sectors</a:t>
            </a:r>
          </a:p>
          <a:p>
            <a:pPr lvl="1"/>
            <a:r>
              <a:rPr lang="en-US" sz="2200">
                <a:latin typeface="Times New Roman" charset="0"/>
              </a:rPr>
              <a:t>because it usually contains a large amount of information </a:t>
            </a:r>
          </a:p>
          <a:p>
            <a:r>
              <a:rPr lang="en-US" sz="2400">
                <a:latin typeface="Times New Roman" charset="0"/>
              </a:rPr>
              <a:t>The division of a track into </a:t>
            </a:r>
            <a:r>
              <a:rPr lang="en-US" sz="2400" b="1">
                <a:latin typeface="Times New Roman" charset="0"/>
              </a:rPr>
              <a:t>sectors</a:t>
            </a:r>
            <a:r>
              <a:rPr lang="en-US" sz="2400">
                <a:latin typeface="Times New Roman" charset="0"/>
              </a:rPr>
              <a:t> is hard-coded on the disk surface and cannot be changed.</a:t>
            </a:r>
          </a:p>
          <a:p>
            <a:pPr lvl="1"/>
            <a:r>
              <a:rPr lang="en-US" sz="2200">
                <a:latin typeface="Times New Roman" charset="0"/>
              </a:rPr>
              <a:t>One type of sector organization calls a portion of a track that subtends a fixed angle at the center as a sector.</a:t>
            </a:r>
          </a:p>
          <a:p>
            <a:r>
              <a:rPr lang="en-US" sz="2400">
                <a:latin typeface="Times New Roman" charset="0"/>
              </a:rPr>
              <a:t>A track is divided into </a:t>
            </a:r>
            <a:r>
              <a:rPr lang="en-US" sz="2400" b="1">
                <a:latin typeface="Times New Roman" charset="0"/>
              </a:rPr>
              <a:t>blocks</a:t>
            </a:r>
            <a:r>
              <a:rPr lang="en-US" sz="2400">
                <a:latin typeface="Times New Roman" charset="0"/>
              </a:rPr>
              <a:t>.</a:t>
            </a:r>
          </a:p>
          <a:p>
            <a:pPr lvl="1"/>
            <a:r>
              <a:rPr lang="en-US" sz="2200">
                <a:latin typeface="Times New Roman" charset="0"/>
              </a:rPr>
              <a:t>The block size B is fixed for each system.</a:t>
            </a:r>
          </a:p>
          <a:p>
            <a:pPr lvl="2"/>
            <a:r>
              <a:rPr lang="en-US" sz="2000">
                <a:latin typeface="Times New Roman" charset="0"/>
              </a:rPr>
              <a:t>Typical block sizes range from B=512 bytes to B=4096 bytes.</a:t>
            </a:r>
          </a:p>
          <a:p>
            <a:pPr lvl="1"/>
            <a:r>
              <a:rPr lang="en-US" sz="2200">
                <a:latin typeface="Times New Roman" charset="0"/>
              </a:rPr>
              <a:t>Whole blocks are transferred between disk and main memory for processing.</a:t>
            </a:r>
          </a:p>
        </p:txBody>
      </p:sp>
    </p:spTree>
    <p:extLst>
      <p:ext uri="{BB962C8B-B14F-4D97-AF65-F5344CB8AC3E}">
        <p14:creationId xmlns:p14="http://schemas.microsoft.com/office/powerpoint/2010/main" val="9686286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6"/>
          <p:cNvSpPr>
            <a:spLocks noGrp="1" noChangeArrowheads="1"/>
          </p:cNvSpPr>
          <p:nvPr>
            <p:ph type="title"/>
          </p:nvPr>
        </p:nvSpPr>
        <p:spPr>
          <a:xfrm>
            <a:off x="685800" y="238125"/>
            <a:ext cx="7772400" cy="1143000"/>
          </a:xfrm>
        </p:spPr>
        <p:txBody>
          <a:bodyPr/>
          <a:lstStyle/>
          <a:p>
            <a:r>
              <a:rPr lang="en-US">
                <a:latin typeface="Times New Roman" charset="0"/>
              </a:rPr>
              <a:t>Records</a:t>
            </a:r>
          </a:p>
        </p:txBody>
      </p:sp>
      <p:sp>
        <p:nvSpPr>
          <p:cNvPr id="14339" name="Rectangle 7"/>
          <p:cNvSpPr>
            <a:spLocks noGrp="1" noChangeArrowheads="1"/>
          </p:cNvSpPr>
          <p:nvPr>
            <p:ph type="body" idx="1"/>
          </p:nvPr>
        </p:nvSpPr>
        <p:spPr>
          <a:xfrm>
            <a:off x="500063" y="1265238"/>
            <a:ext cx="7772400" cy="4114800"/>
          </a:xfrm>
        </p:spPr>
        <p:txBody>
          <a:bodyPr/>
          <a:lstStyle/>
          <a:p>
            <a:pPr>
              <a:lnSpc>
                <a:spcPct val="90000"/>
              </a:lnSpc>
            </a:pPr>
            <a:r>
              <a:rPr lang="en-US">
                <a:latin typeface="Times New Roman" charset="0"/>
              </a:rPr>
              <a:t>Records = Rows in a table</a:t>
            </a:r>
          </a:p>
          <a:p>
            <a:pPr>
              <a:lnSpc>
                <a:spcPct val="90000"/>
              </a:lnSpc>
            </a:pPr>
            <a:r>
              <a:rPr lang="en-US">
                <a:latin typeface="Times New Roman" charset="0"/>
              </a:rPr>
              <a:t>Fixed and variable length records</a:t>
            </a:r>
          </a:p>
          <a:p>
            <a:pPr>
              <a:lnSpc>
                <a:spcPct val="90000"/>
              </a:lnSpc>
            </a:pPr>
            <a:r>
              <a:rPr lang="en-US">
                <a:latin typeface="Times New Roman" charset="0"/>
              </a:rPr>
              <a:t>Records contain fields (attributes) which have values of a particular type</a:t>
            </a:r>
          </a:p>
          <a:p>
            <a:pPr lvl="1">
              <a:lnSpc>
                <a:spcPct val="90000"/>
              </a:lnSpc>
            </a:pPr>
            <a:r>
              <a:rPr lang="en-US">
                <a:latin typeface="Times New Roman" charset="0"/>
              </a:rPr>
              <a:t>E.g., amount, date, time, age</a:t>
            </a:r>
          </a:p>
          <a:p>
            <a:pPr>
              <a:lnSpc>
                <a:spcPct val="90000"/>
              </a:lnSpc>
            </a:pPr>
            <a:r>
              <a:rPr lang="en-US">
                <a:latin typeface="Times New Roman" charset="0"/>
              </a:rPr>
              <a:t>Fields themselves may be fixed length or variable length</a:t>
            </a:r>
          </a:p>
          <a:p>
            <a:pPr>
              <a:lnSpc>
                <a:spcPct val="90000"/>
              </a:lnSpc>
            </a:pPr>
            <a:r>
              <a:rPr lang="en-US">
                <a:latin typeface="Times New Roman" charset="0"/>
              </a:rPr>
              <a:t>Variable length fields can be mixed into one record:</a:t>
            </a:r>
          </a:p>
          <a:p>
            <a:pPr lvl="1">
              <a:lnSpc>
                <a:spcPct val="90000"/>
              </a:lnSpc>
            </a:pPr>
            <a:r>
              <a:rPr lang="en-US">
                <a:latin typeface="Times New Roman" charset="0"/>
              </a:rPr>
              <a:t>Separator characters or length fields are needed so that the record can be “parsed.” </a:t>
            </a:r>
          </a:p>
        </p:txBody>
      </p:sp>
    </p:spTree>
    <p:extLst>
      <p:ext uri="{BB962C8B-B14F-4D97-AF65-F5344CB8AC3E}">
        <p14:creationId xmlns:p14="http://schemas.microsoft.com/office/powerpoint/2010/main" val="302020230"/>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6"/>
          <p:cNvSpPr>
            <a:spLocks noGrp="1" noChangeArrowheads="1"/>
          </p:cNvSpPr>
          <p:nvPr>
            <p:ph type="title"/>
          </p:nvPr>
        </p:nvSpPr>
        <p:spPr>
          <a:xfrm>
            <a:off x="673100" y="131763"/>
            <a:ext cx="7772400" cy="1143000"/>
          </a:xfrm>
        </p:spPr>
        <p:txBody>
          <a:bodyPr/>
          <a:lstStyle/>
          <a:p>
            <a:r>
              <a:rPr lang="en-US">
                <a:latin typeface="Times New Roman" charset="0"/>
              </a:rPr>
              <a:t>Blocking</a:t>
            </a:r>
          </a:p>
        </p:txBody>
      </p:sp>
      <p:sp>
        <p:nvSpPr>
          <p:cNvPr id="15363" name="Rectangle 7"/>
          <p:cNvSpPr>
            <a:spLocks noGrp="1" noChangeArrowheads="1"/>
          </p:cNvSpPr>
          <p:nvPr>
            <p:ph type="body" idx="1"/>
          </p:nvPr>
        </p:nvSpPr>
        <p:spPr>
          <a:xfrm>
            <a:off x="314325" y="947738"/>
            <a:ext cx="7772400" cy="4114800"/>
          </a:xfrm>
        </p:spPr>
        <p:txBody>
          <a:bodyPr/>
          <a:lstStyle/>
          <a:p>
            <a:pPr>
              <a:lnSpc>
                <a:spcPct val="90000"/>
              </a:lnSpc>
            </a:pPr>
            <a:r>
              <a:rPr lang="en-US" b="1" dirty="0">
                <a:latin typeface="Times New Roman" charset="0"/>
              </a:rPr>
              <a:t>Blocking</a:t>
            </a:r>
            <a:r>
              <a:rPr lang="en-US" dirty="0">
                <a:latin typeface="Times New Roman" charset="0"/>
              </a:rPr>
              <a:t>: </a:t>
            </a:r>
          </a:p>
          <a:p>
            <a:pPr lvl="1">
              <a:lnSpc>
                <a:spcPct val="90000"/>
              </a:lnSpc>
            </a:pPr>
            <a:r>
              <a:rPr lang="en-US" dirty="0">
                <a:latin typeface="Times New Roman" charset="0"/>
              </a:rPr>
              <a:t>Refers to storing a number of records in one block on the disk.</a:t>
            </a:r>
          </a:p>
          <a:p>
            <a:pPr>
              <a:lnSpc>
                <a:spcPct val="90000"/>
              </a:lnSpc>
            </a:pPr>
            <a:r>
              <a:rPr lang="en-US" dirty="0">
                <a:latin typeface="Times New Roman" charset="0"/>
              </a:rPr>
              <a:t>Blocking factor (</a:t>
            </a:r>
            <a:r>
              <a:rPr lang="en-US" b="1" dirty="0" err="1">
                <a:latin typeface="Times New Roman" charset="0"/>
              </a:rPr>
              <a:t>bfr</a:t>
            </a:r>
            <a:r>
              <a:rPr lang="en-US" dirty="0">
                <a:latin typeface="Times New Roman" charset="0"/>
              </a:rPr>
              <a:t>) refers to the number of records per block.  </a:t>
            </a:r>
          </a:p>
          <a:p>
            <a:pPr lvl="1">
              <a:lnSpc>
                <a:spcPct val="90000"/>
              </a:lnSpc>
            </a:pPr>
            <a:r>
              <a:rPr lang="en-US" dirty="0">
                <a:latin typeface="Times New Roman" charset="0"/>
              </a:rPr>
              <a:t>remember block size is a constant for a </a:t>
            </a:r>
            <a:r>
              <a:rPr lang="en-US" dirty="0" smtClean="0">
                <a:latin typeface="Times New Roman" charset="0"/>
              </a:rPr>
              <a:t>device</a:t>
            </a:r>
            <a:endParaRPr lang="en-US" dirty="0">
              <a:latin typeface="Times New Roman" charset="0"/>
            </a:endParaRPr>
          </a:p>
          <a:p>
            <a:pPr>
              <a:lnSpc>
                <a:spcPct val="90000"/>
              </a:lnSpc>
            </a:pPr>
            <a:r>
              <a:rPr lang="en-US" b="1" dirty="0">
                <a:latin typeface="Times New Roman" charset="0"/>
              </a:rPr>
              <a:t>Spanned Records</a:t>
            </a:r>
            <a:r>
              <a:rPr lang="en-US" dirty="0">
                <a:latin typeface="Times New Roman" charset="0"/>
              </a:rPr>
              <a:t>:</a:t>
            </a:r>
          </a:p>
          <a:p>
            <a:pPr lvl="1">
              <a:lnSpc>
                <a:spcPct val="90000"/>
              </a:lnSpc>
            </a:pPr>
            <a:r>
              <a:rPr lang="en-US" dirty="0">
                <a:latin typeface="Times New Roman" charset="0"/>
              </a:rPr>
              <a:t>Refers to records that exceed the size of one or more blocks and hence span a number of blocks.</a:t>
            </a:r>
          </a:p>
        </p:txBody>
      </p:sp>
    </p:spTree>
    <p:extLst>
      <p:ext uri="{BB962C8B-B14F-4D97-AF65-F5344CB8AC3E}">
        <p14:creationId xmlns:p14="http://schemas.microsoft.com/office/powerpoint/2010/main" val="3992200412"/>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6"/>
          <p:cNvSpPr>
            <a:spLocks noGrp="1" noChangeArrowheads="1"/>
          </p:cNvSpPr>
          <p:nvPr>
            <p:ph type="title"/>
          </p:nvPr>
        </p:nvSpPr>
        <p:spPr>
          <a:xfrm>
            <a:off x="288925" y="212725"/>
            <a:ext cx="7772400" cy="1143000"/>
          </a:xfrm>
        </p:spPr>
        <p:txBody>
          <a:bodyPr/>
          <a:lstStyle/>
          <a:p>
            <a:r>
              <a:rPr lang="en-US">
                <a:latin typeface="Times New Roman" charset="0"/>
              </a:rPr>
              <a:t>Files of Records</a:t>
            </a:r>
          </a:p>
        </p:txBody>
      </p:sp>
      <p:sp>
        <p:nvSpPr>
          <p:cNvPr id="16387" name="Rectangle 7"/>
          <p:cNvSpPr>
            <a:spLocks noGrp="1" noChangeArrowheads="1"/>
          </p:cNvSpPr>
          <p:nvPr>
            <p:ph type="body" idx="1"/>
          </p:nvPr>
        </p:nvSpPr>
        <p:spPr>
          <a:xfrm>
            <a:off x="685800" y="1477963"/>
            <a:ext cx="7772400" cy="4114800"/>
          </a:xfrm>
        </p:spPr>
        <p:txBody>
          <a:bodyPr>
            <a:normAutofit fontScale="92500" lnSpcReduction="10000"/>
          </a:bodyPr>
          <a:lstStyle/>
          <a:p>
            <a:r>
              <a:rPr lang="en-US" sz="2400">
                <a:latin typeface="Times New Roman" charset="0"/>
              </a:rPr>
              <a:t>A </a:t>
            </a:r>
            <a:r>
              <a:rPr lang="en-US" sz="2400" b="1">
                <a:latin typeface="Times New Roman" charset="0"/>
              </a:rPr>
              <a:t>file</a:t>
            </a:r>
            <a:r>
              <a:rPr lang="en-US" sz="2400">
                <a:latin typeface="Times New Roman" charset="0"/>
              </a:rPr>
              <a:t> is a </a:t>
            </a:r>
            <a:r>
              <a:rPr lang="en-US" sz="2400" i="1">
                <a:latin typeface="Times New Roman" charset="0"/>
              </a:rPr>
              <a:t>sequence</a:t>
            </a:r>
            <a:r>
              <a:rPr lang="en-US" sz="2400">
                <a:latin typeface="Times New Roman" charset="0"/>
              </a:rPr>
              <a:t> of records, where each record is a collection of data values (or data items).</a:t>
            </a:r>
          </a:p>
          <a:p>
            <a:r>
              <a:rPr lang="en-US" sz="2400">
                <a:latin typeface="Times New Roman" charset="0"/>
              </a:rPr>
              <a:t>Think of a file as a table though one can have multiple tables in a file</a:t>
            </a:r>
          </a:p>
          <a:p>
            <a:r>
              <a:rPr lang="en-US" sz="2400">
                <a:latin typeface="Times New Roman" charset="0"/>
              </a:rPr>
              <a:t>A </a:t>
            </a:r>
            <a:r>
              <a:rPr lang="en-US" sz="2400" b="1">
                <a:latin typeface="Times New Roman" charset="0"/>
              </a:rPr>
              <a:t>file descriptor</a:t>
            </a:r>
            <a:r>
              <a:rPr lang="en-US" sz="2400">
                <a:latin typeface="Times New Roman" charset="0"/>
              </a:rPr>
              <a:t> (or </a:t>
            </a:r>
            <a:r>
              <a:rPr lang="en-US" sz="2400" b="1">
                <a:latin typeface="Times New Roman" charset="0"/>
              </a:rPr>
              <a:t>file header</a:t>
            </a:r>
            <a:r>
              <a:rPr lang="en-US" sz="2400">
                <a:latin typeface="Times New Roman" charset="0"/>
              </a:rPr>
              <a:t>) includes information that describes the file, such as the </a:t>
            </a:r>
            <a:r>
              <a:rPr lang="en-US" sz="2400" i="1">
                <a:latin typeface="Times New Roman" charset="0"/>
              </a:rPr>
              <a:t>field names</a:t>
            </a:r>
            <a:r>
              <a:rPr lang="en-US" sz="2400">
                <a:latin typeface="Times New Roman" charset="0"/>
              </a:rPr>
              <a:t> and their </a:t>
            </a:r>
            <a:r>
              <a:rPr lang="en-US" sz="2400" i="1">
                <a:latin typeface="Times New Roman" charset="0"/>
              </a:rPr>
              <a:t>data types</a:t>
            </a:r>
            <a:r>
              <a:rPr lang="en-US" sz="2400">
                <a:latin typeface="Times New Roman" charset="0"/>
              </a:rPr>
              <a:t>, and the addresses of the file blocks on disk.</a:t>
            </a:r>
          </a:p>
          <a:p>
            <a:r>
              <a:rPr lang="en-US" sz="2400">
                <a:latin typeface="Times New Roman" charset="0"/>
              </a:rPr>
              <a:t>Records are stored on disk blocks. </a:t>
            </a:r>
          </a:p>
          <a:p>
            <a:r>
              <a:rPr lang="en-US" sz="2400">
                <a:latin typeface="Times New Roman" charset="0"/>
              </a:rPr>
              <a:t>The </a:t>
            </a:r>
            <a:r>
              <a:rPr lang="en-US" sz="2400" b="1">
                <a:latin typeface="Times New Roman" charset="0"/>
              </a:rPr>
              <a:t>blocking factor</a:t>
            </a:r>
            <a:r>
              <a:rPr lang="en-US" sz="2400">
                <a:latin typeface="Times New Roman" charset="0"/>
              </a:rPr>
              <a:t> </a:t>
            </a:r>
            <a:r>
              <a:rPr lang="en-US" sz="2400" b="1">
                <a:latin typeface="Times New Roman" charset="0"/>
              </a:rPr>
              <a:t>bfr</a:t>
            </a:r>
            <a:r>
              <a:rPr lang="en-US" sz="2400">
                <a:latin typeface="Times New Roman" charset="0"/>
              </a:rPr>
              <a:t> for a file is the (average) number of file records stored in a disk block.</a:t>
            </a:r>
          </a:p>
          <a:p>
            <a:r>
              <a:rPr lang="en-US" sz="2400">
                <a:latin typeface="Times New Roman" charset="0"/>
              </a:rPr>
              <a:t>A file can have </a:t>
            </a:r>
            <a:r>
              <a:rPr lang="en-US" sz="2400" b="1">
                <a:latin typeface="Times New Roman" charset="0"/>
              </a:rPr>
              <a:t>fixed-length</a:t>
            </a:r>
            <a:r>
              <a:rPr lang="en-US" sz="2400">
                <a:latin typeface="Times New Roman" charset="0"/>
              </a:rPr>
              <a:t> records or </a:t>
            </a:r>
            <a:r>
              <a:rPr lang="en-US" sz="2400" b="1">
                <a:latin typeface="Times New Roman" charset="0"/>
              </a:rPr>
              <a:t>variable-length</a:t>
            </a:r>
            <a:r>
              <a:rPr lang="en-US" sz="2400">
                <a:latin typeface="Times New Roman" charset="0"/>
              </a:rPr>
              <a:t> records.</a:t>
            </a:r>
          </a:p>
        </p:txBody>
      </p:sp>
    </p:spTree>
    <p:extLst>
      <p:ext uri="{BB962C8B-B14F-4D97-AF65-F5344CB8AC3E}">
        <p14:creationId xmlns:p14="http://schemas.microsoft.com/office/powerpoint/2010/main" val="547992744"/>
      </p:ext>
    </p:extLst>
  </p:cSld>
  <p:clrMapOvr>
    <a:masterClrMapping/>
  </p:clrMapOvr>
  <p:transition xmlns:p14="http://schemas.microsoft.com/office/powerpoint/2010/main" spd="slow"/>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29228</TotalTime>
  <Words>2243</Words>
  <Application>Microsoft Macintosh PowerPoint</Application>
  <PresentationFormat>On-screen Show (4:3)</PresentationFormat>
  <Paragraphs>262</Paragraphs>
  <Slides>40</Slides>
  <Notes>19</Notes>
  <HiddenSlides>0</HiddenSlides>
  <MMClips>0</MMClips>
  <ScaleCrop>false</ScaleCrop>
  <HeadingPairs>
    <vt:vector size="4" baseType="variant">
      <vt:variant>
        <vt:lpstr>Theme</vt:lpstr>
      </vt:variant>
      <vt:variant>
        <vt:i4>2</vt:i4>
      </vt:variant>
      <vt:variant>
        <vt:lpstr>Slide Titles</vt:lpstr>
      </vt:variant>
      <vt:variant>
        <vt:i4>40</vt:i4>
      </vt:variant>
    </vt:vector>
  </HeadingPairs>
  <TitlesOfParts>
    <vt:vector size="42" baseType="lpstr">
      <vt:lpstr>Oriel</vt:lpstr>
      <vt:lpstr>Default Design</vt:lpstr>
      <vt:lpstr>INLS 623– Database Systems II– File Structures, Indexing, and Hashing</vt:lpstr>
      <vt:lpstr>Review</vt:lpstr>
      <vt:lpstr>Memory</vt:lpstr>
      <vt:lpstr>File Storage</vt:lpstr>
      <vt:lpstr>Disk Storage Devices (contd.)</vt:lpstr>
      <vt:lpstr>Disk Storage Devices (contd.)</vt:lpstr>
      <vt:lpstr>Records</vt:lpstr>
      <vt:lpstr>Blocking</vt:lpstr>
      <vt:lpstr>Files of Records</vt:lpstr>
      <vt:lpstr>Files of Records (contd.)</vt:lpstr>
      <vt:lpstr>Unordered Files</vt:lpstr>
      <vt:lpstr>Ordered Files</vt:lpstr>
      <vt:lpstr>How does A Database Manipulate Data on Disk?</vt:lpstr>
      <vt:lpstr>Items Table</vt:lpstr>
      <vt:lpstr>Finding Data</vt:lpstr>
      <vt:lpstr>Finding Data (Continued)</vt:lpstr>
      <vt:lpstr>Making Data Finding more Efficient</vt:lpstr>
      <vt:lpstr>Index: Making Data Finding more Efficient</vt:lpstr>
      <vt:lpstr>Data Structures</vt:lpstr>
      <vt:lpstr>Array: Data Structures</vt:lpstr>
      <vt:lpstr>Indexing</vt:lpstr>
      <vt:lpstr>PowerPoint Presentation</vt:lpstr>
      <vt:lpstr>Arrays for Indexing</vt:lpstr>
      <vt:lpstr>B Trees For indexing</vt:lpstr>
      <vt:lpstr>B Tree and Indexing Example</vt:lpstr>
      <vt:lpstr>B Tree and Indexing Example</vt:lpstr>
      <vt:lpstr>B Tree and Indexing Example</vt:lpstr>
      <vt:lpstr>B Tree and Indexing Example</vt:lpstr>
      <vt:lpstr>An Example of an Insertion in a B-tree</vt:lpstr>
      <vt:lpstr>Indexing: General Rules of Thumb</vt:lpstr>
      <vt:lpstr>Indexing: General Rules of Thumb</vt:lpstr>
      <vt:lpstr>Indexing: General Rules of Thumb</vt:lpstr>
      <vt:lpstr>Other Topics</vt:lpstr>
      <vt:lpstr>Neo4j Architecture</vt:lpstr>
      <vt:lpstr>Store files</vt:lpstr>
      <vt:lpstr>Node store</vt:lpstr>
      <vt:lpstr>Relationship store</vt:lpstr>
      <vt:lpstr>Node/property record structure</vt:lpstr>
      <vt:lpstr>How a graph is physically stored</vt:lpstr>
      <vt:lpstr>Neo4j: Data Size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Sasa</dc:creator>
  <cp:lastModifiedBy>Jason Carter</cp:lastModifiedBy>
  <cp:revision>265</cp:revision>
  <dcterms:created xsi:type="dcterms:W3CDTF">2006-08-16T00:00:00Z</dcterms:created>
  <dcterms:modified xsi:type="dcterms:W3CDTF">2015-10-22T19:48:49Z</dcterms:modified>
</cp:coreProperties>
</file>