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329" r:id="rId3"/>
    <p:sldId id="333" r:id="rId4"/>
    <p:sldId id="334" r:id="rId5"/>
    <p:sldId id="335" r:id="rId6"/>
    <p:sldId id="336" r:id="rId7"/>
    <p:sldId id="330" r:id="rId8"/>
    <p:sldId id="331" r:id="rId9"/>
    <p:sldId id="337" r:id="rId10"/>
    <p:sldId id="338" r:id="rId11"/>
    <p:sldId id="332" r:id="rId12"/>
    <p:sldId id="312" r:id="rId13"/>
    <p:sldId id="313" r:id="rId14"/>
    <p:sldId id="315" r:id="rId15"/>
    <p:sldId id="316" r:id="rId16"/>
    <p:sldId id="314" r:id="rId17"/>
    <p:sldId id="320" r:id="rId18"/>
    <p:sldId id="321" r:id="rId19"/>
    <p:sldId id="323" r:id="rId20"/>
    <p:sldId id="317" r:id="rId21"/>
    <p:sldId id="327" r:id="rId22"/>
    <p:sldId id="324" r:id="rId23"/>
    <p:sldId id="328" r:id="rId24"/>
    <p:sldId id="325" r:id="rId25"/>
    <p:sldId id="339" r:id="rId26"/>
    <p:sldId id="318" r:id="rId27"/>
    <p:sldId id="340" r:id="rId28"/>
    <p:sldId id="344" r:id="rId29"/>
    <p:sldId id="345" r:id="rId30"/>
    <p:sldId id="346" r:id="rId31"/>
    <p:sldId id="341" r:id="rId32"/>
    <p:sldId id="342" r:id="rId33"/>
    <p:sldId id="34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227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ubset" TargetMode="External"/><Relationship Id="rId3" Type="http://schemas.openxmlformats.org/officeDocument/2006/relationships/hyperlink" Target="http://en.wikipedia.org/wiki/Projection_(relational_algebra)" TargetMode="External"/><Relationship Id="rId7" Type="http://schemas.openxmlformats.org/officeDocument/2006/relationships/hyperlink" Target="http://en.wikipedia.org/wiki/Tuple#Relational_mode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Functional_dependency#cite_note-Date2012-2" TargetMode="External"/><Relationship Id="rId5" Type="http://schemas.openxmlformats.org/officeDocument/2006/relationships/hyperlink" Target="http://en.wikipedia.org/wiki/Functional_dependency#cite_note-HalpinMorgan2008-1" TargetMode="External"/><Relationship Id="rId4" Type="http://schemas.openxmlformats.org/officeDocument/2006/relationships/hyperlink" Target="http://en.wikipedia.org/wiki/Function_(mathematics)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bases.about.com/library/glossary/bldef-column.htm" TargetMode="External"/><Relationship Id="rId7" Type="http://schemas.openxmlformats.org/officeDocument/2006/relationships/hyperlink" Target="http://databases.about.com/library/glossary/bldef-primarykey.htm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databases.about.com/cs/specificproducts/g/column.htm" TargetMode="External"/><Relationship Id="rId5" Type="http://schemas.openxmlformats.org/officeDocument/2006/relationships/hyperlink" Target="http://databases.about.com/library/glossary/bldef-row.htm" TargetMode="External"/><Relationship Id="rId4" Type="http://schemas.openxmlformats.org/officeDocument/2006/relationships/hyperlink" Target="http://databases.about.com/cs/specificproducts/g/table.htm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0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0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Example:</a:t>
            </a:r>
          </a:p>
          <a:p>
            <a:pPr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Candiate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Key 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CourseId,SectionNum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and</a:t>
            </a:r>
          </a:p>
          <a:p>
            <a:pPr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FD = {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SectionNum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-&gt; Instructor, </a:t>
            </a:r>
          </a:p>
          <a:p>
            <a:pPr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SectionNum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-&gt; TA 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8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the relation schema EMP_PROJ in Figure 15.3(b); from the semantics of</a:t>
            </a:r>
          </a:p>
          <a:p>
            <a:r>
              <a:rPr lang="en-US" dirty="0" smtClean="0"/>
              <a:t>the attributes and the relation, we know that the following functional dependencies</a:t>
            </a:r>
          </a:p>
          <a:p>
            <a:r>
              <a:rPr lang="en-US" dirty="0" smtClean="0"/>
              <a:t>should hold: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Ssn</a:t>
            </a:r>
            <a:r>
              <a:rPr lang="en-US" dirty="0" smtClean="0"/>
              <a:t> → </a:t>
            </a:r>
            <a:r>
              <a:rPr lang="en-US" dirty="0" err="1" smtClean="0"/>
              <a:t>Ename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Pnumber</a:t>
            </a:r>
            <a:r>
              <a:rPr lang="en-US" dirty="0" smtClean="0"/>
              <a:t> →{</a:t>
            </a:r>
            <a:r>
              <a:rPr lang="en-US" dirty="0" err="1" smtClean="0"/>
              <a:t>Pname</a:t>
            </a:r>
            <a:r>
              <a:rPr lang="en-US" dirty="0" smtClean="0"/>
              <a:t>, </a:t>
            </a:r>
            <a:r>
              <a:rPr lang="en-US" dirty="0" err="1" smtClean="0"/>
              <a:t>Plocation</a:t>
            </a:r>
            <a:r>
              <a:rPr lang="en-US" dirty="0" smtClean="0"/>
              <a:t>}</a:t>
            </a:r>
          </a:p>
          <a:p>
            <a:r>
              <a:rPr lang="en-US" dirty="0" smtClean="0"/>
              <a:t>c. {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Pnumber</a:t>
            </a:r>
            <a:r>
              <a:rPr lang="en-US" dirty="0" smtClean="0"/>
              <a:t>} → Hours</a:t>
            </a:r>
          </a:p>
          <a:p>
            <a:r>
              <a:rPr lang="en-US" dirty="0" smtClean="0"/>
              <a:t>These functional dependencies specify that (a) the value of an employee’s Social</a:t>
            </a:r>
          </a:p>
          <a:p>
            <a:r>
              <a:rPr lang="en-US" dirty="0" smtClean="0"/>
              <a:t>Security number (</a:t>
            </a:r>
            <a:r>
              <a:rPr lang="en-US" dirty="0" err="1" smtClean="0"/>
              <a:t>Ssn</a:t>
            </a:r>
            <a:r>
              <a:rPr lang="en-US" dirty="0" smtClean="0"/>
              <a:t>) uniquely determines the employee name (</a:t>
            </a:r>
            <a:r>
              <a:rPr lang="en-US" dirty="0" err="1" smtClean="0"/>
              <a:t>Ename</a:t>
            </a:r>
            <a:r>
              <a:rPr lang="en-US" dirty="0" smtClean="0"/>
              <a:t>), (b) the</a:t>
            </a:r>
          </a:p>
          <a:p>
            <a:r>
              <a:rPr lang="en-US" dirty="0" smtClean="0"/>
              <a:t>value of a project’s number (</a:t>
            </a:r>
            <a:r>
              <a:rPr lang="en-US" dirty="0" err="1" smtClean="0"/>
              <a:t>Pnumber</a:t>
            </a:r>
            <a:r>
              <a:rPr lang="en-US" dirty="0" smtClean="0"/>
              <a:t>) uniquely determines the project name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Pname</a:t>
            </a:r>
            <a:r>
              <a:rPr lang="en-US" dirty="0" smtClean="0"/>
              <a:t>) and location (</a:t>
            </a:r>
            <a:r>
              <a:rPr lang="en-US" dirty="0" err="1" smtClean="0"/>
              <a:t>Plocation</a:t>
            </a:r>
            <a:r>
              <a:rPr lang="en-US" dirty="0" smtClean="0"/>
              <a:t>), and (c) a combination of </a:t>
            </a:r>
            <a:r>
              <a:rPr lang="en-US" dirty="0" err="1" smtClean="0"/>
              <a:t>Ssn</a:t>
            </a:r>
            <a:r>
              <a:rPr lang="en-US" dirty="0" smtClean="0"/>
              <a:t> and </a:t>
            </a:r>
            <a:r>
              <a:rPr lang="en-US" dirty="0" err="1" smtClean="0"/>
              <a:t>Pnumber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uniquely determines the number of hours the employee currently works on the</a:t>
            </a:r>
          </a:p>
          <a:p>
            <a:r>
              <a:rPr lang="en-US" dirty="0" smtClean="0"/>
              <a:t>project per week (Hours). Alternatively, we say that </a:t>
            </a:r>
            <a:r>
              <a:rPr lang="en-US" dirty="0" err="1" smtClean="0"/>
              <a:t>Ename</a:t>
            </a:r>
            <a:r>
              <a:rPr lang="en-US" dirty="0" smtClean="0"/>
              <a:t> is functionally determined</a:t>
            </a:r>
          </a:p>
          <a:p>
            <a:r>
              <a:rPr lang="en-US" dirty="0" smtClean="0"/>
              <a:t>by (or functionally dependent on) </a:t>
            </a:r>
            <a:r>
              <a:rPr lang="en-US" dirty="0" err="1" smtClean="0"/>
              <a:t>Ssn</a:t>
            </a:r>
            <a:r>
              <a:rPr lang="en-US" dirty="0" smtClean="0"/>
              <a:t>, or given a value of </a:t>
            </a:r>
            <a:r>
              <a:rPr lang="en-US" dirty="0" err="1" smtClean="0"/>
              <a:t>Ssn</a:t>
            </a:r>
            <a:r>
              <a:rPr lang="en-US" dirty="0" smtClean="0"/>
              <a:t>, we know the value of</a:t>
            </a:r>
          </a:p>
          <a:p>
            <a:r>
              <a:rPr lang="en-US" dirty="0" err="1" smtClean="0"/>
              <a:t>Ename</a:t>
            </a:r>
            <a:r>
              <a:rPr lang="en-US" dirty="0" smtClean="0"/>
              <a:t>, and so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5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6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3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81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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BookId,BookName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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BookName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Author) 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Author) 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BookName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Author)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0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Database normalization, or data normalization, is a technique to organize the contents of the tables for transactional databases and data warehouses. Normalization is part of successful database design; without normalization, database systems can be inaccurate, slow, and inefficient, and they might not produce the data you expect.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94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a relation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set of attributes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said to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functionally determine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another set of attributes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also in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(written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→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if, and only if, each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value is associated with precisely one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value;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then said to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functional dependency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→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Equivalently, the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rojection (relational algebra)"/>
              </a:rPr>
              <a:t>projection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is a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Function (mathematics)"/>
              </a:rPr>
              <a:t>function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i.e.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function of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[1]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[2]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simple words, if the values for the 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attributes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known (say they are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then the values for 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attributes corresponding to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can be determined by looking them up in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Tuple"/>
              </a:rPr>
              <a:t>tuple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containing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Customarily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called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determinant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set and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set. A functional dependency FD: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→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called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trivial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if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Subset"/>
              </a:rPr>
              <a:t>subset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4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Eliminate duplicative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columns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the same table.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separate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tables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each group of related data and identify each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row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with a unique column or set of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columns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(the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primary key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14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</a:t>
            </a:r>
            <a:r>
              <a:rPr lang="en-US" dirty="0" smtClean="0"/>
              <a:t>623 – Database Normalization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209800"/>
          </a:xfrm>
        </p:spPr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b="1" dirty="0"/>
              <a:t>Prime attribute</a:t>
            </a:r>
            <a:r>
              <a:rPr lang="en-US" dirty="0"/>
              <a:t> </a:t>
            </a:r>
            <a:r>
              <a:rPr lang="en-US" dirty="0" smtClean="0"/>
              <a:t>is a </a:t>
            </a:r>
            <a:r>
              <a:rPr lang="en-US" dirty="0"/>
              <a:t>member of </a:t>
            </a:r>
            <a:r>
              <a:rPr lang="en-US" i="1" dirty="0"/>
              <a:t>some</a:t>
            </a:r>
            <a:r>
              <a:rPr lang="en-US" dirty="0"/>
              <a:t> candidate </a:t>
            </a:r>
            <a:r>
              <a:rPr lang="en-US" dirty="0" smtClean="0"/>
              <a:t>key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R(</a:t>
            </a:r>
            <a:r>
              <a:rPr lang="en-US" dirty="0" err="1" smtClean="0"/>
              <a:t>BookId</a:t>
            </a:r>
            <a:r>
              <a:rPr lang="en-US" dirty="0"/>
              <a:t>, </a:t>
            </a:r>
            <a:r>
              <a:rPr lang="en-US" dirty="0" err="1"/>
              <a:t>BookName</a:t>
            </a:r>
            <a:r>
              <a:rPr lang="en-US" dirty="0"/>
              <a:t>, Author</a:t>
            </a:r>
            <a:r>
              <a:rPr lang="en-US" dirty="0" smtClean="0"/>
              <a:t>)</a:t>
            </a:r>
          </a:p>
          <a:p>
            <a:r>
              <a:rPr lang="en-US" dirty="0" err="1"/>
              <a:t>BookId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BookName,Author</a:t>
            </a:r>
            <a:r>
              <a:rPr lang="en-US" dirty="0"/>
              <a:t>)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191000"/>
            <a:ext cx="7924800" cy="2209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</a:t>
            </a:r>
            <a:r>
              <a:rPr lang="en-US" b="1" dirty="0"/>
              <a:t>Nonprime attribute</a:t>
            </a:r>
            <a:r>
              <a:rPr lang="en-US" dirty="0"/>
              <a:t> is not a prime attribute—that is, it is not a member of any candidate key.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R(</a:t>
            </a:r>
            <a:r>
              <a:rPr lang="en-US" dirty="0" err="1"/>
              <a:t>BookId</a:t>
            </a:r>
            <a:r>
              <a:rPr lang="en-US" dirty="0"/>
              <a:t>, </a:t>
            </a:r>
            <a:r>
              <a:rPr lang="en-US" dirty="0" err="1"/>
              <a:t>BookName</a:t>
            </a:r>
            <a:r>
              <a:rPr lang="en-US" dirty="0"/>
              <a:t>, Author)</a:t>
            </a:r>
          </a:p>
          <a:p>
            <a:r>
              <a:rPr lang="en-US" dirty="0" smtClean="0"/>
              <a:t>Author</a:t>
            </a:r>
            <a:endParaRPr lang="en-US" dirty="0"/>
          </a:p>
          <a:p>
            <a:r>
              <a:rPr lang="en-US" dirty="0" err="1" smtClean="0"/>
              <a:t>BookName</a:t>
            </a:r>
            <a:endParaRPr lang="en-US" dirty="0"/>
          </a:p>
          <a:p>
            <a:endParaRPr lang="en-US" dirty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2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763706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2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Normalization?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 technique to organize </a:t>
            </a:r>
            <a:r>
              <a:rPr lang="en-US" b="1" dirty="0" smtClean="0"/>
              <a:t>“efficiently” </a:t>
            </a:r>
            <a:r>
              <a:rPr lang="en-US" dirty="0" smtClean="0"/>
              <a:t>organize data in a database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67000"/>
            <a:ext cx="8001000" cy="2438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“Efficiently”:</a:t>
            </a:r>
          </a:p>
          <a:p>
            <a:pPr lvl="1"/>
            <a:r>
              <a:rPr lang="en-US" sz="2400" dirty="0" smtClean="0"/>
              <a:t>Eliminating </a:t>
            </a:r>
            <a:r>
              <a:rPr lang="en-US" sz="2400" dirty="0"/>
              <a:t>redundant </a:t>
            </a:r>
            <a:r>
              <a:rPr lang="en-US" sz="2400" dirty="0" smtClean="0"/>
              <a:t>data</a:t>
            </a:r>
          </a:p>
          <a:p>
            <a:pPr lvl="2"/>
            <a:r>
              <a:rPr lang="en-US" sz="2400" dirty="0" smtClean="0"/>
              <a:t>Not storing the same data in more than one table</a:t>
            </a:r>
            <a:endParaRPr lang="en-US" dirty="0" smtClean="0"/>
          </a:p>
          <a:p>
            <a:pPr lvl="1"/>
            <a:r>
              <a:rPr lang="en-US" sz="2400" dirty="0" smtClean="0"/>
              <a:t>Ensuring that functional dependencies make sense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68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77200" cy="1752600"/>
          </a:xfrm>
        </p:spPr>
        <p:txBody>
          <a:bodyPr/>
          <a:lstStyle/>
          <a:p>
            <a:r>
              <a:rPr lang="en-US" dirty="0"/>
              <a:t>Let R be a relation and X and Y be two sets of </a:t>
            </a:r>
            <a:r>
              <a:rPr lang="en-US" dirty="0" smtClean="0"/>
              <a:t>attributes/properties </a:t>
            </a:r>
            <a:r>
              <a:rPr lang="en-US" dirty="0"/>
              <a:t>in that relation.</a:t>
            </a:r>
          </a:p>
          <a:p>
            <a:r>
              <a:rPr lang="en-US" dirty="0"/>
              <a:t>X </a:t>
            </a:r>
            <a:r>
              <a:rPr lang="en-US" dirty="0" smtClean="0"/>
              <a:t>→ </a:t>
            </a:r>
            <a:r>
              <a:rPr lang="en-US" dirty="0"/>
              <a:t>Y   (X determines Y)  if and only </a:t>
            </a:r>
            <a:r>
              <a:rPr lang="en-US" dirty="0" smtClean="0"/>
              <a:t>if each X value is associated with precisely one Y value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1534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05200"/>
            <a:ext cx="80010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dependency occurs </a:t>
            </a:r>
            <a:r>
              <a:rPr lang="en-US" dirty="0" smtClean="0"/>
              <a:t>when </a:t>
            </a:r>
            <a:r>
              <a:rPr lang="en-US" dirty="0"/>
              <a:t>information stored in the </a:t>
            </a:r>
            <a:r>
              <a:rPr lang="en-US" dirty="0" smtClean="0"/>
              <a:t>same table</a:t>
            </a:r>
            <a:r>
              <a:rPr lang="en-US" dirty="0"/>
              <a:t> </a:t>
            </a:r>
            <a:r>
              <a:rPr lang="en-US" dirty="0" smtClean="0"/>
              <a:t>uniquely </a:t>
            </a:r>
            <a:r>
              <a:rPr lang="en-US" dirty="0"/>
              <a:t>determines other information stored in the same table. </a:t>
            </a:r>
          </a:p>
        </p:txBody>
      </p:sp>
    </p:spTree>
    <p:extLst>
      <p:ext uri="{BB962C8B-B14F-4D97-AF65-F5344CB8AC3E}">
        <p14:creationId xmlns:p14="http://schemas.microsoft.com/office/powerpoint/2010/main" val="361994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 Examples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21831"/>
              </p:ext>
            </p:extLst>
          </p:nvPr>
        </p:nvGraphicFramePr>
        <p:xfrm>
          <a:off x="495300" y="1676400"/>
          <a:ext cx="7924800" cy="4190999"/>
        </p:xfrm>
        <a:graphic>
          <a:graphicData uri="http://schemas.openxmlformats.org/drawingml/2006/table">
            <a:tbl>
              <a:tblPr firstRow="1" bandRow="1"/>
              <a:tblGrid>
                <a:gridCol w="1981200"/>
                <a:gridCol w="1464365"/>
                <a:gridCol w="2411896"/>
                <a:gridCol w="2067339"/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SSN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First Name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Last Name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Age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343-33333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Jack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Doe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398-34533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Jane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Doe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500-33333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Jill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Roy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700-33333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Jane 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Doe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9906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dependency occurs when information stored in the same table uniquely determines other information stored in the same table.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6019800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SSN</a:t>
            </a:r>
            <a:r>
              <a:rPr lang="en-US" dirty="0"/>
              <a:t> </a:t>
            </a:r>
            <a:r>
              <a:rPr lang="en-US" dirty="0" smtClean="0"/>
              <a:t>→ Age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61087" y="6019800"/>
            <a:ext cx="3020513" cy="381000"/>
            <a:chOff x="2161087" y="6019800"/>
            <a:chExt cx="3020513" cy="381000"/>
          </a:xfrm>
        </p:grpSpPr>
        <p:sp>
          <p:nvSpPr>
            <p:cNvPr id="7" name="Rectangle 6"/>
            <p:cNvSpPr/>
            <p:nvPr/>
          </p:nvSpPr>
          <p:spPr>
            <a:xfrm>
              <a:off x="2161087" y="6019800"/>
              <a:ext cx="13644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SSN</a:t>
              </a:r>
              <a:r>
                <a:rPr lang="en-US" dirty="0"/>
                <a:t> </a:t>
              </a:r>
              <a:r>
                <a:rPr lang="en-US" dirty="0" smtClean="0"/>
                <a:t>→ FN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7124" y="6031468"/>
              <a:ext cx="13644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SSN</a:t>
              </a:r>
              <a:r>
                <a:rPr lang="en-US" dirty="0"/>
                <a:t> </a:t>
              </a:r>
              <a:r>
                <a:rPr lang="en-US" dirty="0" smtClean="0"/>
                <a:t>→ LN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238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295400"/>
            <a:ext cx="7391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</a:p>
          <a:p>
            <a:pPr fontAlgn="base"/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 </a:t>
            </a:r>
            <a:r>
              <a:rPr lang="en-US" dirty="0" smtClean="0"/>
              <a:t> (3.5 Normal Form)</a:t>
            </a:r>
            <a:endParaRPr lang="en-US" dirty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Normal Form</a:t>
            </a:r>
            <a:endParaRPr lang="en-US" dirty="0"/>
          </a:p>
        </p:txBody>
      </p:sp>
      <p:pic>
        <p:nvPicPr>
          <p:cNvPr id="2052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02" y="1403508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02" y="1860708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60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cell in the table is atomic</a:t>
            </a:r>
          </a:p>
          <a:p>
            <a:pPr lvl="1"/>
            <a:r>
              <a:rPr lang="en-US" dirty="0"/>
              <a:t>A cell value cannot be divided further</a:t>
            </a:r>
          </a:p>
          <a:p>
            <a:pPr lvl="1"/>
            <a:r>
              <a:rPr lang="en-US" dirty="0"/>
              <a:t>Seen differently – there are no grouping of information inside a cell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duplicate 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19050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Student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522479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Does this table violate first normal form?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65061"/>
              </p:ext>
            </p:extLst>
          </p:nvPr>
        </p:nvGraphicFramePr>
        <p:xfrm>
          <a:off x="1295400" y="2590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401,</a:t>
                      </a:r>
                      <a:r>
                        <a:rPr lang="en-US" baseline="0" dirty="0" smtClean="0"/>
                        <a:t> 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550, 823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890,991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770,881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39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19050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Student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522479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Grades and Classes have multiple rows of data in one column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912099"/>
              </p:ext>
            </p:extLst>
          </p:nvPr>
        </p:nvGraphicFramePr>
        <p:xfrm>
          <a:off x="1295400" y="2590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401,</a:t>
                      </a:r>
                      <a:r>
                        <a:rPr lang="en-US" baseline="0" dirty="0" smtClean="0"/>
                        <a:t> 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550, 823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890,991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770,881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2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1258347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Student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81300" y="54102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Create new rows</a:t>
            </a: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89089"/>
              </p:ext>
            </p:extLst>
          </p:nvPr>
        </p:nvGraphicFramePr>
        <p:xfrm>
          <a:off x="1600200" y="1676399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0124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01000" cy="205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Primary Key</a:t>
            </a:r>
          </a:p>
          <a:p>
            <a:r>
              <a:rPr lang="en-US" dirty="0" smtClean="0"/>
              <a:t>Secondary Key(s)</a:t>
            </a:r>
          </a:p>
          <a:p>
            <a:r>
              <a:rPr lang="en-US" dirty="0" smtClean="0"/>
              <a:t>Candidate Key(s)</a:t>
            </a:r>
          </a:p>
          <a:p>
            <a:r>
              <a:rPr lang="en-US" dirty="0" smtClean="0"/>
              <a:t>Foreign Key(s)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153400" cy="1371600"/>
          </a:xfrm>
        </p:spPr>
        <p:txBody>
          <a:bodyPr/>
          <a:lstStyle/>
          <a:p>
            <a:r>
              <a:rPr lang="en-US" dirty="0" smtClean="0"/>
              <a:t>Table must be in 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</a:p>
          <a:p>
            <a:r>
              <a:rPr lang="en-US" dirty="0"/>
              <a:t>An attribute is in a 2NF table if and only if it is </a:t>
            </a:r>
            <a:r>
              <a:rPr lang="en-US" b="1" dirty="0" smtClean="0"/>
              <a:t>fully</a:t>
            </a:r>
            <a:r>
              <a:rPr lang="en-US" dirty="0" smtClean="0"/>
              <a:t> functionally </a:t>
            </a:r>
            <a:r>
              <a:rPr lang="en-US" dirty="0"/>
              <a:t>dependent on every candidate key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86000"/>
            <a:ext cx="81534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R(</a:t>
            </a:r>
            <a:r>
              <a:rPr lang="en-US" dirty="0" err="1" smtClean="0"/>
              <a:t>CourseId</a:t>
            </a:r>
            <a:r>
              <a:rPr lang="en-US" dirty="0"/>
              <a:t>, </a:t>
            </a:r>
            <a:r>
              <a:rPr lang="en-US" dirty="0" err="1"/>
              <a:t>SectionNum</a:t>
            </a:r>
            <a:r>
              <a:rPr lang="en-US" dirty="0"/>
              <a:t>, Instructor, TA)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733800"/>
            <a:ext cx="81534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Candidate Key: </a:t>
            </a:r>
            <a:r>
              <a:rPr lang="en-US" dirty="0" err="1" smtClean="0"/>
              <a:t>CourseId</a:t>
            </a:r>
            <a:r>
              <a:rPr lang="en-US" dirty="0" smtClean="0"/>
              <a:t>, </a:t>
            </a:r>
            <a:r>
              <a:rPr lang="en-US" dirty="0" err="1" smtClean="0"/>
              <a:t>SectionNum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419600"/>
            <a:ext cx="81534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Functional Dependency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{</a:t>
            </a:r>
            <a:r>
              <a:rPr lang="en-US" dirty="0" err="1" smtClean="0"/>
              <a:t>CourseId</a:t>
            </a:r>
            <a:r>
              <a:rPr lang="en-US" dirty="0" smtClean="0"/>
              <a:t>, </a:t>
            </a:r>
            <a:r>
              <a:rPr lang="en-US" dirty="0" err="1" smtClean="0"/>
              <a:t>SectionNum</a:t>
            </a:r>
            <a:r>
              <a:rPr lang="en-US" dirty="0"/>
              <a:t> </a:t>
            </a:r>
            <a:r>
              <a:rPr lang="en-US" dirty="0" smtClean="0"/>
              <a:t>→</a:t>
            </a:r>
            <a:r>
              <a:rPr lang="en-US" dirty="0" err="1" smtClean="0"/>
              <a:t>Insructor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CourseId</a:t>
            </a:r>
            <a:r>
              <a:rPr lang="en-US" dirty="0" smtClean="0"/>
              <a:t>, </a:t>
            </a:r>
            <a:r>
              <a:rPr lang="en-US" dirty="0" err="1" smtClean="0"/>
              <a:t>SectionNum</a:t>
            </a:r>
            <a:r>
              <a:rPr lang="en-US" dirty="0" smtClean="0"/>
              <a:t> → TA}</a:t>
            </a:r>
          </a:p>
        </p:txBody>
      </p:sp>
    </p:spTree>
    <p:extLst>
      <p:ext uri="{BB962C8B-B14F-4D97-AF65-F5344CB8AC3E}">
        <p14:creationId xmlns:p14="http://schemas.microsoft.com/office/powerpoint/2010/main" val="27069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Full functional dependency:</a:t>
            </a:r>
            <a:r>
              <a:rPr lang="en-US" dirty="0"/>
              <a:t> a FD  Y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/>
              <a:t>Z where removal of any attribute from Y (LHS)  means the FD does not hold any </a:t>
            </a:r>
            <a:r>
              <a:rPr lang="en-US" dirty="0" smtClean="0"/>
              <a:t>more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{</a:t>
            </a:r>
            <a:r>
              <a:rPr lang="en-US" dirty="0" err="1" smtClean="0"/>
              <a:t>EmployeeName</a:t>
            </a:r>
            <a:r>
              <a:rPr lang="en-US" dirty="0"/>
              <a:t>, </a:t>
            </a:r>
            <a:r>
              <a:rPr lang="en-US" dirty="0" smtClean="0"/>
              <a:t>Project}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 err="1"/>
              <a:t>HrsWkd</a:t>
            </a:r>
            <a:r>
              <a:rPr lang="en-US" dirty="0"/>
              <a:t> is a full FD </a:t>
            </a:r>
            <a:r>
              <a:rPr lang="en-US" dirty="0" smtClean="0"/>
              <a:t>since </a:t>
            </a:r>
            <a:r>
              <a:rPr lang="en-US" dirty="0"/>
              <a:t>neither </a:t>
            </a:r>
            <a:r>
              <a:rPr lang="en-US" dirty="0" err="1"/>
              <a:t>EmployeeName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dirty="0" err="1"/>
              <a:t>HrsWkd</a:t>
            </a:r>
            <a:r>
              <a:rPr lang="en-US" dirty="0"/>
              <a:t>   nor    </a:t>
            </a:r>
            <a:r>
              <a:rPr lang="en-US" dirty="0" err="1"/>
              <a:t>Proj</a:t>
            </a:r>
            <a:r>
              <a:rPr lang="en-US" dirty="0"/>
              <a:t>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 err="1"/>
              <a:t>HrsWkd</a:t>
            </a:r>
            <a:r>
              <a:rPr lang="en-US" dirty="0"/>
              <a:t>   hold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partial dependency </a:t>
            </a:r>
            <a:r>
              <a:rPr lang="en-US" dirty="0"/>
              <a:t>occurs if some attribute can be removed and the dependency still </a:t>
            </a:r>
            <a:r>
              <a:rPr lang="en-US" dirty="0" smtClean="0"/>
              <a:t>holds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{</a:t>
            </a:r>
            <a:r>
              <a:rPr lang="en-US" dirty="0"/>
              <a:t>SSN, </a:t>
            </a:r>
            <a:r>
              <a:rPr lang="en-US" dirty="0" err="1"/>
              <a:t>Proj</a:t>
            </a:r>
            <a:r>
              <a:rPr lang="en-US" dirty="0"/>
              <a:t>} → </a:t>
            </a:r>
            <a:r>
              <a:rPr lang="en-US" dirty="0" err="1"/>
              <a:t>EmployeeName</a:t>
            </a:r>
            <a:r>
              <a:rPr lang="en-US" dirty="0"/>
              <a:t> is not  a full FD  since SSN → </a:t>
            </a:r>
            <a:r>
              <a:rPr lang="en-US" dirty="0" err="1"/>
              <a:t>EmployeeName</a:t>
            </a:r>
            <a:r>
              <a:rPr lang="en-US" dirty="0"/>
              <a:t> also holds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077200" cy="19812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Ssn</a:t>
            </a:r>
            <a:r>
              <a:rPr lang="en-US" dirty="0" smtClean="0"/>
              <a:t> = Social Security Number</a:t>
            </a:r>
          </a:p>
          <a:p>
            <a:r>
              <a:rPr lang="en-US" dirty="0" err="1" smtClean="0"/>
              <a:t>Pnumber</a:t>
            </a:r>
            <a:r>
              <a:rPr lang="en-US" dirty="0" smtClean="0"/>
              <a:t> = Project Number</a:t>
            </a:r>
          </a:p>
          <a:p>
            <a:r>
              <a:rPr lang="en-US" dirty="0" smtClean="0"/>
              <a:t>Hours = # of hours person worked on project</a:t>
            </a:r>
          </a:p>
          <a:p>
            <a:r>
              <a:rPr lang="en-US" dirty="0" err="1" smtClean="0"/>
              <a:t>Ename</a:t>
            </a:r>
            <a:r>
              <a:rPr lang="en-US" dirty="0" smtClean="0"/>
              <a:t> = Employee Name</a:t>
            </a:r>
          </a:p>
          <a:p>
            <a:r>
              <a:rPr lang="en-US" dirty="0" err="1" smtClean="0"/>
              <a:t>Pname</a:t>
            </a:r>
            <a:r>
              <a:rPr lang="en-US" dirty="0" smtClean="0"/>
              <a:t> = Project name</a:t>
            </a:r>
          </a:p>
          <a:p>
            <a:r>
              <a:rPr lang="en-US" dirty="0" err="1" smtClean="0"/>
              <a:t>Plocation</a:t>
            </a:r>
            <a:r>
              <a:rPr lang="en-US" dirty="0" smtClean="0"/>
              <a:t> = Project location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2" y="914400"/>
            <a:ext cx="8077200" cy="269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057400" y="5846618"/>
            <a:ext cx="3810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Is this table in 2NF?</a:t>
            </a:r>
          </a:p>
        </p:txBody>
      </p:sp>
    </p:spTree>
    <p:extLst>
      <p:ext uri="{BB962C8B-B14F-4D97-AF65-F5344CB8AC3E}">
        <p14:creationId xmlns:p14="http://schemas.microsoft.com/office/powerpoint/2010/main" val="377150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0772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primary key?</a:t>
            </a:r>
          </a:p>
          <a:p>
            <a:r>
              <a:rPr lang="en-US" dirty="0" smtClean="0"/>
              <a:t>Are there other candidate keys?</a:t>
            </a:r>
          </a:p>
          <a:p>
            <a:r>
              <a:rPr lang="en-US" dirty="0"/>
              <a:t>What are the non prime attributes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2" y="914400"/>
            <a:ext cx="8077200" cy="269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5800" y="3810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Ssn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19318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Pnumber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5029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Hours, </a:t>
            </a:r>
            <a:r>
              <a:rPr lang="en-US" b="1" dirty="0" err="1" smtClean="0"/>
              <a:t>Ename</a:t>
            </a:r>
            <a:r>
              <a:rPr lang="en-US" b="1" dirty="0" smtClean="0"/>
              <a:t>, </a:t>
            </a:r>
            <a:r>
              <a:rPr lang="en-US" b="1" dirty="0" err="1" smtClean="0"/>
              <a:t>Pname</a:t>
            </a:r>
            <a:r>
              <a:rPr lang="en-US" b="1" dirty="0" smtClean="0"/>
              <a:t>, </a:t>
            </a:r>
            <a:r>
              <a:rPr lang="en-US" b="1" dirty="0" err="1" smtClean="0"/>
              <a:t>Plocation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910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91" y="990600"/>
            <a:ext cx="6532418" cy="218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3581400"/>
            <a:ext cx="80772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Hours</a:t>
            </a:r>
          </a:p>
          <a:p>
            <a:pPr lvl="1"/>
            <a:r>
              <a:rPr lang="en-US" sz="2000" dirty="0"/>
              <a:t>Is </a:t>
            </a:r>
            <a:r>
              <a:rPr lang="en-US" sz="2000" dirty="0" smtClean="0"/>
              <a:t>{</a:t>
            </a:r>
            <a:r>
              <a:rPr lang="en-US" sz="2000" dirty="0" err="1"/>
              <a:t>S</a:t>
            </a:r>
            <a:r>
              <a:rPr lang="en-US" sz="2000" dirty="0" err="1" smtClean="0"/>
              <a:t>sn</a:t>
            </a:r>
            <a:r>
              <a:rPr lang="en-US" sz="2000" dirty="0"/>
              <a:t>, </a:t>
            </a:r>
            <a:r>
              <a:rPr lang="en-US" sz="2000" dirty="0" err="1"/>
              <a:t>P</a:t>
            </a:r>
            <a:r>
              <a:rPr lang="en-US" sz="2000" dirty="0" err="1" smtClean="0"/>
              <a:t>num</a:t>
            </a:r>
            <a:r>
              <a:rPr lang="en-US" sz="2000" dirty="0"/>
              <a:t>} </a:t>
            </a:r>
            <a:r>
              <a:rPr lang="en-US" sz="2000" dirty="0">
                <a:sym typeface="Wingdings"/>
              </a:rPr>
              <a:t> {hours} a FFD</a:t>
            </a:r>
            <a:r>
              <a:rPr lang="en-US" sz="2000" dirty="0" smtClean="0">
                <a:sym typeface="Wingdings"/>
              </a:rPr>
              <a:t>?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791200" y="4019490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Yes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800" y="4267200"/>
            <a:ext cx="8215032" cy="914400"/>
            <a:chOff x="304800" y="4267200"/>
            <a:chExt cx="8215032" cy="914400"/>
          </a:xfrm>
        </p:grpSpPr>
        <p:sp>
          <p:nvSpPr>
            <p:cNvPr id="8" name="Content Placeholder 3"/>
            <p:cNvSpPr txBox="1">
              <a:spLocks/>
            </p:cNvSpPr>
            <p:nvPr/>
          </p:nvSpPr>
          <p:spPr>
            <a:xfrm>
              <a:off x="304800" y="4267200"/>
              <a:ext cx="8077200" cy="91440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/>
                <a:buChar char="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182880" algn="l" rtl="0" eaLnBrk="1" latinLnBrk="0" hangingPunct="1">
                <a:spcBef>
                  <a:spcPct val="20000"/>
                </a:spcBef>
                <a:buClr>
                  <a:schemeClr val="accent2">
                    <a:tint val="60000"/>
                  </a:schemeClr>
                </a:buClr>
                <a:buSzPct val="68000"/>
                <a:buFont typeface="Wingdings 2"/>
                <a:buChar char="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Char char="•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Char char="•"/>
                <a:defRPr kumimoji="0" sz="1400" kern="1200" cap="sm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56032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Char char="•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000" dirty="0" err="1" smtClean="0"/>
                <a:t>Ename</a:t>
              </a:r>
              <a:endParaRPr lang="en-US" sz="2000" dirty="0" smtClean="0"/>
            </a:p>
            <a:p>
              <a:pPr lvl="1"/>
              <a:r>
                <a:rPr lang="en-US" sz="2000" dirty="0"/>
                <a:t>Is </a:t>
              </a:r>
              <a:r>
                <a:rPr lang="en-US" sz="2000" dirty="0" smtClean="0"/>
                <a:t>{</a:t>
              </a:r>
              <a:r>
                <a:rPr lang="en-US" sz="2000" dirty="0" err="1"/>
                <a:t>S</a:t>
              </a:r>
              <a:r>
                <a:rPr lang="en-US" sz="2000" dirty="0" err="1" smtClean="0"/>
                <a:t>sn</a:t>
              </a:r>
              <a:r>
                <a:rPr lang="en-US" sz="2000" dirty="0"/>
                <a:t>, </a:t>
              </a:r>
              <a:r>
                <a:rPr lang="en-US" sz="2000" dirty="0" err="1"/>
                <a:t>P</a:t>
              </a:r>
              <a:r>
                <a:rPr lang="en-US" sz="2000" dirty="0" err="1" smtClean="0"/>
                <a:t>num</a:t>
              </a:r>
              <a:r>
                <a:rPr lang="en-US" sz="2000" dirty="0"/>
                <a:t>} </a:t>
              </a:r>
              <a:r>
                <a:rPr lang="en-US" sz="2000" dirty="0">
                  <a:sym typeface="Wingdings"/>
                </a:rPr>
                <a:t> </a:t>
              </a:r>
              <a:r>
                <a:rPr lang="en-US" sz="2000" dirty="0" smtClean="0">
                  <a:sym typeface="Wingdings"/>
                </a:rPr>
                <a:t>{</a:t>
              </a:r>
              <a:r>
                <a:rPr lang="en-US" sz="2000" dirty="0" err="1">
                  <a:sym typeface="Wingdings"/>
                </a:rPr>
                <a:t>E</a:t>
              </a:r>
              <a:r>
                <a:rPr lang="en-US" sz="2000" dirty="0" err="1" smtClean="0">
                  <a:sym typeface="Wingdings"/>
                </a:rPr>
                <a:t>name</a:t>
              </a:r>
              <a:r>
                <a:rPr lang="en-US" sz="2000" dirty="0">
                  <a:sym typeface="Wingdings"/>
                </a:rPr>
                <a:t>} a FFD?</a:t>
              </a:r>
              <a:endParaRPr lang="en-US" sz="2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91200" y="4572000"/>
              <a:ext cx="27286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No, problem is </a:t>
              </a:r>
              <a:r>
                <a:rPr lang="en-US" sz="2000" b="1" dirty="0">
                  <a:solidFill>
                    <a:srgbClr val="C00000"/>
                  </a:solidFill>
                </a:rPr>
                <a:t>FD2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Content Placeholder 3"/>
          <p:cNvSpPr txBox="1">
            <a:spLocks/>
          </p:cNvSpPr>
          <p:nvPr/>
        </p:nvSpPr>
        <p:spPr>
          <a:xfrm>
            <a:off x="304800" y="3276600"/>
            <a:ext cx="8077200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/>
              <a:t>Non prime attributes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5029200"/>
            <a:ext cx="8215032" cy="914400"/>
            <a:chOff x="304800" y="5029200"/>
            <a:chExt cx="8215032" cy="914400"/>
          </a:xfrm>
        </p:grpSpPr>
        <p:sp>
          <p:nvSpPr>
            <p:cNvPr id="10" name="Content Placeholder 3"/>
            <p:cNvSpPr txBox="1">
              <a:spLocks/>
            </p:cNvSpPr>
            <p:nvPr/>
          </p:nvSpPr>
          <p:spPr>
            <a:xfrm>
              <a:off x="304800" y="5029200"/>
              <a:ext cx="8077200" cy="91440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/>
                <a:buChar char="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182880" algn="l" rtl="0" eaLnBrk="1" latinLnBrk="0" hangingPunct="1">
                <a:spcBef>
                  <a:spcPct val="20000"/>
                </a:spcBef>
                <a:buClr>
                  <a:schemeClr val="accent2">
                    <a:tint val="60000"/>
                  </a:schemeClr>
                </a:buClr>
                <a:buSzPct val="68000"/>
                <a:buFont typeface="Wingdings 2"/>
                <a:buChar char="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Char char="•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Char char="•"/>
                <a:defRPr kumimoji="0" sz="1400" kern="1200" cap="sm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56032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Char char="•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000" dirty="0" err="1" smtClean="0"/>
                <a:t>Pname</a:t>
              </a:r>
              <a:endParaRPr lang="en-US" sz="2000" dirty="0" smtClean="0"/>
            </a:p>
            <a:p>
              <a:pPr lvl="1"/>
              <a:r>
                <a:rPr lang="en-US" sz="2000" dirty="0"/>
                <a:t>Is </a:t>
              </a:r>
              <a:r>
                <a:rPr lang="en-US" sz="2000" dirty="0" smtClean="0"/>
                <a:t>{</a:t>
              </a:r>
              <a:r>
                <a:rPr lang="en-US" sz="2000" dirty="0" err="1"/>
                <a:t>S</a:t>
              </a:r>
              <a:r>
                <a:rPr lang="en-US" sz="2000" dirty="0" err="1" smtClean="0"/>
                <a:t>sn</a:t>
              </a:r>
              <a:r>
                <a:rPr lang="en-US" sz="2000" dirty="0"/>
                <a:t>, </a:t>
              </a:r>
              <a:r>
                <a:rPr lang="en-US" sz="2000" dirty="0" err="1"/>
                <a:t>pnum</a:t>
              </a:r>
              <a:r>
                <a:rPr lang="en-US" sz="2000" dirty="0"/>
                <a:t>} </a:t>
              </a:r>
              <a:r>
                <a:rPr lang="en-US" sz="2000" dirty="0">
                  <a:sym typeface="Wingdings"/>
                </a:rPr>
                <a:t> </a:t>
              </a:r>
              <a:r>
                <a:rPr lang="en-US" sz="2000" dirty="0" smtClean="0">
                  <a:sym typeface="Wingdings"/>
                </a:rPr>
                <a:t>{</a:t>
              </a:r>
              <a:r>
                <a:rPr lang="en-US" sz="2000" dirty="0" err="1">
                  <a:sym typeface="Wingdings"/>
                </a:rPr>
                <a:t>P</a:t>
              </a:r>
              <a:r>
                <a:rPr lang="en-US" sz="2000" dirty="0" err="1" smtClean="0">
                  <a:sym typeface="Wingdings"/>
                </a:rPr>
                <a:t>name</a:t>
              </a:r>
              <a:r>
                <a:rPr lang="en-US" sz="2000" dirty="0">
                  <a:sym typeface="Wingdings"/>
                </a:rPr>
                <a:t>} a FFD?</a:t>
              </a:r>
              <a:endParaRPr lang="en-US" sz="2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91200" y="5391090"/>
              <a:ext cx="27286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No, problem is </a:t>
              </a:r>
              <a:r>
                <a:rPr lang="en-US" sz="2000" b="1" dirty="0">
                  <a:solidFill>
                    <a:srgbClr val="C00000"/>
                  </a:solidFill>
                </a:rPr>
                <a:t>FD3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4800" y="5791200"/>
            <a:ext cx="8215032" cy="914400"/>
            <a:chOff x="304800" y="5791200"/>
            <a:chExt cx="8215032" cy="914400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>
            <a:xfrm>
              <a:off x="304800" y="5791200"/>
              <a:ext cx="8077200" cy="91440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/>
                <a:buChar char="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182880" algn="l" rtl="0" eaLnBrk="1" latinLnBrk="0" hangingPunct="1">
                <a:spcBef>
                  <a:spcPct val="20000"/>
                </a:spcBef>
                <a:buClr>
                  <a:schemeClr val="accent2">
                    <a:tint val="60000"/>
                  </a:schemeClr>
                </a:buClr>
                <a:buSzPct val="68000"/>
                <a:buFont typeface="Wingdings 2"/>
                <a:buChar char="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Char char="•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Char char="•"/>
                <a:defRPr kumimoji="0" sz="1400" kern="1200" cap="sm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56032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Char char="•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000" dirty="0" err="1" smtClean="0"/>
                <a:t>Plocation</a:t>
              </a:r>
              <a:endParaRPr lang="en-US" sz="2000" dirty="0" smtClean="0"/>
            </a:p>
            <a:p>
              <a:pPr lvl="1"/>
              <a:r>
                <a:rPr lang="en-US" sz="2000" dirty="0"/>
                <a:t>Is </a:t>
              </a:r>
              <a:r>
                <a:rPr lang="en-US" sz="2000" dirty="0" smtClean="0"/>
                <a:t>{</a:t>
              </a:r>
              <a:r>
                <a:rPr lang="en-US" sz="2000" dirty="0" err="1"/>
                <a:t>S</a:t>
              </a:r>
              <a:r>
                <a:rPr lang="en-US" sz="2000" dirty="0" err="1" smtClean="0"/>
                <a:t>sn</a:t>
              </a:r>
              <a:r>
                <a:rPr lang="en-US" sz="2000" dirty="0"/>
                <a:t>, </a:t>
              </a:r>
              <a:r>
                <a:rPr lang="en-US" sz="2000" dirty="0" err="1"/>
                <a:t>pnum</a:t>
              </a:r>
              <a:r>
                <a:rPr lang="en-US" sz="2000" dirty="0"/>
                <a:t>} </a:t>
              </a:r>
              <a:r>
                <a:rPr lang="en-US" sz="2000" dirty="0">
                  <a:sym typeface="Wingdings"/>
                </a:rPr>
                <a:t> </a:t>
              </a:r>
              <a:r>
                <a:rPr lang="en-US" sz="2000" dirty="0" smtClean="0">
                  <a:sym typeface="Wingdings"/>
                </a:rPr>
                <a:t>{</a:t>
              </a:r>
              <a:r>
                <a:rPr lang="en-US" sz="2000" dirty="0" err="1">
                  <a:sym typeface="Wingdings"/>
                </a:rPr>
                <a:t>P</a:t>
              </a:r>
              <a:r>
                <a:rPr lang="en-US" sz="2000" dirty="0" err="1" smtClean="0">
                  <a:sym typeface="Wingdings"/>
                </a:rPr>
                <a:t>location</a:t>
              </a:r>
              <a:r>
                <a:rPr lang="en-US" sz="2000" dirty="0">
                  <a:sym typeface="Wingdings"/>
                </a:rPr>
                <a:t>} a FFD?	</a:t>
              </a:r>
              <a:endParaRPr lang="en-US" sz="2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91200" y="6153090"/>
              <a:ext cx="27286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No, problem is 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FD3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8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792162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38400"/>
            <a:ext cx="83629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2057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2057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2057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 must be in 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</a:p>
          <a:p>
            <a:r>
              <a:rPr lang="en-US" dirty="0" smtClean="0"/>
              <a:t>A </a:t>
            </a:r>
            <a:r>
              <a:rPr lang="en-US" dirty="0"/>
              <a:t>relation is in 3NF if it is in 2NF AND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nonprime</a:t>
            </a:r>
            <a:r>
              <a:rPr lang="en-US" dirty="0"/>
              <a:t> attributes are </a:t>
            </a:r>
            <a:r>
              <a:rPr lang="en-US" b="1" dirty="0"/>
              <a:t>transitively dependent</a:t>
            </a:r>
            <a:r>
              <a:rPr lang="en-US" dirty="0"/>
              <a:t> on all candidate keys.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Transitively 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Y </a:t>
            </a:r>
            <a:r>
              <a:rPr lang="en-US" dirty="0"/>
              <a:t>is </a:t>
            </a:r>
            <a:r>
              <a:rPr lang="en-US" b="1" dirty="0"/>
              <a:t>transitively dependent </a:t>
            </a:r>
            <a:r>
              <a:rPr lang="en-US" dirty="0"/>
              <a:t>on X if the only way to derive </a:t>
            </a:r>
            <a:r>
              <a:rPr lang="en-US" dirty="0" smtClean="0"/>
              <a:t>X</a:t>
            </a:r>
            <a:r>
              <a:rPr lang="en-US" dirty="0"/>
              <a:t> →</a:t>
            </a:r>
            <a:r>
              <a:rPr lang="en-US" dirty="0" smtClean="0"/>
              <a:t> </a:t>
            </a:r>
            <a:r>
              <a:rPr lang="en-US" dirty="0"/>
              <a:t>Y is through using  </a:t>
            </a:r>
            <a:r>
              <a:rPr lang="en-US" dirty="0" smtClean="0"/>
              <a:t>X</a:t>
            </a:r>
            <a:r>
              <a:rPr lang="en-US" dirty="0"/>
              <a:t> → </a:t>
            </a:r>
            <a:r>
              <a:rPr lang="en-US" dirty="0" smtClean="0"/>
              <a:t>Z </a:t>
            </a:r>
            <a:r>
              <a:rPr lang="en-US" dirty="0"/>
              <a:t>and </a:t>
            </a:r>
            <a:r>
              <a:rPr lang="en-US" dirty="0" smtClean="0"/>
              <a:t>Z</a:t>
            </a:r>
            <a:r>
              <a:rPr lang="en-US" dirty="0"/>
              <a:t> →</a:t>
            </a:r>
            <a:r>
              <a:rPr lang="en-US" dirty="0" smtClean="0"/>
              <a:t> </a:t>
            </a:r>
            <a:r>
              <a:rPr lang="en-US" dirty="0"/>
              <a:t>Y for some Z that is not a subset of Z or </a:t>
            </a:r>
            <a:r>
              <a:rPr lang="en-US" dirty="0" smtClean="0"/>
              <a:t>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066800"/>
            <a:ext cx="737754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38375"/>
            <a:ext cx="395674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90787"/>
            <a:ext cx="333376" cy="56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073" y="2511569"/>
            <a:ext cx="387927" cy="51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7924800" cy="2892552"/>
          </a:xfrm>
        </p:spPr>
        <p:txBody>
          <a:bodyPr/>
          <a:lstStyle/>
          <a:p>
            <a:r>
              <a:rPr lang="en-US" dirty="0"/>
              <a:t>X = {</a:t>
            </a:r>
            <a:r>
              <a:rPr lang="en-US" dirty="0" err="1"/>
              <a:t>Ssn</a:t>
            </a:r>
            <a:r>
              <a:rPr lang="en-US" dirty="0"/>
              <a:t>},  Y = {</a:t>
            </a:r>
            <a:r>
              <a:rPr lang="en-US" dirty="0" err="1"/>
              <a:t>Dmgr_ssn</a:t>
            </a:r>
            <a:r>
              <a:rPr lang="en-US" dirty="0"/>
              <a:t>},  Z = {</a:t>
            </a:r>
            <a:r>
              <a:rPr lang="en-US" dirty="0" err="1"/>
              <a:t>Dnumber</a:t>
            </a:r>
            <a:r>
              <a:rPr lang="en-US" dirty="0"/>
              <a:t>}</a:t>
            </a:r>
          </a:p>
          <a:p>
            <a:r>
              <a:rPr lang="en-US" dirty="0"/>
              <a:t>Definition:  A FD X</a:t>
            </a:r>
            <a:r>
              <a:rPr lang="en-US" dirty="0">
                <a:sym typeface="Wingdings"/>
              </a:rPr>
              <a:t>Y is a transitive dependency if there is a set of attributes Z that is neither a candidate key nor a subset of  any key, and both XZ and ZY hold.</a:t>
            </a:r>
          </a:p>
          <a:p>
            <a:r>
              <a:rPr lang="en-US" dirty="0" err="1"/>
              <a:t>Ssn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Dnumber</a:t>
            </a:r>
            <a:r>
              <a:rPr lang="en-US" dirty="0"/>
              <a:t>  and </a:t>
            </a:r>
            <a:r>
              <a:rPr lang="en-US" dirty="0" err="1"/>
              <a:t>Dnumber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 err="1" smtClean="0"/>
              <a:t>Dmgr_ssn</a:t>
            </a:r>
            <a:endParaRPr lang="en-US" dirty="0"/>
          </a:p>
          <a:p>
            <a:r>
              <a:rPr lang="en-US" dirty="0" err="1" smtClean="0"/>
              <a:t>Ssn</a:t>
            </a:r>
            <a:r>
              <a:rPr lang="en-US" dirty="0">
                <a:sym typeface="Wingdings"/>
              </a:rPr>
              <a:t> </a:t>
            </a:r>
            <a:r>
              <a:rPr lang="en-US" dirty="0" smtClean="0"/>
              <a:t> </a:t>
            </a:r>
            <a:r>
              <a:rPr lang="en-US" dirty="0" err="1"/>
              <a:t>Dmgr_ssn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429000"/>
            <a:ext cx="8001000" cy="3044952"/>
          </a:xfrm>
        </p:spPr>
        <p:txBody>
          <a:bodyPr/>
          <a:lstStyle/>
          <a:p>
            <a:r>
              <a:rPr lang="en-US" dirty="0" err="1"/>
              <a:t>Dmgr_ssn</a:t>
            </a:r>
            <a:r>
              <a:rPr lang="en-US" dirty="0"/>
              <a:t> is a nonprime attribute</a:t>
            </a:r>
          </a:p>
          <a:p>
            <a:r>
              <a:rPr lang="en-US" dirty="0"/>
              <a:t>{</a:t>
            </a:r>
            <a:r>
              <a:rPr lang="en-US" dirty="0" err="1"/>
              <a:t>ssn</a:t>
            </a:r>
            <a:r>
              <a:rPr lang="en-US" dirty="0"/>
              <a:t>} </a:t>
            </a:r>
            <a:r>
              <a:rPr lang="en-US" dirty="0">
                <a:sym typeface="Wingdings"/>
              </a:rPr>
              <a:t> {</a:t>
            </a:r>
            <a:r>
              <a:rPr lang="en-US" dirty="0" err="1">
                <a:sym typeface="Wingdings"/>
              </a:rPr>
              <a:t>Dmgr_ssn</a:t>
            </a:r>
            <a:r>
              <a:rPr lang="en-US" dirty="0">
                <a:sym typeface="Wingdings"/>
              </a:rPr>
              <a:t>} is a transitive dependency</a:t>
            </a:r>
          </a:p>
          <a:p>
            <a:pPr marL="0" indent="0">
              <a:buNone/>
            </a:pPr>
            <a:r>
              <a:rPr lang="en-US" dirty="0"/>
              <a:t>			(based on {</a:t>
            </a:r>
            <a:r>
              <a:rPr lang="en-US" dirty="0" err="1"/>
              <a:t>Dnumber</a:t>
            </a:r>
            <a:r>
              <a:rPr lang="en-US" dirty="0" smtClean="0"/>
              <a:t>})</a:t>
            </a:r>
          </a:p>
          <a:p>
            <a:r>
              <a:rPr lang="en-US" dirty="0"/>
              <a:t>EMP_DEPT is NOT in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737754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238375"/>
            <a:ext cx="395674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90787"/>
            <a:ext cx="333376" cy="56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074" y="2511569"/>
            <a:ext cx="387927" cy="51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7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848600" cy="1066800"/>
          </a:xfrm>
        </p:spPr>
        <p:txBody>
          <a:bodyPr/>
          <a:lstStyle/>
          <a:p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A collection of zero or more </a:t>
            </a:r>
            <a:r>
              <a:rPr lang="en-US" b="1" dirty="0" smtClean="0"/>
              <a:t>distinct</a:t>
            </a:r>
            <a:r>
              <a:rPr lang="en-US" dirty="0" smtClean="0"/>
              <a:t> objects.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does set theory have to do with databases?</a:t>
            </a:r>
          </a:p>
          <a:p>
            <a:pPr lvl="1"/>
            <a:r>
              <a:rPr lang="en-US" dirty="0" smtClean="0"/>
              <a:t>A record is a set of attribute/property values</a:t>
            </a:r>
          </a:p>
          <a:p>
            <a:pPr lvl="1"/>
            <a:r>
              <a:rPr lang="en-US" dirty="0" smtClean="0"/>
              <a:t>Columns are a set of attributes</a:t>
            </a:r>
          </a:p>
          <a:p>
            <a:pPr lvl="1"/>
            <a:r>
              <a:rPr lang="en-US" dirty="0" smtClean="0"/>
              <a:t>Rows are a set of records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91000"/>
            <a:ext cx="8153400" cy="2133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Conventionally sets are denoted with capital letters</a:t>
            </a:r>
          </a:p>
          <a:p>
            <a:r>
              <a:rPr lang="en-US" dirty="0" smtClean="0"/>
              <a:t>A = {1,2,3}</a:t>
            </a:r>
          </a:p>
          <a:p>
            <a:r>
              <a:rPr lang="en-US" dirty="0" smtClean="0"/>
              <a:t>B = {2,1,5}</a:t>
            </a:r>
          </a:p>
          <a:p>
            <a:r>
              <a:rPr lang="en-US" dirty="0" smtClean="0"/>
              <a:t>C = {red, green, blue}</a:t>
            </a:r>
          </a:p>
        </p:txBody>
      </p:sp>
    </p:spTree>
    <p:extLst>
      <p:ext uri="{BB962C8B-B14F-4D97-AF65-F5344CB8AC3E}">
        <p14:creationId xmlns:p14="http://schemas.microsoft.com/office/powerpoint/2010/main" val="20474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to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153400" cy="167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Goal:  Decompose to remove the transitive dependency that caused the </a:t>
            </a:r>
            <a:r>
              <a:rPr lang="en-US" dirty="0" smtClean="0"/>
              <a:t>problem</a:t>
            </a:r>
          </a:p>
          <a:p>
            <a:r>
              <a:rPr lang="en-US" dirty="0"/>
              <a:t>{</a:t>
            </a:r>
            <a:r>
              <a:rPr lang="en-US" dirty="0" err="1"/>
              <a:t>ssn</a:t>
            </a:r>
            <a:r>
              <a:rPr lang="en-US" dirty="0"/>
              <a:t>} </a:t>
            </a:r>
            <a:r>
              <a:rPr lang="en-US" dirty="0">
                <a:sym typeface="Wingdings"/>
              </a:rPr>
              <a:t> {</a:t>
            </a:r>
            <a:r>
              <a:rPr lang="en-US" dirty="0" err="1">
                <a:sym typeface="Wingdings"/>
              </a:rPr>
              <a:t>Dmgr_ssn</a:t>
            </a:r>
            <a:r>
              <a:rPr lang="en-US" dirty="0">
                <a:sym typeface="Wingdings"/>
              </a:rPr>
              <a:t>} is a transitive dependency</a:t>
            </a:r>
          </a:p>
          <a:p>
            <a:pPr marL="0" indent="0">
              <a:buNone/>
            </a:pPr>
            <a:r>
              <a:rPr lang="en-US" dirty="0"/>
              <a:t>			(based on {</a:t>
            </a:r>
            <a:r>
              <a:rPr lang="en-US" dirty="0" err="1"/>
              <a:t>Dnumber</a:t>
            </a:r>
            <a:r>
              <a:rPr lang="en-US" dirty="0"/>
              <a:t>})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26635"/>
            <a:ext cx="8077200" cy="305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12780"/>
            <a:ext cx="737754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82386" y="6222694"/>
            <a:ext cx="6674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Notice:  Must put </a:t>
            </a:r>
            <a:r>
              <a:rPr lang="en-US" sz="2400" dirty="0" err="1" smtClean="0"/>
              <a:t>Dnumber</a:t>
            </a:r>
            <a:r>
              <a:rPr lang="en-US" sz="2400" dirty="0" smtClean="0"/>
              <a:t> in </a:t>
            </a:r>
            <a:r>
              <a:rPr lang="en-US" sz="2400" dirty="0"/>
              <a:t>BOTH </a:t>
            </a:r>
            <a:r>
              <a:rPr lang="en-US" sz="2400" dirty="0" smtClean="0"/>
              <a:t>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50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5767779"/>
              </p:ext>
            </p:extLst>
          </p:nvPr>
        </p:nvGraphicFramePr>
        <p:xfrm>
          <a:off x="457200" y="2438400"/>
          <a:ext cx="7924800" cy="320040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  <a:gridCol w="1981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effectLst/>
                        </a:rPr>
                        <a:t>Tournament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effectLst/>
                        </a:rPr>
                        <a:t>Year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Winner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effectLst/>
                        </a:rPr>
                        <a:t>Winner Date of Birth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Indiana Invitational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1998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Al Fredrickson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21 July 1975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Cleveland Open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Bob Albertson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28 September 1968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 Moines Masters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Al Fredrickson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21 July 1975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Indiana Invitational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Chip Masterson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14 March 1977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571566"/>
            <a:ext cx="807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http://en.wikipedia.org/wiki/Third_normal_form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447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is in 2</a:t>
            </a:r>
            <a:r>
              <a:rPr lang="en-US" baseline="30000" dirty="0" smtClean="0"/>
              <a:t>nd</a:t>
            </a:r>
            <a:r>
              <a:rPr lang="en-US" dirty="0" smtClean="0"/>
              <a:t> normal form, but </a:t>
            </a:r>
            <a:r>
              <a:rPr lang="en-US" b="1" dirty="0" smtClean="0"/>
              <a:t>not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2057400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Tournament Winners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867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key?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5867400"/>
            <a:ext cx="3508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{Tournament, Year}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506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962400"/>
            <a:ext cx="8001000" cy="838200"/>
          </a:xfrm>
        </p:spPr>
        <p:txBody>
          <a:bodyPr/>
          <a:lstStyle/>
          <a:p>
            <a:r>
              <a:rPr lang="en-US" dirty="0"/>
              <a:t>Winner Date of Birth is transitively dependent on the candidate key {Tournament, Year}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669230"/>
              </p:ext>
            </p:extLst>
          </p:nvPr>
        </p:nvGraphicFramePr>
        <p:xfrm>
          <a:off x="381000" y="1219200"/>
          <a:ext cx="7391400" cy="2651760"/>
        </p:xfrm>
        <a:graphic>
          <a:graphicData uri="http://schemas.openxmlformats.org/drawingml/2006/table">
            <a:tbl>
              <a:tblPr/>
              <a:tblGrid>
                <a:gridCol w="1981200"/>
                <a:gridCol w="914400"/>
                <a:gridCol w="1905000"/>
                <a:gridCol w="2590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effectLst/>
                        </a:rPr>
                        <a:t>Tournament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effectLst/>
                        </a:rPr>
                        <a:t>Year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Winner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effectLst/>
                        </a:rPr>
                        <a:t>Winner Date of Birth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Indiana Invitational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1998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Al Fredrickson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21 July 1975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Cleveland Open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Bob Albertson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28 September 1968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 Moines Masters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Al Fredrickson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21 July 1975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Indiana Invitational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Chip Masterson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14 March 1977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95600" y="838200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Tournament Winners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800600"/>
            <a:ext cx="8458200" cy="2057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Non-prime attribute Winner</a:t>
            </a:r>
          </a:p>
          <a:p>
            <a:r>
              <a:rPr lang="en-US" dirty="0" smtClean="0"/>
              <a:t>Winner Date of Birth </a:t>
            </a:r>
            <a:r>
              <a:rPr lang="en-US" dirty="0" smtClean="0">
                <a:sym typeface="Wingdings"/>
              </a:rPr>
              <a:t> Winner </a:t>
            </a:r>
          </a:p>
          <a:p>
            <a:pPr lvl="1"/>
            <a:r>
              <a:rPr lang="en-US" dirty="0" smtClean="0">
                <a:sym typeface="Wingdings"/>
              </a:rPr>
              <a:t>Winner Date of Birth is fully dependent on Winner</a:t>
            </a:r>
          </a:p>
          <a:p>
            <a:r>
              <a:rPr lang="en-US" dirty="0" smtClean="0">
                <a:sym typeface="Wingdings"/>
              </a:rPr>
              <a:t>Winner  {Tournament, Year}</a:t>
            </a:r>
          </a:p>
          <a:p>
            <a:r>
              <a:rPr lang="en-US" dirty="0"/>
              <a:t>Winner Date of Birth is transitively dependent on </a:t>
            </a:r>
            <a:r>
              <a:rPr lang="en-US" dirty="0" smtClean="0"/>
              <a:t>{</a:t>
            </a:r>
            <a:r>
              <a:rPr lang="en-US" dirty="0"/>
              <a:t>Tournament, Year}</a:t>
            </a:r>
          </a:p>
        </p:txBody>
      </p:sp>
    </p:spTree>
    <p:extLst>
      <p:ext uri="{BB962C8B-B14F-4D97-AF65-F5344CB8AC3E}">
        <p14:creationId xmlns:p14="http://schemas.microsoft.com/office/powerpoint/2010/main" val="27816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106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nothing to stop the same person from being shown with different dates of birth on different records.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92167"/>
              </p:ext>
            </p:extLst>
          </p:nvPr>
        </p:nvGraphicFramePr>
        <p:xfrm>
          <a:off x="685800" y="2819400"/>
          <a:ext cx="5638800" cy="1828800"/>
        </p:xfrm>
        <a:graphic>
          <a:graphicData uri="http://schemas.openxmlformats.org/drawingml/2006/table">
            <a:tbl>
              <a:tblPr/>
              <a:tblGrid>
                <a:gridCol w="2641600"/>
                <a:gridCol w="1016000"/>
                <a:gridCol w="1981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effectLst/>
                        </a:rPr>
                        <a:t>Tournament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>
                          <a:effectLst/>
                        </a:rPr>
                        <a:t>Year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Winner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Indiana Invitational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1998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Al Fredrickson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Cleveland Open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Bob Albertson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 Moines Masters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Al Fredrickson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Indiana Invitational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Chip Masterson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46427"/>
              </p:ext>
            </p:extLst>
          </p:nvPr>
        </p:nvGraphicFramePr>
        <p:xfrm>
          <a:off x="3886200" y="5257800"/>
          <a:ext cx="4724400" cy="1463040"/>
        </p:xfrm>
        <a:graphic>
          <a:graphicData uri="http://schemas.openxmlformats.org/drawingml/2006/table">
            <a:tbl>
              <a:tblPr/>
              <a:tblGrid>
                <a:gridCol w="1905000"/>
                <a:gridCol w="2819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effectLst/>
                        </a:rPr>
                        <a:t>Winner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Date of Birth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Chip Masterson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14 March 1977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Al Fredrickson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 July 1975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Bob Albertson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28 September 1968</a:t>
                      </a:r>
                    </a:p>
                  </a:txBody>
                  <a:tcPr anchor="ctr">
                    <a:lnL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87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981200" y="2438400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Tournament Winners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05400" y="4800600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Winner Dates of Birth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76800" y="47244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9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</a:p>
          <a:p>
            <a:pPr lvl="1"/>
            <a:r>
              <a:rPr lang="en-US" dirty="0"/>
              <a:t>{6, 11} = {11, 6} = {11, 6, 6, 11}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{1,2} = {2,1}</a:t>
            </a:r>
          </a:p>
          <a:p>
            <a:pPr lvl="1"/>
            <a:endParaRPr lang="en-US" dirty="0"/>
          </a:p>
          <a:p>
            <a:r>
              <a:rPr lang="en-US" dirty="0" smtClean="0"/>
              <a:t>Membership</a:t>
            </a:r>
          </a:p>
          <a:p>
            <a:pPr lvl="1"/>
            <a:r>
              <a:rPr lang="en-US" dirty="0" smtClean="0"/>
              <a:t>A = {1,2,3,4}</a:t>
            </a:r>
          </a:p>
          <a:p>
            <a:pPr lvl="1"/>
            <a:r>
              <a:rPr lang="en-US" dirty="0" smtClean="0"/>
              <a:t>∈</a:t>
            </a:r>
            <a:r>
              <a:rPr lang="en-US" dirty="0"/>
              <a:t> </a:t>
            </a:r>
            <a:r>
              <a:rPr lang="en-US" dirty="0" smtClean="0"/>
              <a:t>= member of</a:t>
            </a:r>
          </a:p>
          <a:p>
            <a:pPr lvl="2"/>
            <a:r>
              <a:rPr lang="en-US" dirty="0"/>
              <a:t>4 ∈ </a:t>
            </a:r>
            <a:r>
              <a:rPr lang="en-US" i="1" dirty="0" smtClean="0"/>
              <a:t>A</a:t>
            </a:r>
            <a:r>
              <a:rPr lang="en-US" dirty="0" smtClean="0"/>
              <a:t>, 1 </a:t>
            </a:r>
            <a:r>
              <a:rPr lang="en-US" dirty="0"/>
              <a:t>∈ </a:t>
            </a:r>
            <a:r>
              <a:rPr lang="en-US" i="1" dirty="0" smtClean="0"/>
              <a:t>A, </a:t>
            </a:r>
            <a:r>
              <a:rPr lang="en-US" dirty="0" smtClean="0"/>
              <a:t>3 </a:t>
            </a:r>
            <a:r>
              <a:rPr lang="en-US" dirty="0"/>
              <a:t>∈ </a:t>
            </a:r>
            <a:r>
              <a:rPr lang="en-US" i="1" dirty="0" smtClean="0"/>
              <a:t>A, </a:t>
            </a:r>
            <a:r>
              <a:rPr lang="en-US" dirty="0" smtClean="0"/>
              <a:t>2 </a:t>
            </a:r>
            <a:r>
              <a:rPr lang="en-US" dirty="0"/>
              <a:t>∈ </a:t>
            </a:r>
            <a:r>
              <a:rPr lang="en-US" i="1" dirty="0" smtClean="0"/>
              <a:t>A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∉ = not a member of</a:t>
            </a:r>
            <a:endParaRPr lang="en-US" dirty="0"/>
          </a:p>
          <a:p>
            <a:pPr lvl="2"/>
            <a:r>
              <a:rPr lang="en-US" dirty="0" smtClean="0"/>
              <a:t>6 </a:t>
            </a:r>
            <a:r>
              <a:rPr lang="en-US" dirty="0"/>
              <a:t> </a:t>
            </a:r>
            <a:r>
              <a:rPr lang="en-US" dirty="0" smtClean="0"/>
              <a:t>∉ A</a:t>
            </a:r>
          </a:p>
        </p:txBody>
      </p:sp>
    </p:spTree>
    <p:extLst>
      <p:ext uri="{BB962C8B-B14F-4D97-AF65-F5344CB8AC3E}">
        <p14:creationId xmlns:p14="http://schemas.microsoft.com/office/powerpoint/2010/main" val="31600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Subsets</a:t>
            </a:r>
          </a:p>
          <a:p>
            <a:pPr lvl="1"/>
            <a:r>
              <a:rPr lang="en-US" dirty="0" smtClean="0"/>
              <a:t>a set </a:t>
            </a:r>
            <a:r>
              <a:rPr lang="en-US" i="1" dirty="0" smtClean="0"/>
              <a:t>A</a:t>
            </a:r>
            <a:r>
              <a:rPr lang="en-US" dirty="0" smtClean="0"/>
              <a:t> is a subset of a set </a:t>
            </a:r>
            <a:r>
              <a:rPr lang="en-US" i="1" dirty="0" smtClean="0"/>
              <a:t>B</a:t>
            </a:r>
            <a:r>
              <a:rPr lang="en-US" dirty="0" smtClean="0"/>
              <a:t> if all members of set </a:t>
            </a:r>
            <a:r>
              <a:rPr lang="en-US" i="1" dirty="0" smtClean="0"/>
              <a:t>A </a:t>
            </a:r>
            <a:r>
              <a:rPr lang="en-US" dirty="0" smtClean="0"/>
              <a:t>is also a member of set B</a:t>
            </a:r>
          </a:p>
          <a:p>
            <a:pPr lvl="1"/>
            <a:r>
              <a:rPr lang="en-US" dirty="0" smtClean="0"/>
              <a:t>⊆ = subset</a:t>
            </a:r>
          </a:p>
          <a:p>
            <a:pPr lvl="1"/>
            <a:r>
              <a:rPr lang="en-US" dirty="0" smtClean="0"/>
              <a:t>A = {1,3}</a:t>
            </a:r>
          </a:p>
          <a:p>
            <a:pPr lvl="1"/>
            <a:r>
              <a:rPr lang="en-US" dirty="0" smtClean="0"/>
              <a:t>B = {1,2,3,4}</a:t>
            </a:r>
          </a:p>
          <a:p>
            <a:pPr lvl="1"/>
            <a:r>
              <a:rPr lang="en-US" dirty="0"/>
              <a:t>{1, 3} ⊆ {1, 2, 3, 4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 ⊆ B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Superset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/>
              <a:t>a set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superset of </a:t>
            </a:r>
            <a:r>
              <a:rPr lang="en-US" dirty="0"/>
              <a:t>a set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if all members of set </a:t>
            </a:r>
            <a:r>
              <a:rPr lang="en-US" i="1" dirty="0"/>
              <a:t>A </a:t>
            </a:r>
            <a:r>
              <a:rPr lang="en-US" dirty="0"/>
              <a:t>are </a:t>
            </a:r>
            <a:r>
              <a:rPr lang="en-US" dirty="0" smtClean="0"/>
              <a:t>members of set </a:t>
            </a:r>
            <a:r>
              <a:rPr lang="en-US" i="1" dirty="0" smtClean="0"/>
              <a:t>B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/>
              <a:t>⊋ = superset</a:t>
            </a:r>
          </a:p>
          <a:p>
            <a:pPr lvl="1"/>
            <a:r>
              <a:rPr lang="en-US" dirty="0"/>
              <a:t>A = {1,3}</a:t>
            </a:r>
          </a:p>
          <a:p>
            <a:pPr lvl="1"/>
            <a:r>
              <a:rPr lang="en-US" dirty="0"/>
              <a:t>B = {1,2,3,4}</a:t>
            </a:r>
          </a:p>
          <a:p>
            <a:pPr lvl="1"/>
            <a:r>
              <a:rPr lang="en-US" dirty="0" smtClean="0"/>
              <a:t>{</a:t>
            </a:r>
            <a:r>
              <a:rPr lang="en-US" dirty="0"/>
              <a:t>1, 2, 3, 4</a:t>
            </a:r>
            <a:r>
              <a:rPr lang="en-US" dirty="0" smtClean="0"/>
              <a:t>} </a:t>
            </a:r>
            <a:r>
              <a:rPr lang="en-US" dirty="0"/>
              <a:t>⊋</a:t>
            </a:r>
            <a:r>
              <a:rPr lang="en-US" dirty="0" smtClean="0"/>
              <a:t> </a:t>
            </a:r>
            <a:r>
              <a:rPr lang="en-US" dirty="0"/>
              <a:t>{1, 3} </a:t>
            </a:r>
          </a:p>
          <a:p>
            <a:pPr lvl="1"/>
            <a:r>
              <a:rPr lang="en-US" dirty="0" smtClean="0"/>
              <a:t>B </a:t>
            </a:r>
            <a:r>
              <a:rPr lang="en-US" dirty="0"/>
              <a:t>⊋</a:t>
            </a:r>
            <a:r>
              <a:rPr lang="en-US" dirty="0" smtClean="0"/>
              <a:t> A</a:t>
            </a:r>
            <a:endParaRPr lang="en-US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i="1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2971800"/>
          </a:xfrm>
        </p:spPr>
        <p:txBody>
          <a:bodyPr/>
          <a:lstStyle/>
          <a:p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/>
              <a:t>superkey</a:t>
            </a:r>
            <a:r>
              <a:rPr lang="en-US" dirty="0"/>
              <a:t> of a relation schema R = {A1, A2, ...., An} is a set of attributes S </a:t>
            </a:r>
            <a:r>
              <a:rPr lang="en-US" i="1" dirty="0"/>
              <a:t>subset-of</a:t>
            </a:r>
            <a:r>
              <a:rPr lang="en-US" dirty="0"/>
              <a:t> R with the property that no two tuples t1 and t2 in any legal relation state r of R will have t1[S] = t2[S] </a:t>
            </a:r>
            <a:endParaRPr lang="en-US" dirty="0" smtClean="0"/>
          </a:p>
          <a:p>
            <a:pPr lvl="1"/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K is a </a:t>
            </a:r>
            <a:r>
              <a:rPr lang="en-US" b="1" dirty="0" err="1"/>
              <a:t>superkey</a:t>
            </a:r>
            <a:r>
              <a:rPr lang="en-US" dirty="0"/>
              <a:t> with the </a:t>
            </a:r>
            <a:r>
              <a:rPr lang="en-US" i="1" dirty="0"/>
              <a:t>additional property</a:t>
            </a:r>
            <a:r>
              <a:rPr lang="en-US" dirty="0"/>
              <a:t> that removal of any attribute from K will cause K not to be a </a:t>
            </a:r>
            <a:r>
              <a:rPr lang="en-US" dirty="0" err="1"/>
              <a:t>superkey</a:t>
            </a:r>
            <a:r>
              <a:rPr lang="en-US" dirty="0"/>
              <a:t> any more.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191000"/>
            <a:ext cx="8305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</a:t>
            </a:r>
            <a:r>
              <a:rPr lang="en-US" dirty="0" err="1"/>
              <a:t>superkey</a:t>
            </a:r>
            <a:r>
              <a:rPr lang="en-US" dirty="0"/>
              <a:t> is a combination of attributes that can be uniquely used to identify a database record.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superkey</a:t>
            </a:r>
            <a:r>
              <a:rPr lang="en-US" dirty="0" smtClean="0"/>
              <a:t> can be just one column.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0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Key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153400" cy="28956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superkey</a:t>
            </a:r>
            <a:r>
              <a:rPr lang="en-US" dirty="0"/>
              <a:t> is a combination of attributes that can be uniquely used to identify a database record.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relation book</a:t>
            </a:r>
          </a:p>
          <a:p>
            <a:r>
              <a:rPr lang="en-US" dirty="0" smtClean="0"/>
              <a:t>R(</a:t>
            </a:r>
            <a:r>
              <a:rPr lang="en-US" dirty="0" err="1" smtClean="0"/>
              <a:t>BookId</a:t>
            </a:r>
            <a:r>
              <a:rPr lang="en-US" dirty="0"/>
              <a:t>, </a:t>
            </a:r>
            <a:r>
              <a:rPr lang="en-US" dirty="0" err="1"/>
              <a:t>BookName</a:t>
            </a:r>
            <a:r>
              <a:rPr lang="en-US" dirty="0"/>
              <a:t>, Author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What are possible </a:t>
            </a:r>
            <a:r>
              <a:rPr lang="en-US" dirty="0" err="1" smtClean="0"/>
              <a:t>superkeys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91000"/>
            <a:ext cx="8305800" cy="236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</a:t>
            </a:r>
            <a:r>
              <a:rPr lang="en-US" dirty="0" err="1"/>
              <a:t>BookId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BookId,BookName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BookId</a:t>
            </a:r>
            <a:r>
              <a:rPr lang="en-US" dirty="0"/>
              <a:t>, </a:t>
            </a:r>
            <a:r>
              <a:rPr lang="en-US" dirty="0" err="1"/>
              <a:t>BookName</a:t>
            </a:r>
            <a:r>
              <a:rPr lang="en-US" dirty="0"/>
              <a:t>, Author)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BookId</a:t>
            </a:r>
            <a:r>
              <a:rPr lang="en-US" dirty="0"/>
              <a:t>, Author)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BookName</a:t>
            </a:r>
            <a:r>
              <a:rPr lang="en-US" dirty="0"/>
              <a:t>, Author)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1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inimal </a:t>
            </a:r>
            <a:r>
              <a:rPr lang="en-US" dirty="0" err="1"/>
              <a:t>S</a:t>
            </a:r>
            <a:r>
              <a:rPr lang="en-US" dirty="0" err="1" smtClean="0"/>
              <a:t>uperkey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24384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minimum number of columns, which when combined, will give a unique value for every row in the </a:t>
            </a:r>
            <a:r>
              <a:rPr lang="en-US" dirty="0" smtClean="0"/>
              <a:t>table</a:t>
            </a:r>
          </a:p>
          <a:p>
            <a:endParaRPr lang="en-US" dirty="0"/>
          </a:p>
          <a:p>
            <a:r>
              <a:rPr lang="en-US" dirty="0" smtClean="0"/>
              <a:t>Candidate keys are minimal </a:t>
            </a:r>
            <a:r>
              <a:rPr lang="en-US" dirty="0" err="1" smtClean="0"/>
              <a:t>superkeys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81400"/>
            <a:ext cx="8153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A relation book</a:t>
            </a:r>
          </a:p>
          <a:p>
            <a:r>
              <a:rPr lang="en-US" dirty="0" smtClean="0"/>
              <a:t>R(</a:t>
            </a:r>
            <a:r>
              <a:rPr lang="en-US" dirty="0" err="1" smtClean="0"/>
              <a:t>BookId</a:t>
            </a:r>
            <a:r>
              <a:rPr lang="en-US" dirty="0" smtClean="0"/>
              <a:t>, </a:t>
            </a:r>
            <a:r>
              <a:rPr lang="en-US" dirty="0" err="1" smtClean="0"/>
              <a:t>BookName</a:t>
            </a:r>
            <a:r>
              <a:rPr lang="en-US" dirty="0" smtClean="0"/>
              <a:t>, Author)</a:t>
            </a:r>
          </a:p>
          <a:p>
            <a:r>
              <a:rPr lang="en-US" dirty="0" smtClean="0"/>
              <a:t>What are possible candidate keys?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953000"/>
            <a:ext cx="8153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BookId</a:t>
            </a:r>
            <a:endParaRPr lang="en-US" dirty="0" smtClean="0"/>
          </a:p>
          <a:p>
            <a:r>
              <a:rPr lang="en-US" dirty="0"/>
              <a:t>(</a:t>
            </a:r>
            <a:r>
              <a:rPr lang="en-US" dirty="0" err="1"/>
              <a:t>BookName,Author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19498</TotalTime>
  <Words>1800</Words>
  <Application>Microsoft Office PowerPoint</Application>
  <PresentationFormat>On-screen Show (4:3)</PresentationFormat>
  <Paragraphs>436</Paragraphs>
  <Slides>33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Oriel</vt:lpstr>
      <vt:lpstr>INLS 623 – Database Normalization</vt:lpstr>
      <vt:lpstr>Keys</vt:lpstr>
      <vt:lpstr>Set Theory</vt:lpstr>
      <vt:lpstr>Sets</vt:lpstr>
      <vt:lpstr>Sets</vt:lpstr>
      <vt:lpstr>Sets</vt:lpstr>
      <vt:lpstr>Super Key</vt:lpstr>
      <vt:lpstr>Super Key Example</vt:lpstr>
      <vt:lpstr>Minimal Superkey</vt:lpstr>
      <vt:lpstr>Keys and Attributes</vt:lpstr>
      <vt:lpstr>Terminology</vt:lpstr>
      <vt:lpstr>What is Normalization?</vt:lpstr>
      <vt:lpstr>Functional Dependencies</vt:lpstr>
      <vt:lpstr>Functional Dependencies Examples</vt:lpstr>
      <vt:lpstr>Normal Form</vt:lpstr>
      <vt:lpstr>1st Normal Form</vt:lpstr>
      <vt:lpstr>1st Normal Form</vt:lpstr>
      <vt:lpstr>1st Normal Form</vt:lpstr>
      <vt:lpstr>1st Normal Form</vt:lpstr>
      <vt:lpstr>2nd Normal Form</vt:lpstr>
      <vt:lpstr>2nd Normal Form</vt:lpstr>
      <vt:lpstr>2nd Normal Form</vt:lpstr>
      <vt:lpstr>2nd Normal Form</vt:lpstr>
      <vt:lpstr>2Nd Normal Form</vt:lpstr>
      <vt:lpstr>2nd Normal Form</vt:lpstr>
      <vt:lpstr>3rd Normal Form</vt:lpstr>
      <vt:lpstr>Transitively Dependent</vt:lpstr>
      <vt:lpstr>3rd Normal Form</vt:lpstr>
      <vt:lpstr>3rd Normal Form</vt:lpstr>
      <vt:lpstr>Decomposition to 3rd Normal Form</vt:lpstr>
      <vt:lpstr>3rd Normal Form</vt:lpstr>
      <vt:lpstr>3rd Normal Form</vt:lpstr>
      <vt:lpstr>3rd Normal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161</cp:revision>
  <dcterms:created xsi:type="dcterms:W3CDTF">2006-08-16T00:00:00Z</dcterms:created>
  <dcterms:modified xsi:type="dcterms:W3CDTF">2015-01-20T17:47:52Z</dcterms:modified>
</cp:coreProperties>
</file>