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75" r:id="rId2"/>
    <p:sldId id="267" r:id="rId3"/>
    <p:sldId id="268" r:id="rId4"/>
    <p:sldId id="270" r:id="rId5"/>
    <p:sldId id="271" r:id="rId6"/>
    <p:sldId id="272" r:id="rId7"/>
    <p:sldId id="273" r:id="rId8"/>
    <p:sldId id="274" r:id="rId9"/>
    <p:sldId id="27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6F8"/>
    <a:srgbClr val="ADD3EE"/>
    <a:srgbClr val="ADC7F2"/>
    <a:srgbClr val="BAC8E6"/>
    <a:srgbClr val="A3B2FD"/>
    <a:srgbClr val="A3CCFD"/>
    <a:srgbClr val="A2D4FE"/>
    <a:srgbClr val="B2D3EE"/>
    <a:srgbClr val="B8C7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3" autoAdjust="0"/>
  </p:normalViewPr>
  <p:slideViewPr>
    <p:cSldViewPr>
      <p:cViewPr varScale="1">
        <p:scale>
          <a:sx n="57" d="100"/>
          <a:sy n="57" d="100"/>
        </p:scale>
        <p:origin x="-10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8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Sheet1!$C$7:$C$9</c:f>
              <c:strCache>
                <c:ptCount val="3"/>
                <c:pt idx="0">
                  <c:v>Book/Journal sales</c:v>
                </c:pt>
                <c:pt idx="1">
                  <c:v>State Subsidy</c:v>
                </c:pt>
                <c:pt idx="2">
                  <c:v>Development</c:v>
                </c:pt>
              </c:strCache>
            </c:strRef>
          </c:cat>
          <c:val>
            <c:numRef>
              <c:f>Sheet1!$D$7:$D$9</c:f>
              <c:numCache>
                <c:formatCode>0%</c:formatCode>
                <c:ptCount val="3"/>
                <c:pt idx="0">
                  <c:v>0.8</c:v>
                </c:pt>
                <c:pt idx="1">
                  <c:v>7.0000000000000007E-2</c:v>
                </c:pt>
                <c:pt idx="2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20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8DB3BB-3221-405E-A53A-42981A742334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23F958-41CF-490A-9690-B143B9449645}">
      <dgm:prSet phldrT="[Text]"/>
      <dgm:spPr/>
      <dgm:t>
        <a:bodyPr/>
        <a:lstStyle/>
        <a:p>
          <a:r>
            <a:rPr lang="en-US" dirty="0" smtClean="0"/>
            <a:t>Author </a:t>
          </a:r>
          <a:endParaRPr lang="en-US" dirty="0"/>
        </a:p>
      </dgm:t>
    </dgm:pt>
    <dgm:pt modelId="{CC63C08E-1BF7-4927-A258-77A00F27553F}" type="parTrans" cxnId="{0CF1CF86-3D9D-47C7-BDAF-609BF0A36F3B}">
      <dgm:prSet/>
      <dgm:spPr/>
      <dgm:t>
        <a:bodyPr/>
        <a:lstStyle/>
        <a:p>
          <a:endParaRPr lang="en-US"/>
        </a:p>
      </dgm:t>
    </dgm:pt>
    <dgm:pt modelId="{BC4FAC3E-09D5-4CD5-8CF4-B12F34640C3A}" type="sibTrans" cxnId="{0CF1CF86-3D9D-47C7-BDAF-609BF0A36F3B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sz="1600" b="1" dirty="0" smtClean="0"/>
            <a:t>$ and  ©</a:t>
          </a:r>
          <a:endParaRPr lang="en-US" sz="1600" b="1" dirty="0"/>
        </a:p>
      </dgm:t>
    </dgm:pt>
    <dgm:pt modelId="{81E74B93-D75C-44A1-AC6E-594FEC1E2E0E}">
      <dgm:prSet phldrT="[Text]"/>
      <dgm:spPr/>
      <dgm:t>
        <a:bodyPr/>
        <a:lstStyle/>
        <a:p>
          <a:r>
            <a:rPr lang="en-US" dirty="0" smtClean="0"/>
            <a:t>Publisher</a:t>
          </a:r>
          <a:endParaRPr lang="en-US" dirty="0"/>
        </a:p>
      </dgm:t>
    </dgm:pt>
    <dgm:pt modelId="{9759F8EF-E956-43DB-A738-7188103282B5}" type="parTrans" cxnId="{C8893F26-BCD7-40AC-98DF-8C0A81F8F94E}">
      <dgm:prSet/>
      <dgm:spPr/>
      <dgm:t>
        <a:bodyPr/>
        <a:lstStyle/>
        <a:p>
          <a:endParaRPr lang="en-US"/>
        </a:p>
      </dgm:t>
    </dgm:pt>
    <dgm:pt modelId="{A0070F30-1997-419E-88C6-C458119AEDB7}" type="sibTrans" cxnId="{C8893F26-BCD7-40AC-98DF-8C0A81F8F94E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sz="1800" b="1" dirty="0" smtClean="0"/>
            <a:t>$</a:t>
          </a:r>
          <a:endParaRPr lang="en-US" sz="1800" b="1" dirty="0"/>
        </a:p>
      </dgm:t>
    </dgm:pt>
    <dgm:pt modelId="{B96BDAD3-38F4-41F5-9CDF-0138E7568BF8}">
      <dgm:prSet phldrT="[Text]"/>
      <dgm:spPr/>
      <dgm:t>
        <a:bodyPr/>
        <a:lstStyle/>
        <a:p>
          <a:r>
            <a:rPr lang="en-US" dirty="0" smtClean="0"/>
            <a:t>Library </a:t>
          </a:r>
        </a:p>
      </dgm:t>
    </dgm:pt>
    <dgm:pt modelId="{E016DAEF-5573-4B85-9F14-7707D4D12429}" type="parTrans" cxnId="{234D3648-22DF-4A8F-9790-9DF48D105D9C}">
      <dgm:prSet/>
      <dgm:spPr/>
      <dgm:t>
        <a:bodyPr/>
        <a:lstStyle/>
        <a:p>
          <a:endParaRPr lang="en-US"/>
        </a:p>
      </dgm:t>
    </dgm:pt>
    <dgm:pt modelId="{BBB398A7-34D6-475D-A138-36D6C2AC8BE6}" type="sibTrans" cxnId="{234D3648-22DF-4A8F-9790-9DF48D105D9C}">
      <dgm:prSet/>
      <dgm:spPr/>
      <dgm:t>
        <a:bodyPr/>
        <a:lstStyle/>
        <a:p>
          <a:endParaRPr lang="en-US"/>
        </a:p>
      </dgm:t>
    </dgm:pt>
    <dgm:pt modelId="{60E7895C-4311-43E7-9946-E1707109DFD4}" type="pres">
      <dgm:prSet presAssocID="{818DB3BB-3221-405E-A53A-42981A74233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5A20A5-F9C5-4274-90FF-DB3BB34FA492}" type="pres">
      <dgm:prSet presAssocID="{B023F958-41CF-490A-9690-B143B9449645}" presName="node" presStyleLbl="node1" presStyleIdx="0" presStyleCnt="3" custScaleX="36995" custScaleY="28454" custLinFactNeighborX="3239" custLinFactNeighborY="-338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CA4BCD-52F2-4995-90E6-D9ACA224A0D5}" type="pres">
      <dgm:prSet presAssocID="{BC4FAC3E-09D5-4CD5-8CF4-B12F34640C3A}" presName="sibTrans" presStyleLbl="sibTrans2D1" presStyleIdx="0" presStyleCnt="2" custScaleX="145249" custScaleY="85051" custLinFactNeighborX="27812"/>
      <dgm:spPr/>
      <dgm:t>
        <a:bodyPr/>
        <a:lstStyle/>
        <a:p>
          <a:endParaRPr lang="en-US"/>
        </a:p>
      </dgm:t>
    </dgm:pt>
    <dgm:pt modelId="{B6E131F6-11DC-4758-A486-F880E259A786}" type="pres">
      <dgm:prSet presAssocID="{BC4FAC3E-09D5-4CD5-8CF4-B12F34640C3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FCF49C58-BB74-49E1-9CD0-04F163AFE8FC}" type="pres">
      <dgm:prSet presAssocID="{81E74B93-D75C-44A1-AC6E-594FEC1E2E0E}" presName="node" presStyleLbl="node1" presStyleIdx="1" presStyleCnt="3" custScaleX="32599" custScaleY="40020" custLinFactNeighborX="-11240" custLinFactNeighborY="563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AF9B3B-3694-4CF6-A245-C170B15E1356}" type="pres">
      <dgm:prSet presAssocID="{A0070F30-1997-419E-88C6-C458119AEDB7}" presName="sibTrans" presStyleLbl="sibTrans2D1" presStyleIdx="1" presStyleCnt="2" custAng="10654779" custScaleX="138513" custScaleY="64884" custLinFactNeighborX="14488" custLinFactNeighborY="-3130"/>
      <dgm:spPr/>
      <dgm:t>
        <a:bodyPr/>
        <a:lstStyle/>
        <a:p>
          <a:endParaRPr lang="en-US"/>
        </a:p>
      </dgm:t>
    </dgm:pt>
    <dgm:pt modelId="{539114E0-E010-46BC-B519-A384CDEB889D}" type="pres">
      <dgm:prSet presAssocID="{A0070F30-1997-419E-88C6-C458119AEDB7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3579E819-21A4-4FBE-A858-3D217619D732}" type="pres">
      <dgm:prSet presAssocID="{B96BDAD3-38F4-41F5-9CDF-0138E7568BF8}" presName="node" presStyleLbl="node1" presStyleIdx="2" presStyleCnt="3" custScaleX="43781" custScaleY="35924" custLinFactNeighborX="-65834" custLinFactNeighborY="290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323A28-B987-4B4D-8D07-0091FD2F7015}" type="presOf" srcId="{BC4FAC3E-09D5-4CD5-8CF4-B12F34640C3A}" destId="{B6E131F6-11DC-4758-A486-F880E259A786}" srcOrd="1" destOrd="0" presId="urn:microsoft.com/office/officeart/2005/8/layout/process5"/>
    <dgm:cxn modelId="{F078ECAC-6BB6-4478-89FD-1591835E7E9E}" type="presOf" srcId="{818DB3BB-3221-405E-A53A-42981A742334}" destId="{60E7895C-4311-43E7-9946-E1707109DFD4}" srcOrd="0" destOrd="0" presId="urn:microsoft.com/office/officeart/2005/8/layout/process5"/>
    <dgm:cxn modelId="{AFDF53C5-D0E3-4DE1-91E7-967EA557A4AC}" type="presOf" srcId="{BC4FAC3E-09D5-4CD5-8CF4-B12F34640C3A}" destId="{D6CA4BCD-52F2-4995-90E6-D9ACA224A0D5}" srcOrd="0" destOrd="0" presId="urn:microsoft.com/office/officeart/2005/8/layout/process5"/>
    <dgm:cxn modelId="{E04F5A7F-7FF5-4F9A-93CC-36D003857E2A}" type="presOf" srcId="{A0070F30-1997-419E-88C6-C458119AEDB7}" destId="{94AF9B3B-3694-4CF6-A245-C170B15E1356}" srcOrd="0" destOrd="0" presId="urn:microsoft.com/office/officeart/2005/8/layout/process5"/>
    <dgm:cxn modelId="{C8893F26-BCD7-40AC-98DF-8C0A81F8F94E}" srcId="{818DB3BB-3221-405E-A53A-42981A742334}" destId="{81E74B93-D75C-44A1-AC6E-594FEC1E2E0E}" srcOrd="1" destOrd="0" parTransId="{9759F8EF-E956-43DB-A738-7188103282B5}" sibTransId="{A0070F30-1997-419E-88C6-C458119AEDB7}"/>
    <dgm:cxn modelId="{8D5BF162-36EA-4E23-A528-184AD4969F56}" type="presOf" srcId="{A0070F30-1997-419E-88C6-C458119AEDB7}" destId="{539114E0-E010-46BC-B519-A384CDEB889D}" srcOrd="1" destOrd="0" presId="urn:microsoft.com/office/officeart/2005/8/layout/process5"/>
    <dgm:cxn modelId="{234D3648-22DF-4A8F-9790-9DF48D105D9C}" srcId="{818DB3BB-3221-405E-A53A-42981A742334}" destId="{B96BDAD3-38F4-41F5-9CDF-0138E7568BF8}" srcOrd="2" destOrd="0" parTransId="{E016DAEF-5573-4B85-9F14-7707D4D12429}" sibTransId="{BBB398A7-34D6-475D-A138-36D6C2AC8BE6}"/>
    <dgm:cxn modelId="{5C683C58-BEF4-4D9D-AC0F-7674656D9583}" type="presOf" srcId="{B023F958-41CF-490A-9690-B143B9449645}" destId="{525A20A5-F9C5-4274-90FF-DB3BB34FA492}" srcOrd="0" destOrd="0" presId="urn:microsoft.com/office/officeart/2005/8/layout/process5"/>
    <dgm:cxn modelId="{7FF5B16A-FD59-4720-A0FD-CA06C6FAA2BF}" type="presOf" srcId="{B96BDAD3-38F4-41F5-9CDF-0138E7568BF8}" destId="{3579E819-21A4-4FBE-A858-3D217619D732}" srcOrd="0" destOrd="0" presId="urn:microsoft.com/office/officeart/2005/8/layout/process5"/>
    <dgm:cxn modelId="{0CF1CF86-3D9D-47C7-BDAF-609BF0A36F3B}" srcId="{818DB3BB-3221-405E-A53A-42981A742334}" destId="{B023F958-41CF-490A-9690-B143B9449645}" srcOrd="0" destOrd="0" parTransId="{CC63C08E-1BF7-4927-A258-77A00F27553F}" sibTransId="{BC4FAC3E-09D5-4CD5-8CF4-B12F34640C3A}"/>
    <dgm:cxn modelId="{03FDB248-3D6F-48A0-981B-0C893CED296B}" type="presOf" srcId="{81E74B93-D75C-44A1-AC6E-594FEC1E2E0E}" destId="{FCF49C58-BB74-49E1-9CD0-04F163AFE8FC}" srcOrd="0" destOrd="0" presId="urn:microsoft.com/office/officeart/2005/8/layout/process5"/>
    <dgm:cxn modelId="{19FF93B2-DC62-43D7-8363-07F3E23E6301}" type="presParOf" srcId="{60E7895C-4311-43E7-9946-E1707109DFD4}" destId="{525A20A5-F9C5-4274-90FF-DB3BB34FA492}" srcOrd="0" destOrd="0" presId="urn:microsoft.com/office/officeart/2005/8/layout/process5"/>
    <dgm:cxn modelId="{CCEF36BA-1809-4DB5-8A40-0B6F3D1F6EA4}" type="presParOf" srcId="{60E7895C-4311-43E7-9946-E1707109DFD4}" destId="{D6CA4BCD-52F2-4995-90E6-D9ACA224A0D5}" srcOrd="1" destOrd="0" presId="urn:microsoft.com/office/officeart/2005/8/layout/process5"/>
    <dgm:cxn modelId="{DA900D39-3683-435E-8925-CC244ED82713}" type="presParOf" srcId="{D6CA4BCD-52F2-4995-90E6-D9ACA224A0D5}" destId="{B6E131F6-11DC-4758-A486-F880E259A786}" srcOrd="0" destOrd="0" presId="urn:microsoft.com/office/officeart/2005/8/layout/process5"/>
    <dgm:cxn modelId="{D61207D5-4E30-4A70-88AA-0FC7D76A670F}" type="presParOf" srcId="{60E7895C-4311-43E7-9946-E1707109DFD4}" destId="{FCF49C58-BB74-49E1-9CD0-04F163AFE8FC}" srcOrd="2" destOrd="0" presId="urn:microsoft.com/office/officeart/2005/8/layout/process5"/>
    <dgm:cxn modelId="{85A20159-8FF4-44CF-B2DE-C5F13EFB8FAD}" type="presParOf" srcId="{60E7895C-4311-43E7-9946-E1707109DFD4}" destId="{94AF9B3B-3694-4CF6-A245-C170B15E1356}" srcOrd="3" destOrd="0" presId="urn:microsoft.com/office/officeart/2005/8/layout/process5"/>
    <dgm:cxn modelId="{0B3B7D16-5CFB-4AB6-AC06-7197227C716B}" type="presParOf" srcId="{94AF9B3B-3694-4CF6-A245-C170B15E1356}" destId="{539114E0-E010-46BC-B519-A384CDEB889D}" srcOrd="0" destOrd="0" presId="urn:microsoft.com/office/officeart/2005/8/layout/process5"/>
    <dgm:cxn modelId="{07A0B69A-802C-4E1E-97F4-729C538FC4A4}" type="presParOf" srcId="{60E7895C-4311-43E7-9946-E1707109DFD4}" destId="{3579E819-21A4-4FBE-A858-3D217619D732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8DB3BB-3221-405E-A53A-42981A742334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23F958-41CF-490A-9690-B143B9449645}">
      <dgm:prSet phldrT="[Text]"/>
      <dgm:spPr/>
      <dgm:t>
        <a:bodyPr/>
        <a:lstStyle/>
        <a:p>
          <a:r>
            <a:rPr lang="en-US" dirty="0" smtClean="0"/>
            <a:t>Author retains ©</a:t>
          </a:r>
          <a:endParaRPr lang="en-US" dirty="0"/>
        </a:p>
      </dgm:t>
    </dgm:pt>
    <dgm:pt modelId="{CC63C08E-1BF7-4927-A258-77A00F27553F}" type="parTrans" cxnId="{0CF1CF86-3D9D-47C7-BDAF-609BF0A36F3B}">
      <dgm:prSet/>
      <dgm:spPr/>
      <dgm:t>
        <a:bodyPr/>
        <a:lstStyle/>
        <a:p>
          <a:endParaRPr lang="en-US"/>
        </a:p>
      </dgm:t>
    </dgm:pt>
    <dgm:pt modelId="{BC4FAC3E-09D5-4CD5-8CF4-B12F34640C3A}" type="sibTrans" cxnId="{0CF1CF86-3D9D-47C7-BDAF-609BF0A36F3B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dirty="0" smtClean="0"/>
            <a:t>$</a:t>
          </a:r>
          <a:endParaRPr lang="en-US" dirty="0"/>
        </a:p>
      </dgm:t>
    </dgm:pt>
    <dgm:pt modelId="{81E74B93-D75C-44A1-AC6E-594FEC1E2E0E}">
      <dgm:prSet phldrT="[Text]"/>
      <dgm:spPr/>
      <dgm:t>
        <a:bodyPr/>
        <a:lstStyle/>
        <a:p>
          <a:r>
            <a:rPr lang="en-US" dirty="0" smtClean="0"/>
            <a:t>Publisher</a:t>
          </a:r>
          <a:endParaRPr lang="en-US" dirty="0"/>
        </a:p>
      </dgm:t>
    </dgm:pt>
    <dgm:pt modelId="{9759F8EF-E956-43DB-A738-7188103282B5}" type="parTrans" cxnId="{C8893F26-BCD7-40AC-98DF-8C0A81F8F94E}">
      <dgm:prSet/>
      <dgm:spPr/>
      <dgm:t>
        <a:bodyPr/>
        <a:lstStyle/>
        <a:p>
          <a:endParaRPr lang="en-US"/>
        </a:p>
      </dgm:t>
    </dgm:pt>
    <dgm:pt modelId="{A0070F30-1997-419E-88C6-C458119AEDB7}" type="sibTrans" cxnId="{C8893F26-BCD7-40AC-98DF-8C0A81F8F94E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dirty="0" smtClean="0"/>
            <a:t>$</a:t>
          </a:r>
          <a:endParaRPr lang="en-US" dirty="0"/>
        </a:p>
      </dgm:t>
    </dgm:pt>
    <dgm:pt modelId="{B96BDAD3-38F4-41F5-9CDF-0138E7568BF8}">
      <dgm:prSet phldrT="[Text]"/>
      <dgm:spPr/>
      <dgm:t>
        <a:bodyPr/>
        <a:lstStyle/>
        <a:p>
          <a:r>
            <a:rPr lang="en-US" dirty="0" smtClean="0"/>
            <a:t>Library </a:t>
          </a:r>
        </a:p>
      </dgm:t>
    </dgm:pt>
    <dgm:pt modelId="{E016DAEF-5573-4B85-9F14-7707D4D12429}" type="parTrans" cxnId="{234D3648-22DF-4A8F-9790-9DF48D105D9C}">
      <dgm:prSet/>
      <dgm:spPr/>
      <dgm:t>
        <a:bodyPr/>
        <a:lstStyle/>
        <a:p>
          <a:endParaRPr lang="en-US"/>
        </a:p>
      </dgm:t>
    </dgm:pt>
    <dgm:pt modelId="{BBB398A7-34D6-475D-A138-36D6C2AC8BE6}" type="sibTrans" cxnId="{234D3648-22DF-4A8F-9790-9DF48D105D9C}">
      <dgm:prSet/>
      <dgm:spPr/>
      <dgm:t>
        <a:bodyPr/>
        <a:lstStyle/>
        <a:p>
          <a:endParaRPr lang="en-US"/>
        </a:p>
      </dgm:t>
    </dgm:pt>
    <dgm:pt modelId="{60E7895C-4311-43E7-9946-E1707109DFD4}" type="pres">
      <dgm:prSet presAssocID="{818DB3BB-3221-405E-A53A-42981A74233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5A20A5-F9C5-4274-90FF-DB3BB34FA492}" type="pres">
      <dgm:prSet presAssocID="{B023F958-41CF-490A-9690-B143B9449645}" presName="node" presStyleLbl="node1" presStyleIdx="0" presStyleCnt="3" custScaleX="83214" custScaleY="71535" custLinFactNeighborX="-50149" custLinFactNeighborY="188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CA4BCD-52F2-4995-90E6-D9ACA224A0D5}" type="pres">
      <dgm:prSet presAssocID="{BC4FAC3E-09D5-4CD5-8CF4-B12F34640C3A}" presName="sibTrans" presStyleLbl="sibTrans2D1" presStyleIdx="0" presStyleCnt="2" custAng="11352086" custScaleX="139269" custScaleY="114741" custLinFactNeighborX="26121" custLinFactNeighborY="-3543"/>
      <dgm:spPr/>
      <dgm:t>
        <a:bodyPr/>
        <a:lstStyle/>
        <a:p>
          <a:endParaRPr lang="en-US"/>
        </a:p>
      </dgm:t>
    </dgm:pt>
    <dgm:pt modelId="{B6E131F6-11DC-4758-A486-F880E259A786}" type="pres">
      <dgm:prSet presAssocID="{BC4FAC3E-09D5-4CD5-8CF4-B12F34640C3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FCF49C58-BB74-49E1-9CD0-04F163AFE8FC}" type="pres">
      <dgm:prSet presAssocID="{81E74B93-D75C-44A1-AC6E-594FEC1E2E0E}" presName="node" presStyleLbl="node1" presStyleIdx="1" presStyleCnt="3" custScaleX="63593" custScaleY="79086" custLinFactNeighborX="54648" custLinFactNeighborY="130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AF9B3B-3694-4CF6-A245-C170B15E1356}" type="pres">
      <dgm:prSet presAssocID="{A0070F30-1997-419E-88C6-C458119AEDB7}" presName="sibTrans" presStyleLbl="sibTrans2D1" presStyleIdx="1" presStyleCnt="2" custAng="10654779" custScaleX="150733" custScaleY="111130" custLinFactNeighborX="15829" custLinFactNeighborY="5372"/>
      <dgm:spPr/>
      <dgm:t>
        <a:bodyPr/>
        <a:lstStyle/>
        <a:p>
          <a:endParaRPr lang="en-US"/>
        </a:p>
      </dgm:t>
    </dgm:pt>
    <dgm:pt modelId="{539114E0-E010-46BC-B519-A384CDEB889D}" type="pres">
      <dgm:prSet presAssocID="{A0070F30-1997-419E-88C6-C458119AEDB7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3579E819-21A4-4FBE-A858-3D217619D732}" type="pres">
      <dgm:prSet presAssocID="{B96BDAD3-38F4-41F5-9CDF-0138E7568BF8}" presName="node" presStyleLbl="node1" presStyleIdx="2" presStyleCnt="3" custScaleX="78867" custScaleY="64644" custLinFactNeighborX="-66142" custLinFactNeighborY="-4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F5A9F8-4557-46F6-B4C4-89B02827C585}" type="presOf" srcId="{818DB3BB-3221-405E-A53A-42981A742334}" destId="{60E7895C-4311-43E7-9946-E1707109DFD4}" srcOrd="0" destOrd="0" presId="urn:microsoft.com/office/officeart/2005/8/layout/process5"/>
    <dgm:cxn modelId="{06C84DE0-B70D-40C5-8ED0-FBE0D7720D28}" type="presOf" srcId="{81E74B93-D75C-44A1-AC6E-594FEC1E2E0E}" destId="{FCF49C58-BB74-49E1-9CD0-04F163AFE8FC}" srcOrd="0" destOrd="0" presId="urn:microsoft.com/office/officeart/2005/8/layout/process5"/>
    <dgm:cxn modelId="{6D698273-683B-4B95-B774-ECB9678B6DAD}" type="presOf" srcId="{BC4FAC3E-09D5-4CD5-8CF4-B12F34640C3A}" destId="{B6E131F6-11DC-4758-A486-F880E259A786}" srcOrd="1" destOrd="0" presId="urn:microsoft.com/office/officeart/2005/8/layout/process5"/>
    <dgm:cxn modelId="{FBC58071-895B-4B8F-97DD-4F4BCEDC6852}" type="presOf" srcId="{BC4FAC3E-09D5-4CD5-8CF4-B12F34640C3A}" destId="{D6CA4BCD-52F2-4995-90E6-D9ACA224A0D5}" srcOrd="0" destOrd="0" presId="urn:microsoft.com/office/officeart/2005/8/layout/process5"/>
    <dgm:cxn modelId="{1CB77786-A144-4657-9203-AFB8BEAF8C88}" type="presOf" srcId="{B96BDAD3-38F4-41F5-9CDF-0138E7568BF8}" destId="{3579E819-21A4-4FBE-A858-3D217619D732}" srcOrd="0" destOrd="0" presId="urn:microsoft.com/office/officeart/2005/8/layout/process5"/>
    <dgm:cxn modelId="{C8893F26-BCD7-40AC-98DF-8C0A81F8F94E}" srcId="{818DB3BB-3221-405E-A53A-42981A742334}" destId="{81E74B93-D75C-44A1-AC6E-594FEC1E2E0E}" srcOrd="1" destOrd="0" parTransId="{9759F8EF-E956-43DB-A738-7188103282B5}" sibTransId="{A0070F30-1997-419E-88C6-C458119AEDB7}"/>
    <dgm:cxn modelId="{3D24C1C4-D7ED-4A8E-8985-486C5F54F768}" type="presOf" srcId="{A0070F30-1997-419E-88C6-C458119AEDB7}" destId="{94AF9B3B-3694-4CF6-A245-C170B15E1356}" srcOrd="0" destOrd="0" presId="urn:microsoft.com/office/officeart/2005/8/layout/process5"/>
    <dgm:cxn modelId="{0CF1CF86-3D9D-47C7-BDAF-609BF0A36F3B}" srcId="{818DB3BB-3221-405E-A53A-42981A742334}" destId="{B023F958-41CF-490A-9690-B143B9449645}" srcOrd="0" destOrd="0" parTransId="{CC63C08E-1BF7-4927-A258-77A00F27553F}" sibTransId="{BC4FAC3E-09D5-4CD5-8CF4-B12F34640C3A}"/>
    <dgm:cxn modelId="{6E783B76-A7CA-46E3-A7FF-2A4EFE1E6A49}" type="presOf" srcId="{A0070F30-1997-419E-88C6-C458119AEDB7}" destId="{539114E0-E010-46BC-B519-A384CDEB889D}" srcOrd="1" destOrd="0" presId="urn:microsoft.com/office/officeart/2005/8/layout/process5"/>
    <dgm:cxn modelId="{234D3648-22DF-4A8F-9790-9DF48D105D9C}" srcId="{818DB3BB-3221-405E-A53A-42981A742334}" destId="{B96BDAD3-38F4-41F5-9CDF-0138E7568BF8}" srcOrd="2" destOrd="0" parTransId="{E016DAEF-5573-4B85-9F14-7707D4D12429}" sibTransId="{BBB398A7-34D6-475D-A138-36D6C2AC8BE6}"/>
    <dgm:cxn modelId="{F76F42C8-872A-4F5D-A4BE-95134C90772E}" type="presOf" srcId="{B023F958-41CF-490A-9690-B143B9449645}" destId="{525A20A5-F9C5-4274-90FF-DB3BB34FA492}" srcOrd="0" destOrd="0" presId="urn:microsoft.com/office/officeart/2005/8/layout/process5"/>
    <dgm:cxn modelId="{6552FB4F-3505-446E-8F33-990D941B93CD}" type="presParOf" srcId="{60E7895C-4311-43E7-9946-E1707109DFD4}" destId="{525A20A5-F9C5-4274-90FF-DB3BB34FA492}" srcOrd="0" destOrd="0" presId="urn:microsoft.com/office/officeart/2005/8/layout/process5"/>
    <dgm:cxn modelId="{7AF01A81-9CB5-4C41-912B-1A2E6C01DD82}" type="presParOf" srcId="{60E7895C-4311-43E7-9946-E1707109DFD4}" destId="{D6CA4BCD-52F2-4995-90E6-D9ACA224A0D5}" srcOrd="1" destOrd="0" presId="urn:microsoft.com/office/officeart/2005/8/layout/process5"/>
    <dgm:cxn modelId="{BA100FD5-BCCF-4370-9307-31E7D8D1ED1B}" type="presParOf" srcId="{D6CA4BCD-52F2-4995-90E6-D9ACA224A0D5}" destId="{B6E131F6-11DC-4758-A486-F880E259A786}" srcOrd="0" destOrd="0" presId="urn:microsoft.com/office/officeart/2005/8/layout/process5"/>
    <dgm:cxn modelId="{D8A7AEEB-1CCC-4494-AA12-903FCD774750}" type="presParOf" srcId="{60E7895C-4311-43E7-9946-E1707109DFD4}" destId="{FCF49C58-BB74-49E1-9CD0-04F163AFE8FC}" srcOrd="2" destOrd="0" presId="urn:microsoft.com/office/officeart/2005/8/layout/process5"/>
    <dgm:cxn modelId="{DF1077A7-1D6C-4B6C-A766-826731BDBCD3}" type="presParOf" srcId="{60E7895C-4311-43E7-9946-E1707109DFD4}" destId="{94AF9B3B-3694-4CF6-A245-C170B15E1356}" srcOrd="3" destOrd="0" presId="urn:microsoft.com/office/officeart/2005/8/layout/process5"/>
    <dgm:cxn modelId="{C6CF8A39-06A6-4B1A-8411-94225F3958F1}" type="presParOf" srcId="{94AF9B3B-3694-4CF6-A245-C170B15E1356}" destId="{539114E0-E010-46BC-B519-A384CDEB889D}" srcOrd="0" destOrd="0" presId="urn:microsoft.com/office/officeart/2005/8/layout/process5"/>
    <dgm:cxn modelId="{7D605C31-E840-4F5E-A35F-71A7CE269706}" type="presParOf" srcId="{60E7895C-4311-43E7-9946-E1707109DFD4}" destId="{3579E819-21A4-4FBE-A858-3D217619D732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124E51-0445-47B0-807B-3C81A8BC02D5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2C467E-5A7D-4113-95C5-734CBCFA738F}">
      <dgm:prSet phldrT="[Text]" custT="1"/>
      <dgm:spPr/>
      <dgm:t>
        <a:bodyPr/>
        <a:lstStyle/>
        <a:p>
          <a:r>
            <a:rPr lang="en-US" sz="1400" dirty="0" smtClean="0"/>
            <a:t>UNC-CH Library </a:t>
          </a:r>
          <a:endParaRPr lang="en-US" sz="1400" dirty="0"/>
        </a:p>
      </dgm:t>
    </dgm:pt>
    <dgm:pt modelId="{4A4B13CD-B89D-4097-9B12-51A389C06A9D}" type="parTrans" cxnId="{2513526D-B98F-4BEF-BBFD-CD056BAEA4E5}">
      <dgm:prSet/>
      <dgm:spPr/>
      <dgm:t>
        <a:bodyPr/>
        <a:lstStyle/>
        <a:p>
          <a:endParaRPr lang="en-US"/>
        </a:p>
      </dgm:t>
    </dgm:pt>
    <dgm:pt modelId="{FE9DE870-07DA-4F82-9F9D-4C2F47F65815}" type="sibTrans" cxnId="{2513526D-B98F-4BEF-BBFD-CD056BAEA4E5}">
      <dgm:prSet/>
      <dgm:spPr/>
      <dgm:t>
        <a:bodyPr/>
        <a:lstStyle/>
        <a:p>
          <a:endParaRPr lang="en-US"/>
        </a:p>
      </dgm:t>
    </dgm:pt>
    <dgm:pt modelId="{B33E5FF3-CD29-4E00-956F-20D6881DE37A}">
      <dgm:prSet phldrT="[Text]"/>
      <dgm:spPr/>
      <dgm:t>
        <a:bodyPr/>
        <a:lstStyle/>
        <a:p>
          <a:r>
            <a:rPr lang="en-US" dirty="0" smtClean="0"/>
            <a:t>UNC Press</a:t>
          </a:r>
          <a:endParaRPr lang="en-US" dirty="0"/>
        </a:p>
      </dgm:t>
    </dgm:pt>
    <dgm:pt modelId="{91597308-2608-49CA-AAF7-02C9CEDC0A5C}" type="parTrans" cxnId="{322D9A21-75E9-4D4D-9ACD-7F0E60CAADDE}">
      <dgm:prSet/>
      <dgm:spPr/>
      <dgm:t>
        <a:bodyPr/>
        <a:lstStyle/>
        <a:p>
          <a:endParaRPr lang="en-US"/>
        </a:p>
      </dgm:t>
    </dgm:pt>
    <dgm:pt modelId="{68C59CCD-1F46-4444-AAAF-0AD80C1E1316}" type="sibTrans" cxnId="{322D9A21-75E9-4D4D-9ACD-7F0E60CAADDE}">
      <dgm:prSet/>
      <dgm:spPr/>
      <dgm:t>
        <a:bodyPr/>
        <a:lstStyle/>
        <a:p>
          <a:endParaRPr lang="en-US"/>
        </a:p>
      </dgm:t>
    </dgm:pt>
    <dgm:pt modelId="{D5A70D9B-BC86-4100-9DCA-363B1335562E}" type="pres">
      <dgm:prSet presAssocID="{23124E51-0445-47B0-807B-3C81A8BC02D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E4E440-6AD9-4B35-B4A6-ED11A3789936}" type="pres">
      <dgm:prSet presAssocID="{B33E5FF3-CD29-4E00-956F-20D6881DE37A}" presName="node" presStyleLbl="node1" presStyleIdx="0" presStyleCnt="2" custScaleX="139035" custScaleY="220575" custRadScaleRad="174737" custRadScaleInc="-997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115294-6F4A-4370-9587-A5C1117FAD06}" type="pres">
      <dgm:prSet presAssocID="{68C59CCD-1F46-4444-AAAF-0AD80C1E1316}" presName="sibTrans" presStyleLbl="sibTrans2D1" presStyleIdx="0" presStyleCnt="2"/>
      <dgm:spPr/>
      <dgm:t>
        <a:bodyPr/>
        <a:lstStyle/>
        <a:p>
          <a:endParaRPr lang="en-US"/>
        </a:p>
      </dgm:t>
    </dgm:pt>
    <dgm:pt modelId="{B72DC6AC-B9DA-4526-A979-9D8257E08401}" type="pres">
      <dgm:prSet presAssocID="{68C59CCD-1F46-4444-AAAF-0AD80C1E1316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5E0AD3F4-92E7-4B9A-8F05-E7968330E124}" type="pres">
      <dgm:prSet presAssocID="{AA2C467E-5A7D-4113-95C5-734CBCFA738F}" presName="node" presStyleLbl="node1" presStyleIdx="1" presStyleCnt="2" custScaleX="126965" custScaleY="232631" custRadScaleRad="188800" custRadScaleInc="-1001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04A76A-A2B1-40C4-BA7C-4B5DA6DE409F}" type="pres">
      <dgm:prSet presAssocID="{FE9DE870-07DA-4F82-9F9D-4C2F47F65815}" presName="sibTrans" presStyleLbl="sibTrans2D1" presStyleIdx="1" presStyleCnt="2" custAng="5400000" custFlipHor="1" custScaleX="18645" custScaleY="365771"/>
      <dgm:spPr/>
      <dgm:t>
        <a:bodyPr/>
        <a:lstStyle/>
        <a:p>
          <a:endParaRPr lang="en-US"/>
        </a:p>
      </dgm:t>
    </dgm:pt>
    <dgm:pt modelId="{2322D516-134F-4AB2-A877-158158BF8105}" type="pres">
      <dgm:prSet presAssocID="{FE9DE870-07DA-4F82-9F9D-4C2F47F65815}" presName="connectorText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1045406A-E1F2-41BD-90C7-C5B924A7076A}" type="presOf" srcId="{B33E5FF3-CD29-4E00-956F-20D6881DE37A}" destId="{73E4E440-6AD9-4B35-B4A6-ED11A3789936}" srcOrd="0" destOrd="0" presId="urn:microsoft.com/office/officeart/2005/8/layout/cycle7"/>
    <dgm:cxn modelId="{4BC44237-EA22-42F9-935E-FEAB47D66858}" type="presOf" srcId="{23124E51-0445-47B0-807B-3C81A8BC02D5}" destId="{D5A70D9B-BC86-4100-9DCA-363B1335562E}" srcOrd="0" destOrd="0" presId="urn:microsoft.com/office/officeart/2005/8/layout/cycle7"/>
    <dgm:cxn modelId="{FE39A752-B989-474A-962C-919D59D9ED4B}" type="presOf" srcId="{68C59CCD-1F46-4444-AAAF-0AD80C1E1316}" destId="{4C115294-6F4A-4370-9587-A5C1117FAD06}" srcOrd="0" destOrd="0" presId="urn:microsoft.com/office/officeart/2005/8/layout/cycle7"/>
    <dgm:cxn modelId="{2513526D-B98F-4BEF-BBFD-CD056BAEA4E5}" srcId="{23124E51-0445-47B0-807B-3C81A8BC02D5}" destId="{AA2C467E-5A7D-4113-95C5-734CBCFA738F}" srcOrd="1" destOrd="0" parTransId="{4A4B13CD-B89D-4097-9B12-51A389C06A9D}" sibTransId="{FE9DE870-07DA-4F82-9F9D-4C2F47F65815}"/>
    <dgm:cxn modelId="{914874FB-1A02-4A2E-A9C5-EF23F985BAC0}" type="presOf" srcId="{FE9DE870-07DA-4F82-9F9D-4C2F47F65815}" destId="{2D04A76A-A2B1-40C4-BA7C-4B5DA6DE409F}" srcOrd="0" destOrd="0" presId="urn:microsoft.com/office/officeart/2005/8/layout/cycle7"/>
    <dgm:cxn modelId="{C314C180-1BD9-4ABD-B350-DA4F8B07A5D4}" type="presOf" srcId="{FE9DE870-07DA-4F82-9F9D-4C2F47F65815}" destId="{2322D516-134F-4AB2-A877-158158BF8105}" srcOrd="1" destOrd="0" presId="urn:microsoft.com/office/officeart/2005/8/layout/cycle7"/>
    <dgm:cxn modelId="{322D9A21-75E9-4D4D-9ACD-7F0E60CAADDE}" srcId="{23124E51-0445-47B0-807B-3C81A8BC02D5}" destId="{B33E5FF3-CD29-4E00-956F-20D6881DE37A}" srcOrd="0" destOrd="0" parTransId="{91597308-2608-49CA-AAF7-02C9CEDC0A5C}" sibTransId="{68C59CCD-1F46-4444-AAAF-0AD80C1E1316}"/>
    <dgm:cxn modelId="{177D8C29-63D5-44B2-A63D-F7C7DC56C4A6}" type="presOf" srcId="{68C59CCD-1F46-4444-AAAF-0AD80C1E1316}" destId="{B72DC6AC-B9DA-4526-A979-9D8257E08401}" srcOrd="1" destOrd="0" presId="urn:microsoft.com/office/officeart/2005/8/layout/cycle7"/>
    <dgm:cxn modelId="{A5D5617C-8842-466C-9F19-B75FC6B79C34}" type="presOf" srcId="{AA2C467E-5A7D-4113-95C5-734CBCFA738F}" destId="{5E0AD3F4-92E7-4B9A-8F05-E7968330E124}" srcOrd="0" destOrd="0" presId="urn:microsoft.com/office/officeart/2005/8/layout/cycle7"/>
    <dgm:cxn modelId="{7B0E08ED-2546-4E3C-B6E2-94D5452C429B}" type="presParOf" srcId="{D5A70D9B-BC86-4100-9DCA-363B1335562E}" destId="{73E4E440-6AD9-4B35-B4A6-ED11A3789936}" srcOrd="0" destOrd="0" presId="urn:microsoft.com/office/officeart/2005/8/layout/cycle7"/>
    <dgm:cxn modelId="{65F0C472-8AD4-4589-86E3-162FF6BDC280}" type="presParOf" srcId="{D5A70D9B-BC86-4100-9DCA-363B1335562E}" destId="{4C115294-6F4A-4370-9587-A5C1117FAD06}" srcOrd="1" destOrd="0" presId="urn:microsoft.com/office/officeart/2005/8/layout/cycle7"/>
    <dgm:cxn modelId="{33F15F2C-D1CE-40AF-BFB7-826BD180B36E}" type="presParOf" srcId="{4C115294-6F4A-4370-9587-A5C1117FAD06}" destId="{B72DC6AC-B9DA-4526-A979-9D8257E08401}" srcOrd="0" destOrd="0" presId="urn:microsoft.com/office/officeart/2005/8/layout/cycle7"/>
    <dgm:cxn modelId="{B755A13D-F965-44B2-8B2C-D7ECC074F290}" type="presParOf" srcId="{D5A70D9B-BC86-4100-9DCA-363B1335562E}" destId="{5E0AD3F4-92E7-4B9A-8F05-E7968330E124}" srcOrd="2" destOrd="0" presId="urn:microsoft.com/office/officeart/2005/8/layout/cycle7"/>
    <dgm:cxn modelId="{4E9B41B2-C22E-41D1-B3D8-6EA5D54D0212}" type="presParOf" srcId="{D5A70D9B-BC86-4100-9DCA-363B1335562E}" destId="{2D04A76A-A2B1-40C4-BA7C-4B5DA6DE409F}" srcOrd="3" destOrd="0" presId="urn:microsoft.com/office/officeart/2005/8/layout/cycle7"/>
    <dgm:cxn modelId="{60040EB2-3D88-46DE-AE6A-9EFCB56518FA}" type="presParOf" srcId="{2D04A76A-A2B1-40C4-BA7C-4B5DA6DE409F}" destId="{2322D516-134F-4AB2-A877-158158BF810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435A57-2427-4B65-B265-1155906C2642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EE19E2-EE1B-4EC9-AD85-63EFE88CE8B9}">
      <dgm:prSet phldrT="[Text]"/>
      <dgm:spPr/>
      <dgm:t>
        <a:bodyPr/>
        <a:lstStyle/>
        <a:p>
          <a:r>
            <a:rPr lang="en-US" dirty="0" smtClean="0"/>
            <a:t>UNC Press</a:t>
          </a:r>
          <a:endParaRPr lang="en-US" dirty="0"/>
        </a:p>
      </dgm:t>
    </dgm:pt>
    <dgm:pt modelId="{D8806B1A-26CE-4317-9EDF-2B60B5009524}" type="parTrans" cxnId="{A0AC6169-C65C-401B-AFA7-D75AEF8C8A6D}">
      <dgm:prSet/>
      <dgm:spPr/>
      <dgm:t>
        <a:bodyPr/>
        <a:lstStyle/>
        <a:p>
          <a:endParaRPr lang="en-US"/>
        </a:p>
      </dgm:t>
    </dgm:pt>
    <dgm:pt modelId="{70ACF73B-0352-46B1-A638-6FF03747E1B2}" type="sibTrans" cxnId="{A0AC6169-C65C-401B-AFA7-D75AEF8C8A6D}">
      <dgm:prSet/>
      <dgm:spPr/>
      <dgm:t>
        <a:bodyPr/>
        <a:lstStyle/>
        <a:p>
          <a:endParaRPr lang="en-US"/>
        </a:p>
      </dgm:t>
    </dgm:pt>
    <dgm:pt modelId="{B209B49D-054C-474B-BAAC-AB0C550E6465}">
      <dgm:prSet phldrT="[Text]"/>
      <dgm:spPr/>
      <dgm:t>
        <a:bodyPr/>
        <a:lstStyle/>
        <a:p>
          <a:r>
            <a:rPr lang="en-US" dirty="0" smtClean="0"/>
            <a:t>Graduate School</a:t>
          </a:r>
          <a:endParaRPr lang="en-US" dirty="0"/>
        </a:p>
      </dgm:t>
    </dgm:pt>
    <dgm:pt modelId="{D582C07D-4887-4064-AB46-28F523710669}" type="parTrans" cxnId="{8C00B732-46A6-4F7C-918C-AF74E371AA7D}">
      <dgm:prSet/>
      <dgm:spPr/>
      <dgm:t>
        <a:bodyPr/>
        <a:lstStyle/>
        <a:p>
          <a:endParaRPr lang="en-US"/>
        </a:p>
      </dgm:t>
    </dgm:pt>
    <dgm:pt modelId="{2B69560A-B236-41DB-9573-9894D279813B}" type="sibTrans" cxnId="{8C00B732-46A6-4F7C-918C-AF74E371AA7D}">
      <dgm:prSet/>
      <dgm:spPr/>
      <dgm:t>
        <a:bodyPr/>
        <a:lstStyle/>
        <a:p>
          <a:endParaRPr lang="en-US"/>
        </a:p>
      </dgm:t>
    </dgm:pt>
    <dgm:pt modelId="{E6CCB8FC-667A-427B-9DEC-2E439C48286D}">
      <dgm:prSet phldrT="[Text]"/>
      <dgm:spPr/>
      <dgm:t>
        <a:bodyPr/>
        <a:lstStyle/>
        <a:p>
          <a:r>
            <a:rPr lang="en-US" dirty="0" smtClean="0"/>
            <a:t>UNC Library</a:t>
          </a:r>
          <a:endParaRPr lang="en-US" dirty="0"/>
        </a:p>
      </dgm:t>
    </dgm:pt>
    <dgm:pt modelId="{CBCA4CAC-97EB-41EA-BF7A-A3D86B913978}" type="parTrans" cxnId="{474596FC-57D3-48DB-9C1D-FFCC855FA2AD}">
      <dgm:prSet/>
      <dgm:spPr/>
      <dgm:t>
        <a:bodyPr/>
        <a:lstStyle/>
        <a:p>
          <a:endParaRPr lang="en-US"/>
        </a:p>
      </dgm:t>
    </dgm:pt>
    <dgm:pt modelId="{140736E5-F2ED-4FFD-B94C-0AB0448EF26D}" type="sibTrans" cxnId="{474596FC-57D3-48DB-9C1D-FFCC855FA2AD}">
      <dgm:prSet/>
      <dgm:spPr/>
      <dgm:t>
        <a:bodyPr/>
        <a:lstStyle/>
        <a:p>
          <a:endParaRPr lang="en-US"/>
        </a:p>
      </dgm:t>
    </dgm:pt>
    <dgm:pt modelId="{69CD71C0-F790-4DEE-9B46-014198EC2FD6}" type="pres">
      <dgm:prSet presAssocID="{55435A57-2427-4B65-B265-1155906C264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2697D2-2DF3-4F7C-9C41-0BD23391D3C3}" type="pres">
      <dgm:prSet presAssocID="{43EE19E2-EE1B-4EC9-AD85-63EFE88CE8B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C83AC5-AB99-41B2-9786-2717EDD43B89}" type="pres">
      <dgm:prSet presAssocID="{70ACF73B-0352-46B1-A638-6FF03747E1B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5987140D-CE44-4A9A-9A0A-62C77F195497}" type="pres">
      <dgm:prSet presAssocID="{70ACF73B-0352-46B1-A638-6FF03747E1B2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2F6761A1-0A4F-4632-86AA-551AEB39B585}" type="pres">
      <dgm:prSet presAssocID="{B209B49D-054C-474B-BAAC-AB0C550E646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F3E5CF-DE02-4C64-BD9F-1C774B08330A}" type="pres">
      <dgm:prSet presAssocID="{2B69560A-B236-41DB-9573-9894D279813B}" presName="sibTrans" presStyleLbl="sibTrans2D1" presStyleIdx="1" presStyleCnt="3"/>
      <dgm:spPr/>
      <dgm:t>
        <a:bodyPr/>
        <a:lstStyle/>
        <a:p>
          <a:endParaRPr lang="en-US"/>
        </a:p>
      </dgm:t>
    </dgm:pt>
    <dgm:pt modelId="{EB68A18C-6DBD-4305-89B7-93A44DD6F5C1}" type="pres">
      <dgm:prSet presAssocID="{2B69560A-B236-41DB-9573-9894D279813B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E2D3A338-02DA-40B9-9732-9026C7AB1A9B}" type="pres">
      <dgm:prSet presAssocID="{E6CCB8FC-667A-427B-9DEC-2E439C48286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6F6A80-0A4B-4E4B-A3B7-6AB50F753DA1}" type="pres">
      <dgm:prSet presAssocID="{140736E5-F2ED-4FFD-B94C-0AB0448EF26D}" presName="sibTrans" presStyleLbl="sibTrans2D1" presStyleIdx="2" presStyleCnt="3"/>
      <dgm:spPr/>
      <dgm:t>
        <a:bodyPr/>
        <a:lstStyle/>
        <a:p>
          <a:endParaRPr lang="en-US"/>
        </a:p>
      </dgm:t>
    </dgm:pt>
    <dgm:pt modelId="{69C03745-7796-43E7-A095-967C4451F70B}" type="pres">
      <dgm:prSet presAssocID="{140736E5-F2ED-4FFD-B94C-0AB0448EF26D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22B547CE-4858-4B42-8EA8-65A2DCA00DA0}" type="presOf" srcId="{2B69560A-B236-41DB-9573-9894D279813B}" destId="{EB68A18C-6DBD-4305-89B7-93A44DD6F5C1}" srcOrd="1" destOrd="0" presId="urn:microsoft.com/office/officeart/2005/8/layout/cycle7"/>
    <dgm:cxn modelId="{474596FC-57D3-48DB-9C1D-FFCC855FA2AD}" srcId="{55435A57-2427-4B65-B265-1155906C2642}" destId="{E6CCB8FC-667A-427B-9DEC-2E439C48286D}" srcOrd="2" destOrd="0" parTransId="{CBCA4CAC-97EB-41EA-BF7A-A3D86B913978}" sibTransId="{140736E5-F2ED-4FFD-B94C-0AB0448EF26D}"/>
    <dgm:cxn modelId="{A0AC6169-C65C-401B-AFA7-D75AEF8C8A6D}" srcId="{55435A57-2427-4B65-B265-1155906C2642}" destId="{43EE19E2-EE1B-4EC9-AD85-63EFE88CE8B9}" srcOrd="0" destOrd="0" parTransId="{D8806B1A-26CE-4317-9EDF-2B60B5009524}" sibTransId="{70ACF73B-0352-46B1-A638-6FF03747E1B2}"/>
    <dgm:cxn modelId="{BFA195CF-A173-4DEA-ACA8-0267AD4EFFB7}" type="presOf" srcId="{2B69560A-B236-41DB-9573-9894D279813B}" destId="{20F3E5CF-DE02-4C64-BD9F-1C774B08330A}" srcOrd="0" destOrd="0" presId="urn:microsoft.com/office/officeart/2005/8/layout/cycle7"/>
    <dgm:cxn modelId="{B6F223BA-C909-4AB7-B56D-9F462B09697E}" type="presOf" srcId="{140736E5-F2ED-4FFD-B94C-0AB0448EF26D}" destId="{A86F6A80-0A4B-4E4B-A3B7-6AB50F753DA1}" srcOrd="0" destOrd="0" presId="urn:microsoft.com/office/officeart/2005/8/layout/cycle7"/>
    <dgm:cxn modelId="{E7AF61EF-481F-4BBD-9B50-93EA2B6E2AC0}" type="presOf" srcId="{70ACF73B-0352-46B1-A638-6FF03747E1B2}" destId="{52C83AC5-AB99-41B2-9786-2717EDD43B89}" srcOrd="0" destOrd="0" presId="urn:microsoft.com/office/officeart/2005/8/layout/cycle7"/>
    <dgm:cxn modelId="{EEA64717-97A2-4410-965C-5F1C9104CFA8}" type="presOf" srcId="{B209B49D-054C-474B-BAAC-AB0C550E6465}" destId="{2F6761A1-0A4F-4632-86AA-551AEB39B585}" srcOrd="0" destOrd="0" presId="urn:microsoft.com/office/officeart/2005/8/layout/cycle7"/>
    <dgm:cxn modelId="{87C0653D-8A05-4F3B-ADC1-AFF46B14C8FF}" type="presOf" srcId="{55435A57-2427-4B65-B265-1155906C2642}" destId="{69CD71C0-F790-4DEE-9B46-014198EC2FD6}" srcOrd="0" destOrd="0" presId="urn:microsoft.com/office/officeart/2005/8/layout/cycle7"/>
    <dgm:cxn modelId="{F7EEED93-3A0A-492A-A2C1-AAA63E3B42F4}" type="presOf" srcId="{E6CCB8FC-667A-427B-9DEC-2E439C48286D}" destId="{E2D3A338-02DA-40B9-9732-9026C7AB1A9B}" srcOrd="0" destOrd="0" presId="urn:microsoft.com/office/officeart/2005/8/layout/cycle7"/>
    <dgm:cxn modelId="{8C00B732-46A6-4F7C-918C-AF74E371AA7D}" srcId="{55435A57-2427-4B65-B265-1155906C2642}" destId="{B209B49D-054C-474B-BAAC-AB0C550E6465}" srcOrd="1" destOrd="0" parTransId="{D582C07D-4887-4064-AB46-28F523710669}" sibTransId="{2B69560A-B236-41DB-9573-9894D279813B}"/>
    <dgm:cxn modelId="{28697B02-9782-45E5-943B-05885C539060}" type="presOf" srcId="{140736E5-F2ED-4FFD-B94C-0AB0448EF26D}" destId="{69C03745-7796-43E7-A095-967C4451F70B}" srcOrd="1" destOrd="0" presId="urn:microsoft.com/office/officeart/2005/8/layout/cycle7"/>
    <dgm:cxn modelId="{B7BE8437-9F54-43EB-BA45-0C132178752E}" type="presOf" srcId="{70ACF73B-0352-46B1-A638-6FF03747E1B2}" destId="{5987140D-CE44-4A9A-9A0A-62C77F195497}" srcOrd="1" destOrd="0" presId="urn:microsoft.com/office/officeart/2005/8/layout/cycle7"/>
    <dgm:cxn modelId="{ED6A1D15-7813-4FF1-A762-2C77650BB33B}" type="presOf" srcId="{43EE19E2-EE1B-4EC9-AD85-63EFE88CE8B9}" destId="{0D2697D2-2DF3-4F7C-9C41-0BD23391D3C3}" srcOrd="0" destOrd="0" presId="urn:microsoft.com/office/officeart/2005/8/layout/cycle7"/>
    <dgm:cxn modelId="{E5121370-6E7D-4C19-8A64-046475C09A10}" type="presParOf" srcId="{69CD71C0-F790-4DEE-9B46-014198EC2FD6}" destId="{0D2697D2-2DF3-4F7C-9C41-0BD23391D3C3}" srcOrd="0" destOrd="0" presId="urn:microsoft.com/office/officeart/2005/8/layout/cycle7"/>
    <dgm:cxn modelId="{BE53C969-1A3E-4F4D-B34C-9DCFF309A97F}" type="presParOf" srcId="{69CD71C0-F790-4DEE-9B46-014198EC2FD6}" destId="{52C83AC5-AB99-41B2-9786-2717EDD43B89}" srcOrd="1" destOrd="0" presId="urn:microsoft.com/office/officeart/2005/8/layout/cycle7"/>
    <dgm:cxn modelId="{75F2E4B9-EA27-4F83-B94F-500C6241CA0E}" type="presParOf" srcId="{52C83AC5-AB99-41B2-9786-2717EDD43B89}" destId="{5987140D-CE44-4A9A-9A0A-62C77F195497}" srcOrd="0" destOrd="0" presId="urn:microsoft.com/office/officeart/2005/8/layout/cycle7"/>
    <dgm:cxn modelId="{0838107C-7FBF-4809-A2D4-F540D40BAE0B}" type="presParOf" srcId="{69CD71C0-F790-4DEE-9B46-014198EC2FD6}" destId="{2F6761A1-0A4F-4632-86AA-551AEB39B585}" srcOrd="2" destOrd="0" presId="urn:microsoft.com/office/officeart/2005/8/layout/cycle7"/>
    <dgm:cxn modelId="{E82C4E6A-A25E-47BB-A428-EEE732FA3B2C}" type="presParOf" srcId="{69CD71C0-F790-4DEE-9B46-014198EC2FD6}" destId="{20F3E5CF-DE02-4C64-BD9F-1C774B08330A}" srcOrd="3" destOrd="0" presId="urn:microsoft.com/office/officeart/2005/8/layout/cycle7"/>
    <dgm:cxn modelId="{87E240A8-4ECC-4EDC-971A-77329AFD1B94}" type="presParOf" srcId="{20F3E5CF-DE02-4C64-BD9F-1C774B08330A}" destId="{EB68A18C-6DBD-4305-89B7-93A44DD6F5C1}" srcOrd="0" destOrd="0" presId="urn:microsoft.com/office/officeart/2005/8/layout/cycle7"/>
    <dgm:cxn modelId="{8AC0D7DC-B536-4F13-BDD1-9D83F1F66C81}" type="presParOf" srcId="{69CD71C0-F790-4DEE-9B46-014198EC2FD6}" destId="{E2D3A338-02DA-40B9-9732-9026C7AB1A9B}" srcOrd="4" destOrd="0" presId="urn:microsoft.com/office/officeart/2005/8/layout/cycle7"/>
    <dgm:cxn modelId="{FFCC7CFC-C7DF-4BF2-8229-7DCB2AAB34A6}" type="presParOf" srcId="{69CD71C0-F790-4DEE-9B46-014198EC2FD6}" destId="{A86F6A80-0A4B-4E4B-A3B7-6AB50F753DA1}" srcOrd="5" destOrd="0" presId="urn:microsoft.com/office/officeart/2005/8/layout/cycle7"/>
    <dgm:cxn modelId="{2B9187AF-82D6-4FA5-BD6C-0AB54F78199C}" type="presParOf" srcId="{A86F6A80-0A4B-4E4B-A3B7-6AB50F753DA1}" destId="{69C03745-7796-43E7-A095-967C4451F70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A20A5-F9C5-4274-90FF-DB3BB34FA492}">
      <dsp:nvSpPr>
        <dsp:cNvPr id="0" name=""/>
        <dsp:cNvSpPr/>
      </dsp:nvSpPr>
      <dsp:spPr>
        <a:xfrm>
          <a:off x="108757" y="136992"/>
          <a:ext cx="1234201" cy="5695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Author </a:t>
          </a:r>
          <a:endParaRPr lang="en-US" sz="1800" kern="1200" dirty="0"/>
        </a:p>
      </dsp:txBody>
      <dsp:txXfrm>
        <a:off x="125439" y="153674"/>
        <a:ext cx="1200837" cy="536193"/>
      </dsp:txXfrm>
    </dsp:sp>
    <dsp:sp modelId="{D6CA4BCD-52F2-4995-90E6-D9ACA224A0D5}">
      <dsp:nvSpPr>
        <dsp:cNvPr id="0" name=""/>
        <dsp:cNvSpPr/>
      </dsp:nvSpPr>
      <dsp:spPr>
        <a:xfrm rot="2514826">
          <a:off x="1250202" y="898434"/>
          <a:ext cx="1291938" cy="7036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$ and  ©</a:t>
          </a:r>
          <a:endParaRPr lang="en-US" sz="1600" b="1" kern="1200" dirty="0"/>
        </a:p>
      </dsp:txBody>
      <dsp:txXfrm>
        <a:off x="1277207" y="968660"/>
        <a:ext cx="1080835" cy="422206"/>
      </dsp:txXfrm>
    </dsp:sp>
    <dsp:sp modelId="{FCF49C58-BB74-49E1-9CD0-04F163AFE8FC}">
      <dsp:nvSpPr>
        <dsp:cNvPr id="0" name=""/>
        <dsp:cNvSpPr/>
      </dsp:nvSpPr>
      <dsp:spPr>
        <a:xfrm>
          <a:off x="2194373" y="1827630"/>
          <a:ext cx="1087545" cy="8010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Publisher</a:t>
          </a:r>
          <a:endParaRPr lang="en-US" sz="1800" kern="1200" dirty="0"/>
        </a:p>
      </dsp:txBody>
      <dsp:txXfrm>
        <a:off x="2217836" y="1851093"/>
        <a:ext cx="1040619" cy="754145"/>
      </dsp:txXfrm>
    </dsp:sp>
    <dsp:sp modelId="{94AF9B3B-3694-4CF6-A245-C170B15E1356}">
      <dsp:nvSpPr>
        <dsp:cNvPr id="0" name=""/>
        <dsp:cNvSpPr/>
      </dsp:nvSpPr>
      <dsp:spPr>
        <a:xfrm rot="19183652">
          <a:off x="1344715" y="2722537"/>
          <a:ext cx="957446" cy="5368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$</a:t>
          </a:r>
          <a:endParaRPr lang="en-US" sz="1800" b="1" kern="1200" dirty="0"/>
        </a:p>
      </dsp:txBody>
      <dsp:txXfrm rot="10800000">
        <a:off x="1363801" y="2881954"/>
        <a:ext cx="796399" cy="322094"/>
      </dsp:txXfrm>
    </dsp:sp>
    <dsp:sp modelId="{3579E819-21A4-4FBE-A858-3D217619D732}">
      <dsp:nvSpPr>
        <dsp:cNvPr id="0" name=""/>
        <dsp:cNvSpPr/>
      </dsp:nvSpPr>
      <dsp:spPr>
        <a:xfrm>
          <a:off x="0" y="3428999"/>
          <a:ext cx="1460591" cy="7190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Library </a:t>
          </a:r>
        </a:p>
      </dsp:txBody>
      <dsp:txXfrm>
        <a:off x="21061" y="3450060"/>
        <a:ext cx="1418469" cy="6769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A20A5-F9C5-4274-90FF-DB3BB34FA492}">
      <dsp:nvSpPr>
        <dsp:cNvPr id="0" name=""/>
        <dsp:cNvSpPr/>
      </dsp:nvSpPr>
      <dsp:spPr>
        <a:xfrm>
          <a:off x="0" y="231575"/>
          <a:ext cx="1697183" cy="875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Author retains ©</a:t>
          </a:r>
          <a:endParaRPr lang="en-US" sz="2200" kern="1200" dirty="0"/>
        </a:p>
      </dsp:txBody>
      <dsp:txXfrm>
        <a:off x="25639" y="257214"/>
        <a:ext cx="1645905" cy="824113"/>
      </dsp:txXfrm>
    </dsp:sp>
    <dsp:sp modelId="{D6CA4BCD-52F2-4995-90E6-D9ACA224A0D5}">
      <dsp:nvSpPr>
        <dsp:cNvPr id="0" name=""/>
        <dsp:cNvSpPr/>
      </dsp:nvSpPr>
      <dsp:spPr>
        <a:xfrm rot="13627075">
          <a:off x="1594689" y="1160015"/>
          <a:ext cx="894434" cy="5803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$</a:t>
          </a:r>
          <a:endParaRPr lang="en-US" sz="1800" kern="1200" dirty="0"/>
        </a:p>
      </dsp:txBody>
      <dsp:txXfrm>
        <a:off x="1740984" y="1339878"/>
        <a:ext cx="720324" cy="348220"/>
      </dsp:txXfrm>
    </dsp:sp>
    <dsp:sp modelId="{FCF49C58-BB74-49E1-9CD0-04F163AFE8FC}">
      <dsp:nvSpPr>
        <dsp:cNvPr id="0" name=""/>
        <dsp:cNvSpPr/>
      </dsp:nvSpPr>
      <dsp:spPr>
        <a:xfrm>
          <a:off x="2339195" y="1851611"/>
          <a:ext cx="1297005" cy="9677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Publisher</a:t>
          </a:r>
          <a:endParaRPr lang="en-US" sz="2200" kern="1200" dirty="0"/>
        </a:p>
      </dsp:txBody>
      <dsp:txXfrm>
        <a:off x="2367541" y="1879957"/>
        <a:ext cx="1240313" cy="911102"/>
      </dsp:txXfrm>
    </dsp:sp>
    <dsp:sp modelId="{94AF9B3B-3694-4CF6-A245-C170B15E1356}">
      <dsp:nvSpPr>
        <dsp:cNvPr id="0" name=""/>
        <dsp:cNvSpPr/>
      </dsp:nvSpPr>
      <dsp:spPr>
        <a:xfrm rot="19353863">
          <a:off x="1494691" y="2865699"/>
          <a:ext cx="946542" cy="5621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$</a:t>
          </a:r>
          <a:endParaRPr lang="en-US" sz="1800" kern="1200" dirty="0"/>
        </a:p>
      </dsp:txBody>
      <dsp:txXfrm rot="10800000">
        <a:off x="1512057" y="3029372"/>
        <a:ext cx="777911" cy="337262"/>
      </dsp:txXfrm>
    </dsp:sp>
    <dsp:sp modelId="{3579E819-21A4-4FBE-A858-3D217619D732}">
      <dsp:nvSpPr>
        <dsp:cNvPr id="0" name=""/>
        <dsp:cNvSpPr/>
      </dsp:nvSpPr>
      <dsp:spPr>
        <a:xfrm>
          <a:off x="0" y="3469701"/>
          <a:ext cx="1608524" cy="7910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Library </a:t>
          </a:r>
        </a:p>
      </dsp:txBody>
      <dsp:txXfrm>
        <a:off x="23169" y="3492870"/>
        <a:ext cx="1562186" cy="7447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E4E440-6AD9-4B35-B4A6-ED11A3789936}">
      <dsp:nvSpPr>
        <dsp:cNvPr id="0" name=""/>
        <dsp:cNvSpPr/>
      </dsp:nvSpPr>
      <dsp:spPr>
        <a:xfrm>
          <a:off x="17746" y="220836"/>
          <a:ext cx="1200413" cy="952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UNC Press</a:t>
          </a:r>
          <a:endParaRPr lang="en-US" sz="2500" kern="1200" dirty="0"/>
        </a:p>
      </dsp:txBody>
      <dsp:txXfrm>
        <a:off x="45635" y="248725"/>
        <a:ext cx="1144635" cy="896432"/>
      </dsp:txXfrm>
    </dsp:sp>
    <dsp:sp modelId="{4C115294-6F4A-4370-9587-A5C1117FAD06}">
      <dsp:nvSpPr>
        <dsp:cNvPr id="0" name=""/>
        <dsp:cNvSpPr/>
      </dsp:nvSpPr>
      <dsp:spPr>
        <a:xfrm rot="21599976">
          <a:off x="1283903" y="621388"/>
          <a:ext cx="525950" cy="15109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329231" y="651607"/>
        <a:ext cx="435294" cy="90655"/>
      </dsp:txXfrm>
    </dsp:sp>
    <dsp:sp modelId="{5E0AD3F4-92E7-4B9A-8F05-E7968330E124}">
      <dsp:nvSpPr>
        <dsp:cNvPr id="0" name=""/>
        <dsp:cNvSpPr/>
      </dsp:nvSpPr>
      <dsp:spPr>
        <a:xfrm>
          <a:off x="1875597" y="194801"/>
          <a:ext cx="1096202" cy="10042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UNC-CH Library </a:t>
          </a:r>
          <a:endParaRPr lang="en-US" sz="1400" kern="1200" dirty="0"/>
        </a:p>
      </dsp:txBody>
      <dsp:txXfrm>
        <a:off x="1905011" y="224215"/>
        <a:ext cx="1037374" cy="945427"/>
      </dsp:txXfrm>
    </dsp:sp>
    <dsp:sp modelId="{2D04A76A-A2B1-40C4-BA7C-4B5DA6DE409F}">
      <dsp:nvSpPr>
        <dsp:cNvPr id="0" name=""/>
        <dsp:cNvSpPr/>
      </dsp:nvSpPr>
      <dsp:spPr>
        <a:xfrm rot="5400024" flipH="1">
          <a:off x="1497846" y="420607"/>
          <a:ext cx="98063" cy="55265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1527265" y="531138"/>
        <a:ext cx="39225" cy="3315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2697D2-2DF3-4F7C-9C41-0BD23391D3C3}">
      <dsp:nvSpPr>
        <dsp:cNvPr id="0" name=""/>
        <dsp:cNvSpPr/>
      </dsp:nvSpPr>
      <dsp:spPr>
        <a:xfrm>
          <a:off x="860133" y="582"/>
          <a:ext cx="946732" cy="473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UNC Press</a:t>
          </a:r>
          <a:endParaRPr lang="en-US" sz="1200" kern="1200" dirty="0"/>
        </a:p>
      </dsp:txBody>
      <dsp:txXfrm>
        <a:off x="873997" y="14446"/>
        <a:ext cx="919004" cy="445638"/>
      </dsp:txXfrm>
    </dsp:sp>
    <dsp:sp modelId="{52C83AC5-AB99-41B2-9786-2717EDD43B89}">
      <dsp:nvSpPr>
        <dsp:cNvPr id="0" name=""/>
        <dsp:cNvSpPr/>
      </dsp:nvSpPr>
      <dsp:spPr>
        <a:xfrm rot="3600000">
          <a:off x="1477627" y="831560"/>
          <a:ext cx="493632" cy="16567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1527330" y="864696"/>
        <a:ext cx="394226" cy="99406"/>
      </dsp:txXfrm>
    </dsp:sp>
    <dsp:sp modelId="{2F6761A1-0A4F-4632-86AA-551AEB39B585}">
      <dsp:nvSpPr>
        <dsp:cNvPr id="0" name=""/>
        <dsp:cNvSpPr/>
      </dsp:nvSpPr>
      <dsp:spPr>
        <a:xfrm>
          <a:off x="1642020" y="1354850"/>
          <a:ext cx="946732" cy="473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Graduate School</a:t>
          </a:r>
          <a:endParaRPr lang="en-US" sz="1200" kern="1200" dirty="0"/>
        </a:p>
      </dsp:txBody>
      <dsp:txXfrm>
        <a:off x="1655884" y="1368714"/>
        <a:ext cx="919004" cy="445638"/>
      </dsp:txXfrm>
    </dsp:sp>
    <dsp:sp modelId="{20F3E5CF-DE02-4C64-BD9F-1C774B08330A}">
      <dsp:nvSpPr>
        <dsp:cNvPr id="0" name=""/>
        <dsp:cNvSpPr/>
      </dsp:nvSpPr>
      <dsp:spPr>
        <a:xfrm rot="10800000">
          <a:off x="1086683" y="1508694"/>
          <a:ext cx="493632" cy="16567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1136386" y="1541830"/>
        <a:ext cx="394226" cy="99406"/>
      </dsp:txXfrm>
    </dsp:sp>
    <dsp:sp modelId="{E2D3A338-02DA-40B9-9732-9026C7AB1A9B}">
      <dsp:nvSpPr>
        <dsp:cNvPr id="0" name=""/>
        <dsp:cNvSpPr/>
      </dsp:nvSpPr>
      <dsp:spPr>
        <a:xfrm>
          <a:off x="78246" y="1354850"/>
          <a:ext cx="946732" cy="473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UNC Library</a:t>
          </a:r>
          <a:endParaRPr lang="en-US" sz="1200" kern="1200" dirty="0"/>
        </a:p>
      </dsp:txBody>
      <dsp:txXfrm>
        <a:off x="92110" y="1368714"/>
        <a:ext cx="919004" cy="445638"/>
      </dsp:txXfrm>
    </dsp:sp>
    <dsp:sp modelId="{A86F6A80-0A4B-4E4B-A3B7-6AB50F753DA1}">
      <dsp:nvSpPr>
        <dsp:cNvPr id="0" name=""/>
        <dsp:cNvSpPr/>
      </dsp:nvSpPr>
      <dsp:spPr>
        <a:xfrm rot="18000000">
          <a:off x="695740" y="831560"/>
          <a:ext cx="493632" cy="16567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745443" y="864696"/>
        <a:ext cx="394226" cy="99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425EACE-E341-44F7-AC08-1738CE52B810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6B06E1C-7409-4498-9B1A-4D819ACB2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93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D87DF38-76AD-4747-A076-CECDF7F79AB2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907879E-9AFB-41A0-95BF-A2938C174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43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B75EE-4DFF-4211-AD4B-A34700987B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68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B75EE-4DFF-4211-AD4B-A34700987B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65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B75EE-4DFF-4211-AD4B-A34700987B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94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B75EE-4DFF-4211-AD4B-A34700987B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2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B75EE-4DFF-4211-AD4B-A34700987B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52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B75EE-4DFF-4211-AD4B-A34700987B5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391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B75EE-4DFF-4211-AD4B-A34700987B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29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CE01-9EFB-48AE-8BCC-B0CDA8C6757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B54-C7D9-4BA2-B3C2-A51E9AF1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2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CE01-9EFB-48AE-8BCC-B0CDA8C6757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B54-C7D9-4BA2-B3C2-A51E9AF1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3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CE01-9EFB-48AE-8BCC-B0CDA8C6757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B54-C7D9-4BA2-B3C2-A51E9AF1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6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CE01-9EFB-48AE-8BCC-B0CDA8C6757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B54-C7D9-4BA2-B3C2-A51E9AF1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4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CE01-9EFB-48AE-8BCC-B0CDA8C6757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B54-C7D9-4BA2-B3C2-A51E9AF1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7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CE01-9EFB-48AE-8BCC-B0CDA8C6757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B54-C7D9-4BA2-B3C2-A51E9AF1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06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CE01-9EFB-48AE-8BCC-B0CDA8C6757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B54-C7D9-4BA2-B3C2-A51E9AF1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61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CE01-9EFB-48AE-8BCC-B0CDA8C6757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B54-C7D9-4BA2-B3C2-A51E9AF1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7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CE01-9EFB-48AE-8BCC-B0CDA8C6757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B54-C7D9-4BA2-B3C2-A51E9AF1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99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CE01-9EFB-48AE-8BCC-B0CDA8C6757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B54-C7D9-4BA2-B3C2-A51E9AF1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9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CE01-9EFB-48AE-8BCC-B0CDA8C6757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FB54-C7D9-4BA2-B3C2-A51E9AF1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25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4CE01-9EFB-48AE-8BCC-B0CDA8C6757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6FB54-C7D9-4BA2-B3C2-A51E9AF1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9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98503"/>
            <a:ext cx="4304748" cy="2830497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29200" y="2667000"/>
            <a:ext cx="35814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Founded in 1922—the oldest university press in the South and one of the oldest in the nation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593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About UNC Press</a:t>
            </a:r>
            <a:endParaRPr lang="en-US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5" r="-9573"/>
          <a:stretch/>
        </p:blipFill>
        <p:spPr>
          <a:xfrm>
            <a:off x="2499360" y="6096000"/>
            <a:ext cx="7254240" cy="685800"/>
          </a:xfrm>
        </p:spPr>
      </p:pic>
      <p:sp>
        <p:nvSpPr>
          <p:cNvPr id="3" name="TextBox 2"/>
          <p:cNvSpPr txBox="1"/>
          <p:nvPr/>
        </p:nvSpPr>
        <p:spPr>
          <a:xfrm>
            <a:off x="533400" y="1676400"/>
            <a:ext cx="67056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40 Full time employees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Publishes ~100 new books a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Manages publication of 9 journals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Product mix: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50% humanities monographs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20% regional trade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30% academic/crossover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54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Economic Model = Cost Recovery</a:t>
            </a:r>
            <a:endParaRPr lang="en-US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5" r="-9573"/>
          <a:stretch/>
        </p:blipFill>
        <p:spPr>
          <a:xfrm>
            <a:off x="2499360" y="6096000"/>
            <a:ext cx="7254240" cy="685800"/>
          </a:xfrm>
        </p:spPr>
      </p:pic>
      <p:sp>
        <p:nvSpPr>
          <p:cNvPr id="3" name="TextBox 2"/>
          <p:cNvSpPr txBox="1"/>
          <p:nvPr/>
        </p:nvSpPr>
        <p:spPr>
          <a:xfrm>
            <a:off x="504548" y="2057400"/>
            <a:ext cx="59436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7302462"/>
              </p:ext>
            </p:extLst>
          </p:nvPr>
        </p:nvGraphicFramePr>
        <p:xfrm>
          <a:off x="914400" y="1295400"/>
          <a:ext cx="7162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5532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52400" y="1143000"/>
            <a:ext cx="3733800" cy="486513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800600" y="1143000"/>
            <a:ext cx="4114800" cy="486513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i="1" dirty="0" smtClean="0"/>
              <a:t>STEM vs HSS Publishing</a:t>
            </a:r>
            <a:endParaRPr lang="en-US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5" r="-9573"/>
          <a:stretch/>
        </p:blipFill>
        <p:spPr>
          <a:xfrm>
            <a:off x="2499360" y="6096000"/>
            <a:ext cx="7254240" cy="685800"/>
          </a:xfrm>
        </p:spPr>
      </p:pic>
      <p:sp>
        <p:nvSpPr>
          <p:cNvPr id="5" name="TextBox 4"/>
          <p:cNvSpPr txBox="1"/>
          <p:nvPr/>
        </p:nvSpPr>
        <p:spPr>
          <a:xfrm>
            <a:off x="838200" y="11430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STEM Journal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0" y="12909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Humanities Monograph</a:t>
            </a:r>
            <a:endParaRPr lang="en-US" sz="2400" b="1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231200017"/>
              </p:ext>
            </p:extLst>
          </p:nvPr>
        </p:nvGraphicFramePr>
        <p:xfrm>
          <a:off x="304800" y="1524000"/>
          <a:ext cx="3657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706838911"/>
              </p:ext>
            </p:extLst>
          </p:nvPr>
        </p:nvGraphicFramePr>
        <p:xfrm>
          <a:off x="5105400" y="1524000"/>
          <a:ext cx="3657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99514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Press’s Value Proposition</a:t>
            </a:r>
            <a:endParaRPr lang="en-US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5" r="-9573"/>
          <a:stretch/>
        </p:blipFill>
        <p:spPr>
          <a:xfrm>
            <a:off x="2499360" y="6096000"/>
            <a:ext cx="7254240" cy="685800"/>
          </a:xfrm>
        </p:spPr>
      </p:pic>
      <p:sp>
        <p:nvSpPr>
          <p:cNvPr id="3" name="TextBox 2"/>
          <p:cNvSpPr txBox="1"/>
          <p:nvPr/>
        </p:nvSpPr>
        <p:spPr>
          <a:xfrm>
            <a:off x="533400" y="1524000"/>
            <a:ext cx="78486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Conventional Wisdom for UP’s:</a:t>
            </a:r>
          </a:p>
          <a:p>
            <a:pPr lvl="2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Disseminates and connects </a:t>
            </a:r>
            <a:r>
              <a:rPr lang="en-US" sz="2800" dirty="0"/>
              <a:t>the research done at the university with the reading </a:t>
            </a:r>
            <a:r>
              <a:rPr lang="en-US" sz="2800" dirty="0" smtClean="0"/>
              <a:t>public.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Strengthens humanities academic programs by advancing scholarship in fields vital to the </a:t>
            </a:r>
            <a:r>
              <a:rPr lang="en-US" sz="2800" dirty="0" smtClean="0"/>
              <a:t>institution.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Participates in promotion </a:t>
            </a:r>
            <a:r>
              <a:rPr lang="en-US" sz="2800" dirty="0"/>
              <a:t>and </a:t>
            </a:r>
            <a:r>
              <a:rPr lang="en-US" sz="2800" dirty="0" smtClean="0"/>
              <a:t>tenure.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Provides publishing </a:t>
            </a:r>
            <a:r>
              <a:rPr lang="en-US" sz="2800" dirty="0"/>
              <a:t>as a service and generally, </a:t>
            </a:r>
            <a:r>
              <a:rPr lang="en-US" sz="2800" dirty="0" smtClean="0"/>
              <a:t>partners </a:t>
            </a:r>
            <a:r>
              <a:rPr lang="en-US" sz="2800" dirty="0"/>
              <a:t>where </a:t>
            </a:r>
            <a:r>
              <a:rPr lang="en-US" sz="2800" dirty="0" smtClean="0"/>
              <a:t>needed.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215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Press’s New Value Proposition</a:t>
            </a:r>
            <a:endParaRPr lang="en-US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5" r="-9573"/>
          <a:stretch/>
        </p:blipFill>
        <p:spPr>
          <a:xfrm>
            <a:off x="2499360" y="6096000"/>
            <a:ext cx="7254240" cy="685800"/>
          </a:xfrm>
        </p:spPr>
      </p:pic>
      <p:sp>
        <p:nvSpPr>
          <p:cNvPr id="3" name="TextBox 2"/>
          <p:cNvSpPr txBox="1"/>
          <p:nvPr/>
        </p:nvSpPr>
        <p:spPr>
          <a:xfrm>
            <a:off x="304800" y="1676400"/>
            <a:ext cx="8382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 inflection point  for scholarly communication has arrived</a:t>
            </a:r>
            <a:r>
              <a:rPr lang="en-US" sz="3200" dirty="0"/>
              <a:t> </a:t>
            </a:r>
            <a:r>
              <a:rPr lang="en-US" sz="3200" dirty="0" smtClean="0"/>
              <a:t>and our model must adapt.</a:t>
            </a:r>
          </a:p>
          <a:p>
            <a:pPr lvl="2"/>
            <a:endParaRPr lang="en-US" dirty="0"/>
          </a:p>
          <a:p>
            <a:endParaRPr lang="en-US" sz="3200" dirty="0" smtClean="0"/>
          </a:p>
          <a:p>
            <a:r>
              <a:rPr lang="en-US" sz="3200" dirty="0" smtClean="0"/>
              <a:t>Migration from models of information scarcity (cost recovery) to ones that will succeed in the world of information abundance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287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Case Studies – Pilots in Progress</a:t>
            </a:r>
            <a:endParaRPr lang="en-US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5" r="-9573"/>
          <a:stretch/>
        </p:blipFill>
        <p:spPr>
          <a:xfrm>
            <a:off x="2499360" y="6096000"/>
            <a:ext cx="7254240" cy="685800"/>
          </a:xfrm>
        </p:spPr>
      </p:pic>
      <p:sp>
        <p:nvSpPr>
          <p:cNvPr id="3" name="TextBox 2"/>
          <p:cNvSpPr txBox="1"/>
          <p:nvPr/>
        </p:nvSpPr>
        <p:spPr>
          <a:xfrm>
            <a:off x="3733800" y="15240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Doc South Books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348609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ETD’s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38800" y="34290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ISA Short Monographs (OA Model)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019800" y="4191000"/>
            <a:ext cx="2209031" cy="1608180"/>
            <a:chOff x="6248784" y="4263209"/>
            <a:chExt cx="2209031" cy="1608180"/>
          </a:xfrm>
        </p:grpSpPr>
        <p:sp>
          <p:nvSpPr>
            <p:cNvPr id="12" name="Freeform 11"/>
            <p:cNvSpPr/>
            <p:nvPr/>
          </p:nvSpPr>
          <p:spPr>
            <a:xfrm>
              <a:off x="6936804" y="4263209"/>
              <a:ext cx="832991" cy="416495"/>
            </a:xfrm>
            <a:custGeom>
              <a:avLst/>
              <a:gdLst>
                <a:gd name="connsiteX0" fmla="*/ 0 w 832991"/>
                <a:gd name="connsiteY0" fmla="*/ 41650 h 416495"/>
                <a:gd name="connsiteX1" fmla="*/ 41650 w 832991"/>
                <a:gd name="connsiteY1" fmla="*/ 0 h 416495"/>
                <a:gd name="connsiteX2" fmla="*/ 791342 w 832991"/>
                <a:gd name="connsiteY2" fmla="*/ 0 h 416495"/>
                <a:gd name="connsiteX3" fmla="*/ 832992 w 832991"/>
                <a:gd name="connsiteY3" fmla="*/ 41650 h 416495"/>
                <a:gd name="connsiteX4" fmla="*/ 832991 w 832991"/>
                <a:gd name="connsiteY4" fmla="*/ 374846 h 416495"/>
                <a:gd name="connsiteX5" fmla="*/ 791341 w 832991"/>
                <a:gd name="connsiteY5" fmla="*/ 416496 h 416495"/>
                <a:gd name="connsiteX6" fmla="*/ 41650 w 832991"/>
                <a:gd name="connsiteY6" fmla="*/ 416495 h 416495"/>
                <a:gd name="connsiteX7" fmla="*/ 0 w 832991"/>
                <a:gd name="connsiteY7" fmla="*/ 374845 h 416495"/>
                <a:gd name="connsiteX8" fmla="*/ 0 w 832991"/>
                <a:gd name="connsiteY8" fmla="*/ 41650 h 416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2991" h="416495">
                  <a:moveTo>
                    <a:pt x="0" y="41650"/>
                  </a:moveTo>
                  <a:cubicBezTo>
                    <a:pt x="0" y="18647"/>
                    <a:pt x="18647" y="0"/>
                    <a:pt x="41650" y="0"/>
                  </a:cubicBezTo>
                  <a:lnTo>
                    <a:pt x="791342" y="0"/>
                  </a:lnTo>
                  <a:cubicBezTo>
                    <a:pt x="814345" y="0"/>
                    <a:pt x="832992" y="18647"/>
                    <a:pt x="832992" y="41650"/>
                  </a:cubicBezTo>
                  <a:cubicBezTo>
                    <a:pt x="832992" y="152715"/>
                    <a:pt x="832991" y="263781"/>
                    <a:pt x="832991" y="374846"/>
                  </a:cubicBezTo>
                  <a:cubicBezTo>
                    <a:pt x="832991" y="397849"/>
                    <a:pt x="814344" y="416496"/>
                    <a:pt x="791341" y="416496"/>
                  </a:cubicBezTo>
                  <a:lnTo>
                    <a:pt x="41650" y="416495"/>
                  </a:lnTo>
                  <a:cubicBezTo>
                    <a:pt x="18647" y="416495"/>
                    <a:pt x="0" y="397848"/>
                    <a:pt x="0" y="374845"/>
                  </a:cubicBezTo>
                  <a:lnTo>
                    <a:pt x="0" y="4165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109" tIns="54109" rIns="54109" bIns="54109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 smtClean="0"/>
                <a:t>UNC Press</a:t>
              </a:r>
              <a:endParaRPr lang="en-US" sz="1100" kern="1200" dirty="0"/>
            </a:p>
          </p:txBody>
        </p:sp>
        <p:sp>
          <p:nvSpPr>
            <p:cNvPr id="16" name="Freeform 15"/>
            <p:cNvSpPr/>
            <p:nvPr/>
          </p:nvSpPr>
          <p:spPr>
            <a:xfrm rot="3600000">
              <a:off x="7480090" y="4994413"/>
              <a:ext cx="434438" cy="145773"/>
            </a:xfrm>
            <a:custGeom>
              <a:avLst/>
              <a:gdLst>
                <a:gd name="connsiteX0" fmla="*/ 0 w 434438"/>
                <a:gd name="connsiteY0" fmla="*/ 72887 h 145773"/>
                <a:gd name="connsiteX1" fmla="*/ 72887 w 434438"/>
                <a:gd name="connsiteY1" fmla="*/ 0 h 145773"/>
                <a:gd name="connsiteX2" fmla="*/ 72887 w 434438"/>
                <a:gd name="connsiteY2" fmla="*/ 29155 h 145773"/>
                <a:gd name="connsiteX3" fmla="*/ 361552 w 434438"/>
                <a:gd name="connsiteY3" fmla="*/ 29155 h 145773"/>
                <a:gd name="connsiteX4" fmla="*/ 361552 w 434438"/>
                <a:gd name="connsiteY4" fmla="*/ 0 h 145773"/>
                <a:gd name="connsiteX5" fmla="*/ 434438 w 434438"/>
                <a:gd name="connsiteY5" fmla="*/ 72887 h 145773"/>
                <a:gd name="connsiteX6" fmla="*/ 361552 w 434438"/>
                <a:gd name="connsiteY6" fmla="*/ 145773 h 145773"/>
                <a:gd name="connsiteX7" fmla="*/ 361552 w 434438"/>
                <a:gd name="connsiteY7" fmla="*/ 116618 h 145773"/>
                <a:gd name="connsiteX8" fmla="*/ 72887 w 434438"/>
                <a:gd name="connsiteY8" fmla="*/ 116618 h 145773"/>
                <a:gd name="connsiteX9" fmla="*/ 72887 w 434438"/>
                <a:gd name="connsiteY9" fmla="*/ 145773 h 145773"/>
                <a:gd name="connsiteX10" fmla="*/ 0 w 434438"/>
                <a:gd name="connsiteY10" fmla="*/ 72887 h 145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4438" h="145773">
                  <a:moveTo>
                    <a:pt x="0" y="72887"/>
                  </a:moveTo>
                  <a:lnTo>
                    <a:pt x="72887" y="0"/>
                  </a:lnTo>
                  <a:lnTo>
                    <a:pt x="72887" y="29155"/>
                  </a:lnTo>
                  <a:lnTo>
                    <a:pt x="361552" y="29155"/>
                  </a:lnTo>
                  <a:lnTo>
                    <a:pt x="361552" y="0"/>
                  </a:lnTo>
                  <a:lnTo>
                    <a:pt x="434438" y="72887"/>
                  </a:lnTo>
                  <a:lnTo>
                    <a:pt x="361552" y="145773"/>
                  </a:lnTo>
                  <a:lnTo>
                    <a:pt x="361552" y="116618"/>
                  </a:lnTo>
                  <a:lnTo>
                    <a:pt x="72887" y="116618"/>
                  </a:lnTo>
                  <a:lnTo>
                    <a:pt x="72887" y="145773"/>
                  </a:lnTo>
                  <a:lnTo>
                    <a:pt x="0" y="72887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732" tIns="29154" rIns="43731" bIns="29155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00" kern="120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624824" y="5454894"/>
              <a:ext cx="832991" cy="416495"/>
            </a:xfrm>
            <a:custGeom>
              <a:avLst/>
              <a:gdLst>
                <a:gd name="connsiteX0" fmla="*/ 0 w 832991"/>
                <a:gd name="connsiteY0" fmla="*/ 41650 h 416495"/>
                <a:gd name="connsiteX1" fmla="*/ 41650 w 832991"/>
                <a:gd name="connsiteY1" fmla="*/ 0 h 416495"/>
                <a:gd name="connsiteX2" fmla="*/ 791342 w 832991"/>
                <a:gd name="connsiteY2" fmla="*/ 0 h 416495"/>
                <a:gd name="connsiteX3" fmla="*/ 832992 w 832991"/>
                <a:gd name="connsiteY3" fmla="*/ 41650 h 416495"/>
                <a:gd name="connsiteX4" fmla="*/ 832991 w 832991"/>
                <a:gd name="connsiteY4" fmla="*/ 374846 h 416495"/>
                <a:gd name="connsiteX5" fmla="*/ 791341 w 832991"/>
                <a:gd name="connsiteY5" fmla="*/ 416496 h 416495"/>
                <a:gd name="connsiteX6" fmla="*/ 41650 w 832991"/>
                <a:gd name="connsiteY6" fmla="*/ 416495 h 416495"/>
                <a:gd name="connsiteX7" fmla="*/ 0 w 832991"/>
                <a:gd name="connsiteY7" fmla="*/ 374845 h 416495"/>
                <a:gd name="connsiteX8" fmla="*/ 0 w 832991"/>
                <a:gd name="connsiteY8" fmla="*/ 41650 h 416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2991" h="416495">
                  <a:moveTo>
                    <a:pt x="0" y="41650"/>
                  </a:moveTo>
                  <a:cubicBezTo>
                    <a:pt x="0" y="18647"/>
                    <a:pt x="18647" y="0"/>
                    <a:pt x="41650" y="0"/>
                  </a:cubicBezTo>
                  <a:lnTo>
                    <a:pt x="791342" y="0"/>
                  </a:lnTo>
                  <a:cubicBezTo>
                    <a:pt x="814345" y="0"/>
                    <a:pt x="832992" y="18647"/>
                    <a:pt x="832992" y="41650"/>
                  </a:cubicBezTo>
                  <a:cubicBezTo>
                    <a:pt x="832992" y="152715"/>
                    <a:pt x="832991" y="263781"/>
                    <a:pt x="832991" y="374846"/>
                  </a:cubicBezTo>
                  <a:cubicBezTo>
                    <a:pt x="832991" y="397849"/>
                    <a:pt x="814344" y="416496"/>
                    <a:pt x="791341" y="416496"/>
                  </a:cubicBezTo>
                  <a:lnTo>
                    <a:pt x="41650" y="416495"/>
                  </a:lnTo>
                  <a:cubicBezTo>
                    <a:pt x="18647" y="416495"/>
                    <a:pt x="0" y="397848"/>
                    <a:pt x="0" y="374845"/>
                  </a:cubicBezTo>
                  <a:lnTo>
                    <a:pt x="0" y="4165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109" tIns="54109" rIns="54109" bIns="54109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 smtClean="0"/>
                <a:t>ISA</a:t>
              </a:r>
              <a:endParaRPr lang="en-US" sz="1100" kern="1200" dirty="0"/>
            </a:p>
          </p:txBody>
        </p:sp>
        <p:sp>
          <p:nvSpPr>
            <p:cNvPr id="18" name="Freeform 17"/>
            <p:cNvSpPr/>
            <p:nvPr/>
          </p:nvSpPr>
          <p:spPr>
            <a:xfrm rot="21600000">
              <a:off x="7136080" y="5590254"/>
              <a:ext cx="434439" cy="145774"/>
            </a:xfrm>
            <a:custGeom>
              <a:avLst/>
              <a:gdLst>
                <a:gd name="connsiteX0" fmla="*/ 0 w 434438"/>
                <a:gd name="connsiteY0" fmla="*/ 72887 h 145773"/>
                <a:gd name="connsiteX1" fmla="*/ 72887 w 434438"/>
                <a:gd name="connsiteY1" fmla="*/ 0 h 145773"/>
                <a:gd name="connsiteX2" fmla="*/ 72887 w 434438"/>
                <a:gd name="connsiteY2" fmla="*/ 29155 h 145773"/>
                <a:gd name="connsiteX3" fmla="*/ 361552 w 434438"/>
                <a:gd name="connsiteY3" fmla="*/ 29155 h 145773"/>
                <a:gd name="connsiteX4" fmla="*/ 361552 w 434438"/>
                <a:gd name="connsiteY4" fmla="*/ 0 h 145773"/>
                <a:gd name="connsiteX5" fmla="*/ 434438 w 434438"/>
                <a:gd name="connsiteY5" fmla="*/ 72887 h 145773"/>
                <a:gd name="connsiteX6" fmla="*/ 361552 w 434438"/>
                <a:gd name="connsiteY6" fmla="*/ 145773 h 145773"/>
                <a:gd name="connsiteX7" fmla="*/ 361552 w 434438"/>
                <a:gd name="connsiteY7" fmla="*/ 116618 h 145773"/>
                <a:gd name="connsiteX8" fmla="*/ 72887 w 434438"/>
                <a:gd name="connsiteY8" fmla="*/ 116618 h 145773"/>
                <a:gd name="connsiteX9" fmla="*/ 72887 w 434438"/>
                <a:gd name="connsiteY9" fmla="*/ 145773 h 145773"/>
                <a:gd name="connsiteX10" fmla="*/ 0 w 434438"/>
                <a:gd name="connsiteY10" fmla="*/ 72887 h 145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4438" h="145773">
                  <a:moveTo>
                    <a:pt x="434438" y="72886"/>
                  </a:moveTo>
                  <a:lnTo>
                    <a:pt x="361551" y="145772"/>
                  </a:lnTo>
                  <a:lnTo>
                    <a:pt x="361551" y="116617"/>
                  </a:lnTo>
                  <a:lnTo>
                    <a:pt x="72886" y="116617"/>
                  </a:lnTo>
                  <a:lnTo>
                    <a:pt x="72886" y="145772"/>
                  </a:lnTo>
                  <a:lnTo>
                    <a:pt x="0" y="72886"/>
                  </a:lnTo>
                  <a:lnTo>
                    <a:pt x="72886" y="1"/>
                  </a:lnTo>
                  <a:lnTo>
                    <a:pt x="72886" y="29156"/>
                  </a:lnTo>
                  <a:lnTo>
                    <a:pt x="361551" y="29156"/>
                  </a:lnTo>
                  <a:lnTo>
                    <a:pt x="361551" y="1"/>
                  </a:lnTo>
                  <a:lnTo>
                    <a:pt x="434438" y="72886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732" tIns="29156" rIns="43733" bIns="29155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00" kern="120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248784" y="5454894"/>
              <a:ext cx="832991" cy="416495"/>
            </a:xfrm>
            <a:custGeom>
              <a:avLst/>
              <a:gdLst>
                <a:gd name="connsiteX0" fmla="*/ 0 w 832991"/>
                <a:gd name="connsiteY0" fmla="*/ 41650 h 416495"/>
                <a:gd name="connsiteX1" fmla="*/ 41650 w 832991"/>
                <a:gd name="connsiteY1" fmla="*/ 0 h 416495"/>
                <a:gd name="connsiteX2" fmla="*/ 791342 w 832991"/>
                <a:gd name="connsiteY2" fmla="*/ 0 h 416495"/>
                <a:gd name="connsiteX3" fmla="*/ 832992 w 832991"/>
                <a:gd name="connsiteY3" fmla="*/ 41650 h 416495"/>
                <a:gd name="connsiteX4" fmla="*/ 832991 w 832991"/>
                <a:gd name="connsiteY4" fmla="*/ 374846 h 416495"/>
                <a:gd name="connsiteX5" fmla="*/ 791341 w 832991"/>
                <a:gd name="connsiteY5" fmla="*/ 416496 h 416495"/>
                <a:gd name="connsiteX6" fmla="*/ 41650 w 832991"/>
                <a:gd name="connsiteY6" fmla="*/ 416495 h 416495"/>
                <a:gd name="connsiteX7" fmla="*/ 0 w 832991"/>
                <a:gd name="connsiteY7" fmla="*/ 374845 h 416495"/>
                <a:gd name="connsiteX8" fmla="*/ 0 w 832991"/>
                <a:gd name="connsiteY8" fmla="*/ 41650 h 416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2991" h="416495">
                  <a:moveTo>
                    <a:pt x="0" y="41650"/>
                  </a:moveTo>
                  <a:cubicBezTo>
                    <a:pt x="0" y="18647"/>
                    <a:pt x="18647" y="0"/>
                    <a:pt x="41650" y="0"/>
                  </a:cubicBezTo>
                  <a:lnTo>
                    <a:pt x="791342" y="0"/>
                  </a:lnTo>
                  <a:cubicBezTo>
                    <a:pt x="814345" y="0"/>
                    <a:pt x="832992" y="18647"/>
                    <a:pt x="832992" y="41650"/>
                  </a:cubicBezTo>
                  <a:cubicBezTo>
                    <a:pt x="832992" y="152715"/>
                    <a:pt x="832991" y="263781"/>
                    <a:pt x="832991" y="374846"/>
                  </a:cubicBezTo>
                  <a:cubicBezTo>
                    <a:pt x="832991" y="397849"/>
                    <a:pt x="814344" y="416496"/>
                    <a:pt x="791341" y="416496"/>
                  </a:cubicBezTo>
                  <a:lnTo>
                    <a:pt x="41650" y="416495"/>
                  </a:lnTo>
                  <a:cubicBezTo>
                    <a:pt x="18647" y="416495"/>
                    <a:pt x="0" y="397848"/>
                    <a:pt x="0" y="374845"/>
                  </a:cubicBezTo>
                  <a:lnTo>
                    <a:pt x="0" y="4165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109" tIns="54109" rIns="54109" bIns="54109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 smtClean="0"/>
                <a:t>UNC Library</a:t>
              </a:r>
              <a:endParaRPr lang="en-US" sz="1100" kern="1200" dirty="0"/>
            </a:p>
          </p:txBody>
        </p:sp>
        <p:sp>
          <p:nvSpPr>
            <p:cNvPr id="20" name="Freeform 19"/>
            <p:cNvSpPr/>
            <p:nvPr/>
          </p:nvSpPr>
          <p:spPr>
            <a:xfrm rot="18000000">
              <a:off x="6792070" y="4994413"/>
              <a:ext cx="434438" cy="145773"/>
            </a:xfrm>
            <a:custGeom>
              <a:avLst/>
              <a:gdLst>
                <a:gd name="connsiteX0" fmla="*/ 0 w 434438"/>
                <a:gd name="connsiteY0" fmla="*/ 72887 h 145773"/>
                <a:gd name="connsiteX1" fmla="*/ 72887 w 434438"/>
                <a:gd name="connsiteY1" fmla="*/ 0 h 145773"/>
                <a:gd name="connsiteX2" fmla="*/ 72887 w 434438"/>
                <a:gd name="connsiteY2" fmla="*/ 29155 h 145773"/>
                <a:gd name="connsiteX3" fmla="*/ 361552 w 434438"/>
                <a:gd name="connsiteY3" fmla="*/ 29155 h 145773"/>
                <a:gd name="connsiteX4" fmla="*/ 361552 w 434438"/>
                <a:gd name="connsiteY4" fmla="*/ 0 h 145773"/>
                <a:gd name="connsiteX5" fmla="*/ 434438 w 434438"/>
                <a:gd name="connsiteY5" fmla="*/ 72887 h 145773"/>
                <a:gd name="connsiteX6" fmla="*/ 361552 w 434438"/>
                <a:gd name="connsiteY6" fmla="*/ 145773 h 145773"/>
                <a:gd name="connsiteX7" fmla="*/ 361552 w 434438"/>
                <a:gd name="connsiteY7" fmla="*/ 116618 h 145773"/>
                <a:gd name="connsiteX8" fmla="*/ 72887 w 434438"/>
                <a:gd name="connsiteY8" fmla="*/ 116618 h 145773"/>
                <a:gd name="connsiteX9" fmla="*/ 72887 w 434438"/>
                <a:gd name="connsiteY9" fmla="*/ 145773 h 145773"/>
                <a:gd name="connsiteX10" fmla="*/ 0 w 434438"/>
                <a:gd name="connsiteY10" fmla="*/ 72887 h 145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4438" h="145773">
                  <a:moveTo>
                    <a:pt x="0" y="72887"/>
                  </a:moveTo>
                  <a:lnTo>
                    <a:pt x="72887" y="0"/>
                  </a:lnTo>
                  <a:lnTo>
                    <a:pt x="72887" y="29155"/>
                  </a:lnTo>
                  <a:lnTo>
                    <a:pt x="361552" y="29155"/>
                  </a:lnTo>
                  <a:lnTo>
                    <a:pt x="361552" y="0"/>
                  </a:lnTo>
                  <a:lnTo>
                    <a:pt x="434438" y="72887"/>
                  </a:lnTo>
                  <a:lnTo>
                    <a:pt x="361552" y="145773"/>
                  </a:lnTo>
                  <a:lnTo>
                    <a:pt x="361552" y="116618"/>
                  </a:lnTo>
                  <a:lnTo>
                    <a:pt x="72887" y="116618"/>
                  </a:lnTo>
                  <a:lnTo>
                    <a:pt x="72887" y="145773"/>
                  </a:lnTo>
                  <a:lnTo>
                    <a:pt x="0" y="72887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731" tIns="29154" rIns="43732" bIns="29155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00" kern="1200"/>
            </a:p>
          </p:txBody>
        </p:sp>
      </p:grp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855102624"/>
              </p:ext>
            </p:extLst>
          </p:nvPr>
        </p:nvGraphicFramePr>
        <p:xfrm>
          <a:off x="3200400" y="1828800"/>
          <a:ext cx="2971800" cy="1425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876663250"/>
              </p:ext>
            </p:extLst>
          </p:nvPr>
        </p:nvGraphicFramePr>
        <p:xfrm>
          <a:off x="762000" y="3962400"/>
          <a:ext cx="26670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421589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991600" cy="12192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Testing the Press’s </a:t>
            </a:r>
            <a:r>
              <a:rPr lang="en-US" i="1" u="sng" dirty="0" smtClean="0"/>
              <a:t>New</a:t>
            </a:r>
            <a:r>
              <a:rPr lang="en-US" i="1" dirty="0" smtClean="0"/>
              <a:t> Value Proposition</a:t>
            </a:r>
            <a:endParaRPr lang="en-US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5" r="-9573"/>
          <a:stretch/>
        </p:blipFill>
        <p:spPr>
          <a:xfrm>
            <a:off x="2499360" y="6096000"/>
            <a:ext cx="7254240" cy="685800"/>
          </a:xfrm>
        </p:spPr>
      </p:pic>
      <p:sp>
        <p:nvSpPr>
          <p:cNvPr id="3" name="TextBox 2"/>
          <p:cNvSpPr txBox="1"/>
          <p:nvPr/>
        </p:nvSpPr>
        <p:spPr>
          <a:xfrm>
            <a:off x="533400" y="1524000"/>
            <a:ext cx="7239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are these pilots trying to prove? </a:t>
            </a:r>
          </a:p>
          <a:p>
            <a:pPr lvl="2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Lowering (and potentially removing) price barriers to digital content can be sustainable.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It requires a hybrid model where more permanent, flexible, and portable editions (print and </a:t>
            </a:r>
            <a:r>
              <a:rPr lang="en-US" sz="2600" dirty="0" err="1" smtClean="0"/>
              <a:t>ePub</a:t>
            </a:r>
            <a:r>
              <a:rPr lang="en-US" sz="2600" dirty="0" smtClean="0"/>
              <a:t>) remain behind paywalls.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There is a fractional audience that will pay for these editions, even in an OA environment. When publishers use the scale of the web, that fractional number is material.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2220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bears we’re wrestling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5" r="-9573"/>
          <a:stretch/>
        </p:blipFill>
        <p:spPr>
          <a:xfrm>
            <a:off x="2499360" y="6096000"/>
            <a:ext cx="7254240" cy="685800"/>
          </a:xfrm>
        </p:spPr>
      </p:pic>
      <p:sp>
        <p:nvSpPr>
          <p:cNvPr id="3" name="TextBox 2"/>
          <p:cNvSpPr txBox="1"/>
          <p:nvPr/>
        </p:nvSpPr>
        <p:spPr>
          <a:xfrm>
            <a:off x="510988" y="1981200"/>
            <a:ext cx="8001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MOOC’s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Short form monographs (</a:t>
            </a:r>
            <a:r>
              <a:rPr lang="en-US" sz="3600" dirty="0" err="1" smtClean="0"/>
              <a:t>minigraphs</a:t>
            </a:r>
            <a:r>
              <a:rPr lang="en-US" sz="3600" dirty="0" smtClean="0"/>
              <a:t>?)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Open access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Digital </a:t>
            </a:r>
            <a:r>
              <a:rPr lang="en-US" sz="3600" dirty="0" smtClean="0"/>
              <a:t>humanities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Scaling </a:t>
            </a:r>
            <a:r>
              <a:rPr lang="en-US" sz="3600" smtClean="0"/>
              <a:t>publishing operations</a:t>
            </a:r>
            <a:endParaRPr lang="en-US" sz="3600" dirty="0" smtClean="0"/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00382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315</Words>
  <Application>Microsoft Office PowerPoint</Application>
  <PresentationFormat>On-screen Show (4:3)</PresentationFormat>
  <Paragraphs>78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About UNC Press</vt:lpstr>
      <vt:lpstr>Economic Model = Cost Recovery</vt:lpstr>
      <vt:lpstr>STEM vs HSS Publishing</vt:lpstr>
      <vt:lpstr>The Press’s Value Proposition</vt:lpstr>
      <vt:lpstr>The Press’s New Value Proposition</vt:lpstr>
      <vt:lpstr>Case Studies – Pilots in Progress</vt:lpstr>
      <vt:lpstr>Testing the Press’s New Value Proposition</vt:lpstr>
      <vt:lpstr>Other bears we’re wrestling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 User</dc:creator>
  <cp:lastModifiedBy>John Sherer</cp:lastModifiedBy>
  <cp:revision>14</cp:revision>
  <cp:lastPrinted>2014-08-11T14:02:01Z</cp:lastPrinted>
  <dcterms:created xsi:type="dcterms:W3CDTF">2014-02-17T17:00:24Z</dcterms:created>
  <dcterms:modified xsi:type="dcterms:W3CDTF">2014-09-02T15:14:12Z</dcterms:modified>
</cp:coreProperties>
</file>