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420" r:id="rId3"/>
    <p:sldId id="421" r:id="rId4"/>
    <p:sldId id="422" r:id="rId5"/>
    <p:sldId id="423" r:id="rId6"/>
    <p:sldId id="431" r:id="rId7"/>
    <p:sldId id="424" r:id="rId8"/>
    <p:sldId id="425" r:id="rId9"/>
    <p:sldId id="432" r:id="rId10"/>
    <p:sldId id="426" r:id="rId11"/>
    <p:sldId id="427" r:id="rId12"/>
    <p:sldId id="428" r:id="rId13"/>
    <p:sldId id="429" r:id="rId14"/>
    <p:sldId id="430" r:id="rId15"/>
    <p:sldId id="433" r:id="rId16"/>
    <p:sldId id="434" r:id="rId17"/>
    <p:sldId id="435" r:id="rId18"/>
    <p:sldId id="436" r:id="rId19"/>
    <p:sldId id="437" r:id="rId20"/>
    <p:sldId id="43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6" autoAdjust="0"/>
    <p:restoredTop sz="72777" autoAdjust="0"/>
  </p:normalViewPr>
  <p:slideViewPr>
    <p:cSldViewPr>
      <p:cViewPr varScale="1">
        <p:scale>
          <a:sx n="69" d="100"/>
          <a:sy n="69" d="100"/>
        </p:scale>
        <p:origin x="-1797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7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r>
              <a:rPr lang="en-US" dirty="0" smtClean="0"/>
              <a:t>INLS 560 – </a:t>
            </a:r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 Are Immutable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Strings are immutable (unchangeable)</a:t>
            </a:r>
          </a:p>
          <a:p>
            <a:endParaRPr lang="en-US" dirty="0"/>
          </a:p>
          <a:p>
            <a:r>
              <a:rPr lang="en-US" dirty="0" smtClean="0"/>
              <a:t>Once </a:t>
            </a:r>
            <a:r>
              <a:rPr lang="en-US" dirty="0"/>
              <a:t>they are created, they cannot be changed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Concatenation doesn’t actually change the existing </a:t>
            </a:r>
          </a:p>
          <a:p>
            <a:pPr marL="0" indent="0">
              <a:buNone/>
            </a:pPr>
            <a:r>
              <a:rPr lang="en-US" dirty="0" smtClean="0"/>
              <a:t>string</a:t>
            </a:r>
            <a:r>
              <a:rPr lang="en-US" dirty="0"/>
              <a:t>, but rather creates a new string and assigns the </a:t>
            </a:r>
          </a:p>
          <a:p>
            <a:pPr marL="0" indent="0">
              <a:buNone/>
            </a:pPr>
            <a:r>
              <a:rPr lang="en-US" dirty="0" smtClean="0"/>
              <a:t>new </a:t>
            </a:r>
            <a:r>
              <a:rPr lang="en-US" dirty="0"/>
              <a:t>string to the previously used variable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Cannot use an expression of the form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string[index</a:t>
            </a:r>
            <a:r>
              <a:rPr lang="en-US" dirty="0"/>
              <a:t>] = </a:t>
            </a:r>
            <a:r>
              <a:rPr lang="en-US" dirty="0" err="1"/>
              <a:t>new_character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Statement of this type will raise an exception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145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• Strings in Python have many types of methods, divided into </a:t>
            </a:r>
            <a:r>
              <a:rPr lang="en-US" dirty="0" smtClean="0"/>
              <a:t>different </a:t>
            </a:r>
            <a:r>
              <a:rPr lang="en-US" dirty="0"/>
              <a:t>types of operations</a:t>
            </a:r>
          </a:p>
          <a:p>
            <a:endParaRPr lang="en-US" dirty="0"/>
          </a:p>
          <a:p>
            <a:pPr lvl="1"/>
            <a:r>
              <a:rPr lang="en-US" dirty="0" smtClean="0"/>
              <a:t>General </a:t>
            </a:r>
            <a:r>
              <a:rPr lang="en-US" dirty="0"/>
              <a:t>format: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mystring.function</a:t>
            </a:r>
            <a:r>
              <a:rPr lang="en-US" dirty="0" smtClean="0"/>
              <a:t>(arguments)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• Some </a:t>
            </a:r>
            <a:r>
              <a:rPr lang="en-US" dirty="0" smtClean="0"/>
              <a:t>functions test </a:t>
            </a:r>
            <a:r>
              <a:rPr lang="en-US" dirty="0"/>
              <a:t>a string for specific </a:t>
            </a:r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Generally </a:t>
            </a:r>
            <a:r>
              <a:rPr lang="en-US" dirty="0"/>
              <a:t>Boolean methods, that return True if </a:t>
            </a:r>
            <a:r>
              <a:rPr lang="en-US" dirty="0" smtClean="0"/>
              <a:t>a condition </a:t>
            </a:r>
            <a:r>
              <a:rPr lang="en-US" dirty="0"/>
              <a:t>exists, and False otherwise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940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</a:t>
            </a:r>
            <a:r>
              <a:rPr lang="en-US" dirty="0" smtClean="0"/>
              <a:t>Testing Functions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1219200"/>
            <a:ext cx="8542613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6128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Write a program that asks the user to input a sentence and </a:t>
            </a:r>
            <a:r>
              <a:rPr lang="en-US" dirty="0" smtClean="0"/>
              <a:t>counts </a:t>
            </a:r>
            <a:r>
              <a:rPr lang="en-US" dirty="0"/>
              <a:t>the number of spaces that are in the inputted string.</a:t>
            </a:r>
          </a:p>
          <a:p>
            <a:endParaRPr lang="en-US" dirty="0" smtClean="0"/>
          </a:p>
          <a:p>
            <a:r>
              <a:rPr lang="en-US" dirty="0" smtClean="0"/>
              <a:t>Example: Please </a:t>
            </a:r>
            <a:r>
              <a:rPr lang="en-US" dirty="0"/>
              <a:t>enter a sentence: Fall break was so </a:t>
            </a:r>
            <a:r>
              <a:rPr lang="en-US" dirty="0" smtClean="0"/>
              <a:t>fun!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number of spaces in your sentence is: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651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Modification Methods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83820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7338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String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Programs commonly need to search for substrings</a:t>
            </a:r>
          </a:p>
          <a:p>
            <a:r>
              <a:rPr lang="en-US" dirty="0"/>
              <a:t>Several methods to accomplish this:</a:t>
            </a:r>
          </a:p>
          <a:p>
            <a:r>
              <a:rPr lang="en-US" u="sng" dirty="0" err="1">
                <a:solidFill>
                  <a:schemeClr val="accent1"/>
                </a:solidFill>
              </a:rPr>
              <a:t>endswith</a:t>
            </a:r>
            <a:r>
              <a:rPr lang="en-US" u="sng" dirty="0"/>
              <a:t>(</a:t>
            </a:r>
            <a:r>
              <a:rPr lang="en-US" i="1" u="sng" dirty="0"/>
              <a:t>substring</a:t>
            </a:r>
            <a:r>
              <a:rPr lang="en-US" u="sng" dirty="0"/>
              <a:t>)</a:t>
            </a:r>
            <a:r>
              <a:rPr lang="en-US" dirty="0"/>
              <a:t>: checks if the string ends with </a:t>
            </a:r>
            <a:r>
              <a:rPr lang="en-US" i="1" dirty="0"/>
              <a:t>substring</a:t>
            </a:r>
            <a:endParaRPr lang="en-US" dirty="0"/>
          </a:p>
          <a:p>
            <a:pPr lvl="1"/>
            <a:r>
              <a:rPr lang="en-US" sz="2000" dirty="0"/>
              <a:t>Returns True or False</a:t>
            </a:r>
          </a:p>
          <a:p>
            <a:r>
              <a:rPr lang="en-US" u="sng" dirty="0" err="1">
                <a:solidFill>
                  <a:schemeClr val="accent1"/>
                </a:solidFill>
              </a:rPr>
              <a:t>startswith</a:t>
            </a:r>
            <a:r>
              <a:rPr lang="en-US" u="sng" dirty="0"/>
              <a:t>(</a:t>
            </a:r>
            <a:r>
              <a:rPr lang="en-US" i="1" u="sng" dirty="0"/>
              <a:t>substring</a:t>
            </a:r>
            <a:r>
              <a:rPr lang="en-US" u="sng" dirty="0"/>
              <a:t>)</a:t>
            </a:r>
            <a:r>
              <a:rPr lang="en-US" dirty="0"/>
              <a:t>: checks if the string starts with </a:t>
            </a:r>
            <a:r>
              <a:rPr lang="en-US" i="1" dirty="0"/>
              <a:t>substring</a:t>
            </a:r>
          </a:p>
          <a:p>
            <a:pPr lvl="1"/>
            <a:r>
              <a:rPr lang="en-US" sz="2000" dirty="0"/>
              <a:t>Returns True or False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40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String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Several methods to accomplish this  cont’d):</a:t>
            </a:r>
          </a:p>
          <a:p>
            <a:r>
              <a:rPr lang="en-US" u="sng" dirty="0">
                <a:solidFill>
                  <a:schemeClr val="accent1"/>
                </a:solidFill>
              </a:rPr>
              <a:t>find</a:t>
            </a:r>
            <a:r>
              <a:rPr lang="en-US" u="sng" dirty="0"/>
              <a:t>(</a:t>
            </a:r>
            <a:r>
              <a:rPr lang="en-US" i="1" u="sng" dirty="0"/>
              <a:t>substring</a:t>
            </a:r>
            <a:r>
              <a:rPr lang="en-US" u="sng" dirty="0"/>
              <a:t>)</a:t>
            </a:r>
            <a:r>
              <a:rPr lang="en-US" dirty="0"/>
              <a:t>: searches for </a:t>
            </a:r>
            <a:r>
              <a:rPr lang="en-US" i="1" dirty="0"/>
              <a:t>substring</a:t>
            </a:r>
            <a:r>
              <a:rPr lang="en-US" dirty="0"/>
              <a:t>  within the string</a:t>
            </a:r>
          </a:p>
          <a:p>
            <a:pPr lvl="1"/>
            <a:r>
              <a:rPr lang="en-US" sz="2000" dirty="0"/>
              <a:t>Returns lowest index of the substring, or if the substring is not contained in the string, returns -1</a:t>
            </a:r>
          </a:p>
          <a:p>
            <a:r>
              <a:rPr lang="en-US" u="sng" dirty="0">
                <a:solidFill>
                  <a:schemeClr val="accent1"/>
                </a:solidFill>
              </a:rPr>
              <a:t>replace</a:t>
            </a:r>
            <a:r>
              <a:rPr lang="en-US" u="sng" dirty="0"/>
              <a:t>(</a:t>
            </a:r>
            <a:r>
              <a:rPr lang="en-US" i="1" u="sng" dirty="0"/>
              <a:t>substring</a:t>
            </a:r>
            <a:r>
              <a:rPr lang="en-US" u="sng" dirty="0"/>
              <a:t>, </a:t>
            </a:r>
            <a:r>
              <a:rPr lang="en-US" i="1" u="sng" dirty="0" err="1"/>
              <a:t>new_string</a:t>
            </a:r>
            <a:r>
              <a:rPr lang="en-US" u="sng" dirty="0"/>
              <a:t>)</a:t>
            </a:r>
            <a:r>
              <a:rPr lang="en-US" dirty="0"/>
              <a:t>: </a:t>
            </a:r>
          </a:p>
          <a:p>
            <a:pPr lvl="1"/>
            <a:r>
              <a:rPr lang="en-US" sz="2000" dirty="0"/>
              <a:t>Returns a copy of the string where every occurrence of </a:t>
            </a:r>
            <a:r>
              <a:rPr lang="en-US" sz="2000" i="1" dirty="0"/>
              <a:t>substring</a:t>
            </a:r>
            <a:r>
              <a:rPr lang="en-US" sz="2000" dirty="0"/>
              <a:t> is replaced with </a:t>
            </a:r>
            <a:r>
              <a:rPr lang="en-US" sz="2000" i="1" dirty="0" err="1"/>
              <a:t>new_string</a:t>
            </a:r>
            <a:endParaRPr lang="en-US" sz="20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775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Testing, Searching, and Manipulating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You can use the </a:t>
            </a:r>
            <a:r>
              <a:rPr lang="en-US" dirty="0">
                <a:solidFill>
                  <a:schemeClr val="accent1"/>
                </a:solidFill>
              </a:rPr>
              <a:t>in</a:t>
            </a:r>
            <a:r>
              <a:rPr lang="en-US" dirty="0"/>
              <a:t> operator to determine whether one string is contained in another string</a:t>
            </a:r>
          </a:p>
          <a:p>
            <a:r>
              <a:rPr lang="en-US" dirty="0"/>
              <a:t>General format: </a:t>
            </a:r>
            <a:r>
              <a:rPr lang="en-US" i="1" dirty="0"/>
              <a:t>string1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in</a:t>
            </a:r>
            <a:r>
              <a:rPr lang="en-US" dirty="0"/>
              <a:t> </a:t>
            </a:r>
            <a:r>
              <a:rPr lang="en-US" i="1" dirty="0"/>
              <a:t>string2</a:t>
            </a:r>
          </a:p>
          <a:p>
            <a:pPr lvl="1"/>
            <a:r>
              <a:rPr lang="en-US" sz="2000" i="1" dirty="0"/>
              <a:t>string1 </a:t>
            </a:r>
            <a:r>
              <a:rPr lang="en-US" sz="2000" dirty="0"/>
              <a:t>and</a:t>
            </a:r>
            <a:r>
              <a:rPr lang="en-US" sz="2000" i="1" dirty="0"/>
              <a:t> string2 </a:t>
            </a:r>
            <a:r>
              <a:rPr lang="en-US" sz="2000" dirty="0"/>
              <a:t>can be string literals or variables referencing strings</a:t>
            </a:r>
          </a:p>
          <a:p>
            <a:r>
              <a:rPr lang="en-US" dirty="0"/>
              <a:t>Similarly you can use the </a:t>
            </a:r>
            <a:r>
              <a:rPr lang="en-US" dirty="0">
                <a:solidFill>
                  <a:schemeClr val="accent1"/>
                </a:solidFill>
              </a:rPr>
              <a:t>not</a:t>
            </a:r>
            <a:r>
              <a:rPr lang="en-US" dirty="0"/>
              <a:t> in operator to determine whether one string is not contained in another string</a:t>
            </a:r>
            <a:endParaRPr lang="he-I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55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Splitting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split</a:t>
            </a:r>
            <a:r>
              <a:rPr lang="en-US" u="sng" dirty="0"/>
              <a:t> </a:t>
            </a:r>
            <a:r>
              <a:rPr lang="en-US" u="sng" dirty="0" smtClean="0"/>
              <a:t>function</a:t>
            </a:r>
            <a:r>
              <a:rPr lang="en-US" dirty="0" smtClean="0"/>
              <a:t>: </a:t>
            </a:r>
            <a:r>
              <a:rPr lang="en-US" dirty="0"/>
              <a:t>returns a list containing the words in the string</a:t>
            </a:r>
          </a:p>
          <a:p>
            <a:r>
              <a:rPr lang="en-US" dirty="0"/>
              <a:t>By default, uses space as separator</a:t>
            </a:r>
          </a:p>
          <a:p>
            <a:r>
              <a:rPr lang="en-US" dirty="0"/>
              <a:t>Can specify a different separator by passing it as an argument to the split method</a:t>
            </a:r>
            <a:endParaRPr lang="he-I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033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Splitting a String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76375"/>
            <a:ext cx="630555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0746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endParaRPr lang="en-US" dirty="0" smtClean="0"/>
          </a:p>
          <a:p>
            <a:r>
              <a:rPr lang="en-US" dirty="0"/>
              <a:t>l</a:t>
            </a:r>
            <a:r>
              <a:rPr lang="en-US" dirty="0" smtClean="0"/>
              <a:t>ist</a:t>
            </a:r>
          </a:p>
          <a:p>
            <a:r>
              <a:rPr lang="en-US" dirty="0" smtClean="0"/>
              <a:t>string</a:t>
            </a:r>
          </a:p>
        </p:txBody>
      </p:sp>
    </p:spTree>
    <p:extLst>
      <p:ext uri="{BB962C8B-B14F-4D97-AF65-F5344CB8AC3E}">
        <p14:creationId xmlns:p14="http://schemas.microsoft.com/office/powerpoint/2010/main" val="13451062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Splitting a </a:t>
            </a:r>
            <a:r>
              <a:rPr lang="en-US" dirty="0" smtClean="0"/>
              <a:t>String - Output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6987689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770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String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types of programs perform operations on </a:t>
            </a:r>
            <a:r>
              <a:rPr lang="en-US" dirty="0" smtClean="0"/>
              <a:t>strings</a:t>
            </a:r>
            <a:endParaRPr lang="en-US" dirty="0"/>
          </a:p>
          <a:p>
            <a:r>
              <a:rPr lang="en-US" dirty="0" smtClean="0"/>
              <a:t>So </a:t>
            </a:r>
            <a:r>
              <a:rPr lang="en-US" dirty="0"/>
              <a:t>far we’ve only really seen strings as input/output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Python</a:t>
            </a:r>
            <a:r>
              <a:rPr lang="en-US" dirty="0"/>
              <a:t>, many tools for examining and manipulating strings</a:t>
            </a:r>
          </a:p>
          <a:p>
            <a:endParaRPr lang="en-US" dirty="0"/>
          </a:p>
          <a:p>
            <a:r>
              <a:rPr lang="en-US" dirty="0" smtClean="0"/>
              <a:t>Strings </a:t>
            </a:r>
            <a:r>
              <a:rPr lang="en-US" dirty="0"/>
              <a:t>are sequences, so many of the tools that work with </a:t>
            </a:r>
            <a:r>
              <a:rPr lang="en-US" dirty="0" smtClean="0"/>
              <a:t>sequences </a:t>
            </a:r>
            <a:r>
              <a:rPr lang="en-US" dirty="0"/>
              <a:t>work with strings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90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Accessing the Individual Character in </a:t>
            </a:r>
            <a:r>
              <a:rPr lang="en-US" dirty="0" smtClean="0"/>
              <a:t>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</a:t>
            </a:r>
            <a:r>
              <a:rPr lang="en-US" dirty="0"/>
              <a:t>access an individual character in a </a:t>
            </a:r>
            <a:r>
              <a:rPr lang="en-US" dirty="0" smtClean="0"/>
              <a:t>string:</a:t>
            </a:r>
          </a:p>
          <a:p>
            <a:endParaRPr lang="en-US" sz="3400" dirty="0" smtClean="0"/>
          </a:p>
          <a:p>
            <a:r>
              <a:rPr lang="en-US" dirty="0"/>
              <a:t>Use </a:t>
            </a:r>
            <a:r>
              <a:rPr lang="en-US" dirty="0"/>
              <a:t>a for </a:t>
            </a:r>
            <a:r>
              <a:rPr lang="en-US" dirty="0" smtClean="0"/>
              <a:t>loop</a:t>
            </a:r>
          </a:p>
          <a:p>
            <a:pPr lvl="1"/>
            <a:r>
              <a:rPr lang="en-US" dirty="0" smtClean="0"/>
              <a:t>Format</a:t>
            </a:r>
            <a:r>
              <a:rPr lang="en-US" dirty="0"/>
              <a:t>: for character in </a:t>
            </a:r>
            <a:r>
              <a:rPr lang="en-US" dirty="0" smtClean="0"/>
              <a:t>string:</a:t>
            </a:r>
          </a:p>
          <a:p>
            <a:pPr lvl="1"/>
            <a:r>
              <a:rPr lang="en-US" dirty="0" smtClean="0"/>
              <a:t>Useful </a:t>
            </a:r>
            <a:r>
              <a:rPr lang="en-US" dirty="0"/>
              <a:t>when need to iterate over the whole string, such </a:t>
            </a:r>
            <a:r>
              <a:rPr lang="en-US" dirty="0" smtClean="0"/>
              <a:t>as </a:t>
            </a:r>
            <a:r>
              <a:rPr lang="en-US" dirty="0"/>
              <a:t>to count the occurrences of a specific </a:t>
            </a:r>
            <a:r>
              <a:rPr lang="en-US" dirty="0" smtClean="0"/>
              <a:t>character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Use indexing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character has an index specifying its position in </a:t>
            </a:r>
            <a:r>
              <a:rPr lang="en-US" dirty="0" smtClean="0"/>
              <a:t>the </a:t>
            </a:r>
            <a:r>
              <a:rPr lang="en-US" dirty="0"/>
              <a:t>string, starting at </a:t>
            </a:r>
            <a:r>
              <a:rPr lang="en-US" dirty="0" smtClean="0"/>
              <a:t>0</a:t>
            </a:r>
          </a:p>
          <a:p>
            <a:pPr lvl="1"/>
            <a:r>
              <a:rPr lang="en-US" dirty="0" smtClean="0"/>
              <a:t>Format</a:t>
            </a:r>
            <a:r>
              <a:rPr lang="en-US" dirty="0"/>
              <a:t>: character = </a:t>
            </a:r>
            <a:r>
              <a:rPr lang="en-US" dirty="0" err="1"/>
              <a:t>my_string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611133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Accessing </a:t>
            </a:r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err="1"/>
              <a:t>IndexError</a:t>
            </a:r>
            <a:r>
              <a:rPr lang="en-US" sz="2800" dirty="0"/>
              <a:t> exception will occur </a:t>
            </a:r>
            <a:r>
              <a:rPr lang="en-US" sz="2800" dirty="0" smtClean="0"/>
              <a:t>if: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try to use an index that is out of range for the </a:t>
            </a:r>
            <a:r>
              <a:rPr lang="en-US" dirty="0" smtClean="0"/>
              <a:t>string</a:t>
            </a:r>
          </a:p>
          <a:p>
            <a:pPr lvl="1"/>
            <a:r>
              <a:rPr lang="en-US" dirty="0" smtClean="0"/>
              <a:t>Likely </a:t>
            </a:r>
            <a:r>
              <a:rPr lang="en-US" dirty="0"/>
              <a:t>to happen when loop iterates beyond the end of the </a:t>
            </a:r>
            <a:r>
              <a:rPr lang="en-US" dirty="0" smtClean="0"/>
              <a:t>string</a:t>
            </a:r>
          </a:p>
          <a:p>
            <a:pPr lvl="1"/>
            <a:endParaRPr lang="en-US" dirty="0"/>
          </a:p>
          <a:p>
            <a:r>
              <a:rPr lang="en-US" dirty="0" err="1" smtClean="0"/>
              <a:t>len</a:t>
            </a:r>
            <a:r>
              <a:rPr lang="en-US" dirty="0" smtClean="0"/>
              <a:t>(string</a:t>
            </a:r>
            <a:r>
              <a:rPr lang="en-US" dirty="0"/>
              <a:t>) function can be used to obtain the length of a </a:t>
            </a:r>
            <a:r>
              <a:rPr lang="en-US" dirty="0" smtClean="0"/>
              <a:t>string</a:t>
            </a:r>
            <a:endParaRPr lang="en-US" dirty="0"/>
          </a:p>
          <a:p>
            <a:r>
              <a:rPr lang="en-US" dirty="0" smtClean="0"/>
              <a:t>Useful </a:t>
            </a:r>
            <a:r>
              <a:rPr lang="en-US" dirty="0"/>
              <a:t>to prevent loops from iterating beyond the end of a string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myString</a:t>
            </a:r>
            <a:r>
              <a:rPr lang="en-US" dirty="0" smtClean="0"/>
              <a:t> </a:t>
            </a:r>
            <a:r>
              <a:rPr lang="en-US" dirty="0"/>
              <a:t>= “Hello World”</a:t>
            </a:r>
          </a:p>
          <a:p>
            <a:pPr marL="0" indent="0">
              <a:buNone/>
            </a:pPr>
            <a:r>
              <a:rPr lang="en-US" dirty="0" smtClean="0"/>
              <a:t>n </a:t>
            </a:r>
            <a:r>
              <a:rPr lang="en-US" dirty="0"/>
              <a:t>= </a:t>
            </a:r>
            <a:r>
              <a:rPr lang="en-US" dirty="0" err="1">
                <a:solidFill>
                  <a:schemeClr val="accent1"/>
                </a:solidFill>
              </a:rPr>
              <a:t>len</a:t>
            </a:r>
            <a:r>
              <a:rPr lang="en-US" dirty="0"/>
              <a:t>(</a:t>
            </a:r>
            <a:r>
              <a:rPr lang="en-US" dirty="0" err="1"/>
              <a:t>myString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print</a:t>
            </a:r>
            <a:r>
              <a:rPr lang="en-US" dirty="0" smtClean="0"/>
              <a:t>(</a:t>
            </a:r>
            <a:r>
              <a:rPr lang="en-US" dirty="0" err="1" smtClean="0"/>
              <a:t>myString</a:t>
            </a:r>
            <a:r>
              <a:rPr lang="en-US" dirty="0" smtClean="0"/>
              <a:t>[n+1])  </a:t>
            </a:r>
            <a:r>
              <a:rPr lang="en-US" dirty="0"/>
              <a:t>#This will cause an </a:t>
            </a:r>
            <a:r>
              <a:rPr lang="en-US" dirty="0" err="1"/>
              <a:t>IndexError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print</a:t>
            </a:r>
            <a:r>
              <a:rPr lang="en-US" dirty="0" smtClean="0"/>
              <a:t>(</a:t>
            </a:r>
            <a:r>
              <a:rPr lang="en-US" dirty="0" err="1" smtClean="0"/>
              <a:t>myString</a:t>
            </a:r>
            <a:r>
              <a:rPr lang="en-US" dirty="0" smtClean="0"/>
              <a:t>[n])  </a:t>
            </a:r>
            <a:r>
              <a:rPr lang="en-US" dirty="0"/>
              <a:t>#This will also cause an </a:t>
            </a:r>
            <a:r>
              <a:rPr lang="en-US" dirty="0" err="1"/>
              <a:t>IndexError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420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</a:t>
            </a:r>
            <a:r>
              <a:rPr lang="en-US" dirty="0" err="1" smtClean="0"/>
              <a:t>Chararacters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176584"/>
              </p:ext>
            </p:extLst>
          </p:nvPr>
        </p:nvGraphicFramePr>
        <p:xfrm>
          <a:off x="1447800" y="1524000"/>
          <a:ext cx="6096000" cy="741680"/>
        </p:xfrm>
        <a:graphic>
          <a:graphicData uri="http://schemas.openxmlformats.org/drawingml/2006/table">
            <a:tbl>
              <a:tblPr firstRow="1" bandRow="1"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kern="120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“C”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“o”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“m”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“p”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“u”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“t”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“e”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“r”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27432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my_string</a:t>
            </a:r>
            <a:r>
              <a:rPr lang="en-US" dirty="0" smtClean="0"/>
              <a:t> = “Computer”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>
                <a:solidFill>
                  <a:schemeClr val="accent1"/>
                </a:solidFill>
              </a:rPr>
              <a:t>p</a:t>
            </a:r>
            <a:r>
              <a:rPr lang="en-US" dirty="0" smtClean="0">
                <a:solidFill>
                  <a:schemeClr val="accent1"/>
                </a:solidFill>
              </a:rPr>
              <a:t>rint</a:t>
            </a:r>
            <a:r>
              <a:rPr lang="en-US" dirty="0" smtClean="0"/>
              <a:t> </a:t>
            </a:r>
            <a:r>
              <a:rPr lang="en-US" dirty="0" err="1" smtClean="0"/>
              <a:t>my_string</a:t>
            </a:r>
            <a:r>
              <a:rPr lang="en-US" dirty="0" smtClean="0"/>
              <a:t>[0]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71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a For Loop to Access Characters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71818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3845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String Concatenation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• Concatenation: appending one string to the end of another </a:t>
            </a:r>
            <a:r>
              <a:rPr lang="en-US" dirty="0" smtClean="0"/>
              <a:t>string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the + operator to produce a string that is a </a:t>
            </a:r>
          </a:p>
          <a:p>
            <a:pPr marL="0" indent="0">
              <a:buNone/>
            </a:pPr>
            <a:r>
              <a:rPr lang="en-US" dirty="0" smtClean="0"/>
              <a:t>combination </a:t>
            </a:r>
            <a:r>
              <a:rPr lang="en-US" dirty="0"/>
              <a:t>of its operands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augmented assignment operator += can also be used </a:t>
            </a:r>
            <a:r>
              <a:rPr lang="en-US" dirty="0" smtClean="0"/>
              <a:t>to </a:t>
            </a:r>
            <a:r>
              <a:rPr lang="en-US" dirty="0"/>
              <a:t>concatenate strings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operand on the left side of the += operator must </a:t>
            </a:r>
          </a:p>
          <a:p>
            <a:pPr marL="0" indent="0">
              <a:buNone/>
            </a:pPr>
            <a:r>
              <a:rPr lang="en-US" dirty="0" smtClean="0"/>
              <a:t>be </a:t>
            </a:r>
            <a:r>
              <a:rPr lang="en-US" dirty="0"/>
              <a:t>an </a:t>
            </a:r>
            <a:r>
              <a:rPr lang="en-US" dirty="0" smtClean="0"/>
              <a:t>existing variable</a:t>
            </a:r>
            <a:r>
              <a:rPr lang="en-US" dirty="0"/>
              <a:t>; otherwise, an exception is </a:t>
            </a:r>
          </a:p>
          <a:p>
            <a:pPr marL="0" indent="0">
              <a:buNone/>
            </a:pPr>
            <a:r>
              <a:rPr lang="en-US" dirty="0" smtClean="0"/>
              <a:t>raised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179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String </a:t>
            </a:r>
            <a:r>
              <a:rPr lang="en-US" dirty="0" smtClean="0"/>
              <a:t>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Unlike </a:t>
            </a:r>
            <a:r>
              <a:rPr lang="en-US" dirty="0" smtClean="0">
                <a:solidFill>
                  <a:schemeClr val="accent1"/>
                </a:solidFill>
              </a:rPr>
              <a:t>print</a:t>
            </a:r>
            <a:r>
              <a:rPr lang="en-US" dirty="0" smtClean="0"/>
              <a:t>, </a:t>
            </a:r>
            <a:r>
              <a:rPr lang="en-US" dirty="0"/>
              <a:t>string concatenation does not put spaces between your strings.</a:t>
            </a:r>
          </a:p>
          <a:p>
            <a:endParaRPr lang="en-US" dirty="0"/>
          </a:p>
          <a:p>
            <a:r>
              <a:rPr lang="en-US" dirty="0"/>
              <a:t>s1 = </a:t>
            </a:r>
            <a:r>
              <a:rPr lang="en-US" dirty="0" smtClean="0"/>
              <a:t>“INLS560”</a:t>
            </a:r>
            <a:endParaRPr lang="en-US" dirty="0"/>
          </a:p>
          <a:p>
            <a:r>
              <a:rPr lang="en-US" dirty="0"/>
              <a:t>s2 = “rocks!”</a:t>
            </a:r>
          </a:p>
          <a:p>
            <a:r>
              <a:rPr lang="en-US" dirty="0" err="1"/>
              <a:t>bigstring</a:t>
            </a:r>
            <a:r>
              <a:rPr lang="en-US" dirty="0"/>
              <a:t> = s1 + </a:t>
            </a:r>
            <a:r>
              <a:rPr lang="en-US" dirty="0" smtClean="0"/>
              <a:t>“ “ </a:t>
            </a:r>
            <a:r>
              <a:rPr lang="en-US" dirty="0"/>
              <a:t>+ s2</a:t>
            </a:r>
          </a:p>
          <a:p>
            <a:r>
              <a:rPr lang="en-US" dirty="0"/>
              <a:t>print(</a:t>
            </a:r>
            <a:r>
              <a:rPr lang="en-US" dirty="0" err="1"/>
              <a:t>bigstring</a:t>
            </a:r>
            <a:r>
              <a:rPr lang="en-US" dirty="0"/>
              <a:t>) #prints </a:t>
            </a:r>
            <a:r>
              <a:rPr lang="en-US" dirty="0"/>
              <a:t>INLS560 </a:t>
            </a:r>
            <a:r>
              <a:rPr lang="en-US" dirty="0" smtClean="0"/>
              <a:t>rocks</a:t>
            </a:r>
            <a:r>
              <a:rPr lang="en-US" dirty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918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27238</TotalTime>
  <Words>711</Words>
  <Application>Microsoft Office PowerPoint</Application>
  <PresentationFormat>On-screen Show (4:3)</PresentationFormat>
  <Paragraphs>132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INLS 560 – Strings</vt:lpstr>
      <vt:lpstr>Types</vt:lpstr>
      <vt:lpstr>Basic String Operations</vt:lpstr>
      <vt:lpstr>Accessing the Individual Character in a String</vt:lpstr>
      <vt:lpstr>Accessing Characters</vt:lpstr>
      <vt:lpstr>Accessing Chararacters</vt:lpstr>
      <vt:lpstr>Using a For Loop to Access Characters</vt:lpstr>
      <vt:lpstr>String Concatenation </vt:lpstr>
      <vt:lpstr>String Concatenation</vt:lpstr>
      <vt:lpstr>Strings Are Immutable</vt:lpstr>
      <vt:lpstr>String Functions</vt:lpstr>
      <vt:lpstr>String Testing Functions</vt:lpstr>
      <vt:lpstr>Practice</vt:lpstr>
      <vt:lpstr>String Modification Methods</vt:lpstr>
      <vt:lpstr>More String Methods</vt:lpstr>
      <vt:lpstr>More String Methods</vt:lpstr>
      <vt:lpstr>Testing, Searching, and Manipulating Strings</vt:lpstr>
      <vt:lpstr>Splitting a String</vt:lpstr>
      <vt:lpstr>Splitting a String</vt:lpstr>
      <vt:lpstr>Splitting a String - Output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Jason Carter</cp:lastModifiedBy>
  <cp:revision>248</cp:revision>
  <dcterms:created xsi:type="dcterms:W3CDTF">2006-08-16T00:00:00Z</dcterms:created>
  <dcterms:modified xsi:type="dcterms:W3CDTF">2014-10-24T01:42:56Z</dcterms:modified>
</cp:coreProperties>
</file>