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56" r:id="rId3"/>
    <p:sldId id="357" r:id="rId4"/>
    <p:sldId id="358" r:id="rId5"/>
    <p:sldId id="359" r:id="rId6"/>
    <p:sldId id="361" r:id="rId7"/>
    <p:sldId id="360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79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</a:t>
            </a:r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Functions in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Functions can be called from statements in the body of a </a:t>
            </a:r>
            <a:r>
              <a:rPr lang="en-US" dirty="0" smtClean="0"/>
              <a:t>loop</a:t>
            </a:r>
          </a:p>
          <a:p>
            <a:endParaRPr lang="en-US" dirty="0"/>
          </a:p>
          <a:p>
            <a:r>
              <a:rPr lang="en-US" dirty="0"/>
              <a:t>Often improves the </a:t>
            </a:r>
            <a:r>
              <a:rPr lang="en-US" dirty="0" smtClean="0"/>
              <a:t>design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sz="2000" dirty="0"/>
              <a:t>Write a function to calculate then display the commission for a sales amount</a:t>
            </a:r>
          </a:p>
          <a:p>
            <a:pPr lvl="1"/>
            <a:r>
              <a:rPr lang="en-US" sz="2000" dirty="0"/>
              <a:t>Call the function inside a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Practice – Largest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the function </a:t>
            </a:r>
            <a:r>
              <a:rPr lang="en-US" dirty="0" err="1"/>
              <a:t>largestInput</a:t>
            </a:r>
            <a:r>
              <a:rPr lang="en-US" dirty="0"/>
              <a:t>():  this takes no parameters, repeatedly reads integers from the user (stopping when the user enters -1), and returns the largest value input.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17495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5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General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while</a:t>
            </a:r>
            <a:r>
              <a:rPr lang="en-US" dirty="0"/>
              <a:t> ( some condition is true ) :</a:t>
            </a:r>
            <a:br>
              <a:rPr lang="en-US" dirty="0"/>
            </a:br>
            <a:r>
              <a:rPr lang="en-US" dirty="0"/>
              <a:t>	# Do this code  </a:t>
            </a:r>
          </a:p>
          <a:p>
            <a:pPr marL="0" indent="0">
              <a:buNone/>
            </a:pPr>
            <a:r>
              <a:rPr lang="en-US" dirty="0"/>
              <a:t>	#Something here should modify the </a:t>
            </a:r>
            <a:r>
              <a:rPr lang="en-US" dirty="0" smtClean="0"/>
              <a:t>condition above</a:t>
            </a:r>
            <a:r>
              <a:rPr lang="en-US" dirty="0"/>
              <a:t>  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819041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5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that Count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964668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These loops are equivalent.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22866"/>
            <a:ext cx="4572000" cy="290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975" y="4038600"/>
            <a:ext cx="464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9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loop that counts from1 to 100 and only prints odd numbers.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4002"/>
            <a:ext cx="80008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1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Standard Library Functions and the import Statement</a:t>
            </a:r>
            <a:r>
              <a:rPr lang="he-IL" dirty="0"/>
              <a:t/>
            </a:r>
            <a:br>
              <a:rPr lang="he-I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Just like we have built-in functions like print and input, we also have libraries of other pre-written functions.</a:t>
            </a:r>
          </a:p>
          <a:p>
            <a:r>
              <a:rPr lang="en-US" u="sng" dirty="0"/>
              <a:t>Modules</a:t>
            </a:r>
            <a:r>
              <a:rPr lang="en-US" dirty="0"/>
              <a:t>: files that stores functions of the standard library</a:t>
            </a:r>
          </a:p>
          <a:p>
            <a:pPr lvl="1"/>
            <a:r>
              <a:rPr lang="en-US" dirty="0"/>
              <a:t>Help organize library functions not built into the interpreter</a:t>
            </a:r>
          </a:p>
          <a:p>
            <a:pPr lvl="1"/>
            <a:r>
              <a:rPr lang="en-US" dirty="0"/>
              <a:t>Copied to computer when you install Python</a:t>
            </a:r>
          </a:p>
          <a:p>
            <a:r>
              <a:rPr lang="en-US" dirty="0"/>
              <a:t>To call a function stored in a module, need to write an import statement</a:t>
            </a:r>
          </a:p>
          <a:p>
            <a:pPr lvl="1"/>
            <a:r>
              <a:rPr lang="en-US" dirty="0"/>
              <a:t>Written at the top of the program</a:t>
            </a:r>
          </a:p>
          <a:p>
            <a:pPr lvl="1"/>
            <a:r>
              <a:rPr lang="en-US" dirty="0"/>
              <a:t>Format: </a:t>
            </a:r>
            <a:r>
              <a:rPr lang="en-US" dirty="0">
                <a:solidFill>
                  <a:schemeClr val="accent1"/>
                </a:solidFill>
              </a:rPr>
              <a:t>import</a:t>
            </a:r>
            <a:r>
              <a:rPr lang="en-US" dirty="0"/>
              <a:t> </a:t>
            </a:r>
            <a:r>
              <a:rPr lang="en-US" i="1" dirty="0" err="1"/>
              <a:t>module_name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Random number are useful in a lot of programming tasks</a:t>
            </a:r>
          </a:p>
          <a:p>
            <a:r>
              <a:rPr lang="en-US" u="sng" dirty="0"/>
              <a:t>random module</a:t>
            </a:r>
            <a:r>
              <a:rPr lang="en-US" dirty="0"/>
              <a:t>: includes library functions for working with random numbers</a:t>
            </a:r>
          </a:p>
          <a:p>
            <a:r>
              <a:rPr lang="en-US" u="sng" dirty="0"/>
              <a:t>Dot notation</a:t>
            </a:r>
            <a:r>
              <a:rPr lang="en-US" dirty="0"/>
              <a:t>: notation for calling a function belonging to a module</a:t>
            </a:r>
          </a:p>
          <a:p>
            <a:r>
              <a:rPr lang="en-US" dirty="0"/>
              <a:t>Format: </a:t>
            </a:r>
            <a:r>
              <a:rPr lang="en-US" dirty="0" err="1"/>
              <a:t>module_name.function_name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err="1">
                <a:solidFill>
                  <a:schemeClr val="accent1"/>
                </a:solidFill>
              </a:rPr>
              <a:t>randint</a:t>
            </a:r>
            <a:r>
              <a:rPr lang="en-US" u="sng" dirty="0"/>
              <a:t> function</a:t>
            </a:r>
            <a:r>
              <a:rPr lang="en-US" dirty="0"/>
              <a:t>: generates a random number in the range provided by the </a:t>
            </a:r>
            <a:r>
              <a:rPr lang="en-US" dirty="0" smtClean="0"/>
              <a:t>arguments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76500"/>
            <a:ext cx="4362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5105400" y="1918855"/>
            <a:ext cx="3124200" cy="1205345"/>
            <a:chOff x="5105400" y="1918855"/>
            <a:chExt cx="3124200" cy="1205345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5105400" y="2286000"/>
              <a:ext cx="1143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5642264" y="2286000"/>
              <a:ext cx="606136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945332" y="1918855"/>
              <a:ext cx="2284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Arguments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0" y="3276600"/>
            <a:ext cx="2976995" cy="1818620"/>
            <a:chOff x="3048000" y="3276600"/>
            <a:chExt cx="2976995" cy="1818620"/>
          </a:xfrm>
        </p:grpSpPr>
        <p:sp>
          <p:nvSpPr>
            <p:cNvPr id="9" name="Left Brace 8"/>
            <p:cNvSpPr/>
            <p:nvPr/>
          </p:nvSpPr>
          <p:spPr>
            <a:xfrm rot="16200000">
              <a:off x="3887066" y="2437534"/>
              <a:ext cx="1219200" cy="2897332"/>
            </a:xfrm>
            <a:prstGeom prst="leftBrace">
              <a:avLst>
                <a:gd name="adj1" fmla="val 8333"/>
                <a:gd name="adj2" fmla="val 485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4561" y="4572000"/>
              <a:ext cx="27804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Function call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727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err="1">
                <a:solidFill>
                  <a:schemeClr val="accent1"/>
                </a:solidFill>
              </a:rPr>
              <a:t>randint</a:t>
            </a:r>
            <a:r>
              <a:rPr lang="en-US" u="sng" dirty="0"/>
              <a:t> function</a:t>
            </a:r>
            <a:r>
              <a:rPr lang="en-US" dirty="0"/>
              <a:t>: generates a random number in the range provided by the arguments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76500"/>
            <a:ext cx="4362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4267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Returns a number between 1 and 100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19600" y="3352800"/>
            <a:ext cx="609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257800" y="3352800"/>
            <a:ext cx="381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28600" y="3429000"/>
            <a:ext cx="8153400" cy="1981200"/>
            <a:chOff x="228600" y="3429000"/>
            <a:chExt cx="8153400" cy="1981200"/>
          </a:xfrm>
        </p:grpSpPr>
        <p:sp>
          <p:nvSpPr>
            <p:cNvPr id="19" name="TextBox 18"/>
            <p:cNvSpPr txBox="1"/>
            <p:nvPr/>
          </p:nvSpPr>
          <p:spPr>
            <a:xfrm>
              <a:off x="228600" y="4763869"/>
              <a:ext cx="815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number variable is set equal to the return value of </a:t>
              </a:r>
              <a:r>
                <a:rPr lang="en-US" dirty="0" err="1" smtClean="0"/>
                <a:t>random.randint</a:t>
              </a:r>
              <a:r>
                <a:rPr lang="en-US" dirty="0" smtClean="0"/>
                <a:t>(1,100)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533400" y="3429000"/>
              <a:ext cx="15240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71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Random Number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4248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42100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8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219200"/>
            <a:ext cx="794428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2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 Example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275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6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Guess the Number!</a:t>
            </a:r>
          </a:p>
          <a:p>
            <a:r>
              <a:rPr lang="en-US" dirty="0"/>
              <a:t>Write a program that:</a:t>
            </a:r>
          </a:p>
          <a:p>
            <a:pPr lvl="1"/>
            <a:r>
              <a:rPr lang="en-US" sz="2000" dirty="0"/>
              <a:t>Randomly generates an integer between 0 and 100.</a:t>
            </a:r>
          </a:p>
          <a:p>
            <a:pPr lvl="1"/>
            <a:r>
              <a:rPr lang="en-US" sz="2000" dirty="0"/>
              <a:t>Continue to prompt your user to enter numbers until they enter the randomly generated number. (Think while loop)</a:t>
            </a:r>
          </a:p>
          <a:p>
            <a:pPr lvl="1"/>
            <a:r>
              <a:rPr lang="en-US" sz="2000" dirty="0"/>
              <a:t>To make the game a little easier, tell the user if their guess was too low or too high, and of course be sure to tell them when they guess correctly!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72059"/>
            <a:ext cx="4038600" cy="178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3700" y="450272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While Loop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7"/>
          <a:stretch/>
        </p:blipFill>
        <p:spPr bwMode="auto">
          <a:xfrm>
            <a:off x="304800" y="1662543"/>
            <a:ext cx="8311444" cy="42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6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While Loop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3276600"/>
            <a:ext cx="4267200" cy="299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72009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order for a loop to stop executing, something has to happen inside the loop to make the condition </a:t>
            </a:r>
            <a:r>
              <a:rPr lang="en-US" dirty="0" smtClean="0"/>
              <a:t>false</a:t>
            </a:r>
          </a:p>
          <a:p>
            <a:endParaRPr lang="en-US" dirty="0"/>
          </a:p>
          <a:p>
            <a:r>
              <a:rPr lang="en-US" u="sng" dirty="0"/>
              <a:t>Iteration</a:t>
            </a:r>
            <a:r>
              <a:rPr lang="en-US" dirty="0"/>
              <a:t>: one execution of the body of a </a:t>
            </a:r>
            <a:r>
              <a:rPr lang="en-US" dirty="0" smtClean="0"/>
              <a:t>loop</a:t>
            </a:r>
          </a:p>
          <a:p>
            <a:endParaRPr lang="en-US" dirty="0"/>
          </a:p>
          <a:p>
            <a:r>
              <a:rPr lang="en-US" dirty="0"/>
              <a:t>while loop is known as a </a:t>
            </a:r>
            <a:r>
              <a:rPr lang="en-US" i="1" dirty="0"/>
              <a:t>pretest</a:t>
            </a:r>
            <a:r>
              <a:rPr lang="en-US" dirty="0"/>
              <a:t> loop</a:t>
            </a:r>
          </a:p>
          <a:p>
            <a:r>
              <a:rPr lang="en-US" dirty="0"/>
              <a:t>Tests condition before performing an iteration</a:t>
            </a:r>
          </a:p>
          <a:p>
            <a:pPr lvl="1"/>
            <a:r>
              <a:rPr lang="en-US" sz="2000" dirty="0"/>
              <a:t>Will never execute if condition is false to start with</a:t>
            </a:r>
          </a:p>
          <a:p>
            <a:pPr lvl="1"/>
            <a:r>
              <a:rPr lang="en-US" sz="2000" dirty="0"/>
              <a:t>Requires performing some steps prior to the loop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58695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1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2" b="-4792"/>
          <a:stretch/>
        </p:blipFill>
        <p:spPr bwMode="auto">
          <a:xfrm>
            <a:off x="2286000" y="228600"/>
            <a:ext cx="4352925" cy="607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58695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0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Loops must contain within themselves a way to terminate</a:t>
            </a:r>
          </a:p>
          <a:p>
            <a:pPr lvl="1"/>
            <a:r>
              <a:rPr lang="en-US" sz="2400" dirty="0"/>
              <a:t>Something inside a while loop must eventually make the condition false</a:t>
            </a:r>
          </a:p>
          <a:p>
            <a:r>
              <a:rPr lang="en-US" b="1" u="sng" dirty="0"/>
              <a:t>Infinite loop</a:t>
            </a:r>
            <a:r>
              <a:rPr lang="en-US" b="1" dirty="0"/>
              <a:t>: </a:t>
            </a:r>
            <a:r>
              <a:rPr lang="en-US" dirty="0"/>
              <a:t>loop that does not have a way of stopping</a:t>
            </a:r>
          </a:p>
          <a:p>
            <a:pPr lvl="1"/>
            <a:r>
              <a:rPr lang="en-US" sz="2400" dirty="0"/>
              <a:t>Repeats until program is interrupted</a:t>
            </a:r>
          </a:p>
          <a:p>
            <a:pPr lvl="1"/>
            <a:r>
              <a:rPr lang="en-US" sz="2400" dirty="0"/>
              <a:t>Occurs when programmer forgets to include stopping code in the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24780</TotalTime>
  <Words>476</Words>
  <Application>Microsoft Office PowerPoint</Application>
  <PresentationFormat>On-screen Show (4:3)</PresentationFormat>
  <Paragraphs>69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INLS 560 – While Loops</vt:lpstr>
      <vt:lpstr>While Loops</vt:lpstr>
      <vt:lpstr>The While Loop</vt:lpstr>
      <vt:lpstr>The While Loop</vt:lpstr>
      <vt:lpstr>The While Loop</vt:lpstr>
      <vt:lpstr>PowerPoint Presentation</vt:lpstr>
      <vt:lpstr>PowerPoint Presentation</vt:lpstr>
      <vt:lpstr>PowerPoint Presentation</vt:lpstr>
      <vt:lpstr>Infinite Loops</vt:lpstr>
      <vt:lpstr>Calling Functions in a Loop</vt:lpstr>
      <vt:lpstr>Loop Practice – Largest Input</vt:lpstr>
      <vt:lpstr>While Loop General Algorithm</vt:lpstr>
      <vt:lpstr>Loops that Count</vt:lpstr>
      <vt:lpstr>Practice</vt:lpstr>
      <vt:lpstr>Standard Library Functions and the import Statement </vt:lpstr>
      <vt:lpstr>Generating Random Numbers</vt:lpstr>
      <vt:lpstr>Generating Random Numbers</vt:lpstr>
      <vt:lpstr>Generating Random Numbers</vt:lpstr>
      <vt:lpstr>Printing a Random Number</vt:lpstr>
      <vt:lpstr>Random Numbers Example</vt:lpstr>
      <vt:lpstr>Random Numbers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199</cp:revision>
  <dcterms:created xsi:type="dcterms:W3CDTF">2006-08-16T00:00:00Z</dcterms:created>
  <dcterms:modified xsi:type="dcterms:W3CDTF">2014-09-04T19:34:03Z</dcterms:modified>
</cp:coreProperties>
</file>