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6" r:id="rId2"/>
    <p:sldId id="316" r:id="rId3"/>
    <p:sldId id="315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52" r:id="rId22"/>
    <p:sldId id="353" r:id="rId23"/>
    <p:sldId id="354" r:id="rId24"/>
    <p:sldId id="355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6" autoAdjust="0"/>
    <p:restoredTop sz="72777" autoAdjust="0"/>
  </p:normalViewPr>
  <p:slideViewPr>
    <p:cSldViewPr>
      <p:cViewPr varScale="1">
        <p:scale>
          <a:sx n="69" d="100"/>
          <a:sy n="69" d="100"/>
        </p:scale>
        <p:origin x="-1227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1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x &gt;= 5 and x &lt;= 10:  # show with inputs 6, 4, 12</a:t>
            </a:r>
          </a:p>
          <a:p>
            <a:pPr rtl="0"/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x &lt;= 10 or x &gt;= 65: # show with inputs 10, 45, 66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1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r>
              <a:rPr lang="en-US" dirty="0" smtClean="0"/>
              <a:t>INLS 560 – </a:t>
            </a:r>
            <a:r>
              <a:rPr lang="en-US" dirty="0" smtClean="0"/>
              <a:t>Conditionals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Jason Carter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f-Statement </a:t>
            </a:r>
            <a:r>
              <a:rPr lang="en-US" dirty="0"/>
              <a:t>Inside a Function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/>
          <a:stretch/>
        </p:blipFill>
        <p:spPr bwMode="auto">
          <a:xfrm>
            <a:off x="304800" y="1004454"/>
            <a:ext cx="8210550" cy="575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3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if-else Statement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0581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8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if-else Statement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3743" r="2780" b="2139"/>
          <a:stretch/>
        </p:blipFill>
        <p:spPr bwMode="auto">
          <a:xfrm>
            <a:off x="76200" y="2057400"/>
            <a:ext cx="867987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3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If-Else Example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8300"/>
            <a:ext cx="7124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Strings can be compared using the == and != operators</a:t>
            </a:r>
          </a:p>
          <a:p>
            <a:r>
              <a:rPr lang="en-US" dirty="0"/>
              <a:t>String comparisons are case </a:t>
            </a:r>
            <a:r>
              <a:rPr lang="en-US" dirty="0" smtClean="0"/>
              <a:t>sensitive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Strings can be compared using &gt;, &lt;, &gt;=, and &lt;=</a:t>
            </a:r>
          </a:p>
          <a:p>
            <a:pPr lvl="1"/>
            <a:r>
              <a:rPr lang="en-US" dirty="0"/>
              <a:t>Compared character by character based on the ASCII values for each character</a:t>
            </a:r>
          </a:p>
          <a:p>
            <a:pPr lvl="1"/>
            <a:r>
              <a:rPr lang="en-US" dirty="0"/>
              <a:t>If shorter word is substring of longer word, longer word is greater than shorter word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String Comparisons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/>
        </p:blipFill>
        <p:spPr bwMode="auto">
          <a:xfrm>
            <a:off x="228599" y="1219200"/>
            <a:ext cx="8382001" cy="378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Write a program that prompts a user for his or her age and prints out whether or not they are (legally) allowed to drink alcohol.</a:t>
            </a:r>
          </a:p>
          <a:p>
            <a:r>
              <a:rPr lang="en-US" dirty="0"/>
              <a:t>You should write 2 functions:</a:t>
            </a:r>
          </a:p>
          <a:p>
            <a:pPr lvl="1"/>
            <a:r>
              <a:rPr lang="en-US" dirty="0"/>
              <a:t>main – needs to prompt the user for their age </a:t>
            </a:r>
          </a:p>
          <a:p>
            <a:pPr lvl="1"/>
            <a:r>
              <a:rPr lang="en-US" dirty="0"/>
              <a:t>legal – needs to output if the person is of legal drinking 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Solution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76390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4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"/>
          <a:stretch/>
        </p:blipFill>
        <p:spPr bwMode="auto">
          <a:xfrm>
            <a:off x="152400" y="6927"/>
            <a:ext cx="856826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191000"/>
            <a:ext cx="7924800" cy="1600200"/>
          </a:xfrm>
        </p:spPr>
        <p:txBody>
          <a:bodyPr/>
          <a:lstStyle/>
          <a:p>
            <a:r>
              <a:rPr lang="en-US" dirty="0" smtClean="0"/>
              <a:t>Explain what the code is doing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n-US" dirty="0"/>
              <a:t>(MIN_SALARY</a:t>
            </a:r>
            <a:r>
              <a:rPr lang="en-US" dirty="0" smtClean="0"/>
              <a:t>, “,.2f”)</a:t>
            </a:r>
            <a:endParaRPr lang="en-US" dirty="0"/>
          </a:p>
          <a:p>
            <a:r>
              <a:rPr lang="en-US" dirty="0" smtClean="0"/>
              <a:t>NESTED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if-else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Comments</a:t>
            </a:r>
            <a:r>
              <a:rPr lang="en-US" dirty="0"/>
              <a:t>: notes of explanation within a program</a:t>
            </a:r>
          </a:p>
          <a:p>
            <a:r>
              <a:rPr lang="en-US" dirty="0"/>
              <a:t>Ignored by Python interpreter</a:t>
            </a:r>
          </a:p>
          <a:p>
            <a:pPr lvl="1"/>
            <a:r>
              <a:rPr lang="en-US" sz="2000" dirty="0"/>
              <a:t>Intended for a person reading the program’s code</a:t>
            </a:r>
          </a:p>
          <a:p>
            <a:r>
              <a:rPr lang="en-US" dirty="0"/>
              <a:t>Begin with a # character</a:t>
            </a:r>
          </a:p>
          <a:p>
            <a:r>
              <a:rPr lang="en-US" u="sng" dirty="0"/>
              <a:t>End-line comment</a:t>
            </a:r>
            <a:r>
              <a:rPr lang="en-US" dirty="0"/>
              <a:t>: appears at the end of a line of code</a:t>
            </a:r>
          </a:p>
          <a:p>
            <a:r>
              <a:rPr lang="en-US" dirty="0"/>
              <a:t>Typically explains the purpose of that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42583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4648200"/>
            <a:ext cx="8153400" cy="21474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Traceback</a:t>
            </a:r>
            <a:r>
              <a:rPr lang="en-US" dirty="0"/>
              <a:t> (most recent call last):</a:t>
            </a:r>
          </a:p>
          <a:p>
            <a:pPr marL="0" indent="0">
              <a:buNone/>
            </a:pPr>
            <a:r>
              <a:rPr lang="en-US" dirty="0"/>
              <a:t>  File "/Users/</a:t>
            </a:r>
            <a:r>
              <a:rPr lang="en-US" dirty="0" err="1"/>
              <a:t>jasocarter</a:t>
            </a:r>
            <a:r>
              <a:rPr lang="en-US" dirty="0"/>
              <a:t>/</a:t>
            </a:r>
            <a:r>
              <a:rPr lang="en-US" dirty="0" err="1"/>
              <a:t>PycharmProjects</a:t>
            </a:r>
            <a:r>
              <a:rPr lang="en-US" dirty="0"/>
              <a:t>/Test/Test.py", line 9, in &lt;module&gt;</a:t>
            </a:r>
          </a:p>
          <a:p>
            <a:pPr marL="0" indent="0">
              <a:buNone/>
            </a:pPr>
            <a:r>
              <a:rPr lang="en-US" dirty="0"/>
              <a:t>    quotient = </a:t>
            </a:r>
            <a:r>
              <a:rPr lang="en-US" dirty="0" err="1"/>
              <a:t>firstNumber</a:t>
            </a:r>
            <a:r>
              <a:rPr lang="en-US" dirty="0"/>
              <a:t>/</a:t>
            </a:r>
            <a:r>
              <a:rPr lang="en-US" dirty="0" err="1"/>
              <a:t>secondNumber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ZeroDivisionError</a:t>
            </a:r>
            <a:r>
              <a:rPr lang="en-US" dirty="0"/>
              <a:t>: integer division or modulo by zero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3733800"/>
            <a:ext cx="57150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What happens if </a:t>
            </a:r>
            <a:r>
              <a:rPr lang="en-US" dirty="0" err="1" smtClean="0"/>
              <a:t>secondNumber</a:t>
            </a:r>
            <a:r>
              <a:rPr lang="en-US" dirty="0" smtClean="0"/>
              <a:t> = 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9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Example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14400"/>
            <a:ext cx="827633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3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format()</a:t>
            </a:r>
            <a:r>
              <a:rPr lang="en-US" b="1" dirty="0"/>
              <a:t> </a:t>
            </a:r>
            <a:r>
              <a:rPr lang="en-US" dirty="0" smtClean="0"/>
              <a:t>function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Takes two arguments</a:t>
            </a:r>
          </a:p>
          <a:p>
            <a:pPr lvl="1"/>
            <a:r>
              <a:rPr lang="en-US" dirty="0" smtClean="0"/>
              <a:t>First argument can be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tring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loat</a:t>
            </a:r>
          </a:p>
          <a:p>
            <a:pPr lvl="2"/>
            <a:r>
              <a:rPr lang="en-US" dirty="0" smtClean="0"/>
              <a:t>Integer</a:t>
            </a:r>
          </a:p>
          <a:p>
            <a:pPr lvl="1"/>
            <a:r>
              <a:rPr lang="en-US" dirty="0" smtClean="0"/>
              <a:t>Second argument is a format spec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229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0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Spec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string</a:t>
            </a:r>
            <a:endParaRPr lang="en-US" dirty="0"/>
          </a:p>
          <a:p>
            <a:r>
              <a:rPr lang="en-US" dirty="0" smtClean="0"/>
              <a:t>d</a:t>
            </a:r>
          </a:p>
          <a:p>
            <a:pPr lvl="1"/>
            <a:r>
              <a:rPr lang="en-US" dirty="0" smtClean="0"/>
              <a:t>integer</a:t>
            </a:r>
          </a:p>
          <a:p>
            <a:r>
              <a:rPr lang="en-US" dirty="0" smtClean="0"/>
              <a:t>f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loat</a:t>
            </a:r>
          </a:p>
          <a:p>
            <a:pPr lvl="1"/>
            <a:r>
              <a:rPr lang="en-US" dirty="0"/>
              <a:t>%.&lt;number of digits&gt;f - Floating point numbers with a fixed amount of digits to the right of the dot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each type (string, </a:t>
            </a:r>
            <a:r>
              <a:rPr lang="en-US" dirty="0" err="1" smtClean="0"/>
              <a:t>integer,float</a:t>
            </a:r>
            <a:r>
              <a:rPr lang="en-US" dirty="0" smtClean="0"/>
              <a:t>), one can specify the number of characters (strings) or digits (integer, float) to display</a:t>
            </a:r>
          </a:p>
        </p:txBody>
      </p:sp>
    </p:spTree>
    <p:extLst>
      <p:ext uri="{BB962C8B-B14F-4D97-AF65-F5344CB8AC3E}">
        <p14:creationId xmlns:p14="http://schemas.microsoft.com/office/powerpoint/2010/main" val="32731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Strings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2819400"/>
            <a:ext cx="85153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1066800"/>
            <a:ext cx="85153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8477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0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Integers and Floats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772400" cy="533400"/>
          </a:xfrm>
        </p:spPr>
        <p:txBody>
          <a:bodyPr/>
          <a:lstStyle/>
          <a:p>
            <a:r>
              <a:rPr lang="en-US" dirty="0" smtClean="0"/>
              <a:t>Integer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276600"/>
            <a:ext cx="7772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Float</a:t>
            </a:r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1724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733800"/>
            <a:ext cx="8172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124450"/>
            <a:ext cx="8534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33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if-else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"/>
          <a:stretch/>
        </p:blipFill>
        <p:spPr bwMode="auto">
          <a:xfrm>
            <a:off x="152399" y="2133600"/>
            <a:ext cx="856826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8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Structure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077200" cy="55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2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Nested Decision Structures and the if-</a:t>
            </a:r>
            <a:r>
              <a:rPr lang="en-US" dirty="0" err="1"/>
              <a:t>elif</a:t>
            </a:r>
            <a:r>
              <a:rPr lang="en-US" dirty="0"/>
              <a:t>-else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decision structure can be nested inside another decision structure</a:t>
            </a:r>
          </a:p>
          <a:p>
            <a:r>
              <a:rPr lang="en-US" dirty="0"/>
              <a:t>Commonly needed in programs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sz="2000" dirty="0"/>
              <a:t>Determine if someone qualifies for a loan, they must meet two conditions:</a:t>
            </a:r>
          </a:p>
          <a:p>
            <a:pPr lvl="2"/>
            <a:r>
              <a:rPr lang="en-US" dirty="0"/>
              <a:t>Must earn at least $30,000/year</a:t>
            </a:r>
          </a:p>
          <a:p>
            <a:pPr lvl="2"/>
            <a:r>
              <a:rPr lang="en-US" dirty="0"/>
              <a:t>Must have been employed for at least two years</a:t>
            </a:r>
          </a:p>
          <a:p>
            <a:pPr lvl="1"/>
            <a:r>
              <a:rPr lang="en-US" sz="2000" dirty="0"/>
              <a:t>Check first condition, and if it is true, check second condition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Nested Decision Structures and the if-</a:t>
            </a:r>
            <a:r>
              <a:rPr lang="en-US" dirty="0" err="1"/>
              <a:t>elif</a:t>
            </a:r>
            <a:r>
              <a:rPr lang="en-US" dirty="0"/>
              <a:t>-else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Important to use proper indentation in a nested decision structure</a:t>
            </a:r>
          </a:p>
          <a:p>
            <a:r>
              <a:rPr lang="en-US" dirty="0"/>
              <a:t>Important for Python interpreter</a:t>
            </a:r>
          </a:p>
          <a:p>
            <a:r>
              <a:rPr lang="en-US" dirty="0"/>
              <a:t>Makes code more readable for programmer</a:t>
            </a:r>
          </a:p>
          <a:p>
            <a:r>
              <a:rPr lang="en-US" dirty="0"/>
              <a:t>Rules for writing nested if statements:</a:t>
            </a:r>
          </a:p>
          <a:p>
            <a:pPr lvl="1"/>
            <a:r>
              <a:rPr lang="en-US" sz="2000" dirty="0"/>
              <a:t>else clause should align with matching if clause</a:t>
            </a:r>
          </a:p>
          <a:p>
            <a:pPr lvl="1"/>
            <a:r>
              <a:rPr lang="en-US" sz="2000" dirty="0"/>
              <a:t>Statements in each block must be consistently indented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f-</a:t>
            </a:r>
            <a:r>
              <a:rPr lang="en-US" dirty="0" err="1" smtClean="0"/>
              <a:t>elif</a:t>
            </a:r>
            <a:r>
              <a:rPr lang="en-US" dirty="0" smtClean="0"/>
              <a:t>-else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if-</a:t>
            </a:r>
            <a:r>
              <a:rPr lang="en-US" u="sng" dirty="0" err="1"/>
              <a:t>elif</a:t>
            </a:r>
            <a:r>
              <a:rPr lang="en-US" u="sng" dirty="0"/>
              <a:t>-else statement</a:t>
            </a:r>
            <a:r>
              <a:rPr lang="en-US" dirty="0"/>
              <a:t>: special version of a decision structure</a:t>
            </a:r>
          </a:p>
          <a:p>
            <a:r>
              <a:rPr lang="en-US" dirty="0"/>
              <a:t>Makes logic of nested decision structures simpler to write</a:t>
            </a:r>
          </a:p>
          <a:p>
            <a:pPr lvl="1"/>
            <a:r>
              <a:rPr lang="en-US" sz="2000" dirty="0"/>
              <a:t>Can include multiple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dirty="0"/>
              <a:t> statements</a:t>
            </a:r>
          </a:p>
          <a:p>
            <a:r>
              <a:rPr lang="en-US" sz="2800" dirty="0"/>
              <a:t>Syntax: 		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 condition1</a:t>
            </a:r>
          </a:p>
          <a:p>
            <a:pPr marL="365760" lvl="1" indent="0">
              <a:buNone/>
            </a:pPr>
            <a:r>
              <a:rPr lang="en-US" sz="2000" dirty="0"/>
              <a:t>				statements</a:t>
            </a:r>
          </a:p>
          <a:p>
            <a:pPr marL="365760" lvl="1" indent="0">
              <a:buNone/>
            </a:pPr>
            <a:r>
              <a:rPr lang="en-US" sz="2000" dirty="0"/>
              <a:t>			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dirty="0"/>
              <a:t> condition2</a:t>
            </a:r>
          </a:p>
          <a:p>
            <a:pPr marL="365760" lvl="1" indent="0">
              <a:buNone/>
            </a:pPr>
            <a:r>
              <a:rPr lang="en-US" sz="2000" dirty="0"/>
              <a:t>				statements </a:t>
            </a:r>
          </a:p>
          <a:p>
            <a:pPr marL="365760" lvl="1" indent="0">
              <a:buNone/>
            </a:pPr>
            <a:r>
              <a:rPr lang="en-US" sz="2000" dirty="0"/>
              <a:t>			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marL="365760" lvl="1" indent="0">
              <a:buNone/>
            </a:pPr>
            <a:r>
              <a:rPr lang="en-US" sz="2000" dirty="0"/>
              <a:t>				statements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" r="26369" b="22563"/>
          <a:stretch/>
        </p:blipFill>
        <p:spPr bwMode="auto">
          <a:xfrm>
            <a:off x="457200" y="1447800"/>
            <a:ext cx="8000999" cy="355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9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Nested Decision Structure to Determine a Grade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661844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4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781"/>
            <a:ext cx="6400800" cy="679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4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199"/>
            <a:ext cx="6248400" cy="673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1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Logical operators</a:t>
            </a:r>
            <a:r>
              <a:rPr lang="en-US" dirty="0"/>
              <a:t>: operators that can be used to create complex Boolean expressions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dirty="0"/>
              <a:t>operator and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/>
              <a:t> operator: binary operators, connect two Boolean expressions into a compound Boolean expression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dirty="0"/>
              <a:t> operator: unary operator, reverses the truth of its Boolean operand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and Operator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2999"/>
            <a:ext cx="51435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8390" y="3921909"/>
            <a:ext cx="422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Truth table for the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b="1" dirty="0"/>
              <a:t> operator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4291241"/>
            <a:ext cx="4724400" cy="234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 Operator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0292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3687679"/>
            <a:ext cx="4107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Truth table for  the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b="1" dirty="0"/>
              <a:t> operator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70866"/>
            <a:ext cx="5638800" cy="278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6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Short-Circuit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Short circuit evaluation</a:t>
            </a:r>
            <a:r>
              <a:rPr lang="en-US" dirty="0"/>
              <a:t>: deciding the value of a compound Boolean expression after evaluating only one sub </a:t>
            </a:r>
            <a:r>
              <a:rPr lang="en-US" dirty="0" smtClean="0"/>
              <a:t>expression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Performed by the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sz="2000" dirty="0"/>
              <a:t>If </a:t>
            </a:r>
            <a:r>
              <a:rPr lang="en-US" sz="2000" dirty="0"/>
              <a:t>left operand is true, compound expression is true. Otherwise, evaluate right </a:t>
            </a:r>
            <a:r>
              <a:rPr lang="en-US" sz="2000" dirty="0"/>
              <a:t>operand</a:t>
            </a:r>
          </a:p>
          <a:p>
            <a:r>
              <a:rPr lang="en-US" dirty="0"/>
              <a:t>Performed by the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endParaRPr lang="en-US" sz="2000" dirty="0"/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left operand is false, compound expression is false. Otherwise, evaluate right operand</a:t>
            </a:r>
            <a:endParaRPr lang="he-IL" sz="2000" dirty="0"/>
          </a:p>
          <a:p>
            <a:pPr lvl="1"/>
            <a:endParaRPr lang="he-IL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772400" cy="2057400"/>
          </a:xfrm>
        </p:spPr>
        <p:txBody>
          <a:bodyPr/>
          <a:lstStyle/>
          <a:p>
            <a:r>
              <a:rPr lang="en-US" dirty="0"/>
              <a:t>Takes </a:t>
            </a:r>
            <a:r>
              <a:rPr lang="en-US" dirty="0" smtClean="0"/>
              <a:t>a Boolean </a:t>
            </a:r>
            <a:r>
              <a:rPr lang="en-US" dirty="0"/>
              <a:t>expression as operand and reverses its logical value</a:t>
            </a:r>
          </a:p>
          <a:p>
            <a:r>
              <a:rPr lang="en-US" dirty="0"/>
              <a:t>Sometimes it may be necessary to place parentheses around an expression to clarify to what you are applying the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dirty="0"/>
              <a:t> </a:t>
            </a:r>
            <a:r>
              <a:rPr lang="en-US" dirty="0" smtClean="0"/>
              <a:t>operator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3352800"/>
            <a:ext cx="422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Truth table for the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b="1" dirty="0"/>
              <a:t> operator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7519238" cy="137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8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Checking Numeric Ranges with </a:t>
            </a:r>
            <a:r>
              <a:rPr lang="en-US" dirty="0" smtClean="0"/>
              <a:t>Logical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determine whether a numeric value is within a specific range of values, use and </a:t>
            </a:r>
          </a:p>
          <a:p>
            <a:pPr lvl="1"/>
            <a:r>
              <a:rPr lang="en-US" dirty="0"/>
              <a:t>Example: x &gt;= 10 and x &lt;= </a:t>
            </a:r>
            <a:r>
              <a:rPr lang="en-US" dirty="0" smtClean="0"/>
              <a:t>20</a:t>
            </a:r>
          </a:p>
          <a:p>
            <a:pPr lvl="1"/>
            <a:endParaRPr lang="en-US" dirty="0"/>
          </a:p>
          <a:p>
            <a:r>
              <a:rPr lang="en-US" dirty="0"/>
              <a:t>To determine whether a numeric value is outside of a specific range of values, use or </a:t>
            </a:r>
          </a:p>
          <a:p>
            <a:pPr lvl="1"/>
            <a:r>
              <a:rPr lang="en-US" dirty="0"/>
              <a:t>Example: x &lt; 10 or x &gt; 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Boolean variable</a:t>
            </a:r>
            <a:r>
              <a:rPr lang="en-US" dirty="0"/>
              <a:t>: references one of two values, True or False</a:t>
            </a:r>
          </a:p>
          <a:p>
            <a:r>
              <a:rPr lang="en-US" dirty="0"/>
              <a:t>Represented by </a:t>
            </a:r>
            <a:r>
              <a:rPr lang="en-US" dirty="0" err="1"/>
              <a:t>bool</a:t>
            </a:r>
            <a:r>
              <a:rPr lang="en-US" dirty="0"/>
              <a:t> data type</a:t>
            </a:r>
          </a:p>
          <a:p>
            <a:r>
              <a:rPr lang="en-US" dirty="0"/>
              <a:t>Commonly used as flags</a:t>
            </a:r>
          </a:p>
          <a:p>
            <a:r>
              <a:rPr lang="en-US" u="sng" dirty="0"/>
              <a:t>Flag</a:t>
            </a:r>
            <a:r>
              <a:rPr lang="en-US" dirty="0"/>
              <a:t>: variable that signals when some condition exists in a program</a:t>
            </a:r>
          </a:p>
          <a:p>
            <a:pPr lvl="1"/>
            <a:r>
              <a:rPr lang="en-US" sz="2000" dirty="0"/>
              <a:t>Flag set to False </a:t>
            </a:r>
            <a:r>
              <a:rPr lang="en-US" sz="2000" dirty="0">
                <a:sym typeface="Wingdings"/>
              </a:rPr>
              <a:t> condition does not exist</a:t>
            </a:r>
          </a:p>
          <a:p>
            <a:pPr lvl="1"/>
            <a:r>
              <a:rPr lang="en-US" sz="2000" dirty="0"/>
              <a:t>Flag set to True  condition exists</a:t>
            </a:r>
            <a:endParaRPr lang="he-IL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“if” Statement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6" t="-1461" b="1461"/>
          <a:stretch/>
        </p:blipFill>
        <p:spPr bwMode="auto">
          <a:xfrm>
            <a:off x="3200400" y="1066800"/>
            <a:ext cx="422563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3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Does an if statement always need to be followed by an else statement?</a:t>
            </a:r>
          </a:p>
          <a:p>
            <a:r>
              <a:rPr lang="en-US" dirty="0"/>
              <a:t>If you write an if-else statement, under what circumstances do the statements that appear after the else clause execute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Assume the variables a = 2, b = 4, c = 6. What do the following statements evaluate to (true or false)?</a:t>
            </a:r>
          </a:p>
          <a:p>
            <a:pPr lvl="2"/>
            <a:r>
              <a:rPr lang="en-US" dirty="0"/>
              <a:t>a == 4 or b &gt; 2</a:t>
            </a:r>
          </a:p>
          <a:p>
            <a:pPr lvl="2"/>
            <a:r>
              <a:rPr lang="en-US" dirty="0"/>
              <a:t>6 &lt;= c and a &gt; 3</a:t>
            </a:r>
          </a:p>
          <a:p>
            <a:pPr lvl="2"/>
            <a:r>
              <a:rPr lang="en-US" dirty="0"/>
              <a:t>1 != b and c != 3</a:t>
            </a:r>
          </a:p>
          <a:p>
            <a:pPr lvl="2"/>
            <a:r>
              <a:rPr lang="en-US" dirty="0"/>
              <a:t>a &gt;= -1 or a &lt;= b</a:t>
            </a:r>
          </a:p>
          <a:p>
            <a:pPr lvl="2"/>
            <a:r>
              <a:rPr lang="en-US" dirty="0"/>
              <a:t>not (a &gt; 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Write a program that asks the user when their birthday is (month and day of month as </a:t>
            </a:r>
            <a:r>
              <a:rPr lang="en-US" dirty="0" err="1"/>
              <a:t>ints</a:t>
            </a:r>
            <a:r>
              <a:rPr lang="en-US" dirty="0"/>
              <a:t>). Then print a message telling them if their birthday has already passed this year, is yet to come this year, or is today.</a:t>
            </a:r>
          </a:p>
          <a:p>
            <a:r>
              <a:rPr lang="en-US" dirty="0"/>
              <a:t>You should write 2 functions:</a:t>
            </a:r>
          </a:p>
          <a:p>
            <a:pPr lvl="1"/>
            <a:r>
              <a:rPr lang="en-US" dirty="0"/>
              <a:t>main: prompts the user for their birth month and day, calls </a:t>
            </a:r>
            <a:r>
              <a:rPr lang="en-US" dirty="0" err="1"/>
              <a:t>birthdayMessage</a:t>
            </a:r>
            <a:endParaRPr lang="en-US" dirty="0"/>
          </a:p>
          <a:p>
            <a:pPr lvl="1"/>
            <a:r>
              <a:rPr lang="en-US" dirty="0" err="1"/>
              <a:t>birthdayMessage</a:t>
            </a:r>
            <a:r>
              <a:rPr lang="en-US" dirty="0"/>
              <a:t>: takes in the birth month and day and outputs a message about their birthday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“if”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Python </a:t>
            </a:r>
            <a:r>
              <a:rPr lang="en-US" dirty="0" smtClean="0"/>
              <a:t>syntax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</a:t>
            </a:r>
            <a:r>
              <a:rPr lang="en-US" dirty="0" smtClean="0"/>
              <a:t> </a:t>
            </a:r>
            <a:r>
              <a:rPr lang="en-US" i="1" dirty="0" smtClean="0"/>
              <a:t>condition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	Statement</a:t>
            </a: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	Statement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endParaRPr lang="en-US" sz="2000" i="1" dirty="0"/>
          </a:p>
          <a:p>
            <a:r>
              <a:rPr lang="en-US" dirty="0"/>
              <a:t>First line </a:t>
            </a:r>
            <a:r>
              <a:rPr lang="en-US" dirty="0" smtClean="0"/>
              <a:t>is known </a:t>
            </a:r>
            <a:r>
              <a:rPr lang="en-US" dirty="0"/>
              <a:t>as the if clause</a:t>
            </a:r>
          </a:p>
          <a:p>
            <a:r>
              <a:rPr lang="en-US" dirty="0"/>
              <a:t>Includes the keyword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</a:t>
            </a:r>
            <a:r>
              <a:rPr lang="en-US" dirty="0"/>
              <a:t> followed by condition</a:t>
            </a:r>
          </a:p>
          <a:p>
            <a:pPr lvl="1"/>
            <a:r>
              <a:rPr lang="en-US" sz="2000" dirty="0"/>
              <a:t>The condition can be true or false</a:t>
            </a:r>
          </a:p>
          <a:p>
            <a:pPr lvl="1"/>
            <a:r>
              <a:rPr lang="en-US" sz="2000" dirty="0"/>
              <a:t>When the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</a:t>
            </a:r>
            <a:r>
              <a:rPr lang="en-US" sz="2000" dirty="0"/>
              <a:t> statement executes, the condition is tested, and if it is true the block statements are executed. Otherwise, block statements are skipped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Statement Examples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295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9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Boolean Expressions and Relational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Boolean expression</a:t>
            </a:r>
            <a:r>
              <a:rPr lang="en-US" dirty="0"/>
              <a:t>: expression tested by if statement to determine if it is true or false</a:t>
            </a:r>
          </a:p>
          <a:p>
            <a:pPr lvl="1"/>
            <a:r>
              <a:rPr lang="en-US" dirty="0"/>
              <a:t>Example: a &gt; b</a:t>
            </a:r>
          </a:p>
          <a:p>
            <a:pPr lvl="2"/>
            <a:r>
              <a:rPr lang="en-US" sz="1700" dirty="0"/>
              <a:t> </a:t>
            </a:r>
            <a:r>
              <a:rPr lang="en-US" sz="1900" dirty="0"/>
              <a:t>true if a is greater than b; false </a:t>
            </a:r>
            <a:r>
              <a:rPr lang="en-US" sz="1900" dirty="0" smtClean="0"/>
              <a:t>otherwise</a:t>
            </a:r>
          </a:p>
          <a:p>
            <a:pPr marL="731520" lvl="2" indent="0">
              <a:buNone/>
            </a:pPr>
            <a:endParaRPr lang="en-US" sz="1700" dirty="0" smtClean="0"/>
          </a:p>
          <a:p>
            <a:pPr marL="731520" lvl="2" indent="0">
              <a:buNone/>
            </a:pPr>
            <a:endParaRPr lang="en-US" sz="1700" dirty="0"/>
          </a:p>
          <a:p>
            <a:pPr marL="731520" lvl="2" indent="0">
              <a:buNone/>
            </a:pPr>
            <a:endParaRPr lang="en-US" sz="1700" dirty="0"/>
          </a:p>
          <a:p>
            <a:r>
              <a:rPr lang="en-US" u="sng" dirty="0"/>
              <a:t>Relational operator</a:t>
            </a:r>
            <a:r>
              <a:rPr lang="en-US" dirty="0"/>
              <a:t>: determines whether a specific relationship exists between two values</a:t>
            </a:r>
          </a:p>
          <a:p>
            <a:pPr lvl="1"/>
            <a:r>
              <a:rPr lang="en-US" dirty="0"/>
              <a:t>Example</a:t>
            </a:r>
            <a:r>
              <a:rPr lang="en-US" dirty="0"/>
              <a:t>: greater than (&gt;)</a:t>
            </a:r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Boolean Expressions and Relational Operators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886020"/>
              </p:ext>
            </p:extLst>
          </p:nvPr>
        </p:nvGraphicFramePr>
        <p:xfrm>
          <a:off x="228600" y="1143000"/>
          <a:ext cx="8229600" cy="4114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87829">
                <a:tc>
                  <a:txBody>
                    <a:bodyPr/>
                    <a:lstStyle/>
                    <a:p>
                      <a:r>
                        <a:rPr lang="en-US" dirty="0" smtClean="0"/>
                        <a:t>Expression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&gt;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x greater than y?</a:t>
                      </a:r>
                      <a:endParaRPr lang="en-US" dirty="0"/>
                    </a:p>
                  </a:txBody>
                  <a:tcPr/>
                </a:tc>
              </a:tr>
              <a:tr h="587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&lt; 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x less than y?</a:t>
                      </a:r>
                      <a:endParaRPr lang="en-US" dirty="0"/>
                    </a:p>
                  </a:txBody>
                  <a:tcPr/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&gt;=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x greater than or equal to  y?</a:t>
                      </a:r>
                      <a:endParaRPr lang="en-US" dirty="0"/>
                    </a:p>
                  </a:txBody>
                  <a:tcPr/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&lt;=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x less than or equal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y?</a:t>
                      </a:r>
                      <a:endParaRPr lang="en-US" dirty="0"/>
                    </a:p>
                  </a:txBody>
                  <a:tcPr/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==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x equal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dirty="0" smtClean="0"/>
                        <a:t>y?</a:t>
                      </a:r>
                      <a:endParaRPr lang="en-US" dirty="0"/>
                    </a:p>
                  </a:txBody>
                  <a:tcPr/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!=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x not equal to y?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5410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== operator determines whether the two operands are equal to one another</a:t>
            </a:r>
          </a:p>
          <a:p>
            <a:r>
              <a:rPr lang="en-US" dirty="0"/>
              <a:t>Do not confuse with assignment operator (=)</a:t>
            </a:r>
          </a:p>
        </p:txBody>
      </p:sp>
    </p:spTree>
    <p:extLst>
      <p:ext uri="{BB962C8B-B14F-4D97-AF65-F5344CB8AC3E}">
        <p14:creationId xmlns:p14="http://schemas.microsoft.com/office/powerpoint/2010/main" val="17469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Boolean Expressions and Relational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Any relational operator can be used in a decision block</a:t>
            </a:r>
          </a:p>
          <a:p>
            <a:pPr lvl="1"/>
            <a:r>
              <a:rPr lang="en-US" dirty="0"/>
              <a:t>Example: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balance == 0</a:t>
            </a:r>
          </a:p>
          <a:p>
            <a:pPr lvl="1"/>
            <a:r>
              <a:rPr lang="en-US" dirty="0"/>
              <a:t>Example: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payment !=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balance</a:t>
            </a:r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You can use if statements inside of functions</a:t>
            </a:r>
          </a:p>
          <a:p>
            <a:pPr lvl="1"/>
            <a:r>
              <a:rPr lang="en-US" dirty="0"/>
              <a:t>Statements in inner block must be indented with respect to the outer block</a:t>
            </a:r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23687</TotalTime>
  <Words>1177</Words>
  <Application>Microsoft Office PowerPoint</Application>
  <PresentationFormat>On-screen Show (4:3)</PresentationFormat>
  <Paragraphs>192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Oriel</vt:lpstr>
      <vt:lpstr>INLS 560 – Conditionals</vt:lpstr>
      <vt:lpstr>Conditionals</vt:lpstr>
      <vt:lpstr>Conditionals</vt:lpstr>
      <vt:lpstr>The “if” Statement</vt:lpstr>
      <vt:lpstr>The “if” Statement</vt:lpstr>
      <vt:lpstr>if Statement Examples</vt:lpstr>
      <vt:lpstr>Boolean Expressions and Relational Operators</vt:lpstr>
      <vt:lpstr>Boolean Expressions and Relational Operators</vt:lpstr>
      <vt:lpstr>Boolean Expressions and Relational Operators</vt:lpstr>
      <vt:lpstr>if-Statement Inside a Function</vt:lpstr>
      <vt:lpstr>The if-else Statement</vt:lpstr>
      <vt:lpstr>The if-else Statement</vt:lpstr>
      <vt:lpstr>If-Else Example</vt:lpstr>
      <vt:lpstr>Comparing Strings</vt:lpstr>
      <vt:lpstr>Using String Comparisons</vt:lpstr>
      <vt:lpstr>Practice</vt:lpstr>
      <vt:lpstr>Practice Solution</vt:lpstr>
      <vt:lpstr>PowerPoint Presentation</vt:lpstr>
      <vt:lpstr>Comments</vt:lpstr>
      <vt:lpstr>Comments Example</vt:lpstr>
      <vt:lpstr>Formatting Output</vt:lpstr>
      <vt:lpstr>Formatting Spec</vt:lpstr>
      <vt:lpstr>Formatting Strings</vt:lpstr>
      <vt:lpstr>Formatting Integers and Floats</vt:lpstr>
      <vt:lpstr>Nested if-else</vt:lpstr>
      <vt:lpstr>Nested Decision Structure</vt:lpstr>
      <vt:lpstr>Nested Decision Structures and the if-elif-else Statement</vt:lpstr>
      <vt:lpstr>Nested Decision Structures and the if-elif-else Statement</vt:lpstr>
      <vt:lpstr>if-elif-else statement</vt:lpstr>
      <vt:lpstr>Nested Decision Structure to Determine a Grade</vt:lpstr>
      <vt:lpstr>PowerPoint Presentation</vt:lpstr>
      <vt:lpstr>PowerPoint Presentation</vt:lpstr>
      <vt:lpstr>Logical Operators</vt:lpstr>
      <vt:lpstr>The and Operator</vt:lpstr>
      <vt:lpstr>The or Operator</vt:lpstr>
      <vt:lpstr>Short-Circuit Evaluation</vt:lpstr>
      <vt:lpstr>The not Operator</vt:lpstr>
      <vt:lpstr>Checking Numeric Ranges with Logical Operators</vt:lpstr>
      <vt:lpstr>Boolean Variable</vt:lpstr>
      <vt:lpstr>Review Questions</vt:lpstr>
      <vt:lpstr>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Jason Carter</cp:lastModifiedBy>
  <cp:revision>180</cp:revision>
  <dcterms:created xsi:type="dcterms:W3CDTF">2006-08-16T00:00:00Z</dcterms:created>
  <dcterms:modified xsi:type="dcterms:W3CDTF">2014-08-28T22:38:19Z</dcterms:modified>
</cp:coreProperties>
</file>