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1"/>
  </p:notesMasterIdLst>
  <p:sldIdLst>
    <p:sldId id="256" r:id="rId2"/>
    <p:sldId id="318" r:id="rId3"/>
    <p:sldId id="319" r:id="rId4"/>
    <p:sldId id="320" r:id="rId5"/>
    <p:sldId id="316" r:id="rId6"/>
    <p:sldId id="317" r:id="rId7"/>
    <p:sldId id="315" r:id="rId8"/>
    <p:sldId id="284" r:id="rId9"/>
    <p:sldId id="285" r:id="rId10"/>
    <p:sldId id="283" r:id="rId11"/>
    <p:sldId id="282" r:id="rId12"/>
    <p:sldId id="286" r:id="rId13"/>
    <p:sldId id="289" r:id="rId14"/>
    <p:sldId id="290" r:id="rId15"/>
    <p:sldId id="291" r:id="rId16"/>
    <p:sldId id="287" r:id="rId17"/>
    <p:sldId id="288" r:id="rId18"/>
    <p:sldId id="295" r:id="rId19"/>
    <p:sldId id="292" r:id="rId20"/>
    <p:sldId id="314" r:id="rId21"/>
    <p:sldId id="293" r:id="rId22"/>
    <p:sldId id="294" r:id="rId23"/>
    <p:sldId id="296" r:id="rId24"/>
    <p:sldId id="297" r:id="rId25"/>
    <p:sldId id="298" r:id="rId26"/>
    <p:sldId id="301" r:id="rId27"/>
    <p:sldId id="300" r:id="rId28"/>
    <p:sldId id="303" r:id="rId29"/>
    <p:sldId id="304" r:id="rId30"/>
    <p:sldId id="302" r:id="rId31"/>
    <p:sldId id="305" r:id="rId32"/>
    <p:sldId id="307" r:id="rId33"/>
    <p:sldId id="309" r:id="rId34"/>
    <p:sldId id="308" r:id="rId35"/>
    <p:sldId id="306" r:id="rId36"/>
    <p:sldId id="310" r:id="rId37"/>
    <p:sldId id="311" r:id="rId38"/>
    <p:sldId id="312" r:id="rId39"/>
    <p:sldId id="313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06" autoAdjust="0"/>
    <p:restoredTop sz="72777" autoAdjust="0"/>
  </p:normalViewPr>
  <p:slideViewPr>
    <p:cSldViewPr>
      <p:cViewPr varScale="1">
        <p:scale>
          <a:sx n="69" d="100"/>
          <a:sy n="69" d="100"/>
        </p:scale>
        <p:origin x="-1797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5BFCD-1A9F-4E04-964F-3BE1AA8E8FD6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1EB67-F149-44AB-8268-6FBAA37BC8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42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1EB67-F149-44AB-8268-6FBAA37BC8D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417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1EB67-F149-44AB-8268-6FBAA37BC8D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24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Changes made to a parameter value within the function do not affect the argument</a:t>
            </a:r>
          </a:p>
          <a:p>
            <a:pPr rtl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Known as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pass by value</a:t>
            </a:r>
          </a:p>
          <a:p>
            <a:pPr rtl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Provides a way for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one-way-only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communication between one function and another function</a:t>
            </a:r>
          </a:p>
          <a:p>
            <a:pPr rtl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Calling function can communicate with called function</a:t>
            </a:r>
            <a:endParaRPr lang="he-IL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1EB67-F149-44AB-8268-6FBAA37BC8D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963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924800" cy="51785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8/28/2014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792162"/>
          </a:xfrm>
          <a:prstGeom prst="rect">
            <a:avLst/>
          </a:prstGeom>
        </p:spPr>
        <p:txBody>
          <a:bodyPr vert="horz" anchor="ctr" anchorCtr="1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7924800" cy="51785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483194" y="6172200"/>
            <a:ext cx="526694" cy="552651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0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0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514600"/>
            <a:ext cx="6172200" cy="1894362"/>
          </a:xfrm>
        </p:spPr>
        <p:txBody>
          <a:bodyPr/>
          <a:lstStyle/>
          <a:p>
            <a:r>
              <a:rPr lang="en-US" dirty="0" smtClean="0"/>
              <a:t>INLS 560 – Functions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257800"/>
            <a:ext cx="6172200" cy="1117122"/>
          </a:xfrm>
        </p:spPr>
        <p:txBody>
          <a:bodyPr/>
          <a:lstStyle/>
          <a:p>
            <a:r>
              <a:rPr lang="en-US" dirty="0" smtClean="0"/>
              <a:t>Instructor: Jason Carter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Types of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Built-in</a:t>
            </a:r>
          </a:p>
          <a:p>
            <a:r>
              <a:rPr lang="en-US" dirty="0" smtClean="0"/>
              <a:t>User defined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0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Built-in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077200" cy="685800"/>
          </a:xfrm>
        </p:spPr>
        <p:txBody>
          <a:bodyPr/>
          <a:lstStyle/>
          <a:p>
            <a:r>
              <a:rPr lang="en-US" dirty="0"/>
              <a:t>https://docs.python.org/2/library/functions.html#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42" y="1849149"/>
            <a:ext cx="8084150" cy="371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61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Built-in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077200" cy="121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To use functions we call them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print</a:t>
            </a:r>
            <a:r>
              <a:rPr lang="en-US" dirty="0" smtClean="0"/>
              <a:t> “Hello World”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print</a:t>
            </a:r>
            <a:r>
              <a:rPr lang="en-US" dirty="0" smtClean="0"/>
              <a:t> (“Hello World”)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4572000"/>
            <a:ext cx="80010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What is the input to the print function?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28600" y="2667000"/>
            <a:ext cx="8763000" cy="1676400"/>
            <a:chOff x="76200" y="3962400"/>
            <a:chExt cx="8763000" cy="1676400"/>
          </a:xfrm>
        </p:grpSpPr>
        <p:sp>
          <p:nvSpPr>
            <p:cNvPr id="6" name="Rectangle 5"/>
            <p:cNvSpPr/>
            <p:nvPr/>
          </p:nvSpPr>
          <p:spPr>
            <a:xfrm>
              <a:off x="2438400" y="3962400"/>
              <a:ext cx="3581400" cy="16764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accent1"/>
                  </a:solidFill>
                </a:rPr>
                <a:t>print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838200" y="4724400"/>
              <a:ext cx="1524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6019800" y="4724400"/>
              <a:ext cx="1524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76200" y="4507468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Input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620000" y="4507468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Output</a:t>
              </a:r>
              <a:endParaRPr lang="en-US" dirty="0"/>
            </a:p>
          </p:txBody>
        </p:sp>
      </p:grpSp>
      <p:sp>
        <p:nvSpPr>
          <p:cNvPr id="11" name="Content Placeholder 2"/>
          <p:cNvSpPr txBox="1">
            <a:spLocks/>
          </p:cNvSpPr>
          <p:nvPr/>
        </p:nvSpPr>
        <p:spPr>
          <a:xfrm>
            <a:off x="1066800" y="4953000"/>
            <a:ext cx="32004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“Hello World”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5410200"/>
            <a:ext cx="80010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What is the output of the print function?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066800" y="5867400"/>
            <a:ext cx="67056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Printing the words Hello World to the console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64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Built-in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9100" y="990600"/>
            <a:ext cx="8191500" cy="2286000"/>
          </a:xfrm>
        </p:spPr>
        <p:txBody>
          <a:bodyPr>
            <a:normAutofit/>
          </a:bodyPr>
          <a:lstStyle/>
          <a:p>
            <a:r>
              <a:rPr lang="en-US" sz="2100" dirty="0" err="1">
                <a:solidFill>
                  <a:schemeClr val="accent1"/>
                </a:solidFill>
              </a:rPr>
              <a:t>len</a:t>
            </a:r>
            <a:endParaRPr lang="en-US" sz="2100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Return the length (the number of items) of an object. The argument may be a sequence (such as a string, bytes, tuple, list, or range) or a collection (such as a dictionary, set, or frozen set).</a:t>
            </a:r>
            <a:endParaRPr lang="en-US" dirty="0" smtClean="0"/>
          </a:p>
          <a:p>
            <a:pPr lvl="1"/>
            <a:r>
              <a:rPr lang="en-US" dirty="0" err="1" smtClean="0">
                <a:solidFill>
                  <a:schemeClr val="accent1"/>
                </a:solidFill>
              </a:rPr>
              <a:t>len</a:t>
            </a:r>
            <a:r>
              <a:rPr lang="en-US" dirty="0" smtClean="0"/>
              <a:t>(“Hello World”)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5105400"/>
            <a:ext cx="80010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What is the input to the </a:t>
            </a:r>
            <a:r>
              <a:rPr lang="en-US" dirty="0" err="1" smtClean="0"/>
              <a:t>len</a:t>
            </a:r>
            <a:r>
              <a:rPr lang="en-US" dirty="0" smtClean="0"/>
              <a:t> function?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28600" y="3276600"/>
            <a:ext cx="8763000" cy="1676400"/>
            <a:chOff x="76200" y="3962400"/>
            <a:chExt cx="8763000" cy="1676400"/>
          </a:xfrm>
        </p:grpSpPr>
        <p:sp>
          <p:nvSpPr>
            <p:cNvPr id="6" name="Rectangle 5"/>
            <p:cNvSpPr/>
            <p:nvPr/>
          </p:nvSpPr>
          <p:spPr>
            <a:xfrm>
              <a:off x="2438400" y="3962400"/>
              <a:ext cx="3581400" cy="16764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100" smtClean="0">
                  <a:solidFill>
                    <a:schemeClr val="accent1"/>
                  </a:solidFill>
                </a:rPr>
                <a:t>print</a:t>
              </a:r>
              <a:endParaRPr lang="en-US" sz="2100" dirty="0">
                <a:solidFill>
                  <a:schemeClr val="accent1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838200" y="4724400"/>
              <a:ext cx="1524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6019800" y="4724400"/>
              <a:ext cx="1524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76200" y="4507468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Input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620000" y="4507468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Output</a:t>
              </a:r>
              <a:endParaRPr lang="en-US" dirty="0"/>
            </a:p>
          </p:txBody>
        </p:sp>
      </p:grpSp>
      <p:sp>
        <p:nvSpPr>
          <p:cNvPr id="11" name="Content Placeholder 2"/>
          <p:cNvSpPr txBox="1">
            <a:spLocks/>
          </p:cNvSpPr>
          <p:nvPr/>
        </p:nvSpPr>
        <p:spPr>
          <a:xfrm>
            <a:off x="1066800" y="5486400"/>
            <a:ext cx="32004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“Hello World”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5943600"/>
            <a:ext cx="80010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What is the output of the </a:t>
            </a:r>
            <a:r>
              <a:rPr lang="en-US" dirty="0" err="1" smtClean="0"/>
              <a:t>len</a:t>
            </a:r>
            <a:r>
              <a:rPr lang="en-US" dirty="0" smtClean="0"/>
              <a:t> function?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066800" y="6400800"/>
            <a:ext cx="8382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52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Built-in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9100" y="990600"/>
            <a:ext cx="8191500" cy="2286000"/>
          </a:xfrm>
        </p:spPr>
        <p:txBody>
          <a:bodyPr>
            <a:normAutofit/>
          </a:bodyPr>
          <a:lstStyle/>
          <a:p>
            <a:r>
              <a:rPr lang="en-US" sz="2100" dirty="0" smtClean="0">
                <a:solidFill>
                  <a:schemeClr val="accent1"/>
                </a:solidFill>
              </a:rPr>
              <a:t>abs</a:t>
            </a:r>
            <a:endParaRPr lang="en-US" sz="2100" dirty="0">
              <a:solidFill>
                <a:schemeClr val="accent1"/>
              </a:solidFill>
            </a:endParaRPr>
          </a:p>
          <a:p>
            <a:pPr lvl="1"/>
            <a:r>
              <a:rPr lang="en-US" dirty="0" smtClean="0"/>
              <a:t>Return the absolute value of a number. The argument may be a plain or long integer or a floating point number. If the argument is a complex number, its magnitude is returned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abs</a:t>
            </a:r>
            <a:r>
              <a:rPr lang="en-US" dirty="0" smtClean="0"/>
              <a:t>(-4.5)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5105400"/>
            <a:ext cx="80010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What is the input to the abs function?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28600" y="2895600"/>
            <a:ext cx="8763000" cy="1676400"/>
            <a:chOff x="76200" y="3962400"/>
            <a:chExt cx="8763000" cy="1676400"/>
          </a:xfrm>
        </p:grpSpPr>
        <p:sp>
          <p:nvSpPr>
            <p:cNvPr id="6" name="Rectangle 5"/>
            <p:cNvSpPr/>
            <p:nvPr/>
          </p:nvSpPr>
          <p:spPr>
            <a:xfrm>
              <a:off x="2438400" y="3962400"/>
              <a:ext cx="3581400" cy="16764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100" dirty="0" smtClean="0">
                  <a:solidFill>
                    <a:schemeClr val="accent1"/>
                  </a:solidFill>
                </a:rPr>
                <a:t>abs</a:t>
              </a:r>
              <a:endParaRPr lang="en-US" sz="2100" dirty="0">
                <a:solidFill>
                  <a:schemeClr val="accent1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838200" y="4724400"/>
              <a:ext cx="1524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6019800" y="4724400"/>
              <a:ext cx="1524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76200" y="4507468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Input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620000" y="4507468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Output</a:t>
              </a:r>
              <a:endParaRPr lang="en-US" dirty="0"/>
            </a:p>
          </p:txBody>
        </p:sp>
      </p:grpSp>
      <p:sp>
        <p:nvSpPr>
          <p:cNvPr id="11" name="Content Placeholder 2"/>
          <p:cNvSpPr txBox="1">
            <a:spLocks/>
          </p:cNvSpPr>
          <p:nvPr/>
        </p:nvSpPr>
        <p:spPr>
          <a:xfrm>
            <a:off x="1066800" y="5486400"/>
            <a:ext cx="32004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-4.5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5943600"/>
            <a:ext cx="80010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What is the output of the </a:t>
            </a:r>
            <a:r>
              <a:rPr lang="en-US" dirty="0" err="1" smtClean="0"/>
              <a:t>len</a:t>
            </a:r>
            <a:r>
              <a:rPr lang="en-US" dirty="0" smtClean="0"/>
              <a:t> function?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066800" y="6400800"/>
            <a:ext cx="838200" cy="68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4.5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61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Built-in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9100" y="990600"/>
            <a:ext cx="8191500" cy="2286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Print the length of the string “Hello World” to the console</a:t>
            </a:r>
          </a:p>
          <a:p>
            <a:endParaRPr lang="en-US" sz="2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1517073"/>
            <a:ext cx="7010400" cy="175260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dirty="0" smtClean="0">
                <a:solidFill>
                  <a:schemeClr val="accent1"/>
                </a:solidFill>
              </a:rPr>
              <a:t>print(</a:t>
            </a:r>
            <a:r>
              <a:rPr lang="en-US" sz="2100" dirty="0" err="1" smtClean="0">
                <a:solidFill>
                  <a:schemeClr val="accent1"/>
                </a:solidFill>
              </a:rPr>
              <a:t>len</a:t>
            </a:r>
            <a:r>
              <a:rPr lang="en-US" dirty="0" smtClean="0"/>
              <a:t>(“Hello World”))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length = </a:t>
            </a:r>
            <a:r>
              <a:rPr lang="en-US" sz="2100" dirty="0" err="1">
                <a:solidFill>
                  <a:schemeClr val="accent1"/>
                </a:solidFill>
              </a:rPr>
              <a:t>len</a:t>
            </a:r>
            <a:r>
              <a:rPr lang="en-US" dirty="0" smtClean="0"/>
              <a:t>(“Hello World”);</a:t>
            </a:r>
          </a:p>
          <a:p>
            <a:pPr marL="0" indent="0">
              <a:buNone/>
            </a:pPr>
            <a:r>
              <a:rPr lang="en-US" sz="2100" dirty="0" smtClean="0">
                <a:solidFill>
                  <a:schemeClr val="accent1"/>
                </a:solidFill>
              </a:rPr>
              <a:t>print(</a:t>
            </a:r>
            <a:r>
              <a:rPr lang="en-US" sz="2000" dirty="0"/>
              <a:t>length 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19100" y="3581400"/>
            <a:ext cx="8191500" cy="2286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Print the absolute value of -4.5 to the console</a:t>
            </a:r>
          </a:p>
          <a:p>
            <a:endParaRPr lang="en-US" sz="2000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838200" y="4114800"/>
            <a:ext cx="7010400" cy="175260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dirty="0" smtClean="0">
                <a:solidFill>
                  <a:schemeClr val="accent1"/>
                </a:solidFill>
              </a:rPr>
              <a:t>print(abs</a:t>
            </a:r>
            <a:r>
              <a:rPr lang="en-US" dirty="0" smtClean="0"/>
              <a:t>(-4.5))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err="1" smtClean="0"/>
              <a:t>abs_value</a:t>
            </a:r>
            <a:r>
              <a:rPr lang="en-US" dirty="0" smtClean="0"/>
              <a:t>= </a:t>
            </a:r>
            <a:r>
              <a:rPr lang="en-US" sz="2100" dirty="0" smtClean="0">
                <a:solidFill>
                  <a:schemeClr val="accent1"/>
                </a:solidFill>
              </a:rPr>
              <a:t>abs</a:t>
            </a:r>
            <a:r>
              <a:rPr lang="en-US" dirty="0" smtClean="0"/>
              <a:t>(-4.5)</a:t>
            </a:r>
          </a:p>
          <a:p>
            <a:pPr marL="0" indent="0">
              <a:buNone/>
            </a:pPr>
            <a:r>
              <a:rPr lang="en-US" sz="2100" dirty="0" smtClean="0">
                <a:solidFill>
                  <a:schemeClr val="accent1"/>
                </a:solidFill>
              </a:rPr>
              <a:t>print(</a:t>
            </a:r>
            <a:r>
              <a:rPr lang="en-US" sz="2000" dirty="0" err="1" smtClean="0"/>
              <a:t>abs_value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94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Types of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Built-in</a:t>
            </a:r>
          </a:p>
          <a:p>
            <a:r>
              <a:rPr lang="en-US" dirty="0" smtClean="0"/>
              <a:t>User defined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59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Defined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1"/>
                </a:solidFill>
              </a:rPr>
              <a:t>def</a:t>
            </a:r>
            <a:r>
              <a:rPr lang="en-US" dirty="0"/>
              <a:t> name</a:t>
            </a:r>
            <a:r>
              <a:rPr lang="en-US" dirty="0" smtClean="0"/>
              <a:t>():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statement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statement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statement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14800" y="990600"/>
            <a:ext cx="3505200" cy="10668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Function Header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514600" y="1524000"/>
            <a:ext cx="1600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81000" y="3101048"/>
            <a:ext cx="74045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Notice how the statements are </a:t>
            </a:r>
            <a:r>
              <a:rPr lang="en-US" b="1" dirty="0" smtClean="0"/>
              <a:t>indented!!!</a:t>
            </a:r>
          </a:p>
          <a:p>
            <a:r>
              <a:rPr lang="en-US" b="1" dirty="0"/>
              <a:t>This is how python knows where a function begins and </a:t>
            </a:r>
            <a:r>
              <a:rPr lang="en-US" b="1" dirty="0" smtClean="0"/>
              <a:t>ends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7927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 </a:t>
            </a:r>
            <a:r>
              <a:rPr lang="en-US" dirty="0"/>
              <a:t>block must be </a:t>
            </a:r>
            <a:r>
              <a:rPr lang="en-US" dirty="0" smtClean="0"/>
              <a:t>indented</a:t>
            </a:r>
          </a:p>
          <a:p>
            <a:endParaRPr lang="en-US" dirty="0"/>
          </a:p>
          <a:p>
            <a:r>
              <a:rPr lang="en-US" dirty="0" smtClean="0"/>
              <a:t>Lines </a:t>
            </a:r>
            <a:r>
              <a:rPr lang="en-US" dirty="0"/>
              <a:t>in block must begin with the same number </a:t>
            </a:r>
            <a:r>
              <a:rPr lang="en-US" dirty="0" smtClean="0"/>
              <a:t>of spaces</a:t>
            </a:r>
          </a:p>
          <a:p>
            <a:endParaRPr lang="en-US" dirty="0"/>
          </a:p>
          <a:p>
            <a:r>
              <a:rPr lang="en-US" dirty="0" smtClean="0"/>
              <a:t>Use </a:t>
            </a:r>
            <a:r>
              <a:rPr lang="en-US" dirty="0"/>
              <a:t>tabs or spaces to indent lines in a block, but not </a:t>
            </a:r>
            <a:r>
              <a:rPr lang="en-US" dirty="0" smtClean="0"/>
              <a:t> both </a:t>
            </a:r>
            <a:r>
              <a:rPr lang="en-US" dirty="0"/>
              <a:t>as this can confuse the Python </a:t>
            </a:r>
            <a:r>
              <a:rPr lang="en-US" dirty="0" smtClean="0"/>
              <a:t>interpreter</a:t>
            </a:r>
          </a:p>
          <a:p>
            <a:endParaRPr lang="en-US" dirty="0"/>
          </a:p>
          <a:p>
            <a:r>
              <a:rPr lang="en-US" dirty="0" err="1" smtClean="0"/>
              <a:t>Pycharm</a:t>
            </a:r>
            <a:r>
              <a:rPr lang="en-US" dirty="0" smtClean="0"/>
              <a:t> automatically </a:t>
            </a:r>
            <a:r>
              <a:rPr lang="en-US" dirty="0"/>
              <a:t>indents the lines in a </a:t>
            </a:r>
            <a:r>
              <a:rPr lang="en-US" dirty="0" smtClean="0"/>
              <a:t>block</a:t>
            </a:r>
            <a:endParaRPr lang="en-US" dirty="0"/>
          </a:p>
          <a:p>
            <a:r>
              <a:rPr lang="en-US" dirty="0" smtClean="0"/>
              <a:t>Blank </a:t>
            </a:r>
            <a:r>
              <a:rPr lang="en-US" dirty="0"/>
              <a:t>lines that appear in a block are ignored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23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Calling User Defined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924800" cy="2819400"/>
          </a:xfrm>
        </p:spPr>
        <p:txBody>
          <a:bodyPr>
            <a:normAutofit/>
          </a:bodyPr>
          <a:lstStyle/>
          <a:p>
            <a:r>
              <a:rPr lang="en-US" dirty="0"/>
              <a:t>After defining a function, to run the code </a:t>
            </a:r>
            <a:r>
              <a:rPr lang="en-US" dirty="0" smtClean="0"/>
              <a:t>inside</a:t>
            </a:r>
            <a:r>
              <a:rPr lang="en-US" dirty="0"/>
              <a:t>, you call the function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When </a:t>
            </a:r>
            <a:r>
              <a:rPr lang="en-US" dirty="0"/>
              <a:t>a function is </a:t>
            </a:r>
            <a:r>
              <a:rPr lang="en-US" dirty="0" smtClean="0"/>
              <a:t>called:</a:t>
            </a:r>
          </a:p>
          <a:p>
            <a:pPr lvl="1"/>
            <a:r>
              <a:rPr lang="en-US" dirty="0" smtClean="0"/>
              <a:t>Interpreter </a:t>
            </a:r>
            <a:r>
              <a:rPr lang="en-US" dirty="0"/>
              <a:t>jumps to the function and </a:t>
            </a:r>
            <a:r>
              <a:rPr lang="en-US" dirty="0" smtClean="0"/>
              <a:t>executes statements </a:t>
            </a:r>
            <a:r>
              <a:rPr lang="en-US" dirty="0"/>
              <a:t>in the </a:t>
            </a:r>
            <a:r>
              <a:rPr lang="en-US" dirty="0" smtClean="0"/>
              <a:t>block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Interpreter jumps back to part of program that </a:t>
            </a:r>
            <a:r>
              <a:rPr lang="en-US" dirty="0" smtClean="0"/>
              <a:t>called the function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31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28600"/>
            <a:ext cx="7886700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17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of Execution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order in </a:t>
            </a:r>
            <a:r>
              <a:rPr lang="en-US" dirty="0"/>
              <a:t>which statements are </a:t>
            </a:r>
            <a:r>
              <a:rPr lang="en-US" dirty="0" smtClean="0"/>
              <a:t>executed</a:t>
            </a:r>
          </a:p>
          <a:p>
            <a:r>
              <a:rPr lang="en-US" dirty="0"/>
              <a:t>Execution always begins at the first statement of the </a:t>
            </a:r>
            <a:r>
              <a:rPr lang="en-US" dirty="0" smtClean="0"/>
              <a:t>program</a:t>
            </a:r>
          </a:p>
          <a:p>
            <a:r>
              <a:rPr lang="en-US" dirty="0"/>
              <a:t>Statements are executed </a:t>
            </a:r>
            <a:r>
              <a:rPr lang="en-US" dirty="0" smtClean="0"/>
              <a:t>one at </a:t>
            </a:r>
            <a:r>
              <a:rPr lang="en-US" dirty="0"/>
              <a:t>a time, in order from top to bottom.</a:t>
            </a:r>
          </a:p>
        </p:txBody>
      </p:sp>
      <p:sp>
        <p:nvSpPr>
          <p:cNvPr id="4" name="Rectangle 3"/>
          <p:cNvSpPr/>
          <p:nvPr/>
        </p:nvSpPr>
        <p:spPr>
          <a:xfrm>
            <a:off x="360218" y="3429000"/>
            <a:ext cx="8001000" cy="2209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name</a:t>
            </a:r>
            <a:r>
              <a:rPr lang="en-US" sz="2000" dirty="0">
                <a:solidFill>
                  <a:schemeClr val="tx1"/>
                </a:solidFill>
              </a:rPr>
              <a:t>():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	statement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	statement</a:t>
            </a:r>
          </a:p>
          <a:p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en-US" sz="2000" dirty="0" smtClean="0">
                <a:solidFill>
                  <a:schemeClr val="tx1"/>
                </a:solidFill>
              </a:rPr>
              <a:t>statement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n</a:t>
            </a:r>
            <a:r>
              <a:rPr lang="en-US" sz="2000" dirty="0" smtClean="0">
                <a:solidFill>
                  <a:schemeClr val="tx1"/>
                </a:solidFill>
              </a:rPr>
              <a:t>ame()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0" y="4724400"/>
            <a:ext cx="3886200" cy="1447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Execution starts here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 flipV="1">
            <a:off x="1447800" y="5334000"/>
            <a:ext cx="3124200" cy="1143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85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Calling User Defined Functions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1295400"/>
            <a:ext cx="8001000" cy="2209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name</a:t>
            </a:r>
            <a:r>
              <a:rPr lang="en-US" sz="2000" dirty="0">
                <a:solidFill>
                  <a:schemeClr val="tx1"/>
                </a:solidFill>
              </a:rPr>
              <a:t>():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	statement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	statement</a:t>
            </a:r>
          </a:p>
          <a:p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en-US" sz="2000" dirty="0" smtClean="0">
                <a:solidFill>
                  <a:schemeClr val="tx1"/>
                </a:solidFill>
              </a:rPr>
              <a:t>statement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n</a:t>
            </a:r>
            <a:r>
              <a:rPr lang="en-US" sz="2000" dirty="0" smtClean="0">
                <a:solidFill>
                  <a:schemeClr val="tx1"/>
                </a:solidFill>
              </a:rPr>
              <a:t>ame()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name()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5636" y="3733800"/>
            <a:ext cx="81949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defining a function, you can call it any number of times</a:t>
            </a:r>
          </a:p>
          <a:p>
            <a:endParaRPr lang="en-US" dirty="0" smtClean="0"/>
          </a:p>
          <a:p>
            <a:r>
              <a:rPr lang="en-US" dirty="0" smtClean="0"/>
              <a:t>Each time it is called Python acts as if you had typed in all the lines of the function definition</a:t>
            </a:r>
          </a:p>
          <a:p>
            <a:endParaRPr lang="en-US" dirty="0"/>
          </a:p>
          <a:p>
            <a:r>
              <a:rPr lang="en-US" b="1" dirty="0" smtClean="0"/>
              <a:t>A function call must come after the function definition!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53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ain()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this point on, always </a:t>
            </a:r>
            <a:r>
              <a:rPr lang="en-US" b="1" dirty="0" smtClean="0"/>
              <a:t>define</a:t>
            </a:r>
            <a:r>
              <a:rPr lang="en-US" dirty="0" smtClean="0"/>
              <a:t> a main() function in your programs</a:t>
            </a:r>
          </a:p>
          <a:p>
            <a:endParaRPr lang="en-US" dirty="0" smtClean="0"/>
          </a:p>
          <a:p>
            <a:r>
              <a:rPr lang="en-US" dirty="0"/>
              <a:t>A</a:t>
            </a:r>
            <a:r>
              <a:rPr lang="en-US" dirty="0" smtClean="0"/>
              <a:t>lways </a:t>
            </a:r>
            <a:r>
              <a:rPr lang="en-US" dirty="0"/>
              <a:t>call the main()function as the last </a:t>
            </a:r>
            <a:r>
              <a:rPr lang="en-US" dirty="0" smtClean="0"/>
              <a:t>line </a:t>
            </a:r>
            <a:r>
              <a:rPr lang="en-US" dirty="0"/>
              <a:t>in your program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 smtClean="0"/>
              <a:t>main</a:t>
            </a:r>
            <a:r>
              <a:rPr lang="en-US" dirty="0" smtClean="0"/>
              <a:t> </a:t>
            </a:r>
            <a:r>
              <a:rPr lang="en-US" dirty="0"/>
              <a:t>function: called when the program </a:t>
            </a:r>
            <a:r>
              <a:rPr lang="en-US" dirty="0" smtClean="0"/>
              <a:t>starts</a:t>
            </a:r>
          </a:p>
          <a:p>
            <a:endParaRPr lang="en-US" dirty="0"/>
          </a:p>
          <a:p>
            <a:r>
              <a:rPr lang="en-US" dirty="0" smtClean="0"/>
              <a:t>Calls </a:t>
            </a:r>
            <a:r>
              <a:rPr lang="en-US" dirty="0"/>
              <a:t>other functions when they are needed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Defines </a:t>
            </a:r>
            <a:r>
              <a:rPr lang="en-US" dirty="0"/>
              <a:t>the mainline logic of the program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33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User Defined Functions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8204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63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Arguments and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924800" cy="990600"/>
          </a:xfrm>
        </p:spPr>
        <p:txBody>
          <a:bodyPr/>
          <a:lstStyle/>
          <a:p>
            <a:r>
              <a:rPr lang="en-US" dirty="0"/>
              <a:t>User Defined functions can take input just like built-in functions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62200"/>
            <a:ext cx="828119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463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Arguments and Parameters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68"/>
          <a:stretch/>
        </p:blipFill>
        <p:spPr bwMode="auto">
          <a:xfrm>
            <a:off x="457200" y="1295400"/>
            <a:ext cx="7836212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831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Variable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/>
              <a:t>Local variable</a:t>
            </a:r>
            <a:r>
              <a:rPr lang="en-US" dirty="0"/>
              <a:t>: variable that is assigned a value inside a function</a:t>
            </a:r>
          </a:p>
          <a:p>
            <a:r>
              <a:rPr lang="en-US" dirty="0"/>
              <a:t>Belongs to the function in which it was created</a:t>
            </a:r>
          </a:p>
          <a:p>
            <a:pPr lvl="1"/>
            <a:r>
              <a:rPr lang="en-US" sz="2000" dirty="0"/>
              <a:t>Only statements inside that function can access it, error will occur if another function tries to access the variable</a:t>
            </a:r>
          </a:p>
          <a:p>
            <a:r>
              <a:rPr lang="en-US" u="sng" dirty="0"/>
              <a:t>Scope</a:t>
            </a:r>
            <a:r>
              <a:rPr lang="en-US" dirty="0"/>
              <a:t>: the part of a program in which a variable may be accessed</a:t>
            </a:r>
          </a:p>
          <a:p>
            <a:r>
              <a:rPr lang="en-US" dirty="0"/>
              <a:t>For local variable: function in which created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76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Variable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i="1" dirty="0"/>
              <a:t>local variable </a:t>
            </a:r>
            <a:r>
              <a:rPr lang="en-US" dirty="0"/>
              <a:t>cannot be accessed by statements inside its function which precede its creation</a:t>
            </a:r>
          </a:p>
          <a:p>
            <a:r>
              <a:rPr lang="en-US" dirty="0"/>
              <a:t>Different functions may have local variables with the same name </a:t>
            </a:r>
          </a:p>
          <a:p>
            <a:r>
              <a:rPr lang="en-US" dirty="0"/>
              <a:t>Each function does not see the other function’s local variables, so no confusion</a:t>
            </a:r>
            <a:endParaRPr lang="he-I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54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838200"/>
            <a:ext cx="8285553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411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7696200" cy="521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15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the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Change the lines that say</a:t>
            </a:r>
          </a:p>
          <a:p>
            <a:pPr lvl="1"/>
            <a:r>
              <a:rPr lang="en-US" dirty="0" smtClean="0"/>
              <a:t>“The </a:t>
            </a:r>
            <a:r>
              <a:rPr lang="en-US" dirty="0"/>
              <a:t>first name you entered has no </a:t>
            </a:r>
            <a:r>
              <a:rPr lang="en-US" dirty="0" smtClean="0"/>
              <a:t>characters”</a:t>
            </a:r>
          </a:p>
          <a:p>
            <a:pPr lvl="1"/>
            <a:r>
              <a:rPr lang="en-US" dirty="0" smtClean="0"/>
              <a:t>“The last name </a:t>
            </a:r>
            <a:r>
              <a:rPr lang="en-US" dirty="0"/>
              <a:t>you entered has no </a:t>
            </a:r>
            <a:r>
              <a:rPr lang="en-US" dirty="0" smtClean="0"/>
              <a:t>characters”</a:t>
            </a:r>
          </a:p>
          <a:p>
            <a:pPr lvl="1"/>
            <a:r>
              <a:rPr lang="en-US" dirty="0" smtClean="0"/>
              <a:t>“The birthday you </a:t>
            </a:r>
            <a:r>
              <a:rPr lang="en-US" dirty="0"/>
              <a:t>entered has no </a:t>
            </a:r>
            <a:r>
              <a:rPr lang="en-US" dirty="0" smtClean="0"/>
              <a:t>characters”</a:t>
            </a:r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/>
              <a:t>TO</a:t>
            </a:r>
          </a:p>
          <a:p>
            <a:r>
              <a:rPr lang="en-US" dirty="0" smtClean="0"/>
              <a:t>Lines that say</a:t>
            </a:r>
          </a:p>
          <a:p>
            <a:pPr lvl="1"/>
            <a:r>
              <a:rPr lang="en-US" dirty="0" smtClean="0"/>
              <a:t>“The </a:t>
            </a:r>
            <a:r>
              <a:rPr lang="en-US" dirty="0"/>
              <a:t>first name you entered </a:t>
            </a:r>
            <a:r>
              <a:rPr lang="en-US" dirty="0" smtClean="0"/>
              <a:t>is empty”</a:t>
            </a:r>
            <a:endParaRPr lang="en-US" dirty="0"/>
          </a:p>
          <a:p>
            <a:pPr lvl="1"/>
            <a:r>
              <a:rPr lang="en-US" dirty="0" smtClean="0"/>
              <a:t>“The </a:t>
            </a:r>
            <a:r>
              <a:rPr lang="en-US" dirty="0"/>
              <a:t>last name you entered </a:t>
            </a:r>
            <a:r>
              <a:rPr lang="en-US" dirty="0" smtClean="0"/>
              <a:t>is empty”</a:t>
            </a:r>
            <a:endParaRPr lang="en-US" dirty="0"/>
          </a:p>
          <a:p>
            <a:pPr lvl="1"/>
            <a:r>
              <a:rPr lang="en-US" dirty="0" smtClean="0"/>
              <a:t>“The </a:t>
            </a:r>
            <a:r>
              <a:rPr lang="en-US" dirty="0"/>
              <a:t>birthday you entered </a:t>
            </a:r>
            <a:r>
              <a:rPr lang="en-US" dirty="0" smtClean="0"/>
              <a:t>is empty”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64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6569529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12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Parameters are Local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“That sounds like local variables.”</a:t>
            </a:r>
            <a:br>
              <a:rPr lang="en-US" dirty="0"/>
            </a:br>
            <a:endParaRPr lang="en-US" dirty="0"/>
          </a:p>
          <a:p>
            <a:r>
              <a:rPr lang="en-US" dirty="0"/>
              <a:t>Just as local variables are invisible outside of the function that owns them, variables used as parameters inside a function definition are local to that function.</a:t>
            </a:r>
          </a:p>
          <a:p>
            <a:endParaRPr lang="en-US" dirty="0"/>
          </a:p>
          <a:p>
            <a:r>
              <a:rPr lang="en-US" dirty="0"/>
              <a:t>Parameters in a function definition are really local variables that are created and assigned values automatically when the function is called.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59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User defined functions has output like built-in functions</a:t>
            </a:r>
          </a:p>
          <a:p>
            <a:pPr lvl="1"/>
            <a:r>
              <a:rPr lang="en-US" dirty="0" smtClean="0"/>
              <a:t>Output can be </a:t>
            </a:r>
          </a:p>
          <a:p>
            <a:pPr lvl="2"/>
            <a:r>
              <a:rPr lang="en-US" dirty="0" smtClean="0"/>
              <a:t>printed something to the console or screen</a:t>
            </a:r>
          </a:p>
          <a:p>
            <a:r>
              <a:rPr lang="en-US" dirty="0" smtClean="0"/>
              <a:t>Functions that return a value are called “fruitful functions”</a:t>
            </a:r>
          </a:p>
          <a:p>
            <a:r>
              <a:rPr lang="en-US" dirty="0" smtClean="0"/>
              <a:t>Functions that do not return a value are called void functions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09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866775"/>
            <a:ext cx="661035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Fruitful Functions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81600" y="2819400"/>
            <a:ext cx="3124200" cy="11126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Return keyword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1447800" y="2209800"/>
            <a:ext cx="3733800" cy="990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763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Void Functions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28700"/>
            <a:ext cx="782120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7"/>
          <a:stretch/>
        </p:blipFill>
        <p:spPr bwMode="auto">
          <a:xfrm>
            <a:off x="152400" y="3429000"/>
            <a:ext cx="7896704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491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In-Class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Using functions, write a program that prompts the user for 3 numbers and outputs the average of those numbers.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30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/>
              <a:t>Global variable</a:t>
            </a:r>
            <a:r>
              <a:rPr lang="en-US" dirty="0"/>
              <a:t>: created by assignment statement written outside all the functions</a:t>
            </a:r>
          </a:p>
          <a:p>
            <a:r>
              <a:rPr lang="en-US" dirty="0"/>
              <a:t>Can be accessed by any statement in the program file, including from within a function</a:t>
            </a:r>
            <a:br>
              <a:rPr lang="en-US" dirty="0"/>
            </a:br>
            <a:endParaRPr lang="en-US" dirty="0"/>
          </a:p>
          <a:p>
            <a:r>
              <a:rPr lang="en-US" dirty="0"/>
              <a:t>DO NOT USE GLOBAL VARIABLES!</a:t>
            </a:r>
          </a:p>
          <a:p>
            <a:r>
              <a:rPr lang="en-US" dirty="0"/>
              <a:t>Global variables making debugging difficult</a:t>
            </a:r>
          </a:p>
          <a:p>
            <a:pPr lvl="1"/>
            <a:r>
              <a:rPr lang="en-US" sz="2000" dirty="0"/>
              <a:t>Many locations in the code could be causing a wrong variable value</a:t>
            </a:r>
          </a:p>
          <a:p>
            <a:r>
              <a:rPr lang="en-US" dirty="0"/>
              <a:t>Functions that use global variables are usually dependent on those variables</a:t>
            </a:r>
          </a:p>
          <a:p>
            <a:pPr lvl="1"/>
            <a:r>
              <a:rPr lang="en-US" sz="2000" dirty="0"/>
              <a:t>Makes function hard to transfer to another program</a:t>
            </a:r>
          </a:p>
          <a:p>
            <a:r>
              <a:rPr lang="en-US" dirty="0"/>
              <a:t>Global variables make a program hard to understand!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64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Constants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/>
              <a:t>Global constant</a:t>
            </a:r>
            <a:r>
              <a:rPr lang="en-US" dirty="0"/>
              <a:t>: global name that references a value that cannot be changed</a:t>
            </a:r>
          </a:p>
          <a:p>
            <a:r>
              <a:rPr lang="en-US" dirty="0"/>
              <a:t>OK to use global constants in a program </a:t>
            </a:r>
          </a:p>
          <a:p>
            <a:r>
              <a:rPr lang="en-US" dirty="0"/>
              <a:t>To simulate global constant in Python, create global variable and do not re-declare it within functions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19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7860"/>
            <a:ext cx="6553200" cy="674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533400" y="609600"/>
            <a:ext cx="29718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Global</a:t>
            </a:r>
            <a:br>
              <a:rPr lang="en-US" dirty="0" smtClean="0"/>
            </a:br>
            <a:r>
              <a:rPr lang="en-US" dirty="0" smtClean="0"/>
              <a:t>Constant</a:t>
            </a:r>
            <a:br>
              <a:rPr lang="en-US" dirty="0" smtClean="0"/>
            </a:br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46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Write a Python program that asks the user to input 2 numbers and outputs the sum of those numbers.</a:t>
            </a:r>
          </a:p>
          <a:p>
            <a:r>
              <a:rPr lang="en-US" dirty="0"/>
              <a:t>Use 2 functions</a:t>
            </a:r>
          </a:p>
          <a:p>
            <a:pPr lvl="1"/>
            <a:r>
              <a:rPr lang="en-US" sz="2000" dirty="0"/>
              <a:t>main(): - Prompts the user to enter 2 numbers and calls sum()</a:t>
            </a:r>
          </a:p>
          <a:p>
            <a:pPr lvl="1"/>
            <a:r>
              <a:rPr lang="en-US" sz="2000" dirty="0"/>
              <a:t>sum(): - Takes in 2 parameters and outputs the sum of those numbers</a:t>
            </a:r>
            <a:endParaRPr lang="he-IL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77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28600"/>
            <a:ext cx="7886700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76800" y="6096000"/>
            <a:ext cx="35052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Make changes 3 places</a:t>
            </a:r>
            <a:endParaRPr lang="en-US" dirty="0"/>
          </a:p>
        </p:txBody>
      </p:sp>
      <p:cxnSp>
        <p:nvCxnSpPr>
          <p:cNvPr id="4" name="Straight Arrow Connector 3"/>
          <p:cNvCxnSpPr>
            <a:stCxn id="3" idx="0"/>
          </p:cNvCxnSpPr>
          <p:nvPr/>
        </p:nvCxnSpPr>
        <p:spPr>
          <a:xfrm flipV="1">
            <a:off x="6629400" y="1905000"/>
            <a:ext cx="457200" cy="419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3" idx="0"/>
          </p:cNvCxnSpPr>
          <p:nvPr/>
        </p:nvCxnSpPr>
        <p:spPr>
          <a:xfrm flipH="1" flipV="1">
            <a:off x="6400800" y="59436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3" idx="0"/>
          </p:cNvCxnSpPr>
          <p:nvPr/>
        </p:nvCxnSpPr>
        <p:spPr>
          <a:xfrm flipH="1" flipV="1">
            <a:off x="6400800" y="3962400"/>
            <a:ext cx="228600" cy="2133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14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27" y="76200"/>
            <a:ext cx="8474044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194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788670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305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Functions?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</a:t>
            </a:r>
            <a:r>
              <a:rPr lang="en-US" dirty="0" smtClean="0"/>
              <a:t>akes </a:t>
            </a:r>
            <a:r>
              <a:rPr lang="en-US" dirty="0"/>
              <a:t>your program easier to read and debug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Groups statements</a:t>
            </a:r>
          </a:p>
          <a:p>
            <a:pPr lvl="1"/>
            <a:r>
              <a:rPr lang="en-US" dirty="0" smtClean="0"/>
              <a:t>If changes have to be made, only one place to make them in</a:t>
            </a:r>
            <a:endParaRPr lang="en-US" dirty="0"/>
          </a:p>
          <a:p>
            <a:r>
              <a:rPr lang="en-US" dirty="0" smtClean="0"/>
              <a:t>Reduce repetitive code.</a:t>
            </a:r>
          </a:p>
          <a:p>
            <a:pPr lvl="1"/>
            <a:r>
              <a:rPr lang="en-US" dirty="0" smtClean="0"/>
              <a:t>Makes programs smaller.</a:t>
            </a:r>
            <a:endParaRPr lang="en-US" dirty="0"/>
          </a:p>
          <a:p>
            <a:r>
              <a:rPr lang="en-US" dirty="0" smtClean="0"/>
              <a:t>Reuse </a:t>
            </a:r>
          </a:p>
          <a:p>
            <a:pPr lvl="1"/>
            <a:r>
              <a:rPr lang="en-US" dirty="0" smtClean="0"/>
              <a:t>Well-designed </a:t>
            </a:r>
            <a:r>
              <a:rPr lang="en-US" dirty="0"/>
              <a:t>functions are often useful for many </a:t>
            </a:r>
            <a:r>
              <a:rPr lang="en-US" dirty="0" smtClean="0"/>
              <a:t>programs</a:t>
            </a:r>
          </a:p>
          <a:p>
            <a:pPr lvl="1"/>
            <a:r>
              <a:rPr lang="en-US" dirty="0" smtClean="0"/>
              <a:t>Debug once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17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153400" cy="3581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 </a:t>
            </a:r>
            <a:r>
              <a:rPr lang="en-US" dirty="0" smtClean="0"/>
              <a:t>A named </a:t>
            </a:r>
            <a:r>
              <a:rPr lang="en-US" dirty="0"/>
              <a:t>sequence of statements that performs a </a:t>
            </a:r>
            <a:r>
              <a:rPr lang="en-US" dirty="0" smtClean="0"/>
              <a:t>computation</a:t>
            </a:r>
          </a:p>
          <a:p>
            <a:pPr lvl="1"/>
            <a:r>
              <a:rPr lang="en-US" dirty="0"/>
              <a:t>Pick a name for a function that describes what it does just like variable </a:t>
            </a:r>
            <a:r>
              <a:rPr lang="en-US" dirty="0" smtClean="0"/>
              <a:t>names</a:t>
            </a:r>
            <a:endParaRPr lang="en-US" dirty="0"/>
          </a:p>
          <a:p>
            <a:pPr lvl="1"/>
            <a:r>
              <a:rPr lang="en-US" dirty="0" smtClean="0"/>
              <a:t>Usually </a:t>
            </a:r>
            <a:r>
              <a:rPr lang="en-US" dirty="0"/>
              <a:t>one task of a large program</a:t>
            </a:r>
          </a:p>
          <a:p>
            <a:pPr lvl="1"/>
            <a:r>
              <a:rPr lang="en-US" dirty="0" smtClean="0"/>
              <a:t>Functions </a:t>
            </a:r>
            <a:r>
              <a:rPr lang="en-US" dirty="0"/>
              <a:t>can be executed in order to perform overall program </a:t>
            </a:r>
            <a:r>
              <a:rPr lang="en-US" dirty="0" smtClean="0"/>
              <a:t>task</a:t>
            </a:r>
          </a:p>
          <a:p>
            <a:pPr lvl="1"/>
            <a:r>
              <a:rPr lang="en-US" dirty="0" smtClean="0"/>
              <a:t>Known </a:t>
            </a:r>
            <a:r>
              <a:rPr lang="en-US" dirty="0"/>
              <a:t>as divide and conquer </a:t>
            </a:r>
            <a:r>
              <a:rPr lang="en-US" dirty="0" smtClean="0"/>
              <a:t>approach</a:t>
            </a:r>
            <a:endParaRPr lang="en-US" dirty="0"/>
          </a:p>
          <a:p>
            <a:pPr lvl="1"/>
            <a:r>
              <a:rPr lang="en-US" b="1" dirty="0" smtClean="0"/>
              <a:t>Modularized </a:t>
            </a:r>
            <a:r>
              <a:rPr lang="en-US" b="1" dirty="0"/>
              <a:t>program: </a:t>
            </a:r>
            <a:r>
              <a:rPr lang="en-US" dirty="0"/>
              <a:t>program wherein each </a:t>
            </a:r>
            <a:r>
              <a:rPr lang="en-US" dirty="0" smtClean="0"/>
              <a:t>task </a:t>
            </a:r>
            <a:r>
              <a:rPr lang="en-US" dirty="0"/>
              <a:t>within the program is in its own function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10836" y="5105400"/>
            <a:ext cx="8763000" cy="1676400"/>
            <a:chOff x="76200" y="3962400"/>
            <a:chExt cx="8763000" cy="1676400"/>
          </a:xfrm>
        </p:grpSpPr>
        <p:sp>
          <p:nvSpPr>
            <p:cNvPr id="4" name="Rectangle 3"/>
            <p:cNvSpPr/>
            <p:nvPr/>
          </p:nvSpPr>
          <p:spPr>
            <a:xfrm>
              <a:off x="2438400" y="3962400"/>
              <a:ext cx="3581400" cy="16764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Function</a:t>
              </a:r>
              <a:endParaRPr lang="en-US" dirty="0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838200" y="4724400"/>
              <a:ext cx="1524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6019800" y="4724400"/>
              <a:ext cx="1524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76200" y="4507468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Input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20000" y="4507468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Output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2332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Divide and Conquer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2362200"/>
          </a:xfrm>
        </p:spPr>
        <p:txBody>
          <a:bodyPr/>
          <a:lstStyle/>
          <a:p>
            <a:r>
              <a:rPr lang="en-US" dirty="0" smtClean="0"/>
              <a:t>Program to make dinner</a:t>
            </a:r>
          </a:p>
          <a:p>
            <a:pPr lvl="1"/>
            <a:r>
              <a:rPr lang="en-US" dirty="0" err="1" smtClean="0"/>
              <a:t>make_appetizier</a:t>
            </a:r>
            <a:r>
              <a:rPr lang="en-US" dirty="0" smtClean="0"/>
              <a:t>()</a:t>
            </a:r>
          </a:p>
          <a:p>
            <a:pPr lvl="1"/>
            <a:r>
              <a:rPr lang="en-US" dirty="0" err="1" smtClean="0"/>
              <a:t>make_salad</a:t>
            </a:r>
            <a:r>
              <a:rPr lang="en-US" dirty="0" smtClean="0"/>
              <a:t>()</a:t>
            </a:r>
          </a:p>
          <a:p>
            <a:pPr lvl="1"/>
            <a:r>
              <a:rPr lang="en-US" dirty="0" err="1" smtClean="0"/>
              <a:t>make_entrée</a:t>
            </a:r>
            <a:r>
              <a:rPr lang="en-US" dirty="0" smtClean="0"/>
              <a:t>()</a:t>
            </a:r>
          </a:p>
          <a:p>
            <a:pPr lvl="1"/>
            <a:r>
              <a:rPr lang="en-US" dirty="0" err="1" smtClean="0"/>
              <a:t>make_dessert</a:t>
            </a:r>
            <a:r>
              <a:rPr lang="en-US" dirty="0" smtClean="0"/>
              <a:t>()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6484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20923</TotalTime>
  <Words>1131</Words>
  <Application>Microsoft Office PowerPoint</Application>
  <PresentationFormat>On-screen Show (4:3)</PresentationFormat>
  <Paragraphs>208</Paragraphs>
  <Slides>39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Oriel</vt:lpstr>
      <vt:lpstr>INLS 560 – Functions</vt:lpstr>
      <vt:lpstr>PowerPoint Presentation</vt:lpstr>
      <vt:lpstr>Change the Program</vt:lpstr>
      <vt:lpstr>PowerPoint Presentation</vt:lpstr>
      <vt:lpstr>PowerPoint Presentation</vt:lpstr>
      <vt:lpstr>PowerPoint Presentation</vt:lpstr>
      <vt:lpstr>Why Functions?</vt:lpstr>
      <vt:lpstr>Function</vt:lpstr>
      <vt:lpstr>Divide and Conquer</vt:lpstr>
      <vt:lpstr>Two Types of Functions</vt:lpstr>
      <vt:lpstr>Built-in Functions</vt:lpstr>
      <vt:lpstr>Built-in Functions</vt:lpstr>
      <vt:lpstr>Built-in Functions</vt:lpstr>
      <vt:lpstr>Built-in Functions</vt:lpstr>
      <vt:lpstr>Built-in Functions</vt:lpstr>
      <vt:lpstr>Two Types of Functions</vt:lpstr>
      <vt:lpstr>User Defined Functions</vt:lpstr>
      <vt:lpstr>Indentation</vt:lpstr>
      <vt:lpstr>Calling User Defined Functions</vt:lpstr>
      <vt:lpstr>Flow of Execution</vt:lpstr>
      <vt:lpstr>Calling User Defined Functions</vt:lpstr>
      <vt:lpstr>main() Function</vt:lpstr>
      <vt:lpstr>Example User Defined Functions</vt:lpstr>
      <vt:lpstr>Arguments and Parameters</vt:lpstr>
      <vt:lpstr>Example Arguments and Parameters</vt:lpstr>
      <vt:lpstr>Local Variable</vt:lpstr>
      <vt:lpstr>Local Variable</vt:lpstr>
      <vt:lpstr>Example</vt:lpstr>
      <vt:lpstr>Example</vt:lpstr>
      <vt:lpstr>Example</vt:lpstr>
      <vt:lpstr>Parameters are Local Variables</vt:lpstr>
      <vt:lpstr>Types of Functions</vt:lpstr>
      <vt:lpstr>Fruitful Functions</vt:lpstr>
      <vt:lpstr>Void Functions</vt:lpstr>
      <vt:lpstr>In-Class Example</vt:lpstr>
      <vt:lpstr>Global Variables</vt:lpstr>
      <vt:lpstr>Global Constants</vt:lpstr>
      <vt:lpstr>Global Constant Example</vt:lpstr>
      <vt:lpstr>In-Class Example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Sasa</dc:creator>
  <cp:lastModifiedBy>Jason Carter</cp:lastModifiedBy>
  <cp:revision>154</cp:revision>
  <dcterms:created xsi:type="dcterms:W3CDTF">2006-08-16T00:00:00Z</dcterms:created>
  <dcterms:modified xsi:type="dcterms:W3CDTF">2014-08-28T22:37:53Z</dcterms:modified>
</cp:coreProperties>
</file>