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9" r:id="rId3"/>
    <p:sldId id="294" r:id="rId4"/>
    <p:sldId id="295" r:id="rId5"/>
    <p:sldId id="296" r:id="rId6"/>
    <p:sldId id="297" r:id="rId7"/>
    <p:sldId id="298" r:id="rId8"/>
    <p:sldId id="300" r:id="rId9"/>
    <p:sldId id="301" r:id="rId10"/>
    <p:sldId id="302" r:id="rId11"/>
    <p:sldId id="304" r:id="rId12"/>
    <p:sldId id="303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79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Variables, expressions and</a:t>
            </a:r>
          </a:p>
          <a:p>
            <a:r>
              <a:rPr lang="en-US" dirty="0" smtClean="0"/>
              <a:t>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Numbers with the input</a:t>
            </a:r>
          </a:p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</a:t>
            </a:r>
            <a:r>
              <a:rPr lang="en-US" dirty="0" smtClean="0"/>
              <a:t>Variables, Expressions, and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 and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Rules </a:t>
            </a:r>
            <a:r>
              <a:rPr lang="en-US" dirty="0"/>
              <a:t>for naming variables in </a:t>
            </a:r>
            <a:r>
              <a:rPr lang="en-US" dirty="0" smtClean="0"/>
              <a:t>Python:</a:t>
            </a:r>
          </a:p>
          <a:p>
            <a:pPr lvl="1"/>
            <a:r>
              <a:rPr lang="en-US" dirty="0" smtClean="0"/>
              <a:t>Variable </a:t>
            </a:r>
            <a:r>
              <a:rPr lang="en-US" dirty="0"/>
              <a:t>name cannot be a Python key word </a:t>
            </a:r>
            <a:endParaRPr lang="en-US" dirty="0" smtClean="0"/>
          </a:p>
          <a:p>
            <a:pPr lvl="1"/>
            <a:r>
              <a:rPr lang="en-US" dirty="0" smtClean="0"/>
              <a:t>Variable </a:t>
            </a:r>
            <a:r>
              <a:rPr lang="en-US" dirty="0"/>
              <a:t>name cannot contain </a:t>
            </a:r>
            <a:r>
              <a:rPr lang="en-US" dirty="0" smtClean="0"/>
              <a:t>spaces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character must be a letter or an </a:t>
            </a:r>
            <a:r>
              <a:rPr lang="en-US" dirty="0" smtClean="0"/>
              <a:t>underscore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first character may use letters, digits, or </a:t>
            </a:r>
            <a:r>
              <a:rPr lang="en-US" dirty="0" smtClean="0"/>
              <a:t>underscores</a:t>
            </a:r>
          </a:p>
          <a:p>
            <a:pPr lvl="1"/>
            <a:r>
              <a:rPr lang="en-US" dirty="0" smtClean="0"/>
              <a:t>Variable </a:t>
            </a:r>
            <a:r>
              <a:rPr lang="en-US" dirty="0"/>
              <a:t>names are case </a:t>
            </a:r>
            <a:r>
              <a:rPr lang="en-US" dirty="0" smtClean="0"/>
              <a:t>sensitive</a:t>
            </a:r>
          </a:p>
          <a:p>
            <a:pPr lvl="1"/>
            <a:r>
              <a:rPr lang="en-US" dirty="0" smtClean="0"/>
              <a:t>Variable </a:t>
            </a:r>
            <a:r>
              <a:rPr lang="en-US" dirty="0"/>
              <a:t>name should reflect its </a:t>
            </a:r>
            <a:r>
              <a:rPr lang="en-US" dirty="0" smtClean="0"/>
              <a:t>use</a:t>
            </a:r>
          </a:p>
          <a:p>
            <a:pPr lvl="1"/>
            <a:endParaRPr lang="en-US" dirty="0"/>
          </a:p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message </a:t>
            </a:r>
            <a:r>
              <a:rPr lang="en-US" dirty="0"/>
              <a:t>= "What’s up, Doc?“</a:t>
            </a:r>
          </a:p>
          <a:p>
            <a:pPr lvl="1"/>
            <a:r>
              <a:rPr lang="en-US" dirty="0"/>
              <a:t>n = 17</a:t>
            </a:r>
          </a:p>
          <a:p>
            <a:pPr lvl="1"/>
            <a:r>
              <a:rPr lang="en-US" dirty="0"/>
              <a:t>pi = </a:t>
            </a:r>
            <a:r>
              <a:rPr lang="en-US" dirty="0" smtClean="0"/>
              <a:t>3.14159</a:t>
            </a:r>
          </a:p>
          <a:p>
            <a:r>
              <a:rPr lang="en-US" dirty="0" smtClean="0"/>
              <a:t>Illegal</a:t>
            </a:r>
          </a:p>
          <a:p>
            <a:pPr lvl="1"/>
            <a:r>
              <a:rPr lang="en-US" dirty="0"/>
              <a:t>76trombones = ’big parade</a:t>
            </a:r>
            <a:r>
              <a:rPr lang="en-US" dirty="0" smtClean="0"/>
              <a:t>’</a:t>
            </a:r>
          </a:p>
          <a:p>
            <a:pPr lvl="1"/>
            <a:r>
              <a:rPr lang="en-US" dirty="0"/>
              <a:t>more$ = 1000000</a:t>
            </a:r>
          </a:p>
          <a:p>
            <a:pPr lvl="1"/>
            <a:r>
              <a:rPr lang="en-US" dirty="0"/>
              <a:t>class = ’Computer Science 101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810000"/>
          </a:xfrm>
        </p:spPr>
        <p:txBody>
          <a:bodyPr/>
          <a:lstStyle/>
          <a:p>
            <a:r>
              <a:rPr lang="en-US" dirty="0" smtClean="0"/>
              <a:t>Variables can be: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rinted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dirty="0"/>
              <a:t>message = "What’s up, </a:t>
            </a:r>
            <a:r>
              <a:rPr lang="en-US" dirty="0" smtClean="0"/>
              <a:t>Doc?”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dirty="0" smtClean="0">
                <a:solidFill>
                  <a:srgbClr val="0070C0"/>
                </a:solidFill>
              </a:rPr>
              <a:t>print</a:t>
            </a:r>
            <a:r>
              <a:rPr lang="en-US" dirty="0" smtClean="0"/>
              <a:t> message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b="1" dirty="0" smtClean="0"/>
              <a:t>Output: </a:t>
            </a:r>
            <a:r>
              <a:rPr lang="en-US" dirty="0" smtClean="0"/>
              <a:t>What’s up Doc</a:t>
            </a:r>
          </a:p>
          <a:p>
            <a:pPr marL="708660" lvl="2" indent="-342900">
              <a:spcBef>
                <a:spcPts val="600"/>
              </a:spcBef>
              <a:buSzPct val="84000"/>
              <a:buFont typeface="Arial" panose="020B0604020202020204" pitchFamily="34" charset="0"/>
              <a:buChar char="•"/>
            </a:pPr>
            <a:r>
              <a:rPr lang="en-US" sz="2100" dirty="0"/>
              <a:t>Reassigned</a:t>
            </a:r>
            <a:endParaRPr lang="en-US" sz="2100" dirty="0"/>
          </a:p>
          <a:p>
            <a:pPr marL="822960" lvl="3">
              <a:spcBef>
                <a:spcPts val="600"/>
              </a:spcBef>
              <a:buSzPct val="70000"/>
            </a:pPr>
            <a:r>
              <a:rPr lang="en-US" dirty="0"/>
              <a:t>message = "What’s up, Doc</a:t>
            </a:r>
            <a:r>
              <a:rPr lang="en-US" dirty="0" smtClean="0"/>
              <a:t>?”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dirty="0"/>
              <a:t>message = </a:t>
            </a:r>
            <a:r>
              <a:rPr lang="en-US" dirty="0" smtClean="0"/>
              <a:t>“Hello?”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dirty="0">
                <a:solidFill>
                  <a:srgbClr val="0070C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smtClean="0"/>
              <a:t>message</a:t>
            </a:r>
          </a:p>
          <a:p>
            <a:pPr marL="822960" lvl="3">
              <a:spcBef>
                <a:spcPts val="600"/>
              </a:spcBef>
              <a:buSzPct val="70000"/>
            </a:pPr>
            <a:r>
              <a:rPr lang="en-US" b="1" dirty="0" smtClean="0"/>
              <a:t>Output: </a:t>
            </a:r>
            <a:r>
              <a:rPr lang="en-US" dirty="0" smtClean="0"/>
              <a:t>Hello?</a:t>
            </a:r>
          </a:p>
          <a:p>
            <a:pPr marL="822960" lvl="3">
              <a:spcBef>
                <a:spcPts val="600"/>
              </a:spcBef>
              <a:buSzPct val="70000"/>
            </a:pPr>
            <a:endParaRPr lang="en-US" dirty="0"/>
          </a:p>
          <a:p>
            <a:pPr marL="822960" lvl="3">
              <a:spcBef>
                <a:spcPts val="600"/>
              </a:spcBef>
              <a:buSzPct val="70000"/>
            </a:pPr>
            <a:endParaRPr lang="en-US" dirty="0"/>
          </a:p>
          <a:p>
            <a:pPr marL="822960" lvl="3">
              <a:spcBef>
                <a:spcPts val="600"/>
              </a:spcBef>
              <a:buSzPct val="700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3340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2">
              <a:spcBef>
                <a:spcPts val="600"/>
              </a:spcBef>
              <a:buSzPct val="70000"/>
            </a:pPr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rint</a:t>
            </a:r>
            <a:r>
              <a:rPr lang="en-US" dirty="0" smtClean="0"/>
              <a:t> </a:t>
            </a:r>
            <a:r>
              <a:rPr lang="en-US" dirty="0"/>
              <a:t>and assignment are two kinds of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7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statement is an instruction that the Python interpreter can </a:t>
            </a:r>
            <a:r>
              <a:rPr lang="en-US" dirty="0" smtClean="0"/>
              <a:t>execute</a:t>
            </a:r>
          </a:p>
          <a:p>
            <a:r>
              <a:rPr lang="en-US" sz="1800" dirty="0">
                <a:solidFill>
                  <a:srgbClr val="0070C0"/>
                </a:solidFill>
              </a:rPr>
              <a:t>print</a:t>
            </a:r>
            <a:r>
              <a:rPr lang="en-US" dirty="0"/>
              <a:t> 1</a:t>
            </a:r>
          </a:p>
          <a:p>
            <a:r>
              <a:rPr lang="en-US" dirty="0"/>
              <a:t>x = 2</a:t>
            </a:r>
          </a:p>
          <a:p>
            <a:r>
              <a:rPr lang="en-US" sz="1800" dirty="0">
                <a:solidFill>
                  <a:srgbClr val="0070C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r>
              <a:rPr lang="en-US" dirty="0" smtClean="0"/>
              <a:t>The assignment statement does not produce output.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Python has 29 keywords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dirty="0"/>
              <a:t>A variable is a name that refers to a value</a:t>
            </a:r>
          </a:p>
          <a:p>
            <a:r>
              <a:rPr lang="en-US" dirty="0"/>
              <a:t>Assignment </a:t>
            </a:r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create a variable and make it reference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Statement</a:t>
            </a:r>
          </a:p>
          <a:p>
            <a:pPr lvl="1"/>
            <a:r>
              <a:rPr lang="en-US" dirty="0"/>
              <a:t>an instruction that the Python interpreter can execute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/>
                  <a:t>combination of values, variables, and </a:t>
                </a:r>
                <a:r>
                  <a:rPr lang="en-US" dirty="0" smtClean="0"/>
                  <a:t>operators</a:t>
                </a:r>
              </a:p>
              <a:p>
                <a:r>
                  <a:rPr lang="en-US" dirty="0"/>
                  <a:t>Operators are special symbols that represent </a:t>
                </a:r>
                <a:r>
                  <a:rPr lang="en-US" dirty="0" smtClean="0"/>
                  <a:t>computations</a:t>
                </a:r>
              </a:p>
              <a:p>
                <a:pPr lvl="1"/>
                <a:r>
                  <a:rPr lang="en-US" dirty="0" smtClean="0"/>
                  <a:t>Addition </a:t>
                </a:r>
                <a:r>
                  <a:rPr lang="en-US" dirty="0"/>
                  <a:t> 	</a:t>
                </a:r>
                <a:r>
                  <a:rPr lang="en-US" dirty="0" smtClean="0"/>
                  <a:t>					+</a:t>
                </a:r>
              </a:p>
              <a:p>
                <a:pPr lvl="1"/>
                <a:r>
                  <a:rPr lang="en-US" dirty="0" smtClean="0"/>
                  <a:t>Subtraction 					–</a:t>
                </a:r>
              </a:p>
              <a:p>
                <a:pPr lvl="1"/>
                <a:r>
                  <a:rPr lang="en-US" dirty="0" smtClean="0"/>
                  <a:t>Division 						/</a:t>
                </a:r>
              </a:p>
              <a:p>
                <a:pPr lvl="1"/>
                <a:r>
                  <a:rPr lang="en-US" dirty="0" smtClean="0"/>
                  <a:t>Multiplication 					*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xponentiation					**</a:t>
                </a:r>
              </a:p>
              <a:p>
                <a:pPr lvl="2"/>
                <a:r>
                  <a:rPr lang="en-US" dirty="0"/>
                  <a:t>Raises a number to </a:t>
                </a:r>
                <a:r>
                  <a:rPr lang="en-US" dirty="0" smtClean="0"/>
                  <a:t>a power</a:t>
                </a:r>
              </a:p>
              <a:p>
                <a:pPr lvl="2"/>
                <a:r>
                  <a:rPr lang="en-US" dirty="0"/>
                  <a:t>x **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Remainder (Modulus)				%</a:t>
                </a:r>
              </a:p>
              <a:p>
                <a:pPr lvl="2"/>
                <a:r>
                  <a:rPr lang="en-US" dirty="0"/>
                  <a:t> Performs division </a:t>
                </a:r>
                <a:r>
                  <a:rPr lang="en-US" dirty="0" smtClean="0"/>
                  <a:t>and </a:t>
                </a:r>
                <a:r>
                  <a:rPr lang="en-US" dirty="0"/>
                  <a:t>returns the </a:t>
                </a:r>
                <a:r>
                  <a:rPr lang="en-US" dirty="0" smtClean="0"/>
                  <a:t>remainder</a:t>
                </a:r>
              </a:p>
              <a:p>
                <a:pPr lvl="2"/>
                <a:r>
                  <a:rPr lang="en-US" dirty="0" smtClean="0"/>
                  <a:t> </a:t>
                </a:r>
                <a:r>
                  <a:rPr lang="en-US" dirty="0"/>
                  <a:t>4%2=0, </a:t>
                </a:r>
                <a:r>
                  <a:rPr lang="en-US" dirty="0" smtClean="0"/>
                  <a:t>5%2=1</a:t>
                </a:r>
              </a:p>
              <a:p>
                <a:pPr lvl="2"/>
                <a:r>
                  <a:rPr lang="en-US" dirty="0"/>
                  <a:t> Typically used to convert times and distances, and </a:t>
                </a:r>
              </a:p>
              <a:p>
                <a:pPr lvl="2"/>
                <a:r>
                  <a:rPr lang="en-US" dirty="0"/>
                  <a:t>to detect odd or even </a:t>
                </a:r>
                <a:r>
                  <a:rPr lang="en-US" dirty="0" smtClean="0"/>
                  <a:t>numbers</a:t>
                </a:r>
                <a:endParaRPr lang="en-US" dirty="0"/>
              </a:p>
              <a:p>
                <a:r>
                  <a:rPr lang="en-US" dirty="0" smtClean="0"/>
                  <a:t>Evaluate the expression: 4 + 4</a:t>
                </a:r>
              </a:p>
              <a:p>
                <a:pPr lvl="1"/>
                <a:r>
                  <a:rPr lang="en-US" dirty="0" smtClean="0"/>
                  <a:t>Output: ?</a:t>
                </a:r>
              </a:p>
              <a:p>
                <a:r>
                  <a:rPr lang="en-US" dirty="0" smtClean="0"/>
                  <a:t>Evaluate the expression: (4 + 4) - 3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90600"/>
                <a:ext cx="8458200" cy="5715000"/>
              </a:xfrm>
              <a:blipFill rotWithShape="1">
                <a:blip r:embed="rId3"/>
                <a:stretch>
                  <a:fillRect l="-216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Follows same rule of precedence as mathematics</a:t>
            </a:r>
          </a:p>
          <a:p>
            <a:r>
              <a:rPr lang="en-US" dirty="0" smtClean="0"/>
              <a:t>PEMDAS</a:t>
            </a:r>
            <a:endParaRPr lang="en-US" dirty="0"/>
          </a:p>
          <a:p>
            <a:r>
              <a:rPr lang="en-US" dirty="0" smtClean="0"/>
              <a:t>Parentheses</a:t>
            </a:r>
          </a:p>
          <a:p>
            <a:r>
              <a:rPr lang="en-US" dirty="0" smtClean="0"/>
              <a:t>Exponentiation</a:t>
            </a:r>
          </a:p>
          <a:p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Addition and Subtraction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Evaluate the expression: (4 + 4) - 3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programs need to read input from the user</a:t>
            </a:r>
          </a:p>
          <a:p>
            <a:r>
              <a:rPr lang="en-US" dirty="0" smtClean="0"/>
              <a:t>Built-in </a:t>
            </a:r>
            <a:r>
              <a:rPr lang="en-US" dirty="0"/>
              <a:t>input function reads input from keyboard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the data as a string</a:t>
            </a:r>
          </a:p>
          <a:p>
            <a:r>
              <a:rPr lang="en-US" dirty="0" smtClean="0"/>
              <a:t>Format</a:t>
            </a:r>
            <a:r>
              <a:rPr lang="en-US" dirty="0"/>
              <a:t>: variable = input(prompt)</a:t>
            </a:r>
          </a:p>
          <a:p>
            <a:pPr lvl="1"/>
            <a:r>
              <a:rPr lang="en-US" dirty="0" smtClean="0"/>
              <a:t>prompt </a:t>
            </a:r>
            <a:r>
              <a:rPr lang="en-US" dirty="0"/>
              <a:t>is typically a string instructing user to enter a value</a:t>
            </a:r>
          </a:p>
          <a:p>
            <a:r>
              <a:rPr lang="en-US" dirty="0" smtClean="0"/>
              <a:t>Does </a:t>
            </a:r>
            <a:r>
              <a:rPr lang="en-US" dirty="0"/>
              <a:t>not automatically display a space after the prompt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name </a:t>
            </a:r>
            <a:r>
              <a:rPr lang="en-US" dirty="0" smtClean="0"/>
              <a:t> =  </a:t>
            </a:r>
            <a:r>
              <a:rPr lang="en-US" dirty="0"/>
              <a:t>input(“Please enter your name: </a:t>
            </a:r>
            <a:r>
              <a:rPr lang="en-US" dirty="0" smtClean="0"/>
              <a:t> ”)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Numbers with the input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/>
              <a:t>function always returns a string</a:t>
            </a:r>
          </a:p>
          <a:p>
            <a:r>
              <a:rPr lang="en-US" dirty="0" smtClean="0"/>
              <a:t>Built-in </a:t>
            </a:r>
            <a:r>
              <a:rPr lang="en-US" dirty="0"/>
              <a:t>functions convert between data types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(item</a:t>
            </a:r>
            <a:r>
              <a:rPr lang="en-US" dirty="0"/>
              <a:t>) converts item to an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smtClean="0"/>
              <a:t>float(item</a:t>
            </a:r>
            <a:r>
              <a:rPr lang="en-US" dirty="0"/>
              <a:t>) converts item to a float</a:t>
            </a:r>
          </a:p>
          <a:p>
            <a:r>
              <a:rPr lang="en-US" dirty="0" smtClean="0"/>
              <a:t> </a:t>
            </a:r>
            <a:r>
              <a:rPr lang="en-US" dirty="0"/>
              <a:t>Type conversion only works if item is valid numeric </a:t>
            </a:r>
            <a:r>
              <a:rPr lang="en-US" dirty="0" smtClean="0"/>
              <a:t>value</a:t>
            </a:r>
            <a:r>
              <a:rPr lang="en-US" dirty="0"/>
              <a:t>, otherwise, throws exception</a:t>
            </a:r>
          </a:p>
        </p:txBody>
      </p:sp>
    </p:spTree>
    <p:extLst>
      <p:ext uri="{BB962C8B-B14F-4D97-AF65-F5344CB8AC3E}">
        <p14:creationId xmlns:p14="http://schemas.microsoft.com/office/powerpoint/2010/main" val="3519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integers:</a:t>
            </a:r>
          </a:p>
          <a:p>
            <a:pPr lvl="1"/>
            <a:r>
              <a:rPr lang="en-US" dirty="0"/>
              <a:t>variable = </a:t>
            </a:r>
            <a:r>
              <a:rPr lang="en-US" dirty="0" err="1"/>
              <a:t>int</a:t>
            </a:r>
            <a:r>
              <a:rPr lang="en-US" dirty="0"/>
              <a:t>(input("Prompt"))</a:t>
            </a:r>
          </a:p>
          <a:p>
            <a:r>
              <a:rPr lang="en-US" dirty="0" smtClean="0"/>
              <a:t>For </a:t>
            </a:r>
            <a:r>
              <a:rPr lang="en-US" dirty="0"/>
              <a:t>floats:</a:t>
            </a:r>
          </a:p>
          <a:p>
            <a:pPr lvl="1"/>
            <a:r>
              <a:rPr lang="en-US" dirty="0"/>
              <a:t>variable = float(input("Prompt"))</a:t>
            </a:r>
          </a:p>
          <a:p>
            <a:r>
              <a:rPr lang="en-US" dirty="0" smtClean="0"/>
              <a:t>For </a:t>
            </a:r>
            <a:r>
              <a:rPr lang="en-US" dirty="0"/>
              <a:t>strings:</a:t>
            </a:r>
          </a:p>
          <a:p>
            <a:pPr lvl="1"/>
            <a:r>
              <a:rPr lang="en-US" dirty="0"/>
              <a:t>variable = input("Prompt")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that takes </a:t>
            </a:r>
          </a:p>
          <a:p>
            <a:pPr lvl="1"/>
            <a:r>
              <a:rPr lang="en-US" dirty="0" smtClean="0"/>
              <a:t>Two numbers from a user</a:t>
            </a:r>
          </a:p>
          <a:p>
            <a:pPr lvl="1"/>
            <a:r>
              <a:rPr lang="en-US" dirty="0" smtClean="0"/>
              <a:t>Print out the sum, difference, product, and quotient  of the </a:t>
            </a:r>
            <a:r>
              <a:rPr lang="en-US" smtClean="0"/>
              <a:t>two numbers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9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</a:t>
            </a:r>
            <a:r>
              <a:rPr lang="en-US" sz="3200" dirty="0" smtClean="0"/>
              <a:t>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743200"/>
            <a:ext cx="79248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of instructions that a computer </a:t>
            </a:r>
            <a:r>
              <a:rPr lang="en-US" dirty="0" smtClean="0"/>
              <a:t>follows </a:t>
            </a:r>
            <a:r>
              <a:rPr lang="en-US" dirty="0"/>
              <a:t>to perform a </a:t>
            </a:r>
            <a:r>
              <a:rPr lang="en-US" dirty="0" smtClean="0"/>
              <a:t>task or solve a problem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4114800"/>
          </a:xfrm>
        </p:spPr>
        <p:txBody>
          <a:bodyPr/>
          <a:lstStyle/>
          <a:p>
            <a:r>
              <a:rPr lang="en-US" dirty="0" smtClean="0"/>
              <a:t>29 keywords</a:t>
            </a:r>
          </a:p>
          <a:p>
            <a:pPr marL="0" indent="0">
              <a:buNone/>
            </a:pPr>
            <a:r>
              <a:rPr lang="en-US" dirty="0" smtClean="0"/>
              <a:t>	and. </a:t>
            </a:r>
            <a:r>
              <a:rPr lang="en-US" dirty="0" err="1" smtClean="0"/>
              <a:t>def</a:t>
            </a:r>
            <a:r>
              <a:rPr lang="en-US" dirty="0" smtClean="0"/>
              <a:t>, exec, if, not, return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assert, del, finally, import, or, try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break, </a:t>
            </a:r>
            <a:r>
              <a:rPr lang="en-US" dirty="0" err="1" smtClean="0"/>
              <a:t>elif</a:t>
            </a:r>
            <a:r>
              <a:rPr lang="en-US" dirty="0" smtClean="0"/>
              <a:t>, for, in, pass, while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class, else, from, is, print, yield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continue, except, global, lambda, raise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65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print </a:t>
            </a:r>
            <a:r>
              <a:rPr lang="en-US" dirty="0" smtClean="0"/>
              <a:t>“Hello</a:t>
            </a:r>
            <a:r>
              <a:rPr lang="en-US" dirty="0"/>
              <a:t>, World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1676400"/>
            <a:ext cx="1752600" cy="1620982"/>
            <a:chOff x="304800" y="1676400"/>
            <a:chExt cx="1752600" cy="1620982"/>
          </a:xfrm>
        </p:grpSpPr>
        <p:sp>
          <p:nvSpPr>
            <p:cNvPr id="4" name="Rectangle 3"/>
            <p:cNvSpPr/>
            <p:nvPr/>
          </p:nvSpPr>
          <p:spPr>
            <a:xfrm>
              <a:off x="304800" y="2459182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Keyword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1181100" y="1676400"/>
              <a:ext cx="0" cy="7827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90600" y="4038600"/>
            <a:ext cx="4121727" cy="2165774"/>
            <a:chOff x="990600" y="4038600"/>
            <a:chExt cx="4121727" cy="2165774"/>
          </a:xfrm>
        </p:grpSpPr>
        <p:grpSp>
          <p:nvGrpSpPr>
            <p:cNvPr id="10" name="Group 9"/>
            <p:cNvGrpSpPr/>
            <p:nvPr/>
          </p:nvGrpSpPr>
          <p:grpSpPr>
            <a:xfrm>
              <a:off x="3359727" y="4527974"/>
              <a:ext cx="1752600" cy="1676400"/>
              <a:chOff x="2895600" y="1676400"/>
              <a:chExt cx="1752600" cy="1676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95600" y="2514600"/>
                <a:ext cx="1752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2971800" y="1676400"/>
                <a:ext cx="775855" cy="8416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990600" y="4038600"/>
              <a:ext cx="32111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Output: </a:t>
              </a:r>
              <a:r>
                <a:rPr lang="en-US" sz="2400" dirty="0"/>
                <a:t>Hello World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227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8194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print </a:t>
            </a:r>
            <a:r>
              <a:rPr lang="en-US" dirty="0" smtClean="0"/>
              <a:t>1 + 1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1676400"/>
            <a:ext cx="1752600" cy="1620982"/>
            <a:chOff x="304800" y="1676400"/>
            <a:chExt cx="1752600" cy="1620982"/>
          </a:xfrm>
        </p:grpSpPr>
        <p:sp>
          <p:nvSpPr>
            <p:cNvPr id="4" name="Rectangle 3"/>
            <p:cNvSpPr/>
            <p:nvPr/>
          </p:nvSpPr>
          <p:spPr>
            <a:xfrm>
              <a:off x="304800" y="2459182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Keyword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1181100" y="1676400"/>
              <a:ext cx="0" cy="7827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57200" y="3962400"/>
            <a:ext cx="4295571" cy="1752600"/>
            <a:chOff x="457200" y="3962400"/>
            <a:chExt cx="4295571" cy="1752600"/>
          </a:xfrm>
        </p:grpSpPr>
        <p:grpSp>
          <p:nvGrpSpPr>
            <p:cNvPr id="10" name="Group 9"/>
            <p:cNvGrpSpPr/>
            <p:nvPr/>
          </p:nvGrpSpPr>
          <p:grpSpPr>
            <a:xfrm>
              <a:off x="2161971" y="4343400"/>
              <a:ext cx="2590800" cy="1371600"/>
              <a:chOff x="2057400" y="1981200"/>
              <a:chExt cx="2590800" cy="1371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95600" y="2514600"/>
                <a:ext cx="1752600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2057400" y="1981200"/>
                <a:ext cx="1690256" cy="5368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457200" y="3962400"/>
              <a:ext cx="16770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Output: </a:t>
              </a:r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9" name="Left Brace 8"/>
          <p:cNvSpPr/>
          <p:nvPr/>
        </p:nvSpPr>
        <p:spPr>
          <a:xfrm rot="16200000">
            <a:off x="1829131" y="1500085"/>
            <a:ext cx="381000" cy="685138"/>
          </a:xfrm>
          <a:prstGeom prst="leftBrace">
            <a:avLst>
              <a:gd name="adj1" fmla="val 8333"/>
              <a:gd name="adj2" fmla="val 469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Have Types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print </a:t>
            </a:r>
            <a:r>
              <a:rPr lang="en-US" dirty="0" smtClean="0"/>
              <a:t>“Hello</a:t>
            </a:r>
            <a:r>
              <a:rPr lang="en-US" dirty="0"/>
              <a:t>, World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value “Hello World” is a type of string</a:t>
            </a:r>
          </a:p>
          <a:p>
            <a:r>
              <a:rPr lang="en-US" dirty="0" smtClean="0"/>
              <a:t>A string is a sequence of characters</a:t>
            </a:r>
          </a:p>
          <a:p>
            <a:r>
              <a:rPr lang="en-US" dirty="0" smtClean="0"/>
              <a:t>A string can be identified because it is enclosed in quotes.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676400"/>
            <a:ext cx="1752600" cy="1620982"/>
            <a:chOff x="304800" y="1676400"/>
            <a:chExt cx="1752600" cy="1620982"/>
          </a:xfrm>
        </p:grpSpPr>
        <p:sp>
          <p:nvSpPr>
            <p:cNvPr id="6" name="Rectangle 5"/>
            <p:cNvSpPr/>
            <p:nvPr/>
          </p:nvSpPr>
          <p:spPr>
            <a:xfrm>
              <a:off x="304800" y="2459182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Keyword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181100" y="1676400"/>
              <a:ext cx="0" cy="7827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59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print </a:t>
            </a:r>
            <a:r>
              <a:rPr lang="en-US" dirty="0" smtClean="0"/>
              <a:t>1 + 1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value </a:t>
            </a:r>
            <a:r>
              <a:rPr lang="en-US" dirty="0" smtClean="0"/>
              <a:t>2 is </a:t>
            </a:r>
            <a:r>
              <a:rPr lang="en-US" dirty="0"/>
              <a:t>a type of </a:t>
            </a:r>
            <a:r>
              <a:rPr lang="en-US" dirty="0" smtClean="0"/>
              <a:t>integer</a:t>
            </a:r>
            <a:endParaRPr lang="en-US" dirty="0"/>
          </a:p>
          <a:p>
            <a:r>
              <a:rPr lang="en-US" dirty="0" smtClean="0"/>
              <a:t>A non-decimal numerical value </a:t>
            </a:r>
          </a:p>
          <a:p>
            <a:r>
              <a:rPr lang="en-US" dirty="0" smtClean="0"/>
              <a:t>There are many different types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04800" y="1676400"/>
            <a:ext cx="1752600" cy="1620982"/>
            <a:chOff x="304800" y="1676400"/>
            <a:chExt cx="1752600" cy="1620982"/>
          </a:xfrm>
        </p:grpSpPr>
        <p:sp>
          <p:nvSpPr>
            <p:cNvPr id="4" name="Rectangle 3"/>
            <p:cNvSpPr/>
            <p:nvPr/>
          </p:nvSpPr>
          <p:spPr>
            <a:xfrm>
              <a:off x="304800" y="2459182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Keyword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1181100" y="1676400"/>
              <a:ext cx="0" cy="7827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Left Brace 8"/>
          <p:cNvSpPr/>
          <p:nvPr/>
        </p:nvSpPr>
        <p:spPr>
          <a:xfrm rot="16200000">
            <a:off x="1829131" y="1500085"/>
            <a:ext cx="381000" cy="685138"/>
          </a:xfrm>
          <a:prstGeom prst="leftBrace">
            <a:avLst>
              <a:gd name="adj1" fmla="val 8333"/>
              <a:gd name="adj2" fmla="val 469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variable is a name that refers to a </a:t>
            </a:r>
            <a:r>
              <a:rPr lang="en-US" dirty="0" smtClean="0"/>
              <a:t>value</a:t>
            </a:r>
          </a:p>
          <a:p>
            <a:pPr marL="0" indent="0">
              <a:buNone/>
            </a:pPr>
            <a:r>
              <a:rPr lang="en-US" dirty="0" smtClean="0"/>
              <a:t>	A name </a:t>
            </a:r>
            <a:r>
              <a:rPr lang="en-US" dirty="0"/>
              <a:t>that represents a value stored in </a:t>
            </a:r>
            <a:r>
              <a:rPr lang="en-US" dirty="0" smtClean="0"/>
              <a:t>the </a:t>
            </a:r>
            <a:r>
              <a:rPr lang="en-US" dirty="0"/>
              <a:t>computer memory</a:t>
            </a:r>
          </a:p>
          <a:p>
            <a:endParaRPr lang="en-US" dirty="0" smtClean="0"/>
          </a:p>
          <a:p>
            <a:r>
              <a:rPr lang="en-US" b="1" dirty="0" smtClean="0"/>
              <a:t>Assignment </a:t>
            </a:r>
            <a:r>
              <a:rPr lang="en-US" b="1" dirty="0"/>
              <a:t>statement: </a:t>
            </a:r>
            <a:r>
              <a:rPr lang="en-US" dirty="0"/>
              <a:t>used to create a variable </a:t>
            </a:r>
            <a:r>
              <a:rPr lang="en-US" dirty="0" smtClean="0"/>
              <a:t>and </a:t>
            </a:r>
            <a:r>
              <a:rPr lang="en-US" dirty="0"/>
              <a:t>make it reference </a:t>
            </a:r>
            <a:r>
              <a:rPr lang="en-US" dirty="0" smtClean="0"/>
              <a:t>data</a:t>
            </a:r>
          </a:p>
          <a:p>
            <a:r>
              <a:rPr lang="en-US" dirty="0"/>
              <a:t> General format is variable = expression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age = </a:t>
            </a:r>
            <a:r>
              <a:rPr lang="en-US" dirty="0" smtClean="0"/>
              <a:t>29</a:t>
            </a:r>
          </a:p>
          <a:p>
            <a:pPr lvl="1"/>
            <a:r>
              <a:rPr lang="en-US" dirty="0" smtClean="0"/>
              <a:t>Assignment </a:t>
            </a:r>
            <a:r>
              <a:rPr lang="en-US" dirty="0"/>
              <a:t>operator: the equal sign </a:t>
            </a:r>
            <a:r>
              <a:rPr lang="en-US" dirty="0" smtClean="0"/>
              <a:t>(=)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assignment statement, variable receiving value must be on left side</a:t>
            </a:r>
          </a:p>
          <a:p>
            <a:r>
              <a:rPr lang="en-US" dirty="0"/>
              <a:t>You can only use a variable if a value is </a:t>
            </a:r>
            <a:r>
              <a:rPr lang="en-US" dirty="0" smtClean="0"/>
              <a:t>assigned </a:t>
            </a:r>
            <a:r>
              <a:rPr lang="en-US" dirty="0"/>
              <a:t>to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message </a:t>
            </a:r>
            <a:r>
              <a:rPr lang="en-US" dirty="0"/>
              <a:t>= "What’s up, Doc</a:t>
            </a:r>
            <a:r>
              <a:rPr lang="en-US" dirty="0" smtClean="0"/>
              <a:t>?“</a:t>
            </a:r>
          </a:p>
          <a:p>
            <a:r>
              <a:rPr lang="en-US" dirty="0" smtClean="0"/>
              <a:t>n </a:t>
            </a:r>
            <a:r>
              <a:rPr lang="en-US" dirty="0"/>
              <a:t>= 17</a:t>
            </a:r>
          </a:p>
          <a:p>
            <a:r>
              <a:rPr lang="en-US" dirty="0" smtClean="0"/>
              <a:t>pi </a:t>
            </a:r>
            <a:r>
              <a:rPr lang="en-US" dirty="0"/>
              <a:t>= 3.14159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18536</TotalTime>
  <Words>615</Words>
  <Application>Microsoft Office PowerPoint</Application>
  <PresentationFormat>On-screen Show (4:3)</PresentationFormat>
  <Paragraphs>180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INLS 560 – Variables, Expressions, and Statements</vt:lpstr>
      <vt:lpstr>What is a Program?</vt:lpstr>
      <vt:lpstr>Instructions</vt:lpstr>
      <vt:lpstr>Hello World Example</vt:lpstr>
      <vt:lpstr>Another Example</vt:lpstr>
      <vt:lpstr>Values Have Types</vt:lpstr>
      <vt:lpstr>Another Type Example</vt:lpstr>
      <vt:lpstr>Variables</vt:lpstr>
      <vt:lpstr>Assignment Statement</vt:lpstr>
      <vt:lpstr>Variable Names and Keywords</vt:lpstr>
      <vt:lpstr>Manipulating Variables</vt:lpstr>
      <vt:lpstr>Statement</vt:lpstr>
      <vt:lpstr>Review</vt:lpstr>
      <vt:lpstr>Expressions</vt:lpstr>
      <vt:lpstr>Order of Operations</vt:lpstr>
      <vt:lpstr>Input From Keyboard</vt:lpstr>
      <vt:lpstr>Reading Numbers with the input Function</vt:lpstr>
      <vt:lpstr>Input From Keyboard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110</cp:revision>
  <dcterms:created xsi:type="dcterms:W3CDTF">2006-08-16T00:00:00Z</dcterms:created>
  <dcterms:modified xsi:type="dcterms:W3CDTF">2014-08-21T22:04:49Z</dcterms:modified>
</cp:coreProperties>
</file>