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454" r:id="rId3"/>
    <p:sldId id="455" r:id="rId4"/>
    <p:sldId id="458" r:id="rId5"/>
    <p:sldId id="459" r:id="rId6"/>
    <p:sldId id="460" r:id="rId7"/>
    <p:sldId id="463" r:id="rId8"/>
    <p:sldId id="462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81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</a:t>
            </a:r>
            <a:r>
              <a:rPr lang="en-US" dirty="0" smtClean="0"/>
              <a:t>–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 (CONT’D)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2050"/>
            <a:ext cx="59245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39"/>
          <a:stretch/>
        </p:blipFill>
        <p:spPr bwMode="auto">
          <a:xfrm>
            <a:off x="2514600" y="3810000"/>
            <a:ext cx="636616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429000" y="2819400"/>
            <a:ext cx="41148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2819400"/>
            <a:ext cx="43434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Class- Output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6724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59245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7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Class Methods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61785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Class Methods Output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2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</a:t>
            </a:r>
            <a:r>
              <a:rPr lang="en-US" dirty="0"/>
              <a:t>F</a:t>
            </a:r>
            <a:r>
              <a:rPr lang="en-US" dirty="0" smtClean="0"/>
              <a:t>raction class </a:t>
            </a:r>
            <a:r>
              <a:rPr lang="en-US" dirty="0"/>
              <a:t>to represent rational numbers like 1/2 and -3/8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function class should be able to add fractions</a:t>
            </a:r>
          </a:p>
          <a:p>
            <a:pPr lvl="1"/>
            <a:r>
              <a:rPr lang="en-US" dirty="0" smtClean="0"/>
              <a:t>Create a method named add that takes a fraction as a parameter, adds the two fractions, and returns the sum.</a:t>
            </a:r>
          </a:p>
          <a:p>
            <a:pPr lvl="1"/>
            <a:r>
              <a:rPr lang="en-US" dirty="0"/>
              <a:t>Create a method named </a:t>
            </a:r>
            <a:r>
              <a:rPr lang="en-US" dirty="0" smtClean="0"/>
              <a:t>sum that </a:t>
            </a:r>
            <a:r>
              <a:rPr lang="en-US" dirty="0"/>
              <a:t>takes a fraction as a parameter, </a:t>
            </a:r>
            <a:r>
              <a:rPr lang="en-US" dirty="0" smtClean="0"/>
              <a:t>subtracts the </a:t>
            </a:r>
            <a:r>
              <a:rPr lang="en-US" dirty="0"/>
              <a:t>two fractions, and returns the </a:t>
            </a:r>
            <a:r>
              <a:rPr lang="en-US" dirty="0" smtClean="0"/>
              <a:t>difference.</a:t>
            </a:r>
          </a:p>
          <a:p>
            <a:pPr lvl="1"/>
            <a:r>
              <a:rPr lang="en-US" dirty="0"/>
              <a:t>Create a method named </a:t>
            </a:r>
            <a:r>
              <a:rPr lang="en-US" dirty="0" smtClean="0"/>
              <a:t>multiply that </a:t>
            </a:r>
            <a:r>
              <a:rPr lang="en-US" dirty="0"/>
              <a:t>takes a fraction as a parameter, </a:t>
            </a:r>
            <a:r>
              <a:rPr lang="en-US" dirty="0" smtClean="0"/>
              <a:t>multiplies the </a:t>
            </a:r>
            <a:r>
              <a:rPr lang="en-US" dirty="0"/>
              <a:t>two fractions, and returns the </a:t>
            </a:r>
            <a:r>
              <a:rPr lang="en-US" dirty="0" smtClean="0"/>
              <a:t>product.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use Objects With Databases?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153400" cy="464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Database that held company reviews</a:t>
            </a:r>
          </a:p>
          <a:p>
            <a:pPr lvl="1"/>
            <a:r>
              <a:rPr lang="en-US" dirty="0" smtClean="0"/>
              <a:t>Table: review</a:t>
            </a:r>
          </a:p>
          <a:p>
            <a:pPr lvl="1"/>
            <a:r>
              <a:rPr lang="en-US" dirty="0" smtClean="0"/>
              <a:t>Columns: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user_id</a:t>
            </a:r>
            <a:endParaRPr lang="en-US" dirty="0" smtClean="0"/>
          </a:p>
          <a:p>
            <a:pPr lvl="2"/>
            <a:r>
              <a:rPr lang="en-US" dirty="0" err="1" smtClean="0"/>
              <a:t>review_id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tars</a:t>
            </a:r>
          </a:p>
          <a:p>
            <a:pPr lvl="2"/>
            <a:r>
              <a:rPr lang="en-US" dirty="0" smtClean="0"/>
              <a:t>date</a:t>
            </a:r>
          </a:p>
          <a:p>
            <a:pPr lvl="2"/>
            <a:r>
              <a:rPr lang="en-US" dirty="0" smtClean="0"/>
              <a:t> text </a:t>
            </a:r>
          </a:p>
          <a:p>
            <a:pPr lvl="2"/>
            <a:r>
              <a:rPr lang="en-US" dirty="0" smtClean="0"/>
              <a:t>type</a:t>
            </a:r>
          </a:p>
          <a:p>
            <a:pPr lvl="2"/>
            <a:r>
              <a:rPr lang="en-US" dirty="0" err="1" smtClean="0"/>
              <a:t>business_id</a:t>
            </a:r>
            <a:endParaRPr lang="en-US" dirty="0" smtClean="0"/>
          </a:p>
          <a:p>
            <a:pPr lvl="2"/>
            <a:r>
              <a:rPr lang="en-US" dirty="0" err="1" smtClean="0"/>
              <a:t>votes_funny</a:t>
            </a:r>
            <a:endParaRPr lang="en-US" dirty="0" smtClean="0"/>
          </a:p>
          <a:p>
            <a:pPr lvl="2"/>
            <a:r>
              <a:rPr lang="en-US" dirty="0" err="1" smtClean="0"/>
              <a:t>votes_useful</a:t>
            </a:r>
            <a:endParaRPr lang="en-US" dirty="0" smtClean="0"/>
          </a:p>
          <a:p>
            <a:pPr lvl="2"/>
            <a:r>
              <a:rPr lang="en-US" dirty="0" err="1" smtClean="0"/>
              <a:t>votes_cool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Represent Database Table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60287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2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0700" y="1066800"/>
            <a:ext cx="5867400" cy="213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" y="838200"/>
            <a:ext cx="2743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Natural Objects</a:t>
            </a:r>
            <a:endParaRPr lang="en-US" dirty="0"/>
          </a:p>
        </p:txBody>
      </p:sp>
      <p:pic>
        <p:nvPicPr>
          <p:cNvPr id="6" name="Picture 5" descr="C:\Users\Sasa2\AppData\Local\Microsoft\Windows\Temporary Internet Files\Content.IE5\12078WI6\MPj040322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143000"/>
            <a:ext cx="2744273" cy="1828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90700" y="3581400"/>
            <a:ext cx="5867400" cy="213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" y="33528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Manufactured Objects</a:t>
            </a:r>
            <a:endParaRPr lang="en-US" dirty="0"/>
          </a:p>
        </p:txBody>
      </p:sp>
      <p:pic>
        <p:nvPicPr>
          <p:cNvPr id="9" name="Picture 8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100" y="3962400"/>
            <a:ext cx="2952751" cy="1687286"/>
          </a:xfrm>
          <a:prstGeom prst="rect">
            <a:avLst/>
          </a:prstGeom>
        </p:spPr>
      </p:pic>
      <p:pic>
        <p:nvPicPr>
          <p:cNvPr id="11" name="Picture 10" descr="eur_erco_louvre_glas_intro_1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2426" y="3657600"/>
            <a:ext cx="2329474" cy="1812445"/>
          </a:xfrm>
          <a:prstGeom prst="rect">
            <a:avLst/>
          </a:prstGeom>
        </p:spPr>
      </p:pic>
      <p:pic>
        <p:nvPicPr>
          <p:cNvPr id="12" name="Picture 11" descr="C:\Users\Sasa2\AppData\Local\Microsoft\Windows\Temporary Internet Files\Content.IE5\12078WI6\MPj0399653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3100" y="1371600"/>
            <a:ext cx="2819400" cy="1722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62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90600"/>
            <a:ext cx="8153400" cy="2819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Objects ~ Manufactured Objects </a:t>
            </a:r>
            <a:endParaRPr lang="en-US" dirty="0"/>
          </a:p>
        </p:txBody>
      </p:sp>
      <p:pic>
        <p:nvPicPr>
          <p:cNvPr id="4" name="Picture 3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514600"/>
            <a:ext cx="1447800" cy="827314"/>
          </a:xfrm>
          <a:prstGeom prst="rect">
            <a:avLst/>
          </a:prstGeom>
        </p:spPr>
      </p:pic>
      <p:pic>
        <p:nvPicPr>
          <p:cNvPr id="5" name="Picture 4" descr="2007-chevrolet-corvette-z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524000"/>
            <a:ext cx="1447800" cy="827314"/>
          </a:xfrm>
          <a:prstGeom prst="rect">
            <a:avLst/>
          </a:prstGeom>
        </p:spPr>
      </p:pic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304800" y="1066800"/>
          <a:ext cx="17037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5905440" imgH="3697560" progId="">
                  <p:embed/>
                </p:oleObj>
              </mc:Choice>
              <mc:Fallback>
                <p:oleObj name="Clip" r:id="rId4" imgW="5905440" imgH="3697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17037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3962400"/>
            <a:ext cx="8153400" cy="2743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2057400" y="1752600"/>
            <a:ext cx="1447800" cy="1850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1447800" y="2133600"/>
            <a:ext cx="1905000" cy="794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853910">
            <a:off x="1727818" y="1882244"/>
            <a:ext cx="1826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manufactured</a:t>
            </a:r>
          </a:p>
          <a:p>
            <a:pPr algn="ctr"/>
            <a:r>
              <a:rPr lang="en-US" dirty="0" smtClean="0"/>
              <a:t>by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406900">
            <a:off x="5352119" y="2118348"/>
            <a:ext cx="105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perform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7" idx="1"/>
            <a:endCxn id="5" idx="3"/>
          </p:cNvCxnSpPr>
          <p:nvPr/>
        </p:nvCxnSpPr>
        <p:spPr>
          <a:xfrm rot="10800000">
            <a:off x="4953000" y="1937658"/>
            <a:ext cx="1828800" cy="228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1154668"/>
            <a:ext cx="144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1981200"/>
            <a:ext cx="1447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accelerate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781800" y="2678668"/>
            <a:ext cx="1447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brake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8" idx="1"/>
            <a:endCxn id="5" idx="2"/>
          </p:cNvCxnSpPr>
          <p:nvPr/>
        </p:nvCxnSpPr>
        <p:spPr>
          <a:xfrm rot="10800000">
            <a:off x="4229100" y="2351314"/>
            <a:ext cx="2552700" cy="512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4191000"/>
            <a:ext cx="1447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05200" y="4459069"/>
            <a:ext cx="14478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 Object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52800" y="5486400"/>
            <a:ext cx="14478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 Object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3" idx="3"/>
            <a:endCxn id="34" idx="1"/>
          </p:cNvCxnSpPr>
          <p:nvPr/>
        </p:nvCxnSpPr>
        <p:spPr>
          <a:xfrm>
            <a:off x="1905000" y="4375666"/>
            <a:ext cx="1600200" cy="40656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2"/>
            <a:endCxn id="37" idx="1"/>
          </p:cNvCxnSpPr>
          <p:nvPr/>
        </p:nvCxnSpPr>
        <p:spPr>
          <a:xfrm rot="16200000" flipH="1">
            <a:off x="1642333" y="4099099"/>
            <a:ext cx="1249234" cy="2171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853910">
            <a:off x="1693768" y="4714674"/>
            <a:ext cx="182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instance of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9" idx="1"/>
            <a:endCxn id="34" idx="3"/>
          </p:cNvCxnSpPr>
          <p:nvPr/>
        </p:nvCxnSpPr>
        <p:spPr>
          <a:xfrm rot="10800000">
            <a:off x="4953000" y="4782236"/>
            <a:ext cx="1828800" cy="35543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81800" y="4126468"/>
            <a:ext cx="1447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81800" y="4953000"/>
            <a:ext cx="1447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accelerate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81800" y="5650468"/>
            <a:ext cx="1447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brake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0" idx="1"/>
            <a:endCxn id="34" idx="2"/>
          </p:cNvCxnSpPr>
          <p:nvPr/>
        </p:nvCxnSpPr>
        <p:spPr>
          <a:xfrm rot="10800000">
            <a:off x="4229100" y="5105400"/>
            <a:ext cx="2552700" cy="729734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4800600"/>
            <a:ext cx="1054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execute invoke call</a:t>
            </a:r>
          </a:p>
        </p:txBody>
      </p:sp>
    </p:spTree>
    <p:extLst>
      <p:ext uri="{BB962C8B-B14F-4D97-AF65-F5344CB8AC3E}">
        <p14:creationId xmlns:p14="http://schemas.microsoft.com/office/powerpoint/2010/main" val="25007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6" grpId="0"/>
      <p:bldP spid="18" grpId="0"/>
      <p:bldP spid="25" grpId="0" animBg="1"/>
      <p:bldP spid="27" grpId="0" animBg="1"/>
      <p:bldP spid="28" grpId="0" animBg="1"/>
      <p:bldP spid="33" grpId="0" animBg="1"/>
      <p:bldP spid="34" grpId="0" animBg="1"/>
      <p:bldP spid="37" grpId="0" animBg="1"/>
      <p:bldP spid="40" grpId="0"/>
      <p:bldP spid="48" grpId="0" animBg="1"/>
      <p:bldP spid="49" grpId="0" animBg="1"/>
      <p:bldP spid="50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Class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68" y="2057400"/>
            <a:ext cx="69723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33400" y="1219200"/>
            <a:ext cx="1981200" cy="1828800"/>
            <a:chOff x="533400" y="1219200"/>
            <a:chExt cx="1981200" cy="1828800"/>
          </a:xfrm>
        </p:grpSpPr>
        <p:sp>
          <p:nvSpPr>
            <p:cNvPr id="5" name="Rectangle 4"/>
            <p:cNvSpPr/>
            <p:nvPr/>
          </p:nvSpPr>
          <p:spPr>
            <a:xfrm>
              <a:off x="533400" y="1219200"/>
              <a:ext cx="1066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Class Header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5" idx="2"/>
            </p:cNvCxnSpPr>
            <p:nvPr/>
          </p:nvCxnSpPr>
          <p:spPr>
            <a:xfrm>
              <a:off x="1066800" y="1981200"/>
              <a:ext cx="1447800" cy="1066800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52400" y="3200400"/>
            <a:ext cx="2362200" cy="762000"/>
            <a:chOff x="152400" y="3200400"/>
            <a:chExt cx="2362200" cy="762000"/>
          </a:xfrm>
        </p:grpSpPr>
        <p:sp>
          <p:nvSpPr>
            <p:cNvPr id="8" name="Rectangle 7"/>
            <p:cNvSpPr/>
            <p:nvPr/>
          </p:nvSpPr>
          <p:spPr>
            <a:xfrm>
              <a:off x="152400" y="3200400"/>
              <a:ext cx="1447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Class </a:t>
              </a:r>
              <a:r>
                <a:rPr lang="en-US" dirty="0" smtClean="0"/>
                <a:t>Constructor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572491" y="3429000"/>
              <a:ext cx="942109" cy="76200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28600" y="4572000"/>
            <a:ext cx="2389909" cy="1676400"/>
            <a:chOff x="228600" y="4572000"/>
            <a:chExt cx="2389909" cy="1676400"/>
          </a:xfrm>
        </p:grpSpPr>
        <p:sp>
          <p:nvSpPr>
            <p:cNvPr id="11" name="Rectangle 10"/>
            <p:cNvSpPr/>
            <p:nvPr/>
          </p:nvSpPr>
          <p:spPr>
            <a:xfrm>
              <a:off x="228600" y="5486400"/>
              <a:ext cx="1447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Class </a:t>
              </a:r>
              <a:r>
                <a:rPr lang="en-US" dirty="0" smtClean="0"/>
                <a:t>Method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676400" y="4572000"/>
              <a:ext cx="942109" cy="1285009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905000" y="1230868"/>
            <a:ext cx="6601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name of the class file should be the name of the 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8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class header is the </a:t>
            </a:r>
            <a:r>
              <a:rPr lang="en-US" dirty="0" smtClean="0"/>
              <a:t>first line </a:t>
            </a:r>
            <a:r>
              <a:rPr lang="en-US" dirty="0"/>
              <a:t>of </a:t>
            </a:r>
            <a:r>
              <a:rPr lang="en-US" dirty="0" smtClean="0"/>
              <a:t>a class.</a:t>
            </a:r>
          </a:p>
          <a:p>
            <a:r>
              <a:rPr lang="en-US" dirty="0" smtClean="0"/>
              <a:t>It declares the name of the class.</a:t>
            </a:r>
          </a:p>
          <a:p>
            <a:r>
              <a:rPr lang="en-US" dirty="0" smtClean="0"/>
              <a:t>In our previous example, the name of the class was </a:t>
            </a:r>
            <a:r>
              <a:rPr lang="en-US" dirty="0" err="1" smtClean="0"/>
              <a:t>MyPoint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method 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__()</a:t>
            </a:r>
            <a:r>
              <a:rPr lang="en-US" dirty="0"/>
              <a:t> is a special method, which is called class constructor or initialization method that Python calls when you create a new instance of this class.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048000"/>
            <a:ext cx="769218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2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elf – Implicit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self </a:t>
            </a:r>
            <a:r>
              <a:rPr lang="en-US" i="1" dirty="0"/>
              <a:t>must</a:t>
            </a:r>
            <a:r>
              <a:rPr lang="en-US" dirty="0"/>
              <a:t> be the first parameter to any object method</a:t>
            </a:r>
          </a:p>
          <a:p>
            <a:r>
              <a:rPr lang="en-US" dirty="0" smtClean="0"/>
              <a:t>It refers to the object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769218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8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2514600"/>
          </a:xfrm>
        </p:spPr>
        <p:txBody>
          <a:bodyPr/>
          <a:lstStyle/>
          <a:p>
            <a:r>
              <a:rPr lang="en-US" dirty="0"/>
              <a:t>self </a:t>
            </a:r>
            <a:r>
              <a:rPr lang="en-US" i="1" dirty="0"/>
              <a:t>must</a:t>
            </a:r>
            <a:r>
              <a:rPr lang="en-US" dirty="0"/>
              <a:t> be the first parameter to any object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Use self to access the </a:t>
            </a:r>
            <a:r>
              <a:rPr lang="en-US" dirty="0"/>
              <a:t>object's </a:t>
            </a:r>
            <a:r>
              <a:rPr lang="en-US" dirty="0" smtClean="0"/>
              <a:t>fields</a:t>
            </a:r>
          </a:p>
          <a:p>
            <a:endParaRPr lang="en-US" dirty="0"/>
          </a:p>
          <a:p>
            <a:r>
              <a:rPr lang="en-US" dirty="0" smtClean="0"/>
              <a:t>Other is a point object </a:t>
            </a:r>
          </a:p>
          <a:p>
            <a:pPr lvl="1"/>
            <a:r>
              <a:rPr lang="en-US" dirty="0" smtClean="0"/>
              <a:t>It has x and y values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5562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0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 class</a:t>
            </a:r>
          </a:p>
          <a:p>
            <a:pPr lvl="1"/>
            <a:r>
              <a:rPr lang="en-US" dirty="0"/>
              <a:t>client programs must import the classes they use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59245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28045</TotalTime>
  <Words>307</Words>
  <Application>Microsoft Office PowerPoint</Application>
  <PresentationFormat>On-screen Show (4:3)</PresentationFormat>
  <Paragraphs>71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Oriel</vt:lpstr>
      <vt:lpstr>Clip</vt:lpstr>
      <vt:lpstr>INLS 560 – Objects</vt:lpstr>
      <vt:lpstr>Objects</vt:lpstr>
      <vt:lpstr>Program Objects ~ Manufactured Objects </vt:lpstr>
      <vt:lpstr>Anatomy of a Class</vt:lpstr>
      <vt:lpstr>Class Header</vt:lpstr>
      <vt:lpstr>Class Constructor</vt:lpstr>
      <vt:lpstr>self – Implicit Parameter</vt:lpstr>
      <vt:lpstr>Class Methods</vt:lpstr>
      <vt:lpstr>Using a Class</vt:lpstr>
      <vt:lpstr>Using a Class (CONT’D)</vt:lpstr>
      <vt:lpstr>Using a Class- Output</vt:lpstr>
      <vt:lpstr>Using Class Methods</vt:lpstr>
      <vt:lpstr>Using Class Methods Output</vt:lpstr>
      <vt:lpstr>Practice</vt:lpstr>
      <vt:lpstr>Can we use Objects With Databases?</vt:lpstr>
      <vt:lpstr>Objects Represent Database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270</cp:revision>
  <dcterms:created xsi:type="dcterms:W3CDTF">2006-08-16T00:00:00Z</dcterms:created>
  <dcterms:modified xsi:type="dcterms:W3CDTF">2014-11-07T04:46:03Z</dcterms:modified>
</cp:coreProperties>
</file>