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452" r:id="rId3"/>
    <p:sldId id="453" r:id="rId4"/>
    <p:sldId id="454" r:id="rId5"/>
    <p:sldId id="421" r:id="rId6"/>
    <p:sldId id="458" r:id="rId7"/>
    <p:sldId id="455" r:id="rId8"/>
    <p:sldId id="456" r:id="rId9"/>
    <p:sldId id="459" r:id="rId10"/>
    <p:sldId id="460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4" r:id="rId32"/>
    <p:sldId id="483" r:id="rId33"/>
    <p:sldId id="486" r:id="rId34"/>
    <p:sldId id="485" r:id="rId35"/>
    <p:sldId id="487" r:id="rId36"/>
    <p:sldId id="488" r:id="rId37"/>
    <p:sldId id="489" r:id="rId38"/>
    <p:sldId id="490" r:id="rId39"/>
    <p:sldId id="4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90638" autoAdjust="0"/>
  </p:normalViewPr>
  <p:slideViewPr>
    <p:cSldViewPr>
      <p:cViewPr varScale="1">
        <p:scale>
          <a:sx n="87" d="100"/>
          <a:sy n="87" d="100"/>
        </p:scale>
        <p:origin x="-715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560 – </a:t>
            </a:r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SQLite Database </a:t>
            </a:r>
            <a:r>
              <a:rPr lang="en-US" altLang="en-US" dirty="0" smtClean="0"/>
              <a:t>Manager (cont’d)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5" b="33964"/>
          <a:stretch/>
        </p:blipFill>
        <p:spPr bwMode="auto">
          <a:xfrm>
            <a:off x="304800" y="1219200"/>
            <a:ext cx="83875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7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/>
          <a:lstStyle/>
          <a:p>
            <a:r>
              <a:rPr lang="en-US" altLang="en-US"/>
              <a:t>Start Simple - A Single Table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1"/>
            <a:ext cx="7836694" cy="762000"/>
          </a:xfrm>
          <a:ln/>
        </p:spPr>
        <p:txBody>
          <a:bodyPr lIns="57607" tIns="28804" rIns="57607" bIns="28804">
            <a:normAutofit lnSpcReduction="10000"/>
          </a:bodyPr>
          <a:lstStyle/>
          <a:p>
            <a:pPr marL="472059"/>
            <a:r>
              <a:rPr lang="en-US" altLang="en-US" dirty="0"/>
              <a:t>Lets make a table of People - with a Name and an E-Mail</a:t>
            </a:r>
          </a:p>
        </p:txBody>
      </p:sp>
    </p:spTree>
    <p:extLst>
      <p:ext uri="{BB962C8B-B14F-4D97-AF65-F5344CB8AC3E}">
        <p14:creationId xmlns:p14="http://schemas.microsoft.com/office/powerpoint/2010/main" val="386407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New Database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8" b="38819"/>
          <a:stretch/>
        </p:blipFill>
        <p:spPr bwMode="auto">
          <a:xfrm>
            <a:off x="323334" y="1143000"/>
            <a:ext cx="8178933" cy="45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8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 File Name for the Database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 r="4740"/>
          <a:stretch/>
        </p:blipFill>
        <p:spPr bwMode="auto">
          <a:xfrm>
            <a:off x="609600" y="1143000"/>
            <a:ext cx="7540128" cy="56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6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4960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4078" y="5715000"/>
            <a:ext cx="7836694" cy="762000"/>
          </a:xfrm>
          <a:prstGeom prst="rect">
            <a:avLst/>
          </a:prstGeom>
          <a:ln/>
        </p:spPr>
        <p:txBody>
          <a:bodyPr vert="horz" lIns="57607" tIns="28804" rIns="57607" bIns="28804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2059"/>
            <a:r>
              <a:rPr lang="en-US" altLang="en-US" dirty="0" smtClean="0"/>
              <a:t>Make sure you click OK.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70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Changes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53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76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496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0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/>
          <a:lstStyle/>
          <a:p>
            <a:r>
              <a:rPr lang="en-US" altLang="en-US" dirty="0" smtClean="0"/>
              <a:t>Structured Query Language (SQL)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/>
          <a:lstStyle/>
          <a:p>
            <a:pPr marL="472059"/>
            <a:r>
              <a:rPr lang="en-US" altLang="en-US" dirty="0"/>
              <a:t>Structured Query </a:t>
            </a:r>
            <a:r>
              <a:rPr lang="en-US" altLang="en-US" dirty="0" smtClean="0"/>
              <a:t>Language: </a:t>
            </a:r>
            <a:r>
              <a:rPr lang="en-US" altLang="en-US" dirty="0" smtClean="0"/>
              <a:t>the </a:t>
            </a:r>
            <a:r>
              <a:rPr lang="en-US" altLang="en-US" dirty="0"/>
              <a:t>language we use to issue commands to the database</a:t>
            </a:r>
          </a:p>
          <a:p>
            <a:pPr marL="656082" lvl="1"/>
            <a:r>
              <a:rPr lang="en-US" altLang="en-US" dirty="0"/>
              <a:t>Create a table</a:t>
            </a:r>
          </a:p>
          <a:p>
            <a:pPr marL="656082" lvl="1"/>
            <a:r>
              <a:rPr lang="en-US" altLang="en-US" b="1" dirty="0"/>
              <a:t>Retrieve some data</a:t>
            </a:r>
          </a:p>
          <a:p>
            <a:pPr marL="656082" lvl="1"/>
            <a:r>
              <a:rPr lang="en-US" altLang="en-US" b="1" dirty="0"/>
              <a:t>Insert data</a:t>
            </a:r>
          </a:p>
          <a:p>
            <a:pPr marL="656082" lvl="1"/>
            <a:r>
              <a:rPr lang="en-US" altLang="en-US" dirty="0"/>
              <a:t>Delete data </a:t>
            </a:r>
            <a:endParaRPr lang="en-US" altLang="en-US" dirty="0" smtClean="0"/>
          </a:p>
          <a:p>
            <a:pPr marL="656082" lvl="1"/>
            <a:r>
              <a:rPr lang="en-US" altLang="en-US" dirty="0" smtClean="0"/>
              <a:t>Update data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231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Records: select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295400"/>
          </a:xfrm>
        </p:spPr>
        <p:txBody>
          <a:bodyPr/>
          <a:lstStyle/>
          <a:p>
            <a:r>
              <a:rPr lang="en-US" altLang="en-US" dirty="0"/>
              <a:t>The select statement retrieves a group of records - you can either retrieve all the records or a subset of the records with a WHERE clause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altLang="en-US" dirty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3505200"/>
            <a:ext cx="79248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select *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 smtClean="0"/>
          </a:p>
          <a:p>
            <a:pPr marL="0" indent="0">
              <a:buFont typeface="Wingdings"/>
              <a:buNone/>
            </a:pP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667000"/>
            <a:ext cx="79248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elect * from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table_name</a:t>
            </a: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191000"/>
            <a:ext cx="79248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elect * from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table_name</a:t>
            </a:r>
            <a:r>
              <a:rPr lang="en-US" altLang="en-US" dirty="0" smtClean="0">
                <a:ea typeface="Gill Sans" charset="0"/>
                <a:cs typeface="Gill Sans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where</a:t>
            </a:r>
            <a:r>
              <a:rPr lang="en-US" altLang="en-US" dirty="0" smtClean="0">
                <a:ea typeface="Gill Sans" charset="0"/>
                <a:cs typeface="Gill Sans" charset="0"/>
              </a:rPr>
              <a:t>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column_name</a:t>
            </a:r>
            <a:r>
              <a:rPr lang="en-US" altLang="en-US" dirty="0" smtClean="0">
                <a:ea typeface="Gill Sans" charset="0"/>
                <a:cs typeface="Gill Sans" charset="0"/>
              </a:rPr>
              <a:t> = ‘value’</a:t>
            </a: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257800"/>
            <a:ext cx="7924800" cy="457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elect *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</a:t>
            </a:r>
            <a:r>
              <a:rPr lang="en-US" altLang="en-US" dirty="0" smtClean="0">
                <a:ea typeface="Gill Sans" charset="0"/>
                <a:cs typeface="Gill Sans" charset="0"/>
              </a:rPr>
              <a:t> email = ‘carterjl@cs.unc.edu’</a:t>
            </a: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 Select Query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486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273" y="81915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Input from the keyboard: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504950"/>
            <a:ext cx="7219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2819400"/>
            <a:ext cx="8324850" cy="2114550"/>
            <a:chOff x="228600" y="2819400"/>
            <a:chExt cx="8324850" cy="211455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23850" y="2819400"/>
              <a:ext cx="8229600" cy="9906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r>
                <a:rPr lang="en-US" dirty="0" smtClean="0"/>
                <a:t>Output to the console: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14700"/>
              <a:ext cx="832485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23850" y="5257800"/>
            <a:ext cx="1768186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  Select Query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43050"/>
            <a:ext cx="5600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0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Records</a:t>
            </a:r>
            <a:r>
              <a:rPr lang="en-US" dirty="0"/>
              <a:t>: </a:t>
            </a:r>
            <a:r>
              <a:rPr lang="en-US" dirty="0" smtClean="0"/>
              <a:t>Insert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1447800"/>
          </a:xfrm>
        </p:spPr>
        <p:txBody>
          <a:bodyPr/>
          <a:lstStyle/>
          <a:p>
            <a:r>
              <a:rPr lang="en-US" altLang="en-US" dirty="0"/>
              <a:t>The Insert statement inserts a row into a table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1336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insert into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table_name</a:t>
            </a:r>
            <a:r>
              <a:rPr lang="en-US" altLang="en-US" dirty="0" smtClean="0">
                <a:ea typeface="Gill Sans" charset="0"/>
                <a:cs typeface="Gill Sans" charset="0"/>
              </a:rPr>
              <a:t> (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column_name</a:t>
            </a:r>
            <a:r>
              <a:rPr lang="en-US" altLang="en-US" dirty="0" smtClean="0">
                <a:ea typeface="Gill Sans" charset="0"/>
                <a:cs typeface="Gill Sans" charset="0"/>
              </a:rPr>
              <a:t>,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column_name</a:t>
            </a:r>
            <a:r>
              <a:rPr lang="en-US" altLang="en-US" dirty="0" smtClean="0">
                <a:ea typeface="Gill Sans" charset="0"/>
                <a:cs typeface="Gill Sans" charset="0"/>
              </a:rPr>
              <a:t>)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values </a:t>
            </a:r>
            <a:r>
              <a:rPr lang="en-US" altLang="en-US" dirty="0" smtClean="0">
                <a:ea typeface="Gill Sans" charset="0"/>
                <a:cs typeface="Gill Sans" charset="0"/>
              </a:rPr>
              <a:t>(‘Jack Carter’, ‘jack@gmail.com’)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7338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insert into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(name, emai</a:t>
            </a:r>
            <a:r>
              <a:rPr lang="en-US" altLang="en-US" dirty="0">
                <a:ea typeface="Gill Sans" charset="0"/>
                <a:cs typeface="Gill Sans" charset="0"/>
              </a:rPr>
              <a:t>l</a:t>
            </a:r>
            <a:r>
              <a:rPr lang="en-US" altLang="en-US" dirty="0" smtClean="0">
                <a:ea typeface="Gill Sans" charset="0"/>
                <a:cs typeface="Gill Sans" charset="0"/>
              </a:rPr>
              <a:t>)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values </a:t>
            </a:r>
            <a:r>
              <a:rPr lang="en-US" altLang="en-US" dirty="0" smtClean="0">
                <a:ea typeface="Gill Sans" charset="0"/>
                <a:cs typeface="Gill Sans" charset="0"/>
              </a:rPr>
              <a:t>(‘Jack Carter’, ‘jack@gmail.com’)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An Insert Query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/>
          <a:stretch/>
        </p:blipFill>
        <p:spPr bwMode="auto">
          <a:xfrm>
            <a:off x="762000" y="1066800"/>
            <a:ext cx="6496050" cy="550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Results of Insert Query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301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and Deleting Records From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ea typeface="Gill Sans" charset="0"/>
                <a:cs typeface="Gill Sans" charset="0"/>
              </a:rPr>
              <a:t>Update:</a:t>
            </a:r>
          </a:p>
          <a:p>
            <a:pPr marL="0" indent="0"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None/>
            </a:pPr>
            <a:endParaRPr lang="en-US" altLang="en-US" dirty="0">
              <a:ea typeface="Gill Sans" charset="0"/>
              <a:cs typeface="Gill Sans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33600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update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table_name</a:t>
            </a:r>
            <a:r>
              <a:rPr lang="en-US" altLang="en-US" dirty="0" smtClean="0">
                <a:ea typeface="Gill Sans" charset="0"/>
                <a:cs typeface="Gill Sans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set </a:t>
            </a:r>
            <a:r>
              <a:rPr lang="en-US" altLang="en-US" dirty="0" err="1">
                <a:ea typeface="Gill Sans" charset="0"/>
                <a:cs typeface="Gill Sans" charset="0"/>
              </a:rPr>
              <a:t>column_name</a:t>
            </a:r>
            <a:r>
              <a:rPr lang="en-US" altLang="en-US" dirty="0">
                <a:ea typeface="Gill Sans" charset="0"/>
                <a:cs typeface="Gill Sans" charset="0"/>
              </a:rPr>
              <a:t> = “value”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err="1">
                <a:ea typeface="Gill Sans" charset="0"/>
                <a:cs typeface="Gill Sans" charset="0"/>
              </a:rPr>
              <a:t>column_name</a:t>
            </a:r>
            <a:r>
              <a:rPr lang="en-US" altLang="en-US" dirty="0">
                <a:ea typeface="Gill Sans" charset="0"/>
                <a:cs typeface="Gill Sans" charset="0"/>
              </a:rPr>
              <a:t> = “value”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048000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update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set </a:t>
            </a:r>
            <a:r>
              <a:rPr lang="en-US" altLang="en-US" dirty="0" smtClean="0">
                <a:ea typeface="Gill Sans" charset="0"/>
                <a:cs typeface="Gill Sans" charset="0"/>
              </a:rPr>
              <a:t>name= “John Carter”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smtClean="0">
                <a:ea typeface="Gill Sans" charset="0"/>
                <a:cs typeface="Gill Sans" charset="0"/>
              </a:rPr>
              <a:t>email= “johncarter@gmail.com”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en-US" dirty="0" smtClean="0">
                <a:ea typeface="Gill Sans" charset="0"/>
                <a:cs typeface="Gill Sans" charset="0"/>
              </a:rPr>
              <a:t>Delete:</a:t>
            </a: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ea typeface="Gill Sans" charset="0"/>
              <a:cs typeface="Gill Sans" charset="0"/>
            </a:endParaRP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7244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d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elete from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table_name</a:t>
            </a:r>
            <a:r>
              <a:rPr lang="en-US" altLang="en-US" dirty="0" smtClean="0">
                <a:ea typeface="Gill Sans" charset="0"/>
                <a:cs typeface="Gill Sans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err="1">
                <a:ea typeface="Gill Sans" charset="0"/>
                <a:cs typeface="Gill Sans" charset="0"/>
              </a:rPr>
              <a:t>column_name</a:t>
            </a:r>
            <a:r>
              <a:rPr lang="en-US" altLang="en-US" dirty="0">
                <a:ea typeface="Gill Sans" charset="0"/>
                <a:cs typeface="Gill Sans" charset="0"/>
              </a:rPr>
              <a:t> = “value”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340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d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elete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smtClean="0">
                <a:ea typeface="Gill Sans" charset="0"/>
                <a:cs typeface="Gill Sans" charset="0"/>
              </a:rPr>
              <a:t>name= “John Carter”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143000"/>
            <a:ext cx="79248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select *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 smtClean="0"/>
          </a:p>
          <a:p>
            <a:pPr marL="0" indent="0">
              <a:buFont typeface="Wingdings"/>
              <a:buNone/>
            </a:pP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828800"/>
            <a:ext cx="7924800" cy="457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s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elect *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</a:t>
            </a:r>
            <a:r>
              <a:rPr lang="en-US" altLang="en-US" dirty="0" smtClean="0">
                <a:ea typeface="Gill Sans" charset="0"/>
                <a:cs typeface="Gill Sans" charset="0"/>
              </a:rPr>
              <a:t> email = ‘carterjl@cs.unc.edu’</a:t>
            </a:r>
            <a:endParaRPr lang="en-US" altLang="en-US" dirty="0" smtClean="0">
              <a:solidFill>
                <a:schemeClr val="tx2"/>
              </a:solidFill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4384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insert into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(name, emai</a:t>
            </a:r>
            <a:r>
              <a:rPr lang="en-US" altLang="en-US" dirty="0">
                <a:ea typeface="Gill Sans" charset="0"/>
                <a:cs typeface="Gill Sans" charset="0"/>
              </a:rPr>
              <a:t>l</a:t>
            </a:r>
            <a:r>
              <a:rPr lang="en-US" altLang="en-US" dirty="0" smtClean="0">
                <a:ea typeface="Gill Sans" charset="0"/>
                <a:cs typeface="Gill Sans" charset="0"/>
              </a:rPr>
              <a:t>)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values </a:t>
            </a:r>
            <a:r>
              <a:rPr lang="en-US" altLang="en-US" dirty="0" smtClean="0">
                <a:ea typeface="Gill Sans" charset="0"/>
                <a:cs typeface="Gill Sans" charset="0"/>
              </a:rPr>
              <a:t>(‘Jack Carter’, ‘jack@gmail.com’)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3352800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update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set </a:t>
            </a:r>
            <a:r>
              <a:rPr lang="en-US" altLang="en-US" dirty="0" smtClean="0">
                <a:ea typeface="Gill Sans" charset="0"/>
                <a:cs typeface="Gill Sans" charset="0"/>
              </a:rPr>
              <a:t>name= “John Carter”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smtClean="0">
                <a:ea typeface="Gill Sans" charset="0"/>
                <a:cs typeface="Gill Sans" charset="0"/>
              </a:rPr>
              <a:t>email= “johncarter@gmail.com”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4958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1"/>
                </a:solidFill>
                <a:ea typeface="Gill Sans" charset="0"/>
                <a:cs typeface="Gill Sans" charset="0"/>
              </a:rPr>
              <a:t>d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elete from </a:t>
            </a:r>
            <a:r>
              <a:rPr lang="en-US" altLang="en-US" dirty="0" smtClean="0">
                <a:ea typeface="Gill Sans" charset="0"/>
                <a:cs typeface="Gill Sans" charset="0"/>
              </a:rPr>
              <a:t>people </a:t>
            </a:r>
            <a:r>
              <a:rPr lang="en-US" altLang="en-US" dirty="0" smtClean="0">
                <a:solidFill>
                  <a:schemeClr val="accent1"/>
                </a:solidFill>
                <a:ea typeface="Gill Sans" charset="0"/>
                <a:cs typeface="Gill Sans" charset="0"/>
              </a:rPr>
              <a:t>where </a:t>
            </a:r>
            <a:r>
              <a:rPr lang="en-US" altLang="en-US" dirty="0" smtClean="0">
                <a:ea typeface="Gill Sans" charset="0"/>
                <a:cs typeface="Gill Sans" charset="0"/>
              </a:rPr>
              <a:t>name= “John Carter”</a:t>
            </a:r>
            <a:endParaRPr lang="en-US" altLang="en-US" dirty="0">
              <a:ea typeface="Gill Sans" charset="0"/>
              <a:cs typeface="Gill Sans" charset="0"/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>
            <a:normAutofit/>
          </a:bodyPr>
          <a:lstStyle/>
          <a:p>
            <a:r>
              <a:rPr lang="en-US" altLang="en-US" dirty="0"/>
              <a:t>This is not too exciting (so far)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/>
          <a:lstStyle/>
          <a:p>
            <a:pPr marL="472059"/>
            <a:r>
              <a:rPr lang="en-US" altLang="en-US" dirty="0"/>
              <a:t>Tables pretty much look like big fast programmable spreadsheet with rows, columns, and commands</a:t>
            </a:r>
          </a:p>
          <a:p>
            <a:pPr marL="472059"/>
            <a:endParaRPr lang="en-US" altLang="en-US" dirty="0"/>
          </a:p>
          <a:p>
            <a:pPr marL="472059"/>
            <a:r>
              <a:rPr lang="en-US" altLang="en-US" dirty="0"/>
              <a:t>The power comes </a:t>
            </a:r>
            <a:r>
              <a:rPr lang="en-US" altLang="en-US" dirty="0" smtClean="0"/>
              <a:t>when: </a:t>
            </a:r>
          </a:p>
          <a:p>
            <a:pPr marL="837819" lvl="1"/>
            <a:r>
              <a:rPr lang="en-US" altLang="en-US" dirty="0"/>
              <a:t>W</a:t>
            </a:r>
            <a:r>
              <a:rPr lang="en-US" altLang="en-US" dirty="0" smtClean="0"/>
              <a:t>e </a:t>
            </a:r>
            <a:r>
              <a:rPr lang="en-US" altLang="en-US" dirty="0"/>
              <a:t>have more than one table and we can exploit the relationships between the </a:t>
            </a:r>
            <a:r>
              <a:rPr lang="en-US" altLang="en-US" dirty="0" smtClean="0"/>
              <a:t>tables</a:t>
            </a:r>
          </a:p>
          <a:p>
            <a:pPr marL="837819" lvl="1"/>
            <a:r>
              <a:rPr lang="en-US" altLang="en-US" dirty="0" smtClean="0"/>
              <a:t>Programmatically manipulate tables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7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8763000" cy="3581400"/>
          </a:xfrm>
          <a:ln/>
        </p:spPr>
        <p:txBody>
          <a:bodyPr lIns="57607" tIns="28804" rIns="57607" bIns="28804">
            <a:noAutofit/>
          </a:bodyPr>
          <a:lstStyle/>
          <a:p>
            <a:r>
              <a:rPr lang="en-US" altLang="en-US" dirty="0"/>
              <a:t>Complex Data Models and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639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>
            <a:normAutofit/>
          </a:bodyPr>
          <a:lstStyle/>
          <a:p>
            <a:r>
              <a:rPr lang="en-US" altLang="en-US" dirty="0"/>
              <a:t>Database Design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/>
          <a:lstStyle/>
          <a:p>
            <a:pPr marL="472059"/>
            <a:r>
              <a:rPr lang="en-US" altLang="en-US" dirty="0"/>
              <a:t>Database design is an </a:t>
            </a:r>
            <a:r>
              <a:rPr lang="en-US" altLang="en-US" dirty="0">
                <a:solidFill>
                  <a:schemeClr val="accent1"/>
                </a:solidFill>
              </a:rPr>
              <a:t>art form </a:t>
            </a:r>
            <a:r>
              <a:rPr lang="en-US" altLang="en-US" dirty="0"/>
              <a:t>of its own with particular skills and experience</a:t>
            </a:r>
          </a:p>
          <a:p>
            <a:pPr marL="472059"/>
            <a:r>
              <a:rPr lang="en-US" altLang="en-US" dirty="0"/>
              <a:t>Our goal is to avoid the really bad mistakes and design clean and easily understood databases</a:t>
            </a:r>
          </a:p>
          <a:p>
            <a:pPr marL="472059"/>
            <a:r>
              <a:rPr lang="en-US" altLang="en-US" dirty="0"/>
              <a:t>Others may performance tune things later</a:t>
            </a:r>
          </a:p>
          <a:p>
            <a:pPr marL="472059"/>
            <a:r>
              <a:rPr lang="en-US" altLang="en-US" dirty="0"/>
              <a:t>Database design starts with a picture...</a:t>
            </a:r>
          </a:p>
        </p:txBody>
      </p:sp>
    </p:spTree>
    <p:extLst>
      <p:ext uri="{BB962C8B-B14F-4D97-AF65-F5344CB8AC3E}">
        <p14:creationId xmlns:p14="http://schemas.microsoft.com/office/powerpoint/2010/main" val="39604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857250"/>
            <a:ext cx="51720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077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Input from flat files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Output from files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86200" cy="22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667000" cy="20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2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80976"/>
            <a:ext cx="7779544" cy="64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8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8763000" cy="3581400"/>
          </a:xfrm>
          <a:ln/>
        </p:spPr>
        <p:txBody>
          <a:bodyPr lIns="57607" tIns="28804" rIns="57607" bIns="28804">
            <a:noAutofit/>
          </a:bodyPr>
          <a:lstStyle/>
          <a:p>
            <a:r>
              <a:rPr lang="en-US" altLang="en-US" dirty="0" smtClean="0"/>
              <a:t>Programmatically Manipulate Tables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39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Retrieving All Records From A Database Table Using  Python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924550" cy="40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All Records From A Database Table Using  </a:t>
            </a:r>
            <a:r>
              <a:rPr lang="en-US" dirty="0" smtClean="0"/>
              <a:t>Python Output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r="48694"/>
          <a:stretch/>
        </p:blipFill>
        <p:spPr bwMode="auto">
          <a:xfrm>
            <a:off x="685800" y="1371600"/>
            <a:ext cx="7134225" cy="31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Data </a:t>
            </a:r>
            <a:r>
              <a:rPr lang="en-US" dirty="0"/>
              <a:t>into </a:t>
            </a:r>
            <a:r>
              <a:rPr lang="en-US" dirty="0" smtClean="0"/>
              <a:t>A Database Table Using  </a:t>
            </a:r>
            <a:r>
              <a:rPr lang="en-US" dirty="0"/>
              <a:t>Python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78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Inserting Data into A Database Table Using  </a:t>
            </a:r>
            <a:r>
              <a:rPr lang="en-US" dirty="0" smtClean="0"/>
              <a:t>Python Output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6123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database named Products.</a:t>
            </a:r>
          </a:p>
          <a:p>
            <a:r>
              <a:rPr lang="en-US" dirty="0" smtClean="0"/>
              <a:t>Create a table named products. Create rows for products (</a:t>
            </a:r>
            <a:r>
              <a:rPr lang="en-US" dirty="0" err="1" smtClean="0"/>
              <a:t>product_id</a:t>
            </a:r>
            <a:r>
              <a:rPr lang="en-US" dirty="0" smtClean="0"/>
              <a:t>, </a:t>
            </a:r>
            <a:r>
              <a:rPr lang="en-US" dirty="0" err="1" smtClean="0"/>
              <a:t>product_name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Write code that inserts data into the products table.</a:t>
            </a:r>
          </a:p>
          <a:p>
            <a:r>
              <a:rPr lang="en-US" dirty="0" smtClean="0"/>
              <a:t>Write code that retrieves data from the products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</a:t>
            </a:r>
            <a:r>
              <a:rPr lang="en-US" dirty="0" smtClean="0"/>
              <a:t>Specific Records </a:t>
            </a:r>
            <a:r>
              <a:rPr lang="en-US" dirty="0"/>
              <a:t>From A Database Table Using  Python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9079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Specific Records From A Database Table Using  </a:t>
            </a:r>
            <a:r>
              <a:rPr lang="en-US" dirty="0" smtClean="0"/>
              <a:t>Python Output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058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code updates a record (the product name) using a product id.</a:t>
            </a:r>
          </a:p>
          <a:p>
            <a:r>
              <a:rPr lang="en-US" dirty="0"/>
              <a:t>Write code </a:t>
            </a:r>
            <a:r>
              <a:rPr lang="en-US" dirty="0" smtClean="0"/>
              <a:t>deletes </a:t>
            </a:r>
            <a:r>
              <a:rPr lang="en-US" smtClean="0"/>
              <a:t>a record using </a:t>
            </a:r>
            <a:r>
              <a:rPr lang="en-US" dirty="0"/>
              <a:t>a product 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</a:p>
          <a:p>
            <a:pPr lvl="1"/>
            <a:r>
              <a:rPr lang="en-US" b="1" dirty="0" smtClean="0"/>
              <a:t>Relational </a:t>
            </a:r>
          </a:p>
          <a:p>
            <a:pPr lvl="1"/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Object-oriented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/>
              <a:t>data by storing rows and columns in </a:t>
            </a:r>
            <a:r>
              <a:rPr lang="en-US" dirty="0" smtClean="0"/>
              <a:t>tables</a:t>
            </a:r>
          </a:p>
          <a:p>
            <a:r>
              <a:rPr lang="en-US" altLang="en-US" dirty="0"/>
              <a:t>E</a:t>
            </a:r>
            <a:r>
              <a:rPr lang="en-US" altLang="en-US" dirty="0" smtClean="0"/>
              <a:t>fficiently </a:t>
            </a:r>
            <a:r>
              <a:rPr lang="en-US" altLang="en-US" dirty="0"/>
              <a:t>retrieve data from those tables and in particular where there are multiple tables and the relationships between those tables involved in the query.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>
            <a:normAutofit fontScale="90000"/>
          </a:bodyPr>
          <a:lstStyle/>
          <a:p>
            <a:r>
              <a:rPr lang="en-US" dirty="0" smtClean="0"/>
              <a:t>Relational Database Systems in Wide Use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/>
          <a:lstStyle/>
          <a:p>
            <a:pPr marL="472059"/>
            <a:r>
              <a:rPr lang="en-US" altLang="en-US" dirty="0"/>
              <a:t>Three Major Database Management Systems in wide use</a:t>
            </a:r>
          </a:p>
          <a:p>
            <a:pPr marL="656082" lvl="1"/>
            <a:r>
              <a:rPr lang="en-US" altLang="en-US" dirty="0"/>
              <a:t>Oracle</a:t>
            </a:r>
            <a:r>
              <a:rPr lang="en-US" altLang="en-US" dirty="0"/>
              <a:t> - Large, commercial, enterprise-scale, very </a:t>
            </a:r>
            <a:r>
              <a:rPr lang="en-US" altLang="en-US" dirty="0" err="1"/>
              <a:t>very</a:t>
            </a:r>
            <a:r>
              <a:rPr lang="en-US" altLang="en-US" dirty="0"/>
              <a:t> </a:t>
            </a:r>
            <a:r>
              <a:rPr lang="en-US" altLang="en-US" dirty="0" err="1"/>
              <a:t>tweakable</a:t>
            </a:r>
            <a:endParaRPr lang="en-US" altLang="en-US" dirty="0"/>
          </a:p>
          <a:p>
            <a:pPr marL="656082" lvl="1"/>
            <a:r>
              <a:rPr lang="en-US" altLang="en-US" dirty="0" err="1"/>
              <a:t>MySql</a:t>
            </a:r>
            <a:r>
              <a:rPr lang="en-US" altLang="en-US" dirty="0"/>
              <a:t> - Simpler but very fast and scalable - commercial open source</a:t>
            </a:r>
          </a:p>
          <a:p>
            <a:pPr marL="656082" lvl="1"/>
            <a:r>
              <a:rPr lang="en-US" altLang="en-US" dirty="0" err="1"/>
              <a:t>SqlServer</a:t>
            </a:r>
            <a:r>
              <a:rPr lang="en-US" altLang="en-US" dirty="0"/>
              <a:t> - Very nice - from Microsoft (also Access</a:t>
            </a:r>
            <a:r>
              <a:rPr lang="en-US" altLang="en-US" dirty="0" smtClean="0"/>
              <a:t>)</a:t>
            </a:r>
          </a:p>
          <a:p>
            <a:pPr marL="656082" lvl="1"/>
            <a:r>
              <a:rPr lang="en-US" altLang="en-US" dirty="0" err="1" smtClean="0"/>
              <a:t>Postgres</a:t>
            </a:r>
            <a:r>
              <a:rPr lang="en-US" altLang="en-US" dirty="0" smtClean="0"/>
              <a:t> – Open source, enterprise scale</a:t>
            </a:r>
          </a:p>
          <a:p>
            <a:pPr marL="656082" lvl="1"/>
            <a:r>
              <a:rPr lang="en-US" altLang="en-US" b="1" dirty="0" smtClean="0"/>
              <a:t>SQLite – Very small, mostly used for one user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0415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>
            <a:normAutofit/>
          </a:bodyPr>
          <a:lstStyle/>
          <a:p>
            <a:r>
              <a:rPr lang="en-US" sz="2400" dirty="0" smtClean="0"/>
              <a:t>Terminology</a:t>
            </a:r>
            <a:endParaRPr lang="en-US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>
            <a:normAutofit/>
          </a:bodyPr>
          <a:lstStyle/>
          <a:p>
            <a:pPr marL="472059"/>
            <a:r>
              <a:rPr lang="en-US" altLang="en-US" u="sng" dirty="0"/>
              <a:t>Database </a:t>
            </a:r>
            <a:r>
              <a:rPr lang="en-US" altLang="en-US" dirty="0"/>
              <a:t>- Contains many tables</a:t>
            </a:r>
          </a:p>
          <a:p>
            <a:pPr marL="472059"/>
            <a:r>
              <a:rPr lang="en-US" altLang="en-US" u="sng" dirty="0" smtClean="0"/>
              <a:t>Table </a:t>
            </a:r>
            <a:r>
              <a:rPr lang="en-US" altLang="en-US" dirty="0" smtClean="0"/>
              <a:t>- </a:t>
            </a:r>
            <a:r>
              <a:rPr lang="en-US" altLang="en-US" dirty="0"/>
              <a:t>contains </a:t>
            </a:r>
            <a:r>
              <a:rPr lang="en-US" altLang="en-US" dirty="0" smtClean="0"/>
              <a:t>rows and columns</a:t>
            </a:r>
            <a:endParaRPr lang="en-US" altLang="en-US" dirty="0"/>
          </a:p>
          <a:p>
            <a:pPr marL="472059"/>
            <a:r>
              <a:rPr lang="en-US" altLang="en-US" u="sng" dirty="0" smtClean="0"/>
              <a:t>Row </a:t>
            </a:r>
            <a:r>
              <a:rPr lang="en-US" altLang="en-US" dirty="0"/>
              <a:t>- is a set of fields it generally represents an “object” like a person or a music track</a:t>
            </a:r>
          </a:p>
          <a:p>
            <a:pPr marL="472059"/>
            <a:r>
              <a:rPr lang="en-US" altLang="en-US" u="sng" dirty="0" smtClean="0"/>
              <a:t>Column</a:t>
            </a:r>
            <a:r>
              <a:rPr lang="en-US" altLang="en-US" dirty="0" smtClean="0"/>
              <a:t>- </a:t>
            </a:r>
            <a:r>
              <a:rPr lang="en-US" altLang="en-US" dirty="0"/>
              <a:t>One of possibly many elements of data corresponding to the object represented by the row</a:t>
            </a:r>
          </a:p>
        </p:txBody>
      </p:sp>
    </p:spTree>
    <p:extLst>
      <p:ext uri="{BB962C8B-B14F-4D97-AF65-F5344CB8AC3E}">
        <p14:creationId xmlns:p14="http://schemas.microsoft.com/office/powerpoint/2010/main" val="162054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219200"/>
            <a:ext cx="22098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Columns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37"/>
          <a:stretch/>
        </p:blipFill>
        <p:spPr bwMode="auto">
          <a:xfrm>
            <a:off x="1828800" y="1633107"/>
            <a:ext cx="6705600" cy="52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429000"/>
            <a:ext cx="1219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7607" tIns="28804" rIns="57607" bIns="28804">
            <a:normAutofit/>
          </a:bodyPr>
          <a:lstStyle/>
          <a:p>
            <a:r>
              <a:rPr lang="en-US" altLang="en-US" dirty="0" smtClean="0"/>
              <a:t>SQLite Database Manager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7607" tIns="28804" rIns="57607" bIns="28804"/>
          <a:lstStyle/>
          <a:p>
            <a:pPr marL="472059"/>
            <a:r>
              <a:rPr lang="en-US" altLang="en-US" dirty="0"/>
              <a:t>SQLite is a very popular database - it is free and fast and small</a:t>
            </a:r>
          </a:p>
          <a:p>
            <a:pPr marL="472059"/>
            <a:r>
              <a:rPr lang="en-US" altLang="en-US" dirty="0" smtClean="0"/>
              <a:t>There are many programs to manage/manipulate SQL Databases </a:t>
            </a:r>
          </a:p>
          <a:p>
            <a:pPr marL="837819" lvl="1"/>
            <a:r>
              <a:rPr lang="en-US" altLang="en-US" dirty="0"/>
              <a:t>http://sqlitebrowser.org/ </a:t>
            </a:r>
            <a:endParaRPr lang="en-US" altLang="en-US" dirty="0" smtClean="0"/>
          </a:p>
          <a:p>
            <a:pPr marL="837819" lvl="1"/>
            <a:endParaRPr lang="en-US" altLang="en-US" dirty="0" smtClean="0"/>
          </a:p>
          <a:p>
            <a:pPr marL="472059"/>
            <a:r>
              <a:rPr lang="en-US" altLang="en-US" dirty="0" smtClean="0"/>
              <a:t>SQLite </a:t>
            </a:r>
            <a:r>
              <a:rPr lang="en-US" altLang="en-US" dirty="0"/>
              <a:t>is embedded in Python and a number of 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36380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28668</TotalTime>
  <Words>775</Words>
  <Application>Microsoft Office PowerPoint</Application>
  <PresentationFormat>On-screen Show (4:3)</PresentationFormat>
  <Paragraphs>132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INLS 560 – Relational DATABASES</vt:lpstr>
      <vt:lpstr>Input and Output</vt:lpstr>
      <vt:lpstr>Input and Output</vt:lpstr>
      <vt:lpstr>Input and Output</vt:lpstr>
      <vt:lpstr>Relational Databases</vt:lpstr>
      <vt:lpstr>Relational Database Systems in Wide Use</vt:lpstr>
      <vt:lpstr>Terminology</vt:lpstr>
      <vt:lpstr>Table</vt:lpstr>
      <vt:lpstr>SQLite Database Manager</vt:lpstr>
      <vt:lpstr>SQLite Database Manager (cont’d)</vt:lpstr>
      <vt:lpstr>Start Simple - A Single Table</vt:lpstr>
      <vt:lpstr>Click New Database</vt:lpstr>
      <vt:lpstr>Enter a File Name for the Database</vt:lpstr>
      <vt:lpstr>Create a Table</vt:lpstr>
      <vt:lpstr>Saving Changes</vt:lpstr>
      <vt:lpstr>Entering Data</vt:lpstr>
      <vt:lpstr>Structured Query Language (SQL)</vt:lpstr>
      <vt:lpstr>Retrieving Records: select Statement</vt:lpstr>
      <vt:lpstr>Executing a Select Query</vt:lpstr>
      <vt:lpstr>Executing a  Select Query</vt:lpstr>
      <vt:lpstr>Inserting Records: Insert Statement</vt:lpstr>
      <vt:lpstr>Executing An Insert Query</vt:lpstr>
      <vt:lpstr>Viewing Results of Insert Query</vt:lpstr>
      <vt:lpstr>Updating and Deleting Records From Databases</vt:lpstr>
      <vt:lpstr>SQL Summary</vt:lpstr>
      <vt:lpstr>This is not too exciting (so far)</vt:lpstr>
      <vt:lpstr>Complex Data Models and  Relationships</vt:lpstr>
      <vt:lpstr>Database Design</vt:lpstr>
      <vt:lpstr>PowerPoint Presentation</vt:lpstr>
      <vt:lpstr>PowerPoint Presentation</vt:lpstr>
      <vt:lpstr>Programmatically Manipulate Tables</vt:lpstr>
      <vt:lpstr>Retrieving All Records From A Database Table Using  Python</vt:lpstr>
      <vt:lpstr>Retrieving All Records From A Database Table Using  Python Output</vt:lpstr>
      <vt:lpstr>Inserting Data into A Database Table Using  Python</vt:lpstr>
      <vt:lpstr>Inserting Data into A Database Table Using  Python Output</vt:lpstr>
      <vt:lpstr>Practice</vt:lpstr>
      <vt:lpstr>Retrieving Specific Records From A Database Table Using  Python</vt:lpstr>
      <vt:lpstr>Retrieving Specific Records From A Database Table Using  Python Output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280</cp:revision>
  <dcterms:created xsi:type="dcterms:W3CDTF">2006-08-16T00:00:00Z</dcterms:created>
  <dcterms:modified xsi:type="dcterms:W3CDTF">2014-11-07T01:57:20Z</dcterms:modified>
</cp:coreProperties>
</file>