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 id="2147483780" r:id="rId2"/>
    <p:sldMasterId id="2147483764" r:id="rId3"/>
    <p:sldMasterId id="2147483748" r:id="rId4"/>
    <p:sldMasterId id="2147483732" r:id="rId5"/>
    <p:sldMasterId id="2147483716" r:id="rId6"/>
  </p:sldMasterIdLst>
  <p:notesMasterIdLst>
    <p:notesMasterId r:id="rId58"/>
  </p:notesMasterIdLst>
  <p:sldIdLst>
    <p:sldId id="257" r:id="rId7"/>
    <p:sldId id="258" r:id="rId8"/>
    <p:sldId id="259" r:id="rId9"/>
    <p:sldId id="308" r:id="rId10"/>
    <p:sldId id="261" r:id="rId11"/>
    <p:sldId id="262" r:id="rId12"/>
    <p:sldId id="263" r:id="rId13"/>
    <p:sldId id="264" r:id="rId14"/>
    <p:sldId id="265" r:id="rId15"/>
    <p:sldId id="266" r:id="rId16"/>
    <p:sldId id="267" r:id="rId17"/>
    <p:sldId id="268" r:id="rId18"/>
    <p:sldId id="269" r:id="rId19"/>
    <p:sldId id="270" r:id="rId20"/>
    <p:sldId id="309" r:id="rId21"/>
    <p:sldId id="310" r:id="rId22"/>
    <p:sldId id="311" r:id="rId23"/>
    <p:sldId id="312" r:id="rId24"/>
    <p:sldId id="313" r:id="rId25"/>
    <p:sldId id="314" r:id="rId26"/>
    <p:sldId id="315" r:id="rId27"/>
    <p:sldId id="316" r:id="rId28"/>
    <p:sldId id="279"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01" r:id="rId51"/>
    <p:sldId id="302" r:id="rId52"/>
    <p:sldId id="338" r:id="rId53"/>
    <p:sldId id="339" r:id="rId54"/>
    <p:sldId id="305" r:id="rId55"/>
    <p:sldId id="306" r:id="rId56"/>
    <p:sldId id="307"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Series 1</c:v>
                </c:pt>
              </c:strCache>
            </c:strRef>
          </c:tx>
          <c:spPr>
            <a:ln w="50800">
              <a:solidFill>
                <a:srgbClr val="EDF0F5">
                  <a:lumMod val="50000"/>
                </a:srgbClr>
              </a:solidFill>
            </a:ln>
          </c:spPr>
          <c:marker>
            <c:symbol val="none"/>
          </c:marker>
          <c:cat>
            <c:numRef>
              <c:f>Sheet1!$A$2:$A$7</c:f>
              <c:numCache>
                <c:formatCode>General</c:formatCode>
                <c:ptCount val="6"/>
                <c:pt idx="0">
                  <c:v>1979</c:v>
                </c:pt>
                <c:pt idx="1">
                  <c:v>84</c:v>
                </c:pt>
                <c:pt idx="2">
                  <c:v>89</c:v>
                </c:pt>
                <c:pt idx="3">
                  <c:v>94</c:v>
                </c:pt>
                <c:pt idx="4">
                  <c:v>99</c:v>
                </c:pt>
                <c:pt idx="5">
                  <c:v>2004</c:v>
                </c:pt>
              </c:numCache>
            </c:numRef>
          </c:cat>
          <c:val>
            <c:numRef>
              <c:f>Sheet1!$B$2:$B$7</c:f>
              <c:numCache>
                <c:formatCode>General</c:formatCode>
                <c:ptCount val="6"/>
                <c:pt idx="0">
                  <c:v>65</c:v>
                </c:pt>
                <c:pt idx="1">
                  <c:v>61</c:v>
                </c:pt>
                <c:pt idx="2">
                  <c:v>58</c:v>
                </c:pt>
                <c:pt idx="3">
                  <c:v>57</c:v>
                </c:pt>
                <c:pt idx="4">
                  <c:v>50</c:v>
                </c:pt>
                <c:pt idx="5">
                  <c:v>46</c:v>
                </c:pt>
              </c:numCache>
            </c:numRef>
          </c:val>
          <c:smooth val="0"/>
        </c:ser>
        <c:ser>
          <c:idx val="1"/>
          <c:order val="1"/>
          <c:tx>
            <c:strRef>
              <c:f>Sheet1!$C$1</c:f>
              <c:strCache>
                <c:ptCount val="1"/>
                <c:pt idx="0">
                  <c:v>Column1</c:v>
                </c:pt>
              </c:strCache>
            </c:strRef>
          </c:tx>
          <c:marker>
            <c:symbol val="none"/>
          </c:marker>
          <c:cat>
            <c:numRef>
              <c:f>Sheet1!$A$2:$A$7</c:f>
              <c:numCache>
                <c:formatCode>General</c:formatCode>
                <c:ptCount val="6"/>
                <c:pt idx="0">
                  <c:v>1979</c:v>
                </c:pt>
                <c:pt idx="1">
                  <c:v>84</c:v>
                </c:pt>
                <c:pt idx="2">
                  <c:v>89</c:v>
                </c:pt>
                <c:pt idx="3">
                  <c:v>94</c:v>
                </c:pt>
                <c:pt idx="4">
                  <c:v>99</c:v>
                </c:pt>
                <c:pt idx="5">
                  <c:v>2004</c:v>
                </c:pt>
              </c:numCache>
            </c:numRef>
          </c:cat>
          <c:val>
            <c:numRef>
              <c:f>Sheet1!$C$2:$C$7</c:f>
              <c:numCache>
                <c:formatCode>General</c:formatCode>
                <c:ptCount val="6"/>
              </c:numCache>
            </c:numRef>
          </c:val>
          <c:smooth val="0"/>
        </c:ser>
        <c:ser>
          <c:idx val="2"/>
          <c:order val="2"/>
          <c:tx>
            <c:strRef>
              <c:f>Sheet1!$D$1</c:f>
              <c:strCache>
                <c:ptCount val="1"/>
                <c:pt idx="0">
                  <c:v>Column2</c:v>
                </c:pt>
              </c:strCache>
            </c:strRef>
          </c:tx>
          <c:marker>
            <c:symbol val="none"/>
          </c:marker>
          <c:cat>
            <c:numRef>
              <c:f>Sheet1!$A$2:$A$7</c:f>
              <c:numCache>
                <c:formatCode>General</c:formatCode>
                <c:ptCount val="6"/>
                <c:pt idx="0">
                  <c:v>1979</c:v>
                </c:pt>
                <c:pt idx="1">
                  <c:v>84</c:v>
                </c:pt>
                <c:pt idx="2">
                  <c:v>89</c:v>
                </c:pt>
                <c:pt idx="3">
                  <c:v>94</c:v>
                </c:pt>
                <c:pt idx="4">
                  <c:v>99</c:v>
                </c:pt>
                <c:pt idx="5">
                  <c:v>2004</c:v>
                </c:pt>
              </c:numCache>
            </c:numRef>
          </c:cat>
          <c:val>
            <c:numRef>
              <c:f>Sheet1!$D$2:$D$7</c:f>
              <c:numCache>
                <c:formatCode>General</c:formatCode>
                <c:ptCount val="6"/>
              </c:numCache>
            </c:numRef>
          </c:val>
          <c:smooth val="0"/>
        </c:ser>
        <c:dLbls>
          <c:showLegendKey val="0"/>
          <c:showVal val="0"/>
          <c:showCatName val="0"/>
          <c:showSerName val="0"/>
          <c:showPercent val="0"/>
          <c:showBubbleSize val="0"/>
        </c:dLbls>
        <c:smooth val="0"/>
        <c:axId val="316155136"/>
        <c:axId val="316152000"/>
      </c:lineChart>
      <c:catAx>
        <c:axId val="316155136"/>
        <c:scaling>
          <c:orientation val="minMax"/>
        </c:scaling>
        <c:delete val="0"/>
        <c:axPos val="b"/>
        <c:numFmt formatCode="General" sourceLinked="1"/>
        <c:majorTickMark val="out"/>
        <c:minorTickMark val="none"/>
        <c:tickLblPos val="nextTo"/>
        <c:spPr>
          <a:ln>
            <a:solidFill>
              <a:srgbClr val="738AC8"/>
            </a:solidFill>
          </a:ln>
        </c:spPr>
        <c:txPr>
          <a:bodyPr/>
          <a:lstStyle/>
          <a:p>
            <a:pPr>
              <a:defRPr>
                <a:solidFill>
                  <a:schemeClr val="accent2"/>
                </a:solidFill>
              </a:defRPr>
            </a:pPr>
            <a:endParaRPr lang="en-US"/>
          </a:p>
        </c:txPr>
        <c:crossAx val="316152000"/>
        <c:crosses val="autoZero"/>
        <c:auto val="1"/>
        <c:lblAlgn val="ctr"/>
        <c:lblOffset val="100"/>
        <c:noMultiLvlLbl val="0"/>
      </c:catAx>
      <c:valAx>
        <c:axId val="316152000"/>
        <c:scaling>
          <c:orientation val="minMax"/>
          <c:max val="100"/>
        </c:scaling>
        <c:delete val="0"/>
        <c:axPos val="l"/>
        <c:majorGridlines/>
        <c:numFmt formatCode="General" sourceLinked="1"/>
        <c:majorTickMark val="out"/>
        <c:minorTickMark val="none"/>
        <c:tickLblPos val="nextTo"/>
        <c:txPr>
          <a:bodyPr/>
          <a:lstStyle/>
          <a:p>
            <a:pPr>
              <a:defRPr>
                <a:solidFill>
                  <a:schemeClr val="accent2"/>
                </a:solidFill>
              </a:defRPr>
            </a:pPr>
            <a:endParaRPr lang="en-US"/>
          </a:p>
        </c:txPr>
        <c:crossAx val="316155136"/>
        <c:crosses val="autoZero"/>
        <c:crossBetween val="between"/>
      </c:valAx>
      <c:spPr>
        <a:effectLst>
          <a:outerShdw blurRad="50800" dist="38100" dir="2700000" algn="tl" rotWithShape="0">
            <a:prstClr val="black">
              <a:alpha val="40000"/>
            </a:prstClr>
          </a:outerShdw>
        </a:effectLst>
      </c:spPr>
    </c:plotArea>
    <c:plotVisOnly val="1"/>
    <c:dispBlanksAs val="gap"/>
    <c:showDLblsOverMax val="0"/>
  </c:chart>
  <c:spPr>
    <a:solidFill>
      <a:srgbClr val="FFFFFF"/>
    </a:solidFill>
    <a:ln>
      <a:solidFill>
        <a:srgbClr val="EDF0F5">
          <a:lumMod val="50000"/>
        </a:srgbClr>
      </a:solidFill>
    </a:ln>
    <a:effectLst>
      <a:outerShdw blurRad="50800" dist="38100" dir="2700000" algn="tl" rotWithShape="0">
        <a:prstClr val="black">
          <a:alpha val="40000"/>
        </a:prstClr>
      </a:outerShdw>
    </a:effectLst>
  </c:spPr>
  <c:txPr>
    <a:bodyPr/>
    <a:lstStyle/>
    <a:p>
      <a:pPr>
        <a:defRPr sz="1800">
          <a:solidFill>
            <a:schemeClr val="bg2"/>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Series 1</c:v>
                </c:pt>
              </c:strCache>
            </c:strRef>
          </c:tx>
          <c:spPr>
            <a:ln w="50800">
              <a:solidFill>
                <a:srgbClr val="EDF0F5">
                  <a:lumMod val="50000"/>
                </a:srgbClr>
              </a:solidFill>
            </a:ln>
          </c:spPr>
          <c:marker>
            <c:symbol val="none"/>
          </c:marker>
          <c:cat>
            <c:numRef>
              <c:f>Sheet1!$A$2:$A$7</c:f>
              <c:numCache>
                <c:formatCode>General</c:formatCode>
                <c:ptCount val="6"/>
                <c:pt idx="0">
                  <c:v>1979</c:v>
                </c:pt>
                <c:pt idx="1">
                  <c:v>84</c:v>
                </c:pt>
                <c:pt idx="2">
                  <c:v>89</c:v>
                </c:pt>
                <c:pt idx="3">
                  <c:v>94</c:v>
                </c:pt>
                <c:pt idx="4">
                  <c:v>99</c:v>
                </c:pt>
                <c:pt idx="5">
                  <c:v>2004</c:v>
                </c:pt>
              </c:numCache>
            </c:numRef>
          </c:cat>
          <c:val>
            <c:numRef>
              <c:f>Sheet1!$B$2:$B$7</c:f>
              <c:numCache>
                <c:formatCode>General</c:formatCode>
                <c:ptCount val="6"/>
                <c:pt idx="0">
                  <c:v>65</c:v>
                </c:pt>
                <c:pt idx="1">
                  <c:v>61</c:v>
                </c:pt>
                <c:pt idx="2">
                  <c:v>58</c:v>
                </c:pt>
                <c:pt idx="3">
                  <c:v>57</c:v>
                </c:pt>
                <c:pt idx="4">
                  <c:v>50</c:v>
                </c:pt>
                <c:pt idx="5">
                  <c:v>46</c:v>
                </c:pt>
              </c:numCache>
            </c:numRef>
          </c:val>
          <c:smooth val="0"/>
        </c:ser>
        <c:ser>
          <c:idx val="1"/>
          <c:order val="1"/>
          <c:tx>
            <c:strRef>
              <c:f>Sheet1!$C$1</c:f>
              <c:strCache>
                <c:ptCount val="1"/>
                <c:pt idx="0">
                  <c:v>Column1</c:v>
                </c:pt>
              </c:strCache>
            </c:strRef>
          </c:tx>
          <c:marker>
            <c:symbol val="none"/>
          </c:marker>
          <c:cat>
            <c:numRef>
              <c:f>Sheet1!$A$2:$A$7</c:f>
              <c:numCache>
                <c:formatCode>General</c:formatCode>
                <c:ptCount val="6"/>
                <c:pt idx="0">
                  <c:v>1979</c:v>
                </c:pt>
                <c:pt idx="1">
                  <c:v>84</c:v>
                </c:pt>
                <c:pt idx="2">
                  <c:v>89</c:v>
                </c:pt>
                <c:pt idx="3">
                  <c:v>94</c:v>
                </c:pt>
                <c:pt idx="4">
                  <c:v>99</c:v>
                </c:pt>
                <c:pt idx="5">
                  <c:v>2004</c:v>
                </c:pt>
              </c:numCache>
            </c:numRef>
          </c:cat>
          <c:val>
            <c:numRef>
              <c:f>Sheet1!$C$2:$C$7</c:f>
              <c:numCache>
                <c:formatCode>General</c:formatCode>
                <c:ptCount val="6"/>
              </c:numCache>
            </c:numRef>
          </c:val>
          <c:smooth val="0"/>
        </c:ser>
        <c:ser>
          <c:idx val="2"/>
          <c:order val="2"/>
          <c:tx>
            <c:strRef>
              <c:f>Sheet1!$D$1</c:f>
              <c:strCache>
                <c:ptCount val="1"/>
                <c:pt idx="0">
                  <c:v>Column2</c:v>
                </c:pt>
              </c:strCache>
            </c:strRef>
          </c:tx>
          <c:marker>
            <c:symbol val="none"/>
          </c:marker>
          <c:cat>
            <c:numRef>
              <c:f>Sheet1!$A$2:$A$7</c:f>
              <c:numCache>
                <c:formatCode>General</c:formatCode>
                <c:ptCount val="6"/>
                <c:pt idx="0">
                  <c:v>1979</c:v>
                </c:pt>
                <c:pt idx="1">
                  <c:v>84</c:v>
                </c:pt>
                <c:pt idx="2">
                  <c:v>89</c:v>
                </c:pt>
                <c:pt idx="3">
                  <c:v>94</c:v>
                </c:pt>
                <c:pt idx="4">
                  <c:v>99</c:v>
                </c:pt>
                <c:pt idx="5">
                  <c:v>2004</c:v>
                </c:pt>
              </c:numCache>
            </c:numRef>
          </c:cat>
          <c:val>
            <c:numRef>
              <c:f>Sheet1!$D$2:$D$7</c:f>
              <c:numCache>
                <c:formatCode>General</c:formatCode>
                <c:ptCount val="6"/>
              </c:numCache>
            </c:numRef>
          </c:val>
          <c:smooth val="0"/>
        </c:ser>
        <c:dLbls>
          <c:showLegendKey val="0"/>
          <c:showVal val="0"/>
          <c:showCatName val="0"/>
          <c:showSerName val="0"/>
          <c:showPercent val="0"/>
          <c:showBubbleSize val="0"/>
        </c:dLbls>
        <c:smooth val="0"/>
        <c:axId val="256909328"/>
        <c:axId val="256909720"/>
      </c:lineChart>
      <c:catAx>
        <c:axId val="256909328"/>
        <c:scaling>
          <c:orientation val="minMax"/>
        </c:scaling>
        <c:delete val="0"/>
        <c:axPos val="b"/>
        <c:numFmt formatCode="General" sourceLinked="1"/>
        <c:majorTickMark val="out"/>
        <c:minorTickMark val="none"/>
        <c:tickLblPos val="nextTo"/>
        <c:spPr>
          <a:ln>
            <a:solidFill>
              <a:srgbClr val="738AC8"/>
            </a:solidFill>
          </a:ln>
        </c:spPr>
        <c:txPr>
          <a:bodyPr/>
          <a:lstStyle/>
          <a:p>
            <a:pPr>
              <a:defRPr>
                <a:solidFill>
                  <a:schemeClr val="accent2"/>
                </a:solidFill>
              </a:defRPr>
            </a:pPr>
            <a:endParaRPr lang="en-US"/>
          </a:p>
        </c:txPr>
        <c:crossAx val="256909720"/>
        <c:crosses val="autoZero"/>
        <c:auto val="1"/>
        <c:lblAlgn val="ctr"/>
        <c:lblOffset val="100"/>
        <c:noMultiLvlLbl val="0"/>
      </c:catAx>
      <c:valAx>
        <c:axId val="256909720"/>
        <c:scaling>
          <c:orientation val="minMax"/>
          <c:max val="100"/>
        </c:scaling>
        <c:delete val="0"/>
        <c:axPos val="l"/>
        <c:majorGridlines/>
        <c:numFmt formatCode="General" sourceLinked="1"/>
        <c:majorTickMark val="out"/>
        <c:minorTickMark val="none"/>
        <c:tickLblPos val="nextTo"/>
        <c:txPr>
          <a:bodyPr/>
          <a:lstStyle/>
          <a:p>
            <a:pPr>
              <a:defRPr>
                <a:solidFill>
                  <a:schemeClr val="accent2"/>
                </a:solidFill>
              </a:defRPr>
            </a:pPr>
            <a:endParaRPr lang="en-US"/>
          </a:p>
        </c:txPr>
        <c:crossAx val="256909328"/>
        <c:crosses val="autoZero"/>
        <c:crossBetween val="between"/>
      </c:valAx>
      <c:spPr>
        <a:effectLst>
          <a:outerShdw blurRad="50800" dist="38100" dir="2700000" algn="tl" rotWithShape="0">
            <a:prstClr val="black">
              <a:alpha val="40000"/>
            </a:prstClr>
          </a:outerShdw>
        </a:effectLst>
      </c:spPr>
    </c:plotArea>
    <c:plotVisOnly val="1"/>
    <c:dispBlanksAs val="gap"/>
    <c:showDLblsOverMax val="0"/>
  </c:chart>
  <c:spPr>
    <a:solidFill>
      <a:srgbClr val="FFFFFF"/>
    </a:solidFill>
    <a:ln>
      <a:solidFill>
        <a:srgbClr val="EDF0F5">
          <a:lumMod val="50000"/>
        </a:srgbClr>
      </a:solidFill>
    </a:ln>
    <a:effectLst>
      <a:outerShdw blurRad="50800" dist="38100" dir="2700000" algn="tl" rotWithShape="0">
        <a:prstClr val="black">
          <a:alpha val="40000"/>
        </a:prstClr>
      </a:outerShdw>
    </a:effectLst>
  </c:spPr>
  <c:txPr>
    <a:bodyPr/>
    <a:lstStyle/>
    <a:p>
      <a:pPr>
        <a:defRPr sz="1800">
          <a:solidFill>
            <a:schemeClr val="bg2"/>
          </a:solidFil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8A27B-16C0-40DC-B877-DD4BAC7F3D50}" type="datetimeFigureOut">
              <a:rPr lang="en-US" smtClean="0"/>
              <a:t>2013-10-13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38A92-5930-4F34-AB51-545A96574513}" type="slidenum">
              <a:rPr lang="en-US" smtClean="0"/>
              <a:t>‹#›</a:t>
            </a:fld>
            <a:endParaRPr lang="en-US"/>
          </a:p>
        </p:txBody>
      </p:sp>
    </p:spTree>
    <p:extLst>
      <p:ext uri="{BB962C8B-B14F-4D97-AF65-F5344CB8AC3E}">
        <p14:creationId xmlns:p14="http://schemas.microsoft.com/office/powerpoint/2010/main" val="375913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B1BCF-E9ED-4512-8B72-8EC23E3A987B}" type="slidenum">
              <a:rPr lang="en-US"/>
              <a:pPr/>
              <a:t>1</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t>This is a follow-on to the earlier presentation on the </a:t>
            </a:r>
            <a:r>
              <a:rPr lang="en-US" i="1"/>
              <a:t>Semiology of Graphics</a:t>
            </a:r>
            <a:r>
              <a:rPr lang="en-US"/>
              <a:t>, Jacques Bertin’s groundbreaking theoretical work that provided what has been called a “grammar for graphics,” an identification of the visual variables that compose graphics, especially graphics that portray statistical or numerical information.  The plan for today is to follow the path first blazed by Bertin, to see who have followed him in supplementing and complementing his thoughts, to see if any additional theorists have appeared or to see if Bertin’s work remains the primary graphics theory and subsequent work is better understood in the realm of application of Bertin’s concepts.  </a:t>
            </a:r>
          </a:p>
        </p:txBody>
      </p:sp>
    </p:spTree>
    <p:extLst>
      <p:ext uri="{BB962C8B-B14F-4D97-AF65-F5344CB8AC3E}">
        <p14:creationId xmlns:p14="http://schemas.microsoft.com/office/powerpoint/2010/main" val="247806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851B2-EB58-45BA-A2BF-8B6D9A555CA5}" type="slidenum">
              <a:rPr lang="en-US"/>
              <a:pPr/>
              <a:t>12</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876635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359EB-B772-4B01-B675-8C950777D0B2}" type="slidenum">
              <a:rPr lang="en-US"/>
              <a:pPr/>
              <a:t>13</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3476971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359EB-B772-4B01-B675-8C950777D0B2}" type="slidenum">
              <a:rPr lang="en-US"/>
              <a:pPr/>
              <a:t>14</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14098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359EB-B772-4B01-B675-8C950777D0B2}" type="slidenum">
              <a:rPr lang="en-US"/>
              <a:pPr/>
              <a:t>15</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3341475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359EB-B772-4B01-B675-8C950777D0B2}" type="slidenum">
              <a:rPr lang="en-US"/>
              <a:pPr/>
              <a:t>16</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2280060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359EB-B772-4B01-B675-8C950777D0B2}" type="slidenum">
              <a:rPr lang="en-US"/>
              <a:pPr/>
              <a:t>17</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1130718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359EB-B772-4B01-B675-8C950777D0B2}" type="slidenum">
              <a:rPr lang="en-US"/>
              <a:pPr/>
              <a:t>18</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295213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359EB-B772-4B01-B675-8C950777D0B2}" type="slidenum">
              <a:rPr lang="en-US"/>
              <a:pPr/>
              <a:t>19</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1213393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359EB-B772-4B01-B675-8C950777D0B2}" type="slidenum">
              <a:rPr lang="en-US"/>
              <a:pPr/>
              <a:t>20</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64188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359EB-B772-4B01-B675-8C950777D0B2}" type="slidenum">
              <a:rPr lang="en-US"/>
              <a:pPr/>
              <a:t>21</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303710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B1BCF-E9ED-4512-8B72-8EC23E3A987B}" type="slidenum">
              <a:rPr lang="en-US"/>
              <a:pPr/>
              <a:t>2</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t>This is a follow-on to the earlier presentation on the </a:t>
            </a:r>
            <a:r>
              <a:rPr lang="en-US" i="1"/>
              <a:t>Semiology of Graphics</a:t>
            </a:r>
            <a:r>
              <a:rPr lang="en-US"/>
              <a:t>, Jacques Bertin’s groundbreaking theoretical work that provided what has been called a “grammar for graphics,” an identification of the visual variables that compose graphics, especially graphics that portray statistical or numerical information.  The plan for today is to follow the path first blazed by Bertin, to see who have followed him in supplementing and complementing his thoughts, to see if any additional theorists have appeared or to see if Bertin’s work remains the primary graphics theory and subsequent work is better understood in the realm of application of Bertin’s concepts.  </a:t>
            </a:r>
          </a:p>
        </p:txBody>
      </p:sp>
    </p:spTree>
    <p:extLst>
      <p:ext uri="{BB962C8B-B14F-4D97-AF65-F5344CB8AC3E}">
        <p14:creationId xmlns:p14="http://schemas.microsoft.com/office/powerpoint/2010/main" val="1234945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359EB-B772-4B01-B675-8C950777D0B2}" type="slidenum">
              <a:rPr lang="en-US"/>
              <a:pPr/>
              <a:t>22</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4057616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23</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1141463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24</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48661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25</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2808486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26</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2635114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27</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2934655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28</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1026743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29</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3374797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30</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1614838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31</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241759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A56E9C-F96F-477C-AF22-1AB965E22607}" type="slidenum">
              <a:rPr lang="en-US"/>
              <a:pPr/>
              <a:t>3</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dirty="0"/>
              <a:t>This comment from a web site at York University </a:t>
            </a:r>
            <a:r>
              <a:rPr lang="en-US" dirty="0" smtClean="0"/>
              <a:t>(Canada) provides </a:t>
            </a:r>
            <a:r>
              <a:rPr lang="en-US" dirty="0"/>
              <a:t>us a good, concise statement of why it is useful to appreciate graphics theory.  Just as a well-crafted sentence illuminates, so does a well-crafted graphic.  And just as we are all too often confused and confounded by turgid prose, so are we all too often misled by overdone or poorly done graphical portrayals of data in graphical form.  The author John </a:t>
            </a:r>
            <a:r>
              <a:rPr lang="en-US" dirty="0" err="1"/>
              <a:t>Paulos</a:t>
            </a:r>
            <a:r>
              <a:rPr lang="en-US" dirty="0"/>
              <a:t> contrasted the inability to understand math with the inability to understand the written word in his book </a:t>
            </a:r>
            <a:r>
              <a:rPr lang="en-US" i="1" dirty="0"/>
              <a:t>Innumeracy</a:t>
            </a:r>
            <a:r>
              <a:rPr lang="en-US" dirty="0"/>
              <a:t>.  Much of what we see in graphical format falls into the same category and might be called </a:t>
            </a:r>
            <a:r>
              <a:rPr lang="en-US" i="1" dirty="0" err="1"/>
              <a:t>Iggraphicy</a:t>
            </a:r>
            <a:r>
              <a:rPr lang="en-US" dirty="0"/>
              <a:t>.</a:t>
            </a:r>
          </a:p>
        </p:txBody>
      </p:sp>
    </p:spTree>
    <p:extLst>
      <p:ext uri="{BB962C8B-B14F-4D97-AF65-F5344CB8AC3E}">
        <p14:creationId xmlns:p14="http://schemas.microsoft.com/office/powerpoint/2010/main" val="3201405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32</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3089867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33</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2616118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34</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2225218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35</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3719624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36</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3751356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37</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1939721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38</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1269698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39</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963385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40</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932366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41</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321743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people who are concerned with graphical portrayal of information tend to agree that graphics theory begins with the publication in 1786 of </a:t>
            </a:r>
            <a:r>
              <a:rPr lang="en-US" dirty="0" err="1" smtClean="0"/>
              <a:t>Playfair’s</a:t>
            </a:r>
            <a:r>
              <a:rPr lang="en-US" dirty="0" smtClean="0"/>
              <a:t> </a:t>
            </a:r>
            <a:r>
              <a:rPr lang="en-US" i="1" dirty="0" smtClean="0"/>
              <a:t>Commercial and Political Atlas</a:t>
            </a:r>
            <a:r>
              <a:rPr lang="en-US" dirty="0" smtClean="0"/>
              <a:t>.  Edward </a:t>
            </a:r>
            <a:r>
              <a:rPr lang="en-US" dirty="0" err="1" smtClean="0"/>
              <a:t>Tufte</a:t>
            </a:r>
            <a:r>
              <a:rPr lang="en-US" dirty="0" smtClean="0"/>
              <a:t> points out that </a:t>
            </a:r>
            <a:r>
              <a:rPr lang="en-US" dirty="0" err="1" smtClean="0"/>
              <a:t>Playfair</a:t>
            </a:r>
            <a:r>
              <a:rPr lang="en-US" dirty="0" smtClean="0"/>
              <a:t> appears to have been among the earliest to use abstract visual properties such as line and area to represent data visually.  Classical methods of plotting data followed from his example.  Jacques </a:t>
            </a:r>
            <a:r>
              <a:rPr lang="en-US" dirty="0" err="1" smtClean="0"/>
              <a:t>Bertin</a:t>
            </a:r>
            <a:r>
              <a:rPr lang="en-US" dirty="0" smtClean="0"/>
              <a:t>, a cartographer by trade, identified basic elements of diagrams and described a framework for their design.  </a:t>
            </a:r>
            <a:r>
              <a:rPr lang="en-US" dirty="0" err="1" smtClean="0"/>
              <a:t>Tufte</a:t>
            </a:r>
            <a:r>
              <a:rPr lang="en-US" dirty="0" smtClean="0"/>
              <a:t>, whose first book was influenced by his reading of the (at-that-time awaiting publication) English version of </a:t>
            </a:r>
            <a:r>
              <a:rPr lang="en-US" dirty="0" err="1" smtClean="0"/>
              <a:t>Bertin’s</a:t>
            </a:r>
            <a:r>
              <a:rPr lang="en-US" dirty="0" smtClean="0"/>
              <a:t> book, added to theory by emphasizing the need to maximize the density of useful information in graphics.</a:t>
            </a:r>
            <a:endParaRPr lang="en-US" dirty="0"/>
          </a:p>
        </p:txBody>
      </p:sp>
      <p:sp>
        <p:nvSpPr>
          <p:cNvPr id="4" name="Slide Number Placeholder 3"/>
          <p:cNvSpPr>
            <a:spLocks noGrp="1"/>
          </p:cNvSpPr>
          <p:nvPr>
            <p:ph type="sldNum" sz="quarter" idx="10"/>
          </p:nvPr>
        </p:nvSpPr>
        <p:spPr/>
        <p:txBody>
          <a:bodyPr/>
          <a:lstStyle/>
          <a:p>
            <a:fld id="{579E4E40-ECAF-4D35-9ADC-6DCE6C355B2D}" type="slidenum">
              <a:rPr lang="en-US" smtClean="0"/>
              <a:pPr/>
              <a:t>6</a:t>
            </a:fld>
            <a:endParaRPr lang="en-US"/>
          </a:p>
        </p:txBody>
      </p:sp>
    </p:spTree>
    <p:extLst>
      <p:ext uri="{BB962C8B-B14F-4D97-AF65-F5344CB8AC3E}">
        <p14:creationId xmlns:p14="http://schemas.microsoft.com/office/powerpoint/2010/main" val="491418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42</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1461820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43</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12755142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62DD-0FD7-419D-87EB-9AF4CC51ECBB}" type="slidenum">
              <a:rPr lang="en-US"/>
              <a:pPr/>
              <a:t>44</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33576147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9E4E40-ECAF-4D35-9ADC-6DCE6C355B2D}" type="slidenum">
              <a:rPr lang="en-US" smtClean="0"/>
              <a:pPr/>
              <a:t>46</a:t>
            </a:fld>
            <a:endParaRPr lang="en-US"/>
          </a:p>
        </p:txBody>
      </p:sp>
    </p:spTree>
    <p:extLst>
      <p:ext uri="{BB962C8B-B14F-4D97-AF65-F5344CB8AC3E}">
        <p14:creationId xmlns:p14="http://schemas.microsoft.com/office/powerpoint/2010/main" val="2651536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9E4E40-ECAF-4D35-9ADC-6DCE6C355B2D}" type="slidenum">
              <a:rPr lang="en-US" smtClean="0"/>
              <a:pPr/>
              <a:t>47</a:t>
            </a:fld>
            <a:endParaRPr lang="en-US"/>
          </a:p>
        </p:txBody>
      </p:sp>
    </p:spTree>
    <p:extLst>
      <p:ext uri="{BB962C8B-B14F-4D97-AF65-F5344CB8AC3E}">
        <p14:creationId xmlns:p14="http://schemas.microsoft.com/office/powerpoint/2010/main" val="3730359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9E4E40-ECAF-4D35-9ADC-6DCE6C355B2D}" type="slidenum">
              <a:rPr lang="en-US" smtClean="0"/>
              <a:pPr/>
              <a:t>48</a:t>
            </a:fld>
            <a:endParaRPr lang="en-US"/>
          </a:p>
        </p:txBody>
      </p:sp>
    </p:spTree>
    <p:extLst>
      <p:ext uri="{BB962C8B-B14F-4D97-AF65-F5344CB8AC3E}">
        <p14:creationId xmlns:p14="http://schemas.microsoft.com/office/powerpoint/2010/main" val="22826090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9E4E40-ECAF-4D35-9ADC-6DCE6C355B2D}" type="slidenum">
              <a:rPr lang="en-US" smtClean="0"/>
              <a:pPr/>
              <a:t>49</a:t>
            </a:fld>
            <a:endParaRPr lang="en-US"/>
          </a:p>
        </p:txBody>
      </p:sp>
    </p:spTree>
    <p:extLst>
      <p:ext uri="{BB962C8B-B14F-4D97-AF65-F5344CB8AC3E}">
        <p14:creationId xmlns:p14="http://schemas.microsoft.com/office/powerpoint/2010/main" val="609303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5B32CE-9921-4E1D-B63A-EAEA03DAE6F9}" type="slidenum">
              <a:rPr lang="en-US"/>
              <a:pPr/>
              <a:t>7</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dirty="0" smtClean="0"/>
              <a:t>The logo of Western </a:t>
            </a:r>
            <a:r>
              <a:rPr lang="en-US" dirty="0"/>
              <a:t>Michigan University’s statistics department </a:t>
            </a:r>
            <a:r>
              <a:rPr lang="en-US" dirty="0" smtClean="0"/>
              <a:t>(in black and white at the bottom of the slide) illustrates </a:t>
            </a:r>
            <a:r>
              <a:rPr lang="en-US" dirty="0"/>
              <a:t>the singular importance of </a:t>
            </a:r>
            <a:r>
              <a:rPr lang="en-US" dirty="0" err="1"/>
              <a:t>Playfair</a:t>
            </a:r>
            <a:r>
              <a:rPr lang="en-US" dirty="0"/>
              <a:t>. Charts such as </a:t>
            </a:r>
            <a:r>
              <a:rPr lang="en-US" dirty="0" smtClean="0"/>
              <a:t>those </a:t>
            </a:r>
            <a:r>
              <a:rPr lang="en-US" dirty="0"/>
              <a:t>shown </a:t>
            </a:r>
            <a:r>
              <a:rPr lang="en-US" dirty="0" smtClean="0"/>
              <a:t>were </a:t>
            </a:r>
            <a:r>
              <a:rPr lang="en-US" dirty="0"/>
              <a:t>pretty much unknown before </a:t>
            </a:r>
            <a:r>
              <a:rPr lang="en-US" dirty="0" err="1"/>
              <a:t>Playfair</a:t>
            </a:r>
            <a:r>
              <a:rPr lang="en-US" dirty="0"/>
              <a:t>.  According to </a:t>
            </a:r>
            <a:r>
              <a:rPr lang="en-US" dirty="0" err="1"/>
              <a:t>Tufte</a:t>
            </a:r>
            <a:r>
              <a:rPr lang="en-US" dirty="0"/>
              <a:t>, for </a:t>
            </a:r>
            <a:r>
              <a:rPr lang="en-US" dirty="0" err="1"/>
              <a:t>Playfair</a:t>
            </a:r>
            <a:r>
              <a:rPr lang="en-US" dirty="0"/>
              <a:t>, graphics were preferable for displays of data because graphics could show the shape of data in a comparative perspective.</a:t>
            </a:r>
          </a:p>
        </p:txBody>
      </p:sp>
    </p:spTree>
    <p:extLst>
      <p:ext uri="{BB962C8B-B14F-4D97-AF65-F5344CB8AC3E}">
        <p14:creationId xmlns:p14="http://schemas.microsoft.com/office/powerpoint/2010/main" val="3971811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13C9E-A397-4454-BF65-D34395011E30}" type="slidenum">
              <a:rPr lang="en-US"/>
              <a:pPr/>
              <a:t>8</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dirty="0" smtClean="0">
                <a:solidFill>
                  <a:srgbClr val="000000"/>
                </a:solidFill>
              </a:rPr>
              <a:t>Born in </a:t>
            </a:r>
            <a:r>
              <a:rPr lang="en-US" dirty="0">
                <a:solidFill>
                  <a:srgbClr val="000000"/>
                </a:solidFill>
              </a:rPr>
              <a:t>1918, </a:t>
            </a:r>
            <a:r>
              <a:rPr lang="en-US" dirty="0" smtClean="0">
                <a:solidFill>
                  <a:srgbClr val="000000"/>
                </a:solidFill>
              </a:rPr>
              <a:t>the cartographer </a:t>
            </a:r>
            <a:r>
              <a:rPr lang="en-US" dirty="0">
                <a:solidFill>
                  <a:srgbClr val="000000"/>
                </a:solidFill>
              </a:rPr>
              <a:t>and geographer </a:t>
            </a:r>
            <a:r>
              <a:rPr lang="en-US" dirty="0" smtClean="0">
                <a:solidFill>
                  <a:srgbClr val="000000"/>
                </a:solidFill>
              </a:rPr>
              <a:t>Jacques </a:t>
            </a:r>
            <a:r>
              <a:rPr lang="en-US" dirty="0" err="1" smtClean="0">
                <a:solidFill>
                  <a:srgbClr val="000000"/>
                </a:solidFill>
              </a:rPr>
              <a:t>Bertin</a:t>
            </a:r>
            <a:r>
              <a:rPr lang="en-US" dirty="0" smtClean="0">
                <a:solidFill>
                  <a:srgbClr val="000000"/>
                </a:solidFill>
              </a:rPr>
              <a:t>  was last the Director </a:t>
            </a:r>
            <a:r>
              <a:rPr lang="en-US" dirty="0">
                <a:solidFill>
                  <a:srgbClr val="000000"/>
                </a:solidFill>
              </a:rPr>
              <a:t>of Studies at the French National Graduate School of Social Sciences (</a:t>
            </a:r>
            <a:r>
              <a:rPr lang="en-US" dirty="0" err="1">
                <a:solidFill>
                  <a:srgbClr val="000000"/>
                </a:solidFill>
              </a:rPr>
              <a:t>directeur</a:t>
            </a:r>
            <a:r>
              <a:rPr lang="en-US" dirty="0">
                <a:solidFill>
                  <a:srgbClr val="000000"/>
                </a:solidFill>
              </a:rPr>
              <a:t> </a:t>
            </a:r>
            <a:r>
              <a:rPr lang="en-US" dirty="0" err="1">
                <a:solidFill>
                  <a:srgbClr val="000000"/>
                </a:solidFill>
              </a:rPr>
              <a:t>d'études</a:t>
            </a:r>
            <a:r>
              <a:rPr lang="en-US" dirty="0">
                <a:solidFill>
                  <a:srgbClr val="000000"/>
                </a:solidFill>
              </a:rPr>
              <a:t> à </a:t>
            </a:r>
            <a:r>
              <a:rPr lang="en-US" dirty="0" err="1">
                <a:solidFill>
                  <a:srgbClr val="000000"/>
                </a:solidFill>
              </a:rPr>
              <a:t>l'École</a:t>
            </a:r>
            <a:r>
              <a:rPr lang="en-US" dirty="0">
                <a:solidFill>
                  <a:srgbClr val="000000"/>
                </a:solidFill>
              </a:rPr>
              <a:t> des </a:t>
            </a:r>
            <a:r>
              <a:rPr lang="en-US" dirty="0" err="1">
                <a:solidFill>
                  <a:srgbClr val="000000"/>
                </a:solidFill>
              </a:rPr>
              <a:t>Hautes</a:t>
            </a:r>
            <a:r>
              <a:rPr lang="en-US" dirty="0">
                <a:solidFill>
                  <a:srgbClr val="000000"/>
                </a:solidFill>
              </a:rPr>
              <a:t> </a:t>
            </a:r>
            <a:r>
              <a:rPr lang="en-US" dirty="0" err="1">
                <a:solidFill>
                  <a:srgbClr val="000000"/>
                </a:solidFill>
              </a:rPr>
              <a:t>Études</a:t>
            </a:r>
            <a:r>
              <a:rPr lang="en-US" dirty="0">
                <a:solidFill>
                  <a:srgbClr val="000000"/>
                </a:solidFill>
              </a:rPr>
              <a:t> en Sciences </a:t>
            </a:r>
            <a:r>
              <a:rPr lang="en-US" dirty="0" err="1">
                <a:solidFill>
                  <a:srgbClr val="000000"/>
                </a:solidFill>
              </a:rPr>
              <a:t>Sociales</a:t>
            </a:r>
            <a:r>
              <a:rPr lang="en-US" dirty="0">
                <a:solidFill>
                  <a:srgbClr val="000000"/>
                </a:solidFill>
              </a:rPr>
              <a:t> [EHESS]) and founder of the Graphics Lab at that school (</a:t>
            </a:r>
            <a:r>
              <a:rPr lang="en-US" dirty="0" err="1">
                <a:solidFill>
                  <a:srgbClr val="000000"/>
                </a:solidFill>
              </a:rPr>
              <a:t>Fondateur</a:t>
            </a:r>
            <a:r>
              <a:rPr lang="en-US" dirty="0">
                <a:solidFill>
                  <a:srgbClr val="000000"/>
                </a:solidFill>
              </a:rPr>
              <a:t> du </a:t>
            </a:r>
            <a:r>
              <a:rPr lang="en-US" dirty="0" err="1">
                <a:solidFill>
                  <a:srgbClr val="000000"/>
                </a:solidFill>
              </a:rPr>
              <a:t>Laboratoire</a:t>
            </a:r>
            <a:r>
              <a:rPr lang="en-US" dirty="0">
                <a:solidFill>
                  <a:srgbClr val="000000"/>
                </a:solidFill>
              </a:rPr>
              <a:t> de </a:t>
            </a:r>
            <a:r>
              <a:rPr lang="en-US" dirty="0" err="1">
                <a:solidFill>
                  <a:srgbClr val="000000"/>
                </a:solidFill>
              </a:rPr>
              <a:t>Graphique</a:t>
            </a:r>
            <a:r>
              <a:rPr lang="en-US" dirty="0">
                <a:solidFill>
                  <a:srgbClr val="000000"/>
                </a:solidFill>
              </a:rPr>
              <a:t>).  </a:t>
            </a:r>
            <a:r>
              <a:rPr lang="en-US" dirty="0" smtClean="0">
                <a:solidFill>
                  <a:srgbClr val="000000"/>
                </a:solidFill>
              </a:rPr>
              <a:t>In </a:t>
            </a:r>
            <a:r>
              <a:rPr lang="en-US" dirty="0">
                <a:solidFill>
                  <a:srgbClr val="000000"/>
                </a:solidFill>
              </a:rPr>
              <a:t>addition to his </a:t>
            </a:r>
            <a:r>
              <a:rPr lang="en-US" i="1" dirty="0" err="1">
                <a:solidFill>
                  <a:srgbClr val="000000"/>
                </a:solidFill>
              </a:rPr>
              <a:t>Semiology</a:t>
            </a:r>
            <a:r>
              <a:rPr lang="en-US" i="1" dirty="0">
                <a:solidFill>
                  <a:srgbClr val="000000"/>
                </a:solidFill>
              </a:rPr>
              <a:t> of Graphics</a:t>
            </a:r>
            <a:r>
              <a:rPr lang="en-US" dirty="0">
                <a:solidFill>
                  <a:srgbClr val="000000"/>
                </a:solidFill>
              </a:rPr>
              <a:t>, he is also well known for the book </a:t>
            </a:r>
            <a:r>
              <a:rPr lang="en-US" i="1" dirty="0">
                <a:solidFill>
                  <a:srgbClr val="000000"/>
                </a:solidFill>
              </a:rPr>
              <a:t>Graphics and Graphic Information Processing </a:t>
            </a:r>
            <a:r>
              <a:rPr lang="en-US" dirty="0">
                <a:solidFill>
                  <a:srgbClr val="000000"/>
                </a:solidFill>
              </a:rPr>
              <a:t>(1977/1981) and for numerous maps on topic of interest in France. </a:t>
            </a:r>
          </a:p>
          <a:p>
            <a:r>
              <a:rPr lang="en-US" dirty="0">
                <a:solidFill>
                  <a:srgbClr val="000000"/>
                </a:solidFill>
              </a:rPr>
              <a:t>His </a:t>
            </a:r>
            <a:r>
              <a:rPr lang="en-US" i="1" dirty="0" err="1">
                <a:solidFill>
                  <a:srgbClr val="000000"/>
                </a:solidFill>
              </a:rPr>
              <a:t>Semiology</a:t>
            </a:r>
            <a:r>
              <a:rPr lang="en-US" i="1" dirty="0">
                <a:solidFill>
                  <a:srgbClr val="000000"/>
                </a:solidFill>
              </a:rPr>
              <a:t> of Graphics</a:t>
            </a:r>
            <a:r>
              <a:rPr lang="en-US" dirty="0">
                <a:solidFill>
                  <a:srgbClr val="000000"/>
                </a:solidFill>
              </a:rPr>
              <a:t> provided a way to describe the link between data and visual elements.  Jock </a:t>
            </a:r>
            <a:r>
              <a:rPr lang="en-US" dirty="0" err="1">
                <a:solidFill>
                  <a:srgbClr val="000000"/>
                </a:solidFill>
              </a:rPr>
              <a:t>Mackinley</a:t>
            </a:r>
            <a:r>
              <a:rPr lang="en-US" dirty="0">
                <a:solidFill>
                  <a:srgbClr val="000000"/>
                </a:solidFill>
              </a:rPr>
              <a:t> of Stanford encapsulated </a:t>
            </a:r>
            <a:r>
              <a:rPr lang="en-US" dirty="0" err="1">
                <a:solidFill>
                  <a:srgbClr val="000000"/>
                </a:solidFill>
              </a:rPr>
              <a:t>Bertin’s</a:t>
            </a:r>
            <a:r>
              <a:rPr lang="en-US" dirty="0">
                <a:solidFill>
                  <a:srgbClr val="000000"/>
                </a:solidFill>
              </a:rPr>
              <a:t> theory in his own doctoral dissertation by stating that graphical presentations use graphical marks, such as points, lines, and areas, to encode information via their positional, temporal, and retinal properties.  </a:t>
            </a:r>
            <a:r>
              <a:rPr lang="en-US" dirty="0" err="1">
                <a:solidFill>
                  <a:srgbClr val="000000"/>
                </a:solidFill>
              </a:rPr>
              <a:t>Bertin</a:t>
            </a:r>
            <a:r>
              <a:rPr lang="en-US" dirty="0">
                <a:solidFill>
                  <a:srgbClr val="000000"/>
                </a:solidFill>
              </a:rPr>
              <a:t> used perspective to achieve 3-D effects in static graphics, but modern graphics designers can use the capacities of computers to render graphics in virtual 3-D.  </a:t>
            </a:r>
            <a:r>
              <a:rPr lang="en-US" dirty="0" err="1">
                <a:solidFill>
                  <a:srgbClr val="000000"/>
                </a:solidFill>
              </a:rPr>
              <a:t>Bertin</a:t>
            </a:r>
            <a:r>
              <a:rPr lang="en-US" dirty="0">
                <a:solidFill>
                  <a:srgbClr val="000000"/>
                </a:solidFill>
              </a:rPr>
              <a:t> also stated that in his conception, animation was something for moving pictures and was therefore not part of his classic graphics.  He, however, also saw that computer capabilities would soon permit graphic designers to animate their designs.</a:t>
            </a:r>
            <a:endParaRPr lang="en-US" dirty="0"/>
          </a:p>
        </p:txBody>
      </p:sp>
    </p:spTree>
    <p:extLst>
      <p:ext uri="{BB962C8B-B14F-4D97-AF65-F5344CB8AC3E}">
        <p14:creationId xmlns:p14="http://schemas.microsoft.com/office/powerpoint/2010/main" val="146565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9DD470-B379-4710-94CB-ADD62EECE9B9}" type="slidenum">
              <a:rPr lang="en-US"/>
              <a:pPr/>
              <a:t>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t>For Bertin, all the retinal properties of graphics are variables that can be manipulated to enhance understanding.  The eye is the tool that perceives these variables and their effect on the eye is the reason why they need to be considered in graphic design. (The graphic in this slide is an adaptation of a graphic used in a geography class at the University of Texas.)</a:t>
            </a:r>
          </a:p>
        </p:txBody>
      </p:sp>
    </p:spTree>
    <p:extLst>
      <p:ext uri="{BB962C8B-B14F-4D97-AF65-F5344CB8AC3E}">
        <p14:creationId xmlns:p14="http://schemas.microsoft.com/office/powerpoint/2010/main" val="3931836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8074C2-DF87-4220-B28D-5E971AD3E81A}" type="slidenum">
              <a:rPr lang="en-US"/>
              <a:pPr/>
              <a:t>10</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dirty="0"/>
              <a:t>Edward </a:t>
            </a:r>
            <a:r>
              <a:rPr lang="en-US" dirty="0" err="1"/>
              <a:t>Tufte</a:t>
            </a:r>
            <a:r>
              <a:rPr lang="en-US" dirty="0"/>
              <a:t> is a </a:t>
            </a:r>
            <a:r>
              <a:rPr lang="en-US" dirty="0" smtClean="0"/>
              <a:t>Professor Emeritus of statistics, information design, interface design and political economy at Yale University..  </a:t>
            </a:r>
            <a:r>
              <a:rPr lang="en-US" dirty="0"/>
              <a:t>He got his B.S. and  M.S. (in 1964) from Stanford University and his Ph.D. from Yale University in 1968.  According to the biographical data on his page at Yale, he joined the Yale Faculty in 1977.  Among </a:t>
            </a:r>
            <a:r>
              <a:rPr lang="en-US" dirty="0" err="1"/>
              <a:t>Tufte's</a:t>
            </a:r>
            <a:r>
              <a:rPr lang="en-US" dirty="0"/>
              <a:t> </a:t>
            </a:r>
            <a:r>
              <a:rPr lang="en-US" dirty="0" smtClean="0"/>
              <a:t>many </a:t>
            </a:r>
            <a:r>
              <a:rPr lang="en-US" dirty="0"/>
              <a:t>books, these </a:t>
            </a:r>
            <a:r>
              <a:rPr lang="en-US" dirty="0" smtClean="0"/>
              <a:t>are </a:t>
            </a:r>
            <a:r>
              <a:rPr lang="en-US" dirty="0"/>
              <a:t>well-known for their beauty and content. Unsatisfied with publishers, he wrote, designed, and published all three himself.  </a:t>
            </a:r>
            <a:r>
              <a:rPr lang="en-US" i="1" dirty="0"/>
              <a:t>Envisioning Information</a:t>
            </a:r>
            <a:r>
              <a:rPr lang="en-US" dirty="0"/>
              <a:t> has won ten prizes for design and content (including awards from ACM-SIGGRAPH and ACM SIGDOC, the Phi Beta Kappa Award in Science, and the 1991 Best Graphic Design Award from International Design). </a:t>
            </a:r>
            <a:r>
              <a:rPr lang="en-US" i="1" dirty="0" smtClean="0"/>
              <a:t>Visual Explanations</a:t>
            </a:r>
            <a:r>
              <a:rPr lang="en-US" dirty="0" smtClean="0"/>
              <a:t> deals </a:t>
            </a:r>
            <a:r>
              <a:rPr lang="en-US" dirty="0"/>
              <a:t>with scientific visualization, information design, and images as evidence.  </a:t>
            </a:r>
            <a:r>
              <a:rPr lang="en-US" dirty="0" smtClean="0"/>
              <a:t>His latest book follows much of the same line, with a focus on particular good examples of information design. He </a:t>
            </a:r>
            <a:r>
              <a:rPr lang="en-US" dirty="0"/>
              <a:t>has prepared evidence for several jury trials, and has worked on statistical and design matters for The New York Times, IBM, Hewlett-Packard, Lotus Development Corporation, Newsweek, CBS, NBC, and the Bureau of the Census. He is a fellow of the American Statistical Association, the Guggenheim Foundation, the Center for Advanced Study in the Behavioral Sciences, and the American Academy of Arts and Sciences.. </a:t>
            </a:r>
          </a:p>
          <a:p>
            <a:endParaRPr lang="en-US" dirty="0"/>
          </a:p>
        </p:txBody>
      </p:sp>
    </p:spTree>
    <p:extLst>
      <p:ext uri="{BB962C8B-B14F-4D97-AF65-F5344CB8AC3E}">
        <p14:creationId xmlns:p14="http://schemas.microsoft.com/office/powerpoint/2010/main" val="1525861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851B2-EB58-45BA-A2BF-8B6D9A555CA5}" type="slidenum">
              <a:rPr lang="en-US"/>
              <a:pPr/>
              <a:t>11</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t>Graphical Excellence = less is more</a:t>
            </a:r>
          </a:p>
          <a:p>
            <a:endParaRPr lang="en-US"/>
          </a:p>
        </p:txBody>
      </p:sp>
    </p:spTree>
    <p:extLst>
      <p:ext uri="{BB962C8B-B14F-4D97-AF65-F5344CB8AC3E}">
        <p14:creationId xmlns:p14="http://schemas.microsoft.com/office/powerpoint/2010/main" val="2908738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32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z="1000">
                <a:latin typeface="Tahoma" pitchFamily="34" charset="0"/>
                <a:ea typeface="Tahoma" pitchFamily="34" charset="0"/>
                <a:cs typeface="Tahoma" pitchFamily="34" charset="0"/>
              </a:defRPr>
            </a:lvl1pPr>
          </a:lstStyle>
          <a:p>
            <a:fld id="{25BEC990-0FD7-4736-BDF6-1F07062CFBFC}" type="datetime1">
              <a:rPr lang="en-US" smtClean="0"/>
              <a:t>2013-10-13</a:t>
            </a:fld>
            <a:endParaRPr lang="en-US" dirty="0"/>
          </a:p>
        </p:txBody>
      </p:sp>
      <p:sp>
        <p:nvSpPr>
          <p:cNvPr id="5" name="Footer Placeholder 4"/>
          <p:cNvSpPr>
            <a:spLocks noGrp="1"/>
          </p:cNvSpPr>
          <p:nvPr>
            <p:ph type="ftr" sz="quarter" idx="11"/>
          </p:nvPr>
        </p:nvSpPr>
        <p:spPr/>
        <p:txBody>
          <a:bodyPr/>
          <a:lstStyle>
            <a:lvl1pPr>
              <a:defRPr sz="1000">
                <a:latin typeface="Tahoma" pitchFamily="34" charset="0"/>
                <a:ea typeface="Tahoma" pitchFamily="34" charset="0"/>
                <a:cs typeface="Tahoma" pitchFamily="34" charset="0"/>
              </a:defRPr>
            </a:lvl1p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lvl1pPr>
              <a:defRPr sz="1000">
                <a:latin typeface="Tahoma" pitchFamily="34" charset="0"/>
                <a:ea typeface="Tahoma" pitchFamily="34" charset="0"/>
                <a:cs typeface="Tahoma" pitchFamily="34" charset="0"/>
              </a:defRPr>
            </a:lvl1p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9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3A36A-72FB-4977-93BF-D7F0A0212C4C}" type="datetime1">
              <a:rPr lang="en-US" smtClean="0"/>
              <a:t>2013-10-13</a:t>
            </a:fld>
            <a:endParaRPr lang="en-US"/>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46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C3A1E-83D8-4D70-9459-B8CBBA1B79F4}" type="datetime1">
              <a:rPr lang="en-US" smtClean="0"/>
              <a:t>2013-10-13</a:t>
            </a:fld>
            <a:endParaRPr lang="en-US"/>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63895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FEFCC4-825C-489E-8921-ED8836583CEC}" type="datetime1">
              <a:rPr lang="en-US" smtClean="0"/>
              <a:t>2013-10-13</a:t>
            </a:fld>
            <a:endParaRPr lang="en-US"/>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61608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4FB92C-758B-4A3C-97F8-FCF7594B97B9}" type="datetime1">
              <a:rPr lang="en-US" smtClean="0"/>
              <a:t>2013-10-13</a:t>
            </a:fld>
            <a:endParaRPr lang="en-US"/>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4137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962500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oursquar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5568" y="4035104"/>
            <a:ext cx="4937758" cy="2273418"/>
          </a:xfrm>
        </p:spPr>
        <p:txBody>
          <a:bodyPr>
            <a:normAutofit/>
          </a:bodyPr>
          <a:lstStyle>
            <a:lvl1pPr>
              <a:defRPr sz="1800"/>
            </a:lvl1pPr>
            <a:lvl2pPr>
              <a:defRPr sz="16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32352" y="4035105"/>
            <a:ext cx="5023328" cy="2273418"/>
          </a:xfrm>
        </p:spPr>
        <p:txBody>
          <a:bodyPr>
            <a:normAutofit/>
          </a:bodyPr>
          <a:lstStyle>
            <a:lvl1pPr>
              <a:defRPr sz="1800"/>
            </a:lvl1pPr>
            <a:lvl2pPr>
              <a:defRPr sz="16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F0C47C2-3271-4A9E-A297-275D373FA390}" type="datetime1">
              <a:rPr lang="en-US" smtClean="0"/>
              <a:t>2013-10-13</a:t>
            </a:fld>
            <a:endParaRPr lang="en-US" dirty="0"/>
          </a:p>
        </p:txBody>
      </p:sp>
      <p:sp>
        <p:nvSpPr>
          <p:cNvPr id="6" name="Footer Placeholder 5"/>
          <p:cNvSpPr>
            <a:spLocks noGrp="1"/>
          </p:cNvSpPr>
          <p:nvPr>
            <p:ph type="ftr" sz="quarter" idx="11"/>
          </p:nvPr>
        </p:nvSpPr>
        <p:spPr/>
        <p:txBody>
          <a:bodyPr/>
          <a:lstStyle/>
          <a:p>
            <a:r>
              <a:rPr lang="en-US" smtClean="0"/>
              <a:t>Information Tools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
        <p:nvSpPr>
          <p:cNvPr id="9" name="Content Placeholder 2"/>
          <p:cNvSpPr>
            <a:spLocks noGrp="1"/>
          </p:cNvSpPr>
          <p:nvPr>
            <p:ph sz="half" idx="13"/>
          </p:nvPr>
        </p:nvSpPr>
        <p:spPr>
          <a:xfrm>
            <a:off x="1115456" y="1746305"/>
            <a:ext cx="4937758" cy="2273418"/>
          </a:xfrm>
        </p:spPr>
        <p:txBody>
          <a:bodyPr>
            <a:normAutofit/>
          </a:bodyPr>
          <a:lstStyle>
            <a:lvl1pPr>
              <a:defRPr sz="1800"/>
            </a:lvl1pPr>
            <a:lvl2pPr>
              <a:defRPr sz="16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4"/>
          </p:nvPr>
        </p:nvSpPr>
        <p:spPr>
          <a:xfrm>
            <a:off x="6132352" y="1746306"/>
            <a:ext cx="5041504" cy="2273418"/>
          </a:xfrm>
        </p:spPr>
        <p:txBody>
          <a:bodyPr>
            <a:normAutofit/>
          </a:bodyPr>
          <a:lstStyle>
            <a:lvl1pPr>
              <a:defRPr sz="1800"/>
            </a:lvl1pPr>
            <a:lvl2pPr>
              <a:defRPr sz="16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70239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32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z="1000">
                <a:latin typeface="Tahoma" pitchFamily="34" charset="0"/>
                <a:ea typeface="Tahoma" pitchFamily="34" charset="0"/>
                <a:cs typeface="Tahoma" pitchFamily="34" charset="0"/>
              </a:defRPr>
            </a:lvl1pPr>
          </a:lstStyle>
          <a:p>
            <a:fld id="{25BEC990-0FD7-4736-BDF6-1F07062CFBFC}" type="datetime1">
              <a:rPr lang="en-US" smtClean="0"/>
              <a:t>2013-10-13</a:t>
            </a:fld>
            <a:endParaRPr lang="en-US" dirty="0"/>
          </a:p>
        </p:txBody>
      </p:sp>
      <p:sp>
        <p:nvSpPr>
          <p:cNvPr id="5" name="Footer Placeholder 4"/>
          <p:cNvSpPr>
            <a:spLocks noGrp="1"/>
          </p:cNvSpPr>
          <p:nvPr>
            <p:ph type="ftr" sz="quarter" idx="11"/>
          </p:nvPr>
        </p:nvSpPr>
        <p:spPr/>
        <p:txBody>
          <a:bodyPr/>
          <a:lstStyle>
            <a:lvl1pPr>
              <a:defRPr sz="1000">
                <a:latin typeface="Tahoma" pitchFamily="34" charset="0"/>
                <a:ea typeface="Tahoma" pitchFamily="34" charset="0"/>
                <a:cs typeface="Tahoma" pitchFamily="34" charset="0"/>
              </a:defRPr>
            </a:lvl1p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lvl1pPr>
              <a:defRPr sz="1000">
                <a:latin typeface="Tahoma" pitchFamily="34" charset="0"/>
                <a:ea typeface="Tahoma" pitchFamily="34" charset="0"/>
                <a:cs typeface="Tahoma" pitchFamily="34" charset="0"/>
              </a:defRPr>
            </a:lvl1p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63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z="1000">
                <a:latin typeface="Tahoma" pitchFamily="34" charset="0"/>
                <a:ea typeface="Tahoma" pitchFamily="34" charset="0"/>
                <a:cs typeface="Tahoma" pitchFamily="34" charset="0"/>
              </a:defRPr>
            </a:lvl1pPr>
          </a:lstStyle>
          <a:p>
            <a:fld id="{410D44A2-480D-4539-8503-F3D8A2C96B5D}" type="datetime1">
              <a:rPr lang="en-US" smtClean="0"/>
              <a:t>2013-10-13</a:t>
            </a:fld>
            <a:endParaRPr lang="en-US" dirty="0"/>
          </a:p>
        </p:txBody>
      </p:sp>
      <p:sp>
        <p:nvSpPr>
          <p:cNvPr id="5" name="Footer Placeholder 4"/>
          <p:cNvSpPr>
            <a:spLocks noGrp="1"/>
          </p:cNvSpPr>
          <p:nvPr>
            <p:ph type="ftr" sz="quarter" idx="11"/>
          </p:nvPr>
        </p:nvSpPr>
        <p:spPr/>
        <p:txBody>
          <a:bodyPr/>
          <a:lstStyle>
            <a:lvl1pPr>
              <a:defRPr sz="1000">
                <a:latin typeface="Tahoma" pitchFamily="34" charset="0"/>
                <a:ea typeface="Tahoma" pitchFamily="34" charset="0"/>
                <a:cs typeface="Tahoma" pitchFamily="34" charset="0"/>
              </a:defRPr>
            </a:lvl1p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lvl1pPr>
              <a:defRPr sz="1000">
                <a:latin typeface="Tahoma" pitchFamily="34" charset="0"/>
                <a:ea typeface="Tahoma" pitchFamily="34" charset="0"/>
                <a:cs typeface="Tahoma" pitchFamily="34" charset="0"/>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1855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32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49C1372-321E-416F-B674-B1085F9A217A}"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56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3"/>
            <a:ext cx="538480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73353"/>
            <a:ext cx="5384800" cy="1120307"/>
          </a:xfrm>
        </p:spPr>
        <p:txBody>
          <a:bodyPr>
            <a:sp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F92BA26-F77A-4E50-9C35-1837611DDD71}" type="datetime1">
              <a:rPr lang="en-US" smtClean="0"/>
              <a:t>2013-10-13</a:t>
            </a:fld>
            <a:endParaRPr lang="en-US" dirty="0"/>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14117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z="1000">
                <a:latin typeface="Tahoma" pitchFamily="34" charset="0"/>
                <a:ea typeface="Tahoma" pitchFamily="34" charset="0"/>
                <a:cs typeface="Tahoma" pitchFamily="34" charset="0"/>
              </a:defRPr>
            </a:lvl1pPr>
          </a:lstStyle>
          <a:p>
            <a:fld id="{410D44A2-480D-4539-8503-F3D8A2C96B5D}" type="datetime1">
              <a:rPr lang="en-US" smtClean="0"/>
              <a:t>2013-10-13</a:t>
            </a:fld>
            <a:endParaRPr lang="en-US" dirty="0"/>
          </a:p>
        </p:txBody>
      </p:sp>
      <p:sp>
        <p:nvSpPr>
          <p:cNvPr id="5" name="Footer Placeholder 4"/>
          <p:cNvSpPr>
            <a:spLocks noGrp="1"/>
          </p:cNvSpPr>
          <p:nvPr>
            <p:ph type="ftr" sz="quarter" idx="11"/>
          </p:nvPr>
        </p:nvSpPr>
        <p:spPr/>
        <p:txBody>
          <a:bodyPr/>
          <a:lstStyle>
            <a:lvl1pPr>
              <a:defRPr sz="1000">
                <a:latin typeface="Tahoma" pitchFamily="34" charset="0"/>
                <a:ea typeface="Tahoma" pitchFamily="34" charset="0"/>
                <a:cs typeface="Tahoma" pitchFamily="34" charset="0"/>
              </a:defRPr>
            </a:lvl1p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lvl1pPr>
              <a:defRPr sz="1000">
                <a:latin typeface="Tahoma" pitchFamily="34" charset="0"/>
                <a:ea typeface="Tahoma" pitchFamily="34" charset="0"/>
                <a:cs typeface="Tahoma" pitchFamily="34" charset="0"/>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2477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3"/>
            <a:ext cx="538480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73353"/>
            <a:ext cx="538480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514350C-764F-4897-AFFD-3C551BCCD158}" type="datetime1">
              <a:rPr lang="en-US" smtClean="0"/>
              <a:t>2013-10-13</a:t>
            </a:fld>
            <a:endParaRPr lang="en-US" dirty="0"/>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34258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438401"/>
            <a:ext cx="524256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6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1"/>
            <a:ext cx="5242560" cy="1120307"/>
          </a:xfrm>
        </p:spPr>
        <p:txBody>
          <a:bodyPr>
            <a:sp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230424-49FA-4A1F-A69D-AE7DE01D40E1}" type="datetime1">
              <a:rPr lang="en-US" smtClean="0"/>
              <a:t>2013-10-13</a:t>
            </a:fld>
            <a:endParaRPr lang="en-US" dirty="0"/>
          </a:p>
        </p:txBody>
      </p:sp>
      <p:sp>
        <p:nvSpPr>
          <p:cNvPr id="8" name="Footer Placeholder 7"/>
          <p:cNvSpPr>
            <a:spLocks noGrp="1"/>
          </p:cNvSpPr>
          <p:nvPr>
            <p:ph type="ftr" sz="quarter" idx="11"/>
          </p:nvPr>
        </p:nvSpPr>
        <p:spPr/>
        <p:txBody>
          <a:bodyPr/>
          <a:lstStyle/>
          <a:p>
            <a:pPr algn="r"/>
            <a:r>
              <a:rPr lang="en-US" smtClean="0"/>
              <a:t>Information Tools</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43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438401"/>
            <a:ext cx="524256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6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1"/>
            <a:ext cx="524256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3C1B27-1394-4C2B-835E-676C91C7259B}" type="datetime1">
              <a:rPr lang="en-US" smtClean="0"/>
              <a:t>2013-10-13</a:t>
            </a:fld>
            <a:endParaRPr lang="en-US" dirty="0"/>
          </a:p>
        </p:txBody>
      </p:sp>
      <p:sp>
        <p:nvSpPr>
          <p:cNvPr id="8" name="Footer Placeholder 7"/>
          <p:cNvSpPr>
            <a:spLocks noGrp="1"/>
          </p:cNvSpPr>
          <p:nvPr>
            <p:ph type="ftr" sz="quarter" idx="11"/>
          </p:nvPr>
        </p:nvSpPr>
        <p:spPr/>
        <p:txBody>
          <a:bodyPr/>
          <a:lstStyle/>
          <a:p>
            <a:pPr algn="r"/>
            <a:r>
              <a:rPr lang="en-US" smtClean="0"/>
              <a:t>Information Tools</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69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A3590C-2CC5-4A6A-95E1-9C2A3C0D3D6F}" type="datetime1">
              <a:rPr lang="en-US" smtClean="0"/>
              <a:t>2013-10-13</a:t>
            </a:fld>
            <a:endParaRPr lang="en-US"/>
          </a:p>
        </p:txBody>
      </p:sp>
      <p:sp>
        <p:nvSpPr>
          <p:cNvPr id="4" name="Footer Placeholder 3"/>
          <p:cNvSpPr>
            <a:spLocks noGrp="1"/>
          </p:cNvSpPr>
          <p:nvPr>
            <p:ph type="ftr" sz="quarter" idx="11"/>
          </p:nvPr>
        </p:nvSpPr>
        <p:spPr/>
        <p:txBody>
          <a:bodyPr/>
          <a:lstStyle/>
          <a:p>
            <a:pPr algn="r"/>
            <a:r>
              <a:rPr lang="en-US" smtClean="0"/>
              <a:t>Information Tools</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01527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923E7-4A93-4F35-ADC7-7EAB39D3B94A}" type="datetime1">
              <a:rPr lang="en-US" smtClean="0"/>
              <a:t>2013-10-13</a:t>
            </a:fld>
            <a:endParaRPr lang="en-US"/>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75136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3A36A-72FB-4977-93BF-D7F0A0212C4C}" type="datetime1">
              <a:rPr lang="en-US" smtClean="0"/>
              <a:t>2013-10-13</a:t>
            </a:fld>
            <a:endParaRPr lang="en-US"/>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15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C3A1E-83D8-4D70-9459-B8CBBA1B79F4}" type="datetime1">
              <a:rPr lang="en-US" smtClean="0"/>
              <a:t>2013-10-13</a:t>
            </a:fld>
            <a:endParaRPr lang="en-US"/>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90087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FEFCC4-825C-489E-8921-ED8836583CEC}" type="datetime1">
              <a:rPr lang="en-US" smtClean="0"/>
              <a:t>2013-10-13</a:t>
            </a:fld>
            <a:endParaRPr lang="en-US"/>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84528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4FB92C-758B-4A3C-97F8-FCF7594B97B9}" type="datetime1">
              <a:rPr lang="en-US" smtClean="0"/>
              <a:t>2013-10-13</a:t>
            </a:fld>
            <a:endParaRPr lang="en-US"/>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53827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396485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32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49C1372-321E-416F-B674-B1085F9A217A}"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squar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5568" y="4035104"/>
            <a:ext cx="4937758" cy="2273418"/>
          </a:xfrm>
        </p:spPr>
        <p:txBody>
          <a:bodyPr>
            <a:normAutofit/>
          </a:bodyPr>
          <a:lstStyle>
            <a:lvl1pPr>
              <a:defRPr sz="1800"/>
            </a:lvl1pPr>
            <a:lvl2pPr>
              <a:defRPr sz="16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32352" y="4035105"/>
            <a:ext cx="5023328" cy="2273418"/>
          </a:xfrm>
        </p:spPr>
        <p:txBody>
          <a:bodyPr>
            <a:normAutofit/>
          </a:bodyPr>
          <a:lstStyle>
            <a:lvl1pPr>
              <a:defRPr sz="1800"/>
            </a:lvl1pPr>
            <a:lvl2pPr>
              <a:defRPr sz="16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F0C47C2-3271-4A9E-A297-275D373FA390}" type="datetime1">
              <a:rPr lang="en-US" smtClean="0"/>
              <a:t>2013-10-13</a:t>
            </a:fld>
            <a:endParaRPr lang="en-US" dirty="0"/>
          </a:p>
        </p:txBody>
      </p:sp>
      <p:sp>
        <p:nvSpPr>
          <p:cNvPr id="6" name="Footer Placeholder 5"/>
          <p:cNvSpPr>
            <a:spLocks noGrp="1"/>
          </p:cNvSpPr>
          <p:nvPr>
            <p:ph type="ftr" sz="quarter" idx="11"/>
          </p:nvPr>
        </p:nvSpPr>
        <p:spPr/>
        <p:txBody>
          <a:bodyPr/>
          <a:lstStyle/>
          <a:p>
            <a:r>
              <a:rPr lang="en-US" smtClean="0"/>
              <a:t>Information Tools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
        <p:nvSpPr>
          <p:cNvPr id="9" name="Content Placeholder 2"/>
          <p:cNvSpPr>
            <a:spLocks noGrp="1"/>
          </p:cNvSpPr>
          <p:nvPr>
            <p:ph sz="half" idx="13"/>
          </p:nvPr>
        </p:nvSpPr>
        <p:spPr>
          <a:xfrm>
            <a:off x="1115456" y="1746305"/>
            <a:ext cx="4937758" cy="2273418"/>
          </a:xfrm>
        </p:spPr>
        <p:txBody>
          <a:bodyPr>
            <a:normAutofit/>
          </a:bodyPr>
          <a:lstStyle>
            <a:lvl1pPr>
              <a:defRPr sz="1800"/>
            </a:lvl1pPr>
            <a:lvl2pPr>
              <a:defRPr sz="16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4"/>
          </p:nvPr>
        </p:nvSpPr>
        <p:spPr>
          <a:xfrm>
            <a:off x="6132352" y="1746306"/>
            <a:ext cx="5041504" cy="2273418"/>
          </a:xfrm>
        </p:spPr>
        <p:txBody>
          <a:bodyPr>
            <a:normAutofit/>
          </a:bodyPr>
          <a:lstStyle>
            <a:lvl1pPr>
              <a:defRPr sz="1800"/>
            </a:lvl1pPr>
            <a:lvl2pPr>
              <a:defRPr sz="16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69817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32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z="1000">
                <a:latin typeface="Tahoma" pitchFamily="34" charset="0"/>
                <a:ea typeface="Tahoma" pitchFamily="34" charset="0"/>
                <a:cs typeface="Tahoma" pitchFamily="34" charset="0"/>
              </a:defRPr>
            </a:lvl1pPr>
          </a:lstStyle>
          <a:p>
            <a:fld id="{25BEC990-0FD7-4736-BDF6-1F07062CFBFC}" type="datetime1">
              <a:rPr lang="en-US" smtClean="0"/>
              <a:t>2013-10-13</a:t>
            </a:fld>
            <a:endParaRPr lang="en-US" dirty="0"/>
          </a:p>
        </p:txBody>
      </p:sp>
      <p:sp>
        <p:nvSpPr>
          <p:cNvPr id="5" name="Footer Placeholder 4"/>
          <p:cNvSpPr>
            <a:spLocks noGrp="1"/>
          </p:cNvSpPr>
          <p:nvPr>
            <p:ph type="ftr" sz="quarter" idx="11"/>
          </p:nvPr>
        </p:nvSpPr>
        <p:spPr/>
        <p:txBody>
          <a:bodyPr/>
          <a:lstStyle>
            <a:lvl1pPr>
              <a:defRPr sz="1000">
                <a:latin typeface="Tahoma" pitchFamily="34" charset="0"/>
                <a:ea typeface="Tahoma" pitchFamily="34" charset="0"/>
                <a:cs typeface="Tahoma" pitchFamily="34" charset="0"/>
              </a:defRPr>
            </a:lvl1p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lvl1pPr>
              <a:defRPr sz="1000">
                <a:latin typeface="Tahoma" pitchFamily="34" charset="0"/>
                <a:ea typeface="Tahoma" pitchFamily="34" charset="0"/>
                <a:cs typeface="Tahoma" pitchFamily="34" charset="0"/>
              </a:defRPr>
            </a:lvl1p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00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z="1000">
                <a:latin typeface="Tahoma" pitchFamily="34" charset="0"/>
                <a:ea typeface="Tahoma" pitchFamily="34" charset="0"/>
                <a:cs typeface="Tahoma" pitchFamily="34" charset="0"/>
              </a:defRPr>
            </a:lvl1pPr>
          </a:lstStyle>
          <a:p>
            <a:fld id="{410D44A2-480D-4539-8503-F3D8A2C96B5D}" type="datetime1">
              <a:rPr lang="en-US" smtClean="0"/>
              <a:t>2013-10-13</a:t>
            </a:fld>
            <a:endParaRPr lang="en-US" dirty="0"/>
          </a:p>
        </p:txBody>
      </p:sp>
      <p:sp>
        <p:nvSpPr>
          <p:cNvPr id="5" name="Footer Placeholder 4"/>
          <p:cNvSpPr>
            <a:spLocks noGrp="1"/>
          </p:cNvSpPr>
          <p:nvPr>
            <p:ph type="ftr" sz="quarter" idx="11"/>
          </p:nvPr>
        </p:nvSpPr>
        <p:spPr/>
        <p:txBody>
          <a:bodyPr/>
          <a:lstStyle>
            <a:lvl1pPr>
              <a:defRPr sz="1000">
                <a:latin typeface="Tahoma" pitchFamily="34" charset="0"/>
                <a:ea typeface="Tahoma" pitchFamily="34" charset="0"/>
                <a:cs typeface="Tahoma" pitchFamily="34" charset="0"/>
              </a:defRPr>
            </a:lvl1p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lvl1pPr>
              <a:defRPr sz="1000">
                <a:latin typeface="Tahoma" pitchFamily="34" charset="0"/>
                <a:ea typeface="Tahoma" pitchFamily="34" charset="0"/>
                <a:cs typeface="Tahoma" pitchFamily="34" charset="0"/>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14608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32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49C1372-321E-416F-B674-B1085F9A217A}"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12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3"/>
            <a:ext cx="538480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73353"/>
            <a:ext cx="5384800" cy="1120307"/>
          </a:xfrm>
        </p:spPr>
        <p:txBody>
          <a:bodyPr>
            <a:sp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F92BA26-F77A-4E50-9C35-1837611DDD71}" type="datetime1">
              <a:rPr lang="en-US" smtClean="0"/>
              <a:t>2013-10-13</a:t>
            </a:fld>
            <a:endParaRPr lang="en-US" dirty="0"/>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8323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3"/>
            <a:ext cx="538480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73353"/>
            <a:ext cx="538480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514350C-764F-4897-AFFD-3C551BCCD158}" type="datetime1">
              <a:rPr lang="en-US" smtClean="0"/>
              <a:t>2013-10-13</a:t>
            </a:fld>
            <a:endParaRPr lang="en-US" dirty="0"/>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12811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438401"/>
            <a:ext cx="524256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6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1"/>
            <a:ext cx="5242560" cy="1120307"/>
          </a:xfrm>
        </p:spPr>
        <p:txBody>
          <a:bodyPr>
            <a:sp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230424-49FA-4A1F-A69D-AE7DE01D40E1}" type="datetime1">
              <a:rPr lang="en-US" smtClean="0"/>
              <a:t>2013-10-13</a:t>
            </a:fld>
            <a:endParaRPr lang="en-US" dirty="0"/>
          </a:p>
        </p:txBody>
      </p:sp>
      <p:sp>
        <p:nvSpPr>
          <p:cNvPr id="8" name="Footer Placeholder 7"/>
          <p:cNvSpPr>
            <a:spLocks noGrp="1"/>
          </p:cNvSpPr>
          <p:nvPr>
            <p:ph type="ftr" sz="quarter" idx="11"/>
          </p:nvPr>
        </p:nvSpPr>
        <p:spPr/>
        <p:txBody>
          <a:bodyPr/>
          <a:lstStyle/>
          <a:p>
            <a:pPr algn="r"/>
            <a:r>
              <a:rPr lang="en-US" smtClean="0"/>
              <a:t>Information Tools</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91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438401"/>
            <a:ext cx="524256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6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1"/>
            <a:ext cx="524256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3C1B27-1394-4C2B-835E-676C91C7259B}" type="datetime1">
              <a:rPr lang="en-US" smtClean="0"/>
              <a:t>2013-10-13</a:t>
            </a:fld>
            <a:endParaRPr lang="en-US" dirty="0"/>
          </a:p>
        </p:txBody>
      </p:sp>
      <p:sp>
        <p:nvSpPr>
          <p:cNvPr id="8" name="Footer Placeholder 7"/>
          <p:cNvSpPr>
            <a:spLocks noGrp="1"/>
          </p:cNvSpPr>
          <p:nvPr>
            <p:ph type="ftr" sz="quarter" idx="11"/>
          </p:nvPr>
        </p:nvSpPr>
        <p:spPr/>
        <p:txBody>
          <a:bodyPr/>
          <a:lstStyle/>
          <a:p>
            <a:pPr algn="r"/>
            <a:r>
              <a:rPr lang="en-US" smtClean="0"/>
              <a:t>Information Tools</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4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A3590C-2CC5-4A6A-95E1-9C2A3C0D3D6F}" type="datetime1">
              <a:rPr lang="en-US" smtClean="0"/>
              <a:t>2013-10-13</a:t>
            </a:fld>
            <a:endParaRPr lang="en-US"/>
          </a:p>
        </p:txBody>
      </p:sp>
      <p:sp>
        <p:nvSpPr>
          <p:cNvPr id="4" name="Footer Placeholder 3"/>
          <p:cNvSpPr>
            <a:spLocks noGrp="1"/>
          </p:cNvSpPr>
          <p:nvPr>
            <p:ph type="ftr" sz="quarter" idx="11"/>
          </p:nvPr>
        </p:nvSpPr>
        <p:spPr/>
        <p:txBody>
          <a:bodyPr/>
          <a:lstStyle/>
          <a:p>
            <a:pPr algn="r"/>
            <a:r>
              <a:rPr lang="en-US" smtClean="0"/>
              <a:t>Information Tools</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66913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923E7-4A93-4F35-ADC7-7EAB39D3B94A}" type="datetime1">
              <a:rPr lang="en-US" smtClean="0"/>
              <a:t>2013-10-13</a:t>
            </a:fld>
            <a:endParaRPr lang="en-US"/>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44468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3"/>
            <a:ext cx="538480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73353"/>
            <a:ext cx="5384800" cy="1120307"/>
          </a:xfrm>
        </p:spPr>
        <p:txBody>
          <a:bodyPr>
            <a:sp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F92BA26-F77A-4E50-9C35-1837611DDD71}" type="datetime1">
              <a:rPr lang="en-US" smtClean="0"/>
              <a:t>2013-10-13</a:t>
            </a:fld>
            <a:endParaRPr lang="en-US" dirty="0"/>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51339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3A36A-72FB-4977-93BF-D7F0A0212C4C}" type="datetime1">
              <a:rPr lang="en-US" smtClean="0"/>
              <a:t>2013-10-13</a:t>
            </a:fld>
            <a:endParaRPr lang="en-US"/>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29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C3A1E-83D8-4D70-9459-B8CBBA1B79F4}" type="datetime1">
              <a:rPr lang="en-US" smtClean="0"/>
              <a:t>2013-10-13</a:t>
            </a:fld>
            <a:endParaRPr lang="en-US"/>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37682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FEFCC4-825C-489E-8921-ED8836583CEC}" type="datetime1">
              <a:rPr lang="en-US" smtClean="0"/>
              <a:t>2013-10-13</a:t>
            </a:fld>
            <a:endParaRPr lang="en-US"/>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42616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4FB92C-758B-4A3C-97F8-FCF7594B97B9}" type="datetime1">
              <a:rPr lang="en-US" smtClean="0"/>
              <a:t>2013-10-13</a:t>
            </a:fld>
            <a:endParaRPr lang="en-US"/>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8026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578966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squar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5568" y="4035104"/>
            <a:ext cx="4937758" cy="2273418"/>
          </a:xfrm>
        </p:spPr>
        <p:txBody>
          <a:bodyPr>
            <a:normAutofit/>
          </a:bodyPr>
          <a:lstStyle>
            <a:lvl1pPr>
              <a:defRPr sz="1800"/>
            </a:lvl1pPr>
            <a:lvl2pPr>
              <a:defRPr sz="16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32352" y="4035105"/>
            <a:ext cx="5023328" cy="2273418"/>
          </a:xfrm>
        </p:spPr>
        <p:txBody>
          <a:bodyPr>
            <a:normAutofit/>
          </a:bodyPr>
          <a:lstStyle>
            <a:lvl1pPr>
              <a:defRPr sz="1800"/>
            </a:lvl1pPr>
            <a:lvl2pPr>
              <a:defRPr sz="16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F0C47C2-3271-4A9E-A297-275D373FA390}" type="datetime1">
              <a:rPr lang="en-US" smtClean="0"/>
              <a:t>2013-10-13</a:t>
            </a:fld>
            <a:endParaRPr lang="en-US" dirty="0"/>
          </a:p>
        </p:txBody>
      </p:sp>
      <p:sp>
        <p:nvSpPr>
          <p:cNvPr id="6" name="Footer Placeholder 5"/>
          <p:cNvSpPr>
            <a:spLocks noGrp="1"/>
          </p:cNvSpPr>
          <p:nvPr>
            <p:ph type="ftr" sz="quarter" idx="11"/>
          </p:nvPr>
        </p:nvSpPr>
        <p:spPr/>
        <p:txBody>
          <a:bodyPr/>
          <a:lstStyle/>
          <a:p>
            <a:r>
              <a:rPr lang="en-US" smtClean="0"/>
              <a:t>Information Tools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
        <p:nvSpPr>
          <p:cNvPr id="9" name="Content Placeholder 2"/>
          <p:cNvSpPr>
            <a:spLocks noGrp="1"/>
          </p:cNvSpPr>
          <p:nvPr>
            <p:ph sz="half" idx="13"/>
          </p:nvPr>
        </p:nvSpPr>
        <p:spPr>
          <a:xfrm>
            <a:off x="1115456" y="1746305"/>
            <a:ext cx="4937758" cy="2273418"/>
          </a:xfrm>
        </p:spPr>
        <p:txBody>
          <a:bodyPr>
            <a:normAutofit/>
          </a:bodyPr>
          <a:lstStyle>
            <a:lvl1pPr>
              <a:defRPr sz="1800"/>
            </a:lvl1pPr>
            <a:lvl2pPr>
              <a:defRPr sz="16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4"/>
          </p:nvPr>
        </p:nvSpPr>
        <p:spPr>
          <a:xfrm>
            <a:off x="6132352" y="1746306"/>
            <a:ext cx="5041504" cy="2273418"/>
          </a:xfrm>
        </p:spPr>
        <p:txBody>
          <a:bodyPr>
            <a:normAutofit/>
          </a:bodyPr>
          <a:lstStyle>
            <a:lvl1pPr>
              <a:defRPr sz="1800"/>
            </a:lvl1pPr>
            <a:lvl2pPr>
              <a:defRPr sz="16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9620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32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z="1000">
                <a:latin typeface="Tahoma" pitchFamily="34" charset="0"/>
                <a:ea typeface="Tahoma" pitchFamily="34" charset="0"/>
                <a:cs typeface="Tahoma" pitchFamily="34" charset="0"/>
              </a:defRPr>
            </a:lvl1pPr>
          </a:lstStyle>
          <a:p>
            <a:fld id="{25BEC990-0FD7-4736-BDF6-1F07062CFBFC}" type="datetime1">
              <a:rPr lang="en-US" smtClean="0"/>
              <a:t>2013-10-13</a:t>
            </a:fld>
            <a:endParaRPr lang="en-US" dirty="0"/>
          </a:p>
        </p:txBody>
      </p:sp>
      <p:sp>
        <p:nvSpPr>
          <p:cNvPr id="5" name="Footer Placeholder 4"/>
          <p:cNvSpPr>
            <a:spLocks noGrp="1"/>
          </p:cNvSpPr>
          <p:nvPr>
            <p:ph type="ftr" sz="quarter" idx="11"/>
          </p:nvPr>
        </p:nvSpPr>
        <p:spPr/>
        <p:txBody>
          <a:bodyPr/>
          <a:lstStyle>
            <a:lvl1pPr>
              <a:defRPr sz="1000">
                <a:latin typeface="Tahoma" pitchFamily="34" charset="0"/>
                <a:ea typeface="Tahoma" pitchFamily="34" charset="0"/>
                <a:cs typeface="Tahoma" pitchFamily="34" charset="0"/>
              </a:defRPr>
            </a:lvl1p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lvl1pPr>
              <a:defRPr sz="1000">
                <a:latin typeface="Tahoma" pitchFamily="34" charset="0"/>
                <a:ea typeface="Tahoma" pitchFamily="34" charset="0"/>
                <a:cs typeface="Tahoma" pitchFamily="34" charset="0"/>
              </a:defRPr>
            </a:lvl1p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88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z="1000">
                <a:latin typeface="Tahoma" pitchFamily="34" charset="0"/>
                <a:ea typeface="Tahoma" pitchFamily="34" charset="0"/>
                <a:cs typeface="Tahoma" pitchFamily="34" charset="0"/>
              </a:defRPr>
            </a:lvl1pPr>
          </a:lstStyle>
          <a:p>
            <a:fld id="{410D44A2-480D-4539-8503-F3D8A2C96B5D}" type="datetime1">
              <a:rPr lang="en-US" smtClean="0"/>
              <a:t>2013-10-13</a:t>
            </a:fld>
            <a:endParaRPr lang="en-US" dirty="0"/>
          </a:p>
        </p:txBody>
      </p:sp>
      <p:sp>
        <p:nvSpPr>
          <p:cNvPr id="5" name="Footer Placeholder 4"/>
          <p:cNvSpPr>
            <a:spLocks noGrp="1"/>
          </p:cNvSpPr>
          <p:nvPr>
            <p:ph type="ftr" sz="quarter" idx="11"/>
          </p:nvPr>
        </p:nvSpPr>
        <p:spPr/>
        <p:txBody>
          <a:bodyPr/>
          <a:lstStyle>
            <a:lvl1pPr>
              <a:defRPr sz="1000">
                <a:latin typeface="Tahoma" pitchFamily="34" charset="0"/>
                <a:ea typeface="Tahoma" pitchFamily="34" charset="0"/>
                <a:cs typeface="Tahoma" pitchFamily="34" charset="0"/>
              </a:defRPr>
            </a:lvl1p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lvl1pPr>
              <a:defRPr sz="1000">
                <a:latin typeface="Tahoma" pitchFamily="34" charset="0"/>
                <a:ea typeface="Tahoma" pitchFamily="34" charset="0"/>
                <a:cs typeface="Tahoma" pitchFamily="34" charset="0"/>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02784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32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49C1372-321E-416F-B674-B1085F9A217A}"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52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3"/>
            <a:ext cx="538480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73353"/>
            <a:ext cx="5384800" cy="1120307"/>
          </a:xfrm>
        </p:spPr>
        <p:txBody>
          <a:bodyPr>
            <a:sp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F92BA26-F77A-4E50-9C35-1837611DDD71}" type="datetime1">
              <a:rPr lang="en-US" smtClean="0"/>
              <a:t>2013-10-13</a:t>
            </a:fld>
            <a:endParaRPr lang="en-US" dirty="0"/>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39910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3"/>
            <a:ext cx="538480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73353"/>
            <a:ext cx="538480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514350C-764F-4897-AFFD-3C551BCCD158}" type="datetime1">
              <a:rPr lang="en-US" smtClean="0"/>
              <a:t>2013-10-13</a:t>
            </a:fld>
            <a:endParaRPr lang="en-US" dirty="0"/>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4862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3"/>
            <a:ext cx="538480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73353"/>
            <a:ext cx="538480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514350C-764F-4897-AFFD-3C551BCCD158}" type="datetime1">
              <a:rPr lang="en-US" smtClean="0"/>
              <a:t>2013-10-13</a:t>
            </a:fld>
            <a:endParaRPr lang="en-US" dirty="0"/>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97208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438401"/>
            <a:ext cx="524256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6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1"/>
            <a:ext cx="5242560" cy="1120307"/>
          </a:xfrm>
        </p:spPr>
        <p:txBody>
          <a:bodyPr>
            <a:sp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230424-49FA-4A1F-A69D-AE7DE01D40E1}" type="datetime1">
              <a:rPr lang="en-US" smtClean="0"/>
              <a:t>2013-10-13</a:t>
            </a:fld>
            <a:endParaRPr lang="en-US" dirty="0"/>
          </a:p>
        </p:txBody>
      </p:sp>
      <p:sp>
        <p:nvSpPr>
          <p:cNvPr id="8" name="Footer Placeholder 7"/>
          <p:cNvSpPr>
            <a:spLocks noGrp="1"/>
          </p:cNvSpPr>
          <p:nvPr>
            <p:ph type="ftr" sz="quarter" idx="11"/>
          </p:nvPr>
        </p:nvSpPr>
        <p:spPr/>
        <p:txBody>
          <a:bodyPr/>
          <a:lstStyle/>
          <a:p>
            <a:pPr algn="r"/>
            <a:r>
              <a:rPr lang="en-US" smtClean="0"/>
              <a:t>Information Tools</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41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438401"/>
            <a:ext cx="524256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6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1"/>
            <a:ext cx="524256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3C1B27-1394-4C2B-835E-676C91C7259B}" type="datetime1">
              <a:rPr lang="en-US" smtClean="0"/>
              <a:t>2013-10-13</a:t>
            </a:fld>
            <a:endParaRPr lang="en-US" dirty="0"/>
          </a:p>
        </p:txBody>
      </p:sp>
      <p:sp>
        <p:nvSpPr>
          <p:cNvPr id="8" name="Footer Placeholder 7"/>
          <p:cNvSpPr>
            <a:spLocks noGrp="1"/>
          </p:cNvSpPr>
          <p:nvPr>
            <p:ph type="ftr" sz="quarter" idx="11"/>
          </p:nvPr>
        </p:nvSpPr>
        <p:spPr/>
        <p:txBody>
          <a:bodyPr/>
          <a:lstStyle/>
          <a:p>
            <a:pPr algn="r"/>
            <a:r>
              <a:rPr lang="en-US" smtClean="0"/>
              <a:t>Information Tools</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98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A3590C-2CC5-4A6A-95E1-9C2A3C0D3D6F}" type="datetime1">
              <a:rPr lang="en-US" smtClean="0"/>
              <a:t>2013-10-13</a:t>
            </a:fld>
            <a:endParaRPr lang="en-US"/>
          </a:p>
        </p:txBody>
      </p:sp>
      <p:sp>
        <p:nvSpPr>
          <p:cNvPr id="4" name="Footer Placeholder 3"/>
          <p:cNvSpPr>
            <a:spLocks noGrp="1"/>
          </p:cNvSpPr>
          <p:nvPr>
            <p:ph type="ftr" sz="quarter" idx="11"/>
          </p:nvPr>
        </p:nvSpPr>
        <p:spPr/>
        <p:txBody>
          <a:bodyPr/>
          <a:lstStyle/>
          <a:p>
            <a:pPr algn="r"/>
            <a:r>
              <a:rPr lang="en-US" smtClean="0"/>
              <a:t>Information Tools</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83468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923E7-4A93-4F35-ADC7-7EAB39D3B94A}" type="datetime1">
              <a:rPr lang="en-US" smtClean="0"/>
              <a:t>2013-10-13</a:t>
            </a:fld>
            <a:endParaRPr lang="en-US"/>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88860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3A36A-72FB-4977-93BF-D7F0A0212C4C}" type="datetime1">
              <a:rPr lang="en-US" smtClean="0"/>
              <a:t>2013-10-13</a:t>
            </a:fld>
            <a:endParaRPr lang="en-US"/>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75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C3A1E-83D8-4D70-9459-B8CBBA1B79F4}" type="datetime1">
              <a:rPr lang="en-US" smtClean="0"/>
              <a:t>2013-10-13</a:t>
            </a:fld>
            <a:endParaRPr lang="en-US"/>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87896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FEFCC4-825C-489E-8921-ED8836583CEC}" type="datetime1">
              <a:rPr lang="en-US" smtClean="0"/>
              <a:t>2013-10-13</a:t>
            </a:fld>
            <a:endParaRPr lang="en-US"/>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71366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4FB92C-758B-4A3C-97F8-FCF7594B97B9}" type="datetime1">
              <a:rPr lang="en-US" smtClean="0"/>
              <a:t>2013-10-13</a:t>
            </a:fld>
            <a:endParaRPr lang="en-US"/>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55745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10983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438401"/>
            <a:ext cx="524256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6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1"/>
            <a:ext cx="5242560" cy="1120307"/>
          </a:xfrm>
        </p:spPr>
        <p:txBody>
          <a:bodyPr>
            <a:sp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230424-49FA-4A1F-A69D-AE7DE01D40E1}" type="datetime1">
              <a:rPr lang="en-US" smtClean="0"/>
              <a:t>2013-10-13</a:t>
            </a:fld>
            <a:endParaRPr lang="en-US" dirty="0"/>
          </a:p>
        </p:txBody>
      </p:sp>
      <p:sp>
        <p:nvSpPr>
          <p:cNvPr id="8" name="Footer Placeholder 7"/>
          <p:cNvSpPr>
            <a:spLocks noGrp="1"/>
          </p:cNvSpPr>
          <p:nvPr>
            <p:ph type="ftr" sz="quarter" idx="11"/>
          </p:nvPr>
        </p:nvSpPr>
        <p:spPr/>
        <p:txBody>
          <a:bodyPr/>
          <a:lstStyle/>
          <a:p>
            <a:pPr algn="r"/>
            <a:r>
              <a:rPr lang="en-US" smtClean="0"/>
              <a:t>Information Tools</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41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squar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5568" y="4035104"/>
            <a:ext cx="4937758" cy="2273418"/>
          </a:xfrm>
        </p:spPr>
        <p:txBody>
          <a:bodyPr>
            <a:normAutofit/>
          </a:bodyPr>
          <a:lstStyle>
            <a:lvl1pPr>
              <a:defRPr sz="1800"/>
            </a:lvl1pPr>
            <a:lvl2pPr>
              <a:defRPr sz="16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32352" y="4035105"/>
            <a:ext cx="5023328" cy="2273418"/>
          </a:xfrm>
        </p:spPr>
        <p:txBody>
          <a:bodyPr>
            <a:normAutofit/>
          </a:bodyPr>
          <a:lstStyle>
            <a:lvl1pPr>
              <a:defRPr sz="1800"/>
            </a:lvl1pPr>
            <a:lvl2pPr>
              <a:defRPr sz="16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F0C47C2-3271-4A9E-A297-275D373FA390}" type="datetime1">
              <a:rPr lang="en-US" smtClean="0"/>
              <a:t>2013-10-13</a:t>
            </a:fld>
            <a:endParaRPr lang="en-US" dirty="0"/>
          </a:p>
        </p:txBody>
      </p:sp>
      <p:sp>
        <p:nvSpPr>
          <p:cNvPr id="6" name="Footer Placeholder 5"/>
          <p:cNvSpPr>
            <a:spLocks noGrp="1"/>
          </p:cNvSpPr>
          <p:nvPr>
            <p:ph type="ftr" sz="quarter" idx="11"/>
          </p:nvPr>
        </p:nvSpPr>
        <p:spPr/>
        <p:txBody>
          <a:bodyPr/>
          <a:lstStyle/>
          <a:p>
            <a:r>
              <a:rPr lang="en-US" smtClean="0"/>
              <a:t>Information Tools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
        <p:nvSpPr>
          <p:cNvPr id="9" name="Content Placeholder 2"/>
          <p:cNvSpPr>
            <a:spLocks noGrp="1"/>
          </p:cNvSpPr>
          <p:nvPr>
            <p:ph sz="half" idx="13"/>
          </p:nvPr>
        </p:nvSpPr>
        <p:spPr>
          <a:xfrm>
            <a:off x="1115456" y="1746305"/>
            <a:ext cx="4937758" cy="2273418"/>
          </a:xfrm>
        </p:spPr>
        <p:txBody>
          <a:bodyPr>
            <a:normAutofit/>
          </a:bodyPr>
          <a:lstStyle>
            <a:lvl1pPr>
              <a:defRPr sz="1800"/>
            </a:lvl1pPr>
            <a:lvl2pPr>
              <a:defRPr sz="16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4"/>
          </p:nvPr>
        </p:nvSpPr>
        <p:spPr>
          <a:xfrm>
            <a:off x="6132352" y="1746306"/>
            <a:ext cx="5041504" cy="2273418"/>
          </a:xfrm>
        </p:spPr>
        <p:txBody>
          <a:bodyPr>
            <a:normAutofit/>
          </a:bodyPr>
          <a:lstStyle>
            <a:lvl1pPr>
              <a:defRPr sz="1800"/>
            </a:lvl1pPr>
            <a:lvl2pPr>
              <a:defRPr sz="16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47668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32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z="1000">
                <a:latin typeface="Tahoma" pitchFamily="34" charset="0"/>
                <a:ea typeface="Tahoma" pitchFamily="34" charset="0"/>
                <a:cs typeface="Tahoma" pitchFamily="34" charset="0"/>
              </a:defRPr>
            </a:lvl1pPr>
          </a:lstStyle>
          <a:p>
            <a:fld id="{25BEC990-0FD7-4736-BDF6-1F07062CFBFC}" type="datetime1">
              <a:rPr lang="en-US" smtClean="0"/>
              <a:t>2013-10-13</a:t>
            </a:fld>
            <a:endParaRPr lang="en-US" dirty="0"/>
          </a:p>
        </p:txBody>
      </p:sp>
      <p:sp>
        <p:nvSpPr>
          <p:cNvPr id="5" name="Footer Placeholder 4"/>
          <p:cNvSpPr>
            <a:spLocks noGrp="1"/>
          </p:cNvSpPr>
          <p:nvPr>
            <p:ph type="ftr" sz="quarter" idx="11"/>
          </p:nvPr>
        </p:nvSpPr>
        <p:spPr/>
        <p:txBody>
          <a:bodyPr/>
          <a:lstStyle>
            <a:lvl1pPr>
              <a:defRPr sz="1000">
                <a:latin typeface="Tahoma" pitchFamily="34" charset="0"/>
                <a:ea typeface="Tahoma" pitchFamily="34" charset="0"/>
                <a:cs typeface="Tahoma" pitchFamily="34" charset="0"/>
              </a:defRPr>
            </a:lvl1p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lvl1pPr>
              <a:defRPr sz="1000">
                <a:latin typeface="Tahoma" pitchFamily="34" charset="0"/>
                <a:ea typeface="Tahoma" pitchFamily="34" charset="0"/>
                <a:cs typeface="Tahoma" pitchFamily="34" charset="0"/>
              </a:defRPr>
            </a:lvl1p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78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z="1000">
                <a:latin typeface="Tahoma" pitchFamily="34" charset="0"/>
                <a:ea typeface="Tahoma" pitchFamily="34" charset="0"/>
                <a:cs typeface="Tahoma" pitchFamily="34" charset="0"/>
              </a:defRPr>
            </a:lvl1pPr>
          </a:lstStyle>
          <a:p>
            <a:fld id="{410D44A2-480D-4539-8503-F3D8A2C96B5D}" type="datetime1">
              <a:rPr lang="en-US" smtClean="0"/>
              <a:t>2013-10-13</a:t>
            </a:fld>
            <a:endParaRPr lang="en-US" dirty="0"/>
          </a:p>
        </p:txBody>
      </p:sp>
      <p:sp>
        <p:nvSpPr>
          <p:cNvPr id="5" name="Footer Placeholder 4"/>
          <p:cNvSpPr>
            <a:spLocks noGrp="1"/>
          </p:cNvSpPr>
          <p:nvPr>
            <p:ph type="ftr" sz="quarter" idx="11"/>
          </p:nvPr>
        </p:nvSpPr>
        <p:spPr/>
        <p:txBody>
          <a:bodyPr/>
          <a:lstStyle>
            <a:lvl1pPr>
              <a:defRPr sz="1000">
                <a:latin typeface="Tahoma" pitchFamily="34" charset="0"/>
                <a:ea typeface="Tahoma" pitchFamily="34" charset="0"/>
                <a:cs typeface="Tahoma" pitchFamily="34" charset="0"/>
              </a:defRPr>
            </a:lvl1p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lvl1pPr>
              <a:defRPr sz="1000">
                <a:latin typeface="Tahoma" pitchFamily="34" charset="0"/>
                <a:ea typeface="Tahoma" pitchFamily="34" charset="0"/>
                <a:cs typeface="Tahoma" pitchFamily="34" charset="0"/>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768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32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49C1372-321E-416F-B674-B1085F9A217A}"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28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3"/>
            <a:ext cx="538480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73353"/>
            <a:ext cx="5384800" cy="1120307"/>
          </a:xfrm>
        </p:spPr>
        <p:txBody>
          <a:bodyPr>
            <a:sp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F92BA26-F77A-4E50-9C35-1837611DDD71}" type="datetime1">
              <a:rPr lang="en-US" smtClean="0"/>
              <a:t>2013-10-13</a:t>
            </a:fld>
            <a:endParaRPr lang="en-US" dirty="0"/>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18256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3"/>
            <a:ext cx="538480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73353"/>
            <a:ext cx="538480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514350C-764F-4897-AFFD-3C551BCCD158}" type="datetime1">
              <a:rPr lang="en-US" smtClean="0"/>
              <a:t>2013-10-13</a:t>
            </a:fld>
            <a:endParaRPr lang="en-US" dirty="0"/>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05921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438401"/>
            <a:ext cx="524256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6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1"/>
            <a:ext cx="5242560" cy="1120307"/>
          </a:xfrm>
        </p:spPr>
        <p:txBody>
          <a:bodyPr>
            <a:sp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230424-49FA-4A1F-A69D-AE7DE01D40E1}" type="datetime1">
              <a:rPr lang="en-US" smtClean="0"/>
              <a:t>2013-10-13</a:t>
            </a:fld>
            <a:endParaRPr lang="en-US" dirty="0"/>
          </a:p>
        </p:txBody>
      </p:sp>
      <p:sp>
        <p:nvSpPr>
          <p:cNvPr id="8" name="Footer Placeholder 7"/>
          <p:cNvSpPr>
            <a:spLocks noGrp="1"/>
          </p:cNvSpPr>
          <p:nvPr>
            <p:ph type="ftr" sz="quarter" idx="11"/>
          </p:nvPr>
        </p:nvSpPr>
        <p:spPr/>
        <p:txBody>
          <a:bodyPr/>
          <a:lstStyle/>
          <a:p>
            <a:pPr algn="r"/>
            <a:r>
              <a:rPr lang="en-US" smtClean="0"/>
              <a:t>Information Tools</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78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438401"/>
            <a:ext cx="524256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6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1"/>
            <a:ext cx="524256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3C1B27-1394-4C2B-835E-676C91C7259B}" type="datetime1">
              <a:rPr lang="en-US" smtClean="0"/>
              <a:t>2013-10-13</a:t>
            </a:fld>
            <a:endParaRPr lang="en-US" dirty="0"/>
          </a:p>
        </p:txBody>
      </p:sp>
      <p:sp>
        <p:nvSpPr>
          <p:cNvPr id="8" name="Footer Placeholder 7"/>
          <p:cNvSpPr>
            <a:spLocks noGrp="1"/>
          </p:cNvSpPr>
          <p:nvPr>
            <p:ph type="ftr" sz="quarter" idx="11"/>
          </p:nvPr>
        </p:nvSpPr>
        <p:spPr/>
        <p:txBody>
          <a:bodyPr/>
          <a:lstStyle/>
          <a:p>
            <a:pPr algn="r"/>
            <a:r>
              <a:rPr lang="en-US" smtClean="0"/>
              <a:t>Information Tools</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22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A3590C-2CC5-4A6A-95E1-9C2A3C0D3D6F}" type="datetime1">
              <a:rPr lang="en-US" smtClean="0"/>
              <a:t>2013-10-13</a:t>
            </a:fld>
            <a:endParaRPr lang="en-US"/>
          </a:p>
        </p:txBody>
      </p:sp>
      <p:sp>
        <p:nvSpPr>
          <p:cNvPr id="4" name="Footer Placeholder 3"/>
          <p:cNvSpPr>
            <a:spLocks noGrp="1"/>
          </p:cNvSpPr>
          <p:nvPr>
            <p:ph type="ftr" sz="quarter" idx="11"/>
          </p:nvPr>
        </p:nvSpPr>
        <p:spPr/>
        <p:txBody>
          <a:bodyPr/>
          <a:lstStyle/>
          <a:p>
            <a:pPr algn="r"/>
            <a:r>
              <a:rPr lang="en-US" smtClean="0"/>
              <a:t>Information Tools</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80054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923E7-4A93-4F35-ADC7-7EAB39D3B94A}" type="datetime1">
              <a:rPr lang="en-US" smtClean="0"/>
              <a:t>2013-10-13</a:t>
            </a:fld>
            <a:endParaRPr lang="en-US"/>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75167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438401"/>
            <a:ext cx="524256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6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1"/>
            <a:ext cx="524256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3C1B27-1394-4C2B-835E-676C91C7259B}" type="datetime1">
              <a:rPr lang="en-US" smtClean="0"/>
              <a:t>2013-10-13</a:t>
            </a:fld>
            <a:endParaRPr lang="en-US" dirty="0"/>
          </a:p>
        </p:txBody>
      </p:sp>
      <p:sp>
        <p:nvSpPr>
          <p:cNvPr id="8" name="Footer Placeholder 7"/>
          <p:cNvSpPr>
            <a:spLocks noGrp="1"/>
          </p:cNvSpPr>
          <p:nvPr>
            <p:ph type="ftr" sz="quarter" idx="11"/>
          </p:nvPr>
        </p:nvSpPr>
        <p:spPr/>
        <p:txBody>
          <a:bodyPr/>
          <a:lstStyle/>
          <a:p>
            <a:pPr algn="r"/>
            <a:r>
              <a:rPr lang="en-US" smtClean="0"/>
              <a:t>Information Tools</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18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3A36A-72FB-4977-93BF-D7F0A0212C4C}" type="datetime1">
              <a:rPr lang="en-US" smtClean="0"/>
              <a:t>2013-10-13</a:t>
            </a:fld>
            <a:endParaRPr lang="en-US"/>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72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C3A1E-83D8-4D70-9459-B8CBBA1B79F4}" type="datetime1">
              <a:rPr lang="en-US" smtClean="0"/>
              <a:t>2013-10-13</a:t>
            </a:fld>
            <a:endParaRPr lang="en-US"/>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91918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FEFCC4-825C-489E-8921-ED8836583CEC}" type="datetime1">
              <a:rPr lang="en-US" smtClean="0"/>
              <a:t>2013-10-13</a:t>
            </a:fld>
            <a:endParaRPr lang="en-US"/>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16243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4FB92C-758B-4A3C-97F8-FCF7594B97B9}" type="datetime1">
              <a:rPr lang="en-US" smtClean="0"/>
              <a:t>2013-10-13</a:t>
            </a:fld>
            <a:endParaRPr lang="en-US"/>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70440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529849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oursquar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5568" y="4035104"/>
            <a:ext cx="4937758" cy="2273418"/>
          </a:xfrm>
        </p:spPr>
        <p:txBody>
          <a:bodyPr>
            <a:normAutofit/>
          </a:bodyPr>
          <a:lstStyle>
            <a:lvl1pPr>
              <a:defRPr sz="1800"/>
            </a:lvl1pPr>
            <a:lvl2pPr>
              <a:defRPr sz="16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32352" y="4035105"/>
            <a:ext cx="5023328" cy="2273418"/>
          </a:xfrm>
        </p:spPr>
        <p:txBody>
          <a:bodyPr>
            <a:normAutofit/>
          </a:bodyPr>
          <a:lstStyle>
            <a:lvl1pPr>
              <a:defRPr sz="1800"/>
            </a:lvl1pPr>
            <a:lvl2pPr>
              <a:defRPr sz="16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F0C47C2-3271-4A9E-A297-275D373FA390}" type="datetime1">
              <a:rPr lang="en-US" smtClean="0"/>
              <a:t>2013-10-13</a:t>
            </a:fld>
            <a:endParaRPr lang="en-US" dirty="0"/>
          </a:p>
        </p:txBody>
      </p:sp>
      <p:sp>
        <p:nvSpPr>
          <p:cNvPr id="6" name="Footer Placeholder 5"/>
          <p:cNvSpPr>
            <a:spLocks noGrp="1"/>
          </p:cNvSpPr>
          <p:nvPr>
            <p:ph type="ftr" sz="quarter" idx="11"/>
          </p:nvPr>
        </p:nvSpPr>
        <p:spPr/>
        <p:txBody>
          <a:bodyPr/>
          <a:lstStyle/>
          <a:p>
            <a:r>
              <a:rPr lang="en-US" smtClean="0"/>
              <a:t>Information Tools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
        <p:nvSpPr>
          <p:cNvPr id="9" name="Content Placeholder 2"/>
          <p:cNvSpPr>
            <a:spLocks noGrp="1"/>
          </p:cNvSpPr>
          <p:nvPr>
            <p:ph sz="half" idx="13"/>
          </p:nvPr>
        </p:nvSpPr>
        <p:spPr>
          <a:xfrm>
            <a:off x="1115456" y="1746305"/>
            <a:ext cx="4937758" cy="2273418"/>
          </a:xfrm>
        </p:spPr>
        <p:txBody>
          <a:bodyPr>
            <a:normAutofit/>
          </a:bodyPr>
          <a:lstStyle>
            <a:lvl1pPr>
              <a:defRPr sz="1800"/>
            </a:lvl1pPr>
            <a:lvl2pPr>
              <a:defRPr sz="16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4"/>
          </p:nvPr>
        </p:nvSpPr>
        <p:spPr>
          <a:xfrm>
            <a:off x="6132352" y="1746306"/>
            <a:ext cx="5041504" cy="2273418"/>
          </a:xfrm>
        </p:spPr>
        <p:txBody>
          <a:bodyPr>
            <a:normAutofit/>
          </a:bodyPr>
          <a:lstStyle>
            <a:lvl1pPr>
              <a:defRPr sz="1800"/>
            </a:lvl1pPr>
            <a:lvl2pPr>
              <a:defRPr sz="16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188412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32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z="1000">
                <a:latin typeface="Tahoma" pitchFamily="34" charset="0"/>
                <a:ea typeface="Tahoma" pitchFamily="34" charset="0"/>
                <a:cs typeface="Tahoma" pitchFamily="34" charset="0"/>
              </a:defRPr>
            </a:lvl1pPr>
          </a:lstStyle>
          <a:p>
            <a:fld id="{25BEC990-0FD7-4736-BDF6-1F07062CFBFC}" type="datetime1">
              <a:rPr lang="en-US" smtClean="0"/>
              <a:t>2013-10-13</a:t>
            </a:fld>
            <a:endParaRPr lang="en-US" dirty="0"/>
          </a:p>
        </p:txBody>
      </p:sp>
      <p:sp>
        <p:nvSpPr>
          <p:cNvPr id="5" name="Footer Placeholder 4"/>
          <p:cNvSpPr>
            <a:spLocks noGrp="1"/>
          </p:cNvSpPr>
          <p:nvPr>
            <p:ph type="ftr" sz="quarter" idx="11"/>
          </p:nvPr>
        </p:nvSpPr>
        <p:spPr/>
        <p:txBody>
          <a:bodyPr/>
          <a:lstStyle>
            <a:lvl1pPr>
              <a:defRPr sz="1000">
                <a:latin typeface="Tahoma" pitchFamily="34" charset="0"/>
                <a:ea typeface="Tahoma" pitchFamily="34" charset="0"/>
                <a:cs typeface="Tahoma" pitchFamily="34" charset="0"/>
              </a:defRPr>
            </a:lvl1p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lvl1pPr>
              <a:defRPr sz="1000">
                <a:latin typeface="Tahoma" pitchFamily="34" charset="0"/>
                <a:ea typeface="Tahoma" pitchFamily="34" charset="0"/>
                <a:cs typeface="Tahoma" pitchFamily="34" charset="0"/>
              </a:defRPr>
            </a:lvl1p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13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z="1000">
                <a:latin typeface="Tahoma" pitchFamily="34" charset="0"/>
                <a:ea typeface="Tahoma" pitchFamily="34" charset="0"/>
                <a:cs typeface="Tahoma" pitchFamily="34" charset="0"/>
              </a:defRPr>
            </a:lvl1pPr>
          </a:lstStyle>
          <a:p>
            <a:fld id="{410D44A2-480D-4539-8503-F3D8A2C96B5D}" type="datetime1">
              <a:rPr lang="en-US" smtClean="0"/>
              <a:t>2013-10-13</a:t>
            </a:fld>
            <a:endParaRPr lang="en-US" dirty="0"/>
          </a:p>
        </p:txBody>
      </p:sp>
      <p:sp>
        <p:nvSpPr>
          <p:cNvPr id="5" name="Footer Placeholder 4"/>
          <p:cNvSpPr>
            <a:spLocks noGrp="1"/>
          </p:cNvSpPr>
          <p:nvPr>
            <p:ph type="ftr" sz="quarter" idx="11"/>
          </p:nvPr>
        </p:nvSpPr>
        <p:spPr/>
        <p:txBody>
          <a:bodyPr/>
          <a:lstStyle>
            <a:lvl1pPr>
              <a:defRPr sz="1000">
                <a:latin typeface="Tahoma" pitchFamily="34" charset="0"/>
                <a:ea typeface="Tahoma" pitchFamily="34" charset="0"/>
                <a:cs typeface="Tahoma" pitchFamily="34" charset="0"/>
              </a:defRPr>
            </a:lvl1p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lvl1pPr>
              <a:defRPr sz="1000">
                <a:latin typeface="Tahoma" pitchFamily="34" charset="0"/>
                <a:ea typeface="Tahoma" pitchFamily="34" charset="0"/>
                <a:cs typeface="Tahoma" pitchFamily="34" charset="0"/>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03888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32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49C1372-321E-416F-B674-B1085F9A217A}"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38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3"/>
            <a:ext cx="538480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73353"/>
            <a:ext cx="5384800" cy="1120307"/>
          </a:xfrm>
        </p:spPr>
        <p:txBody>
          <a:bodyPr>
            <a:sp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F92BA26-F77A-4E50-9C35-1837611DDD71}" type="datetime1">
              <a:rPr lang="en-US" smtClean="0"/>
              <a:t>2013-10-13</a:t>
            </a:fld>
            <a:endParaRPr lang="en-US" dirty="0"/>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00991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A3590C-2CC5-4A6A-95E1-9C2A3C0D3D6F}" type="datetime1">
              <a:rPr lang="en-US" smtClean="0"/>
              <a:t>2013-10-13</a:t>
            </a:fld>
            <a:endParaRPr lang="en-US"/>
          </a:p>
        </p:txBody>
      </p:sp>
      <p:sp>
        <p:nvSpPr>
          <p:cNvPr id="4" name="Footer Placeholder 3"/>
          <p:cNvSpPr>
            <a:spLocks noGrp="1"/>
          </p:cNvSpPr>
          <p:nvPr>
            <p:ph type="ftr" sz="quarter" idx="11"/>
          </p:nvPr>
        </p:nvSpPr>
        <p:spPr/>
        <p:txBody>
          <a:bodyPr/>
          <a:lstStyle/>
          <a:p>
            <a:pPr algn="r"/>
            <a:r>
              <a:rPr lang="en-US" smtClean="0"/>
              <a:t>Information Tools</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58708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3"/>
            <a:ext cx="538480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73353"/>
            <a:ext cx="538480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514350C-764F-4897-AFFD-3C551BCCD158}" type="datetime1">
              <a:rPr lang="en-US" smtClean="0"/>
              <a:t>2013-10-13</a:t>
            </a:fld>
            <a:endParaRPr lang="en-US" dirty="0"/>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96880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438401"/>
            <a:ext cx="524256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6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1"/>
            <a:ext cx="5242560" cy="1120307"/>
          </a:xfrm>
        </p:spPr>
        <p:txBody>
          <a:bodyPr>
            <a:sp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230424-49FA-4A1F-A69D-AE7DE01D40E1}" type="datetime1">
              <a:rPr lang="en-US" smtClean="0"/>
              <a:t>2013-10-13</a:t>
            </a:fld>
            <a:endParaRPr lang="en-US" dirty="0"/>
          </a:p>
        </p:txBody>
      </p:sp>
      <p:sp>
        <p:nvSpPr>
          <p:cNvPr id="8" name="Footer Placeholder 7"/>
          <p:cNvSpPr>
            <a:spLocks noGrp="1"/>
          </p:cNvSpPr>
          <p:nvPr>
            <p:ph type="ftr" sz="quarter" idx="11"/>
          </p:nvPr>
        </p:nvSpPr>
        <p:spPr/>
        <p:txBody>
          <a:bodyPr/>
          <a:lstStyle/>
          <a:p>
            <a:pPr algn="r"/>
            <a:r>
              <a:rPr lang="en-US" smtClean="0"/>
              <a:t>Information Tools</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5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438401"/>
            <a:ext cx="524256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6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1"/>
            <a:ext cx="5242560" cy="1120307"/>
          </a:xfrm>
        </p:spPr>
        <p:style>
          <a:lnRef idx="0">
            <a:schemeClr val="accent4"/>
          </a:lnRef>
          <a:fillRef idx="3">
            <a:schemeClr val="accent4"/>
          </a:fillRef>
          <a:effectRef idx="3">
            <a:schemeClr val="accent4"/>
          </a:effectRef>
          <a:fontRef idx="none"/>
        </p:style>
        <p:txBody>
          <a:bodyPr>
            <a:sp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3C1B27-1394-4C2B-835E-676C91C7259B}" type="datetime1">
              <a:rPr lang="en-US" smtClean="0"/>
              <a:t>2013-10-13</a:t>
            </a:fld>
            <a:endParaRPr lang="en-US" dirty="0"/>
          </a:p>
        </p:txBody>
      </p:sp>
      <p:sp>
        <p:nvSpPr>
          <p:cNvPr id="8" name="Footer Placeholder 7"/>
          <p:cNvSpPr>
            <a:spLocks noGrp="1"/>
          </p:cNvSpPr>
          <p:nvPr>
            <p:ph type="ftr" sz="quarter" idx="11"/>
          </p:nvPr>
        </p:nvSpPr>
        <p:spPr/>
        <p:txBody>
          <a:bodyPr/>
          <a:lstStyle/>
          <a:p>
            <a:pPr algn="r"/>
            <a:r>
              <a:rPr lang="en-US" smtClean="0"/>
              <a:t>Information Tools</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90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A3590C-2CC5-4A6A-95E1-9C2A3C0D3D6F}" type="datetime1">
              <a:rPr lang="en-US" smtClean="0"/>
              <a:t>2013-10-13</a:t>
            </a:fld>
            <a:endParaRPr lang="en-US"/>
          </a:p>
        </p:txBody>
      </p:sp>
      <p:sp>
        <p:nvSpPr>
          <p:cNvPr id="4" name="Footer Placeholder 3"/>
          <p:cNvSpPr>
            <a:spLocks noGrp="1"/>
          </p:cNvSpPr>
          <p:nvPr>
            <p:ph type="ftr" sz="quarter" idx="11"/>
          </p:nvPr>
        </p:nvSpPr>
        <p:spPr/>
        <p:txBody>
          <a:bodyPr/>
          <a:lstStyle/>
          <a:p>
            <a:pPr algn="r"/>
            <a:r>
              <a:rPr lang="en-US" smtClean="0"/>
              <a:t>Information Tools</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166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923E7-4A93-4F35-ADC7-7EAB39D3B94A}" type="datetime1">
              <a:rPr lang="en-US" smtClean="0"/>
              <a:t>2013-10-13</a:t>
            </a:fld>
            <a:endParaRPr lang="en-US"/>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82450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3A36A-72FB-4977-93BF-D7F0A0212C4C}" type="datetime1">
              <a:rPr lang="en-US" smtClean="0"/>
              <a:t>2013-10-13</a:t>
            </a:fld>
            <a:endParaRPr lang="en-US"/>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46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C3A1E-83D8-4D70-9459-B8CBBA1B79F4}" type="datetime1">
              <a:rPr lang="en-US" smtClean="0"/>
              <a:t>2013-10-13</a:t>
            </a:fld>
            <a:endParaRPr lang="en-US"/>
          </a:p>
        </p:txBody>
      </p:sp>
      <p:sp>
        <p:nvSpPr>
          <p:cNvPr id="6" name="Footer Placeholder 5"/>
          <p:cNvSpPr>
            <a:spLocks noGrp="1"/>
          </p:cNvSpPr>
          <p:nvPr>
            <p:ph type="ftr" sz="quarter" idx="11"/>
          </p:nvPr>
        </p:nvSpPr>
        <p:spPr/>
        <p:txBody>
          <a:bodyPr/>
          <a:lstStyle/>
          <a:p>
            <a:pPr algn="r"/>
            <a:r>
              <a:rPr lang="en-US" smtClean="0"/>
              <a:t>Information Tools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43277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FEFCC4-825C-489E-8921-ED8836583CEC}" type="datetime1">
              <a:rPr lang="en-US" smtClean="0"/>
              <a:t>2013-10-13</a:t>
            </a:fld>
            <a:endParaRPr lang="en-US"/>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50274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4FB92C-758B-4A3C-97F8-FCF7594B97B9}" type="datetime1">
              <a:rPr lang="en-US" smtClean="0"/>
              <a:t>2013-10-13</a:t>
            </a:fld>
            <a:endParaRPr lang="en-US"/>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52196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530606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923E7-4A93-4F35-ADC7-7EAB39D3B94A}" type="datetime1">
              <a:rPr lang="en-US" smtClean="0"/>
              <a:t>2013-10-13</a:t>
            </a:fld>
            <a:endParaRPr lang="en-US"/>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61420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squar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5568" y="4035104"/>
            <a:ext cx="4937758" cy="2273418"/>
          </a:xfrm>
        </p:spPr>
        <p:txBody>
          <a:bodyPr>
            <a:normAutofit/>
          </a:bodyPr>
          <a:lstStyle>
            <a:lvl1pPr>
              <a:defRPr sz="1800"/>
            </a:lvl1pPr>
            <a:lvl2pPr>
              <a:defRPr sz="16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32352" y="4035105"/>
            <a:ext cx="5023328" cy="2273418"/>
          </a:xfrm>
        </p:spPr>
        <p:txBody>
          <a:bodyPr>
            <a:normAutofit/>
          </a:bodyPr>
          <a:lstStyle>
            <a:lvl1pPr>
              <a:defRPr sz="1800"/>
            </a:lvl1pPr>
            <a:lvl2pPr>
              <a:defRPr sz="16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F0C47C2-3271-4A9E-A297-275D373FA390}" type="datetime1">
              <a:rPr lang="en-US" smtClean="0"/>
              <a:t>2013-10-13</a:t>
            </a:fld>
            <a:endParaRPr lang="en-US" dirty="0"/>
          </a:p>
        </p:txBody>
      </p:sp>
      <p:sp>
        <p:nvSpPr>
          <p:cNvPr id="6" name="Footer Placeholder 5"/>
          <p:cNvSpPr>
            <a:spLocks noGrp="1"/>
          </p:cNvSpPr>
          <p:nvPr>
            <p:ph type="ftr" sz="quarter" idx="11"/>
          </p:nvPr>
        </p:nvSpPr>
        <p:spPr/>
        <p:txBody>
          <a:bodyPr/>
          <a:lstStyle/>
          <a:p>
            <a:r>
              <a:rPr lang="en-US" smtClean="0"/>
              <a:t>Information Tools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
        <p:nvSpPr>
          <p:cNvPr id="9" name="Content Placeholder 2"/>
          <p:cNvSpPr>
            <a:spLocks noGrp="1"/>
          </p:cNvSpPr>
          <p:nvPr>
            <p:ph sz="half" idx="13"/>
          </p:nvPr>
        </p:nvSpPr>
        <p:spPr>
          <a:xfrm>
            <a:off x="1115456" y="1746305"/>
            <a:ext cx="4937758" cy="2273418"/>
          </a:xfrm>
        </p:spPr>
        <p:txBody>
          <a:bodyPr>
            <a:normAutofit/>
          </a:bodyPr>
          <a:lstStyle>
            <a:lvl1pPr>
              <a:defRPr sz="1800"/>
            </a:lvl1pPr>
            <a:lvl2pPr>
              <a:defRPr sz="16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4"/>
          </p:nvPr>
        </p:nvSpPr>
        <p:spPr>
          <a:xfrm>
            <a:off x="6132352" y="1746306"/>
            <a:ext cx="5041504" cy="2273418"/>
          </a:xfrm>
        </p:spPr>
        <p:txBody>
          <a:bodyPr>
            <a:normAutofit/>
          </a:bodyPr>
          <a:lstStyle>
            <a:lvl1pPr>
              <a:defRPr sz="1800"/>
            </a:lvl1pPr>
            <a:lvl2pPr>
              <a:defRPr sz="16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99836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 Target="../slides/slide2.xml"/><Relationship Id="rId3" Type="http://schemas.openxmlformats.org/officeDocument/2006/relationships/slideLayout" Target="../slideLayouts/slideLayout3.xml"/><Relationship Id="rId21" Type="http://schemas.openxmlformats.org/officeDocument/2006/relationships/slide" Target="../slides/slide2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slide" Target="../slides/slide1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 Target="../slides/slide1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 Target="../slides/slide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 Target="../slides/slide2.xml"/><Relationship Id="rId3" Type="http://schemas.openxmlformats.org/officeDocument/2006/relationships/slideLayout" Target="../slideLayouts/slideLayout18.xml"/><Relationship Id="rId21" Type="http://schemas.openxmlformats.org/officeDocument/2006/relationships/slide" Target="../slides/slide23.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jpeg"/><Relationship Id="rId2" Type="http://schemas.openxmlformats.org/officeDocument/2006/relationships/slideLayout" Target="../slideLayouts/slideLayout17.xml"/><Relationship Id="rId16" Type="http://schemas.openxmlformats.org/officeDocument/2006/relationships/theme" Target="../theme/theme2.xml"/><Relationship Id="rId20" Type="http://schemas.openxmlformats.org/officeDocument/2006/relationships/slide" Target="../slides/slide1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 Target="../slides/slide11.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 Target="../slides/slide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 Target="../slides/slide2.xml"/><Relationship Id="rId3" Type="http://schemas.openxmlformats.org/officeDocument/2006/relationships/slideLayout" Target="../slideLayouts/slideLayout33.xml"/><Relationship Id="rId21" Type="http://schemas.openxmlformats.org/officeDocument/2006/relationships/slide" Target="../slides/slide2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2.jpeg"/><Relationship Id="rId2" Type="http://schemas.openxmlformats.org/officeDocument/2006/relationships/slideLayout" Target="../slideLayouts/slideLayout32.xml"/><Relationship Id="rId16" Type="http://schemas.openxmlformats.org/officeDocument/2006/relationships/theme" Target="../theme/theme3.xml"/><Relationship Id="rId20" Type="http://schemas.openxmlformats.org/officeDocument/2006/relationships/slide" Target="../slides/slide1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 Target="../slides/slide1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 Target="../slides/slide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 Target="../slides/slide2.xml"/><Relationship Id="rId3" Type="http://schemas.openxmlformats.org/officeDocument/2006/relationships/slideLayout" Target="../slideLayouts/slideLayout48.xml"/><Relationship Id="rId21" Type="http://schemas.openxmlformats.org/officeDocument/2006/relationships/slide" Target="../slides/slide23.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2.jpeg"/><Relationship Id="rId2" Type="http://schemas.openxmlformats.org/officeDocument/2006/relationships/slideLayout" Target="../slideLayouts/slideLayout47.xml"/><Relationship Id="rId16" Type="http://schemas.openxmlformats.org/officeDocument/2006/relationships/theme" Target="../theme/theme4.xml"/><Relationship Id="rId20" Type="http://schemas.openxmlformats.org/officeDocument/2006/relationships/slide" Target="../slides/slide13.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 Target="../slides/slide11.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 Target="../slides/slide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 Target="../slides/slide2.xml"/><Relationship Id="rId3" Type="http://schemas.openxmlformats.org/officeDocument/2006/relationships/slideLayout" Target="../slideLayouts/slideLayout63.xml"/><Relationship Id="rId21" Type="http://schemas.openxmlformats.org/officeDocument/2006/relationships/slide" Target="../slides/slide2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2.jpeg"/><Relationship Id="rId2" Type="http://schemas.openxmlformats.org/officeDocument/2006/relationships/slideLayout" Target="../slideLayouts/slideLayout62.xml"/><Relationship Id="rId16" Type="http://schemas.openxmlformats.org/officeDocument/2006/relationships/theme" Target="../theme/theme5.xml"/><Relationship Id="rId20" Type="http://schemas.openxmlformats.org/officeDocument/2006/relationships/slide" Target="../slides/slide13.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slide" Target="../slides/slide11.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 Target="../slides/slide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 Target="../slides/slide2.xml"/><Relationship Id="rId3" Type="http://schemas.openxmlformats.org/officeDocument/2006/relationships/slideLayout" Target="../slideLayouts/slideLayout78.xml"/><Relationship Id="rId21" Type="http://schemas.openxmlformats.org/officeDocument/2006/relationships/slide" Target="../slides/slide23.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2.jpeg"/><Relationship Id="rId2" Type="http://schemas.openxmlformats.org/officeDocument/2006/relationships/slideLayout" Target="../slideLayouts/slideLayout77.xml"/><Relationship Id="rId16" Type="http://schemas.openxmlformats.org/officeDocument/2006/relationships/theme" Target="../theme/theme6.xml"/><Relationship Id="rId20" Type="http://schemas.openxmlformats.org/officeDocument/2006/relationships/slide" Target="../slides/slide13.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slide" Target="../slides/slide11.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 Target="../slides/slide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12192000" cy="36576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FFFFFF"/>
              </a:solidFill>
              <a:latin typeface="Tahoma" pitchFamily="34" charset="0"/>
              <a:ea typeface="Tahoma" pitchFamily="34" charset="0"/>
              <a:cs typeface="Tahoma" pitchFamily="34" charset="0"/>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000">
                <a:solidFill>
                  <a:srgbClr val="FFFFFF"/>
                </a:solidFill>
                <a:latin typeface="Tahoma" pitchFamily="34" charset="0"/>
                <a:ea typeface="Tahoma" pitchFamily="34" charset="0"/>
                <a:cs typeface="Tahoma" pitchFamily="34" charset="0"/>
              </a:defRPr>
            </a:lvl1pPr>
          </a:lstStyle>
          <a:p>
            <a:pPr defTabSz="914400"/>
            <a:fld id="{4780514B-603A-4D3B-81E6-01D3CE5BB6CF}" type="datetime1">
              <a:rPr lang="en-US" smtClean="0"/>
              <a:t>2013-10-13</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000">
                <a:solidFill>
                  <a:srgbClr val="FFFFFF"/>
                </a:solidFill>
                <a:latin typeface="Tahoma" pitchFamily="34" charset="0"/>
                <a:ea typeface="Tahoma" pitchFamily="34" charset="0"/>
                <a:cs typeface="Tahoma" pitchFamily="34" charset="0"/>
              </a:defRPr>
            </a:lvl1pPr>
          </a:lstStyle>
          <a:p>
            <a:pPr algn="r" defTabSz="914400"/>
            <a:r>
              <a:rPr lang="en-US" smtClean="0"/>
              <a:t>Information Tools</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r">
              <a:defRPr sz="1000" b="1">
                <a:solidFill>
                  <a:srgbClr val="FFFFFF"/>
                </a:solidFill>
                <a:latin typeface="Tahoma" pitchFamily="34" charset="0"/>
                <a:ea typeface="Tahoma" pitchFamily="34" charset="0"/>
                <a:cs typeface="Tahoma" pitchFamily="34" charset="0"/>
              </a:defRPr>
            </a:lvl1pPr>
          </a:lstStyle>
          <a:p>
            <a:pPr defTabSz="914400"/>
            <a:fld id="{0CFEC368-1D7A-4F81-ABF6-AE0E36BAF64C}" type="slidenum">
              <a:rPr lang="en-US" smtClean="0"/>
              <a:pPr defTabSz="914400"/>
              <a:t>‹#›</a:t>
            </a:fld>
            <a:endParaRPr lang="en-US" dirty="0"/>
          </a:p>
        </p:txBody>
      </p:sp>
      <p:pic>
        <p:nvPicPr>
          <p:cNvPr id="8" name="Picture 7">
            <a:hlinkClick r:id="" action="ppaction://noaction"/>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flipH="1">
            <a:off x="4227" y="6365973"/>
            <a:ext cx="1165547" cy="492027"/>
          </a:xfrm>
          <a:prstGeom prst="rect">
            <a:avLst/>
          </a:prstGeom>
        </p:spPr>
      </p:pic>
      <p:grpSp>
        <p:nvGrpSpPr>
          <p:cNvPr id="11" name="Group 10"/>
          <p:cNvGrpSpPr/>
          <p:nvPr userDrawn="1"/>
        </p:nvGrpSpPr>
        <p:grpSpPr>
          <a:xfrm>
            <a:off x="1240105" y="6560765"/>
            <a:ext cx="10287483" cy="240211"/>
            <a:chOff x="469544" y="345315"/>
            <a:chExt cx="7715612" cy="240211"/>
          </a:xfrm>
        </p:grpSpPr>
        <p:sp>
          <p:nvSpPr>
            <p:cNvPr id="12" name="Rounded Rectangle 11">
              <a:hlinkClick r:id="rId18" action="ppaction://hlinksldjump"/>
            </p:cNvPr>
            <p:cNvSpPr/>
            <p:nvPr userDrawn="1"/>
          </p:nvSpPr>
          <p:spPr>
            <a:xfrm>
              <a:off x="469544" y="345315"/>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theory</a:t>
              </a:r>
              <a:endParaRPr lang="en-US" sz="800" dirty="0">
                <a:solidFill>
                  <a:srgbClr val="FFFFFF"/>
                </a:solidFill>
              </a:endParaRPr>
            </a:p>
          </p:txBody>
        </p:sp>
        <p:sp>
          <p:nvSpPr>
            <p:cNvPr id="13" name="Rounded Rectangle 12">
              <a:hlinkClick r:id="rId19" action="ppaction://hlinksldjump"/>
            </p:cNvPr>
            <p:cNvSpPr/>
            <p:nvPr userDrawn="1"/>
          </p:nvSpPr>
          <p:spPr>
            <a:xfrm>
              <a:off x="2042999"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excellence</a:t>
              </a:r>
              <a:endParaRPr lang="en-US" sz="800" dirty="0">
                <a:solidFill>
                  <a:srgbClr val="FFFFFF"/>
                </a:solidFill>
              </a:endParaRPr>
            </a:p>
          </p:txBody>
        </p:sp>
        <p:sp>
          <p:nvSpPr>
            <p:cNvPr id="14" name="Rounded Rectangle 13">
              <a:hlinkClick r:id="rId20" action="ppaction://hlinksldjump"/>
            </p:cNvPr>
            <p:cNvSpPr/>
            <p:nvPr userDrawn="1"/>
          </p:nvSpPr>
          <p:spPr>
            <a:xfrm>
              <a:off x="3639025"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integrity</a:t>
              </a:r>
              <a:endParaRPr lang="en-US" sz="800" dirty="0">
                <a:solidFill>
                  <a:srgbClr val="FFFFFF"/>
                </a:solidFill>
              </a:endParaRPr>
            </a:p>
          </p:txBody>
        </p:sp>
        <p:sp>
          <p:nvSpPr>
            <p:cNvPr id="15" name="Rounded Rectangle 14">
              <a:hlinkClick r:id="rId21" action="ppaction://hlinksldjump"/>
            </p:cNvPr>
            <p:cNvSpPr/>
            <p:nvPr userDrawn="1"/>
          </p:nvSpPr>
          <p:spPr>
            <a:xfrm>
              <a:off x="5178265"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elegance</a:t>
              </a:r>
              <a:endParaRPr lang="en-US" sz="800" dirty="0">
                <a:solidFill>
                  <a:srgbClr val="FFFFFF"/>
                </a:solidFill>
              </a:endParaRPr>
            </a:p>
          </p:txBody>
        </p:sp>
        <p:sp>
          <p:nvSpPr>
            <p:cNvPr id="16" name="Rounded Rectangle 15">
              <a:hlinkClick r:id="rId22" action="ppaction://hlinksldjump"/>
            </p:cNvPr>
            <p:cNvSpPr/>
            <p:nvPr userDrawn="1"/>
          </p:nvSpPr>
          <p:spPr>
            <a:xfrm>
              <a:off x="6722116"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practice</a:t>
              </a:r>
              <a:endParaRPr lang="en-US" sz="800" dirty="0">
                <a:solidFill>
                  <a:srgbClr val="FFFFFF"/>
                </a:solidFill>
              </a:endParaRPr>
            </a:p>
          </p:txBody>
        </p:sp>
      </p:grpSp>
    </p:spTree>
    <p:extLst>
      <p:ext uri="{BB962C8B-B14F-4D97-AF65-F5344CB8AC3E}">
        <p14:creationId xmlns:p14="http://schemas.microsoft.com/office/powerpoint/2010/main" val="20961193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12192000" cy="36576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FFFFFF"/>
              </a:solidFill>
              <a:latin typeface="Tahoma" pitchFamily="34" charset="0"/>
              <a:ea typeface="Tahoma" pitchFamily="34" charset="0"/>
              <a:cs typeface="Tahoma" pitchFamily="34" charset="0"/>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000">
                <a:solidFill>
                  <a:srgbClr val="FFFFFF"/>
                </a:solidFill>
                <a:latin typeface="Tahoma" pitchFamily="34" charset="0"/>
                <a:ea typeface="Tahoma" pitchFamily="34" charset="0"/>
                <a:cs typeface="Tahoma" pitchFamily="34" charset="0"/>
              </a:defRPr>
            </a:lvl1pPr>
          </a:lstStyle>
          <a:p>
            <a:pPr defTabSz="914400"/>
            <a:fld id="{4780514B-603A-4D3B-81E6-01D3CE5BB6CF}" type="datetime1">
              <a:rPr lang="en-US" smtClean="0"/>
              <a:t>2013-10-13</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000">
                <a:solidFill>
                  <a:srgbClr val="FFFFFF"/>
                </a:solidFill>
                <a:latin typeface="Tahoma" pitchFamily="34" charset="0"/>
                <a:ea typeface="Tahoma" pitchFamily="34" charset="0"/>
                <a:cs typeface="Tahoma" pitchFamily="34" charset="0"/>
              </a:defRPr>
            </a:lvl1pPr>
          </a:lstStyle>
          <a:p>
            <a:pPr algn="r" defTabSz="914400"/>
            <a:r>
              <a:rPr lang="en-US" smtClean="0"/>
              <a:t>Information Tools</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r">
              <a:defRPr sz="1000" b="1">
                <a:solidFill>
                  <a:srgbClr val="FFFFFF"/>
                </a:solidFill>
                <a:latin typeface="Tahoma" pitchFamily="34" charset="0"/>
                <a:ea typeface="Tahoma" pitchFamily="34" charset="0"/>
                <a:cs typeface="Tahoma" pitchFamily="34" charset="0"/>
              </a:defRPr>
            </a:lvl1pPr>
          </a:lstStyle>
          <a:p>
            <a:pPr defTabSz="914400"/>
            <a:fld id="{0CFEC368-1D7A-4F81-ABF6-AE0E36BAF64C}" type="slidenum">
              <a:rPr lang="en-US" smtClean="0"/>
              <a:pPr defTabSz="914400"/>
              <a:t>‹#›</a:t>
            </a:fld>
            <a:endParaRPr lang="en-US" dirty="0"/>
          </a:p>
        </p:txBody>
      </p:sp>
      <p:pic>
        <p:nvPicPr>
          <p:cNvPr id="8" name="Picture 7">
            <a:hlinkClick r:id="" action="ppaction://noaction"/>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flipH="1">
            <a:off x="4227" y="6365973"/>
            <a:ext cx="1165547" cy="492027"/>
          </a:xfrm>
          <a:prstGeom prst="rect">
            <a:avLst/>
          </a:prstGeom>
        </p:spPr>
      </p:pic>
      <p:grpSp>
        <p:nvGrpSpPr>
          <p:cNvPr id="11" name="Group 10"/>
          <p:cNvGrpSpPr/>
          <p:nvPr userDrawn="1"/>
        </p:nvGrpSpPr>
        <p:grpSpPr>
          <a:xfrm>
            <a:off x="1240105" y="6560765"/>
            <a:ext cx="10287483" cy="240211"/>
            <a:chOff x="469544" y="345315"/>
            <a:chExt cx="7715612" cy="240211"/>
          </a:xfrm>
        </p:grpSpPr>
        <p:sp>
          <p:nvSpPr>
            <p:cNvPr id="12" name="Rounded Rectangle 11">
              <a:hlinkClick r:id="rId18" action="ppaction://hlinksldjump"/>
            </p:cNvPr>
            <p:cNvSpPr/>
            <p:nvPr userDrawn="1"/>
          </p:nvSpPr>
          <p:spPr>
            <a:xfrm>
              <a:off x="469544" y="345315"/>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theory</a:t>
              </a:r>
              <a:endParaRPr lang="en-US" sz="800" dirty="0">
                <a:solidFill>
                  <a:srgbClr val="FFFFFF"/>
                </a:solidFill>
              </a:endParaRPr>
            </a:p>
          </p:txBody>
        </p:sp>
        <p:sp>
          <p:nvSpPr>
            <p:cNvPr id="13" name="Rounded Rectangle 12">
              <a:hlinkClick r:id="rId19" action="ppaction://hlinksldjump"/>
            </p:cNvPr>
            <p:cNvSpPr/>
            <p:nvPr userDrawn="1"/>
          </p:nvSpPr>
          <p:spPr>
            <a:xfrm>
              <a:off x="2042999"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excellence</a:t>
              </a:r>
              <a:endParaRPr lang="en-US" sz="800" dirty="0">
                <a:solidFill>
                  <a:srgbClr val="FFFFFF"/>
                </a:solidFill>
              </a:endParaRPr>
            </a:p>
          </p:txBody>
        </p:sp>
        <p:sp>
          <p:nvSpPr>
            <p:cNvPr id="14" name="Rounded Rectangle 13">
              <a:hlinkClick r:id="rId20" action="ppaction://hlinksldjump"/>
            </p:cNvPr>
            <p:cNvSpPr/>
            <p:nvPr userDrawn="1"/>
          </p:nvSpPr>
          <p:spPr>
            <a:xfrm>
              <a:off x="3639025"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integrity</a:t>
              </a:r>
              <a:endParaRPr lang="en-US" sz="800" dirty="0">
                <a:solidFill>
                  <a:srgbClr val="FFFFFF"/>
                </a:solidFill>
              </a:endParaRPr>
            </a:p>
          </p:txBody>
        </p:sp>
        <p:sp>
          <p:nvSpPr>
            <p:cNvPr id="15" name="Rounded Rectangle 14">
              <a:hlinkClick r:id="rId21" action="ppaction://hlinksldjump"/>
            </p:cNvPr>
            <p:cNvSpPr/>
            <p:nvPr userDrawn="1"/>
          </p:nvSpPr>
          <p:spPr>
            <a:xfrm>
              <a:off x="5178265"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elegance</a:t>
              </a:r>
              <a:endParaRPr lang="en-US" sz="800" dirty="0">
                <a:solidFill>
                  <a:srgbClr val="FFFFFF"/>
                </a:solidFill>
              </a:endParaRPr>
            </a:p>
          </p:txBody>
        </p:sp>
        <p:sp>
          <p:nvSpPr>
            <p:cNvPr id="16" name="Rounded Rectangle 15">
              <a:hlinkClick r:id="rId22" action="ppaction://hlinksldjump"/>
            </p:cNvPr>
            <p:cNvSpPr/>
            <p:nvPr userDrawn="1"/>
          </p:nvSpPr>
          <p:spPr>
            <a:xfrm>
              <a:off x="6722116" y="347163"/>
              <a:ext cx="1463040" cy="238363"/>
            </a:xfrm>
            <a:prstGeom prst="roundRect">
              <a:avLst/>
            </a:prstGeom>
            <a:ln w="28575">
              <a:solidFill>
                <a:srgbClr val="FFFF00"/>
              </a:solidFill>
            </a:ln>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practice</a:t>
              </a:r>
              <a:endParaRPr lang="en-US" sz="800" dirty="0">
                <a:solidFill>
                  <a:srgbClr val="FFFFFF"/>
                </a:solidFill>
              </a:endParaRPr>
            </a:p>
          </p:txBody>
        </p:sp>
      </p:grpSp>
    </p:spTree>
    <p:extLst>
      <p:ext uri="{BB962C8B-B14F-4D97-AF65-F5344CB8AC3E}">
        <p14:creationId xmlns:p14="http://schemas.microsoft.com/office/powerpoint/2010/main" val="144415577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12192000" cy="36576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FFFFFF"/>
              </a:solidFill>
              <a:latin typeface="Tahoma" pitchFamily="34" charset="0"/>
              <a:ea typeface="Tahoma" pitchFamily="34" charset="0"/>
              <a:cs typeface="Tahoma" pitchFamily="34" charset="0"/>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000">
                <a:solidFill>
                  <a:srgbClr val="FFFFFF"/>
                </a:solidFill>
                <a:latin typeface="Tahoma" pitchFamily="34" charset="0"/>
                <a:ea typeface="Tahoma" pitchFamily="34" charset="0"/>
                <a:cs typeface="Tahoma" pitchFamily="34" charset="0"/>
              </a:defRPr>
            </a:lvl1pPr>
          </a:lstStyle>
          <a:p>
            <a:pPr defTabSz="914400"/>
            <a:fld id="{4780514B-603A-4D3B-81E6-01D3CE5BB6CF}" type="datetime1">
              <a:rPr lang="en-US" smtClean="0"/>
              <a:t>2013-10-13</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000">
                <a:solidFill>
                  <a:srgbClr val="FFFFFF"/>
                </a:solidFill>
                <a:latin typeface="Tahoma" pitchFamily="34" charset="0"/>
                <a:ea typeface="Tahoma" pitchFamily="34" charset="0"/>
                <a:cs typeface="Tahoma" pitchFamily="34" charset="0"/>
              </a:defRPr>
            </a:lvl1pPr>
          </a:lstStyle>
          <a:p>
            <a:pPr algn="r" defTabSz="914400"/>
            <a:r>
              <a:rPr lang="en-US" smtClean="0"/>
              <a:t>Information Tools</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r">
              <a:defRPr sz="1000" b="1">
                <a:solidFill>
                  <a:srgbClr val="FFFFFF"/>
                </a:solidFill>
                <a:latin typeface="Tahoma" pitchFamily="34" charset="0"/>
                <a:ea typeface="Tahoma" pitchFamily="34" charset="0"/>
                <a:cs typeface="Tahoma" pitchFamily="34" charset="0"/>
              </a:defRPr>
            </a:lvl1pPr>
          </a:lstStyle>
          <a:p>
            <a:pPr defTabSz="914400"/>
            <a:fld id="{0CFEC368-1D7A-4F81-ABF6-AE0E36BAF64C}" type="slidenum">
              <a:rPr lang="en-US" smtClean="0"/>
              <a:pPr defTabSz="914400"/>
              <a:t>‹#›</a:t>
            </a:fld>
            <a:endParaRPr lang="en-US" dirty="0"/>
          </a:p>
        </p:txBody>
      </p:sp>
      <p:pic>
        <p:nvPicPr>
          <p:cNvPr id="8" name="Picture 7">
            <a:hlinkClick r:id="" action="ppaction://noaction"/>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flipH="1">
            <a:off x="4227" y="6365973"/>
            <a:ext cx="1165547" cy="492027"/>
          </a:xfrm>
          <a:prstGeom prst="rect">
            <a:avLst/>
          </a:prstGeom>
        </p:spPr>
      </p:pic>
      <p:grpSp>
        <p:nvGrpSpPr>
          <p:cNvPr id="11" name="Group 10"/>
          <p:cNvGrpSpPr/>
          <p:nvPr userDrawn="1"/>
        </p:nvGrpSpPr>
        <p:grpSpPr>
          <a:xfrm>
            <a:off x="1240105" y="6560765"/>
            <a:ext cx="10287483" cy="240211"/>
            <a:chOff x="469544" y="345315"/>
            <a:chExt cx="7715612" cy="240211"/>
          </a:xfrm>
        </p:grpSpPr>
        <p:sp>
          <p:nvSpPr>
            <p:cNvPr id="12" name="Rounded Rectangle 11">
              <a:hlinkClick r:id="rId18" action="ppaction://hlinksldjump"/>
            </p:cNvPr>
            <p:cNvSpPr/>
            <p:nvPr userDrawn="1"/>
          </p:nvSpPr>
          <p:spPr>
            <a:xfrm>
              <a:off x="469544" y="345315"/>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theory</a:t>
              </a:r>
              <a:endParaRPr lang="en-US" sz="800" dirty="0">
                <a:solidFill>
                  <a:srgbClr val="FFFFFF"/>
                </a:solidFill>
              </a:endParaRPr>
            </a:p>
          </p:txBody>
        </p:sp>
        <p:sp>
          <p:nvSpPr>
            <p:cNvPr id="13" name="Rounded Rectangle 12">
              <a:hlinkClick r:id="rId19" action="ppaction://hlinksldjump"/>
            </p:cNvPr>
            <p:cNvSpPr/>
            <p:nvPr userDrawn="1"/>
          </p:nvSpPr>
          <p:spPr>
            <a:xfrm>
              <a:off x="2042999"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excellence</a:t>
              </a:r>
              <a:endParaRPr lang="en-US" sz="800" dirty="0">
                <a:solidFill>
                  <a:srgbClr val="FFFFFF"/>
                </a:solidFill>
              </a:endParaRPr>
            </a:p>
          </p:txBody>
        </p:sp>
        <p:sp>
          <p:nvSpPr>
            <p:cNvPr id="14" name="Rounded Rectangle 13">
              <a:hlinkClick r:id="rId20" action="ppaction://hlinksldjump"/>
            </p:cNvPr>
            <p:cNvSpPr/>
            <p:nvPr userDrawn="1"/>
          </p:nvSpPr>
          <p:spPr>
            <a:xfrm>
              <a:off x="3639025"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integrity</a:t>
              </a:r>
              <a:endParaRPr lang="en-US" sz="800" dirty="0">
                <a:solidFill>
                  <a:srgbClr val="FFFFFF"/>
                </a:solidFill>
              </a:endParaRPr>
            </a:p>
          </p:txBody>
        </p:sp>
        <p:sp>
          <p:nvSpPr>
            <p:cNvPr id="15" name="Rounded Rectangle 14">
              <a:hlinkClick r:id="rId21" action="ppaction://hlinksldjump"/>
            </p:cNvPr>
            <p:cNvSpPr/>
            <p:nvPr userDrawn="1"/>
          </p:nvSpPr>
          <p:spPr>
            <a:xfrm>
              <a:off x="5178265" y="347163"/>
              <a:ext cx="1463040" cy="238363"/>
            </a:xfrm>
            <a:prstGeom prst="roundRect">
              <a:avLst/>
            </a:prstGeom>
            <a:ln w="28575">
              <a:solidFill>
                <a:srgbClr val="FFFF00"/>
              </a:solidFill>
            </a:ln>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elegance</a:t>
              </a:r>
              <a:endParaRPr lang="en-US" sz="800" dirty="0">
                <a:solidFill>
                  <a:srgbClr val="FFFFFF"/>
                </a:solidFill>
              </a:endParaRPr>
            </a:p>
          </p:txBody>
        </p:sp>
        <p:sp>
          <p:nvSpPr>
            <p:cNvPr id="16" name="Rounded Rectangle 15">
              <a:hlinkClick r:id="rId22" action="ppaction://hlinksldjump"/>
            </p:cNvPr>
            <p:cNvSpPr/>
            <p:nvPr userDrawn="1"/>
          </p:nvSpPr>
          <p:spPr>
            <a:xfrm>
              <a:off x="6722116"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practice</a:t>
              </a:r>
              <a:endParaRPr lang="en-US" sz="800" dirty="0">
                <a:solidFill>
                  <a:srgbClr val="FFFFFF"/>
                </a:solidFill>
              </a:endParaRPr>
            </a:p>
          </p:txBody>
        </p:sp>
      </p:grpSp>
    </p:spTree>
    <p:extLst>
      <p:ext uri="{BB962C8B-B14F-4D97-AF65-F5344CB8AC3E}">
        <p14:creationId xmlns:p14="http://schemas.microsoft.com/office/powerpoint/2010/main" val="327086276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12192000" cy="36576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FFFFFF"/>
              </a:solidFill>
              <a:latin typeface="Tahoma" pitchFamily="34" charset="0"/>
              <a:ea typeface="Tahoma" pitchFamily="34" charset="0"/>
              <a:cs typeface="Tahoma" pitchFamily="34" charset="0"/>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000">
                <a:solidFill>
                  <a:srgbClr val="FFFFFF"/>
                </a:solidFill>
                <a:latin typeface="Tahoma" pitchFamily="34" charset="0"/>
                <a:ea typeface="Tahoma" pitchFamily="34" charset="0"/>
                <a:cs typeface="Tahoma" pitchFamily="34" charset="0"/>
              </a:defRPr>
            </a:lvl1pPr>
          </a:lstStyle>
          <a:p>
            <a:pPr defTabSz="914400"/>
            <a:fld id="{4780514B-603A-4D3B-81E6-01D3CE5BB6CF}" type="datetime1">
              <a:rPr lang="en-US" smtClean="0"/>
              <a:t>2013-10-13</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000">
                <a:solidFill>
                  <a:srgbClr val="FFFFFF"/>
                </a:solidFill>
                <a:latin typeface="Tahoma" pitchFamily="34" charset="0"/>
                <a:ea typeface="Tahoma" pitchFamily="34" charset="0"/>
                <a:cs typeface="Tahoma" pitchFamily="34" charset="0"/>
              </a:defRPr>
            </a:lvl1pPr>
          </a:lstStyle>
          <a:p>
            <a:pPr algn="r" defTabSz="914400"/>
            <a:r>
              <a:rPr lang="en-US" smtClean="0"/>
              <a:t>Information Tools</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r">
              <a:defRPr sz="1000" b="1">
                <a:solidFill>
                  <a:srgbClr val="FFFFFF"/>
                </a:solidFill>
                <a:latin typeface="Tahoma" pitchFamily="34" charset="0"/>
                <a:ea typeface="Tahoma" pitchFamily="34" charset="0"/>
                <a:cs typeface="Tahoma" pitchFamily="34" charset="0"/>
              </a:defRPr>
            </a:lvl1pPr>
          </a:lstStyle>
          <a:p>
            <a:pPr defTabSz="914400"/>
            <a:fld id="{0CFEC368-1D7A-4F81-ABF6-AE0E36BAF64C}" type="slidenum">
              <a:rPr lang="en-US" smtClean="0"/>
              <a:pPr defTabSz="914400"/>
              <a:t>‹#›</a:t>
            </a:fld>
            <a:endParaRPr lang="en-US" dirty="0"/>
          </a:p>
        </p:txBody>
      </p:sp>
      <p:pic>
        <p:nvPicPr>
          <p:cNvPr id="8" name="Picture 7">
            <a:hlinkClick r:id="" action="ppaction://noaction"/>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flipH="1">
            <a:off x="4227" y="6365973"/>
            <a:ext cx="1165547" cy="492027"/>
          </a:xfrm>
          <a:prstGeom prst="rect">
            <a:avLst/>
          </a:prstGeom>
        </p:spPr>
      </p:pic>
      <p:grpSp>
        <p:nvGrpSpPr>
          <p:cNvPr id="11" name="Group 10"/>
          <p:cNvGrpSpPr/>
          <p:nvPr userDrawn="1"/>
        </p:nvGrpSpPr>
        <p:grpSpPr>
          <a:xfrm>
            <a:off x="1240105" y="6560765"/>
            <a:ext cx="10287483" cy="240211"/>
            <a:chOff x="469544" y="345315"/>
            <a:chExt cx="7715612" cy="240211"/>
          </a:xfrm>
        </p:grpSpPr>
        <p:sp>
          <p:nvSpPr>
            <p:cNvPr id="12" name="Rounded Rectangle 11">
              <a:hlinkClick r:id="rId18" action="ppaction://hlinksldjump"/>
            </p:cNvPr>
            <p:cNvSpPr/>
            <p:nvPr userDrawn="1"/>
          </p:nvSpPr>
          <p:spPr>
            <a:xfrm>
              <a:off x="469544" y="345315"/>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theory</a:t>
              </a:r>
              <a:endParaRPr lang="en-US" sz="800" dirty="0">
                <a:solidFill>
                  <a:srgbClr val="FFFFFF"/>
                </a:solidFill>
              </a:endParaRPr>
            </a:p>
          </p:txBody>
        </p:sp>
        <p:sp>
          <p:nvSpPr>
            <p:cNvPr id="13" name="Rounded Rectangle 12">
              <a:hlinkClick r:id="rId19" action="ppaction://hlinksldjump"/>
            </p:cNvPr>
            <p:cNvSpPr/>
            <p:nvPr userDrawn="1"/>
          </p:nvSpPr>
          <p:spPr>
            <a:xfrm>
              <a:off x="2042999"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excellence</a:t>
              </a:r>
              <a:endParaRPr lang="en-US" sz="800" dirty="0">
                <a:solidFill>
                  <a:srgbClr val="FFFFFF"/>
                </a:solidFill>
              </a:endParaRPr>
            </a:p>
          </p:txBody>
        </p:sp>
        <p:sp>
          <p:nvSpPr>
            <p:cNvPr id="14" name="Rounded Rectangle 13">
              <a:hlinkClick r:id="rId20" action="ppaction://hlinksldjump"/>
            </p:cNvPr>
            <p:cNvSpPr/>
            <p:nvPr userDrawn="1"/>
          </p:nvSpPr>
          <p:spPr>
            <a:xfrm>
              <a:off x="3639025" y="347163"/>
              <a:ext cx="1463040" cy="238363"/>
            </a:xfrm>
            <a:prstGeom prst="roundRect">
              <a:avLst/>
            </a:prstGeom>
            <a:ln w="28575">
              <a:solidFill>
                <a:srgbClr val="FFFF00"/>
              </a:solidFill>
            </a:ln>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integrity</a:t>
              </a:r>
              <a:endParaRPr lang="en-US" sz="800" dirty="0">
                <a:solidFill>
                  <a:srgbClr val="FFFFFF"/>
                </a:solidFill>
              </a:endParaRPr>
            </a:p>
          </p:txBody>
        </p:sp>
        <p:sp>
          <p:nvSpPr>
            <p:cNvPr id="15" name="Rounded Rectangle 14">
              <a:hlinkClick r:id="rId21" action="ppaction://hlinksldjump"/>
            </p:cNvPr>
            <p:cNvSpPr/>
            <p:nvPr userDrawn="1"/>
          </p:nvSpPr>
          <p:spPr>
            <a:xfrm>
              <a:off x="5178265"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elegance</a:t>
              </a:r>
              <a:endParaRPr lang="en-US" sz="800" dirty="0">
                <a:solidFill>
                  <a:srgbClr val="FFFFFF"/>
                </a:solidFill>
              </a:endParaRPr>
            </a:p>
          </p:txBody>
        </p:sp>
        <p:sp>
          <p:nvSpPr>
            <p:cNvPr id="16" name="Rounded Rectangle 15">
              <a:hlinkClick r:id="rId22" action="ppaction://hlinksldjump"/>
            </p:cNvPr>
            <p:cNvSpPr/>
            <p:nvPr userDrawn="1"/>
          </p:nvSpPr>
          <p:spPr>
            <a:xfrm>
              <a:off x="6722116"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practice</a:t>
              </a:r>
              <a:endParaRPr lang="en-US" sz="800" dirty="0">
                <a:solidFill>
                  <a:srgbClr val="FFFFFF"/>
                </a:solidFill>
              </a:endParaRPr>
            </a:p>
          </p:txBody>
        </p:sp>
      </p:grpSp>
    </p:spTree>
    <p:extLst>
      <p:ext uri="{BB962C8B-B14F-4D97-AF65-F5344CB8AC3E}">
        <p14:creationId xmlns:p14="http://schemas.microsoft.com/office/powerpoint/2010/main" val="297658594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12192000" cy="36576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FFFFFF"/>
              </a:solidFill>
              <a:latin typeface="Tahoma" pitchFamily="34" charset="0"/>
              <a:ea typeface="Tahoma" pitchFamily="34" charset="0"/>
              <a:cs typeface="Tahoma" pitchFamily="34" charset="0"/>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000">
                <a:solidFill>
                  <a:srgbClr val="FFFFFF"/>
                </a:solidFill>
                <a:latin typeface="Tahoma" pitchFamily="34" charset="0"/>
                <a:ea typeface="Tahoma" pitchFamily="34" charset="0"/>
                <a:cs typeface="Tahoma" pitchFamily="34" charset="0"/>
              </a:defRPr>
            </a:lvl1pPr>
          </a:lstStyle>
          <a:p>
            <a:pPr defTabSz="914400"/>
            <a:fld id="{4780514B-603A-4D3B-81E6-01D3CE5BB6CF}" type="datetime1">
              <a:rPr lang="en-US" smtClean="0"/>
              <a:t>2013-10-13</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000">
                <a:solidFill>
                  <a:srgbClr val="FFFFFF"/>
                </a:solidFill>
                <a:latin typeface="Tahoma" pitchFamily="34" charset="0"/>
                <a:ea typeface="Tahoma" pitchFamily="34" charset="0"/>
                <a:cs typeface="Tahoma" pitchFamily="34" charset="0"/>
              </a:defRPr>
            </a:lvl1pPr>
          </a:lstStyle>
          <a:p>
            <a:pPr algn="r" defTabSz="914400"/>
            <a:r>
              <a:rPr lang="en-US" smtClean="0"/>
              <a:t>Information Tools</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r">
              <a:defRPr sz="1000" b="1">
                <a:solidFill>
                  <a:srgbClr val="FFFFFF"/>
                </a:solidFill>
                <a:latin typeface="Tahoma" pitchFamily="34" charset="0"/>
                <a:ea typeface="Tahoma" pitchFamily="34" charset="0"/>
                <a:cs typeface="Tahoma" pitchFamily="34" charset="0"/>
              </a:defRPr>
            </a:lvl1pPr>
          </a:lstStyle>
          <a:p>
            <a:pPr defTabSz="914400"/>
            <a:fld id="{0CFEC368-1D7A-4F81-ABF6-AE0E36BAF64C}" type="slidenum">
              <a:rPr lang="en-US" smtClean="0"/>
              <a:pPr defTabSz="914400"/>
              <a:t>‹#›</a:t>
            </a:fld>
            <a:endParaRPr lang="en-US" dirty="0"/>
          </a:p>
        </p:txBody>
      </p:sp>
      <p:pic>
        <p:nvPicPr>
          <p:cNvPr id="8" name="Picture 7">
            <a:hlinkClick r:id="" action="ppaction://noaction"/>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flipH="1">
            <a:off x="4227" y="6365973"/>
            <a:ext cx="1165547" cy="492027"/>
          </a:xfrm>
          <a:prstGeom prst="rect">
            <a:avLst/>
          </a:prstGeom>
        </p:spPr>
      </p:pic>
      <p:grpSp>
        <p:nvGrpSpPr>
          <p:cNvPr id="11" name="Group 10"/>
          <p:cNvGrpSpPr/>
          <p:nvPr userDrawn="1"/>
        </p:nvGrpSpPr>
        <p:grpSpPr>
          <a:xfrm>
            <a:off x="1240105" y="6560765"/>
            <a:ext cx="10287483" cy="240211"/>
            <a:chOff x="469544" y="345315"/>
            <a:chExt cx="7715612" cy="240211"/>
          </a:xfrm>
        </p:grpSpPr>
        <p:sp>
          <p:nvSpPr>
            <p:cNvPr id="12" name="Rounded Rectangle 11">
              <a:hlinkClick r:id="rId18" action="ppaction://hlinksldjump"/>
            </p:cNvPr>
            <p:cNvSpPr/>
            <p:nvPr userDrawn="1"/>
          </p:nvSpPr>
          <p:spPr>
            <a:xfrm>
              <a:off x="469544" y="345315"/>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theory</a:t>
              </a:r>
              <a:endParaRPr lang="en-US" sz="800" dirty="0">
                <a:solidFill>
                  <a:srgbClr val="FFFFFF"/>
                </a:solidFill>
              </a:endParaRPr>
            </a:p>
          </p:txBody>
        </p:sp>
        <p:sp>
          <p:nvSpPr>
            <p:cNvPr id="13" name="Rounded Rectangle 12">
              <a:hlinkClick r:id="rId19" action="ppaction://hlinksldjump"/>
            </p:cNvPr>
            <p:cNvSpPr/>
            <p:nvPr userDrawn="1"/>
          </p:nvSpPr>
          <p:spPr>
            <a:xfrm>
              <a:off x="2042999" y="347163"/>
              <a:ext cx="1463040" cy="238363"/>
            </a:xfrm>
            <a:prstGeom prst="roundRect">
              <a:avLst/>
            </a:prstGeom>
            <a:ln w="28575">
              <a:solidFill>
                <a:srgbClr val="FFFF00"/>
              </a:solidFill>
            </a:ln>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excellence</a:t>
              </a:r>
              <a:endParaRPr lang="en-US" sz="800" dirty="0">
                <a:solidFill>
                  <a:srgbClr val="FFFFFF"/>
                </a:solidFill>
              </a:endParaRPr>
            </a:p>
          </p:txBody>
        </p:sp>
        <p:sp>
          <p:nvSpPr>
            <p:cNvPr id="14" name="Rounded Rectangle 13">
              <a:hlinkClick r:id="rId20" action="ppaction://hlinksldjump"/>
            </p:cNvPr>
            <p:cNvSpPr/>
            <p:nvPr userDrawn="1"/>
          </p:nvSpPr>
          <p:spPr>
            <a:xfrm>
              <a:off x="3639025"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integrity</a:t>
              </a:r>
              <a:endParaRPr lang="en-US" sz="800" dirty="0">
                <a:solidFill>
                  <a:srgbClr val="FFFFFF"/>
                </a:solidFill>
              </a:endParaRPr>
            </a:p>
          </p:txBody>
        </p:sp>
        <p:sp>
          <p:nvSpPr>
            <p:cNvPr id="15" name="Rounded Rectangle 14">
              <a:hlinkClick r:id="rId21" action="ppaction://hlinksldjump"/>
            </p:cNvPr>
            <p:cNvSpPr/>
            <p:nvPr userDrawn="1"/>
          </p:nvSpPr>
          <p:spPr>
            <a:xfrm>
              <a:off x="5178265"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elegance</a:t>
              </a:r>
              <a:endParaRPr lang="en-US" sz="800" dirty="0">
                <a:solidFill>
                  <a:srgbClr val="FFFFFF"/>
                </a:solidFill>
              </a:endParaRPr>
            </a:p>
          </p:txBody>
        </p:sp>
        <p:sp>
          <p:nvSpPr>
            <p:cNvPr id="16" name="Rounded Rectangle 15">
              <a:hlinkClick r:id="rId22" action="ppaction://hlinksldjump"/>
            </p:cNvPr>
            <p:cNvSpPr/>
            <p:nvPr userDrawn="1"/>
          </p:nvSpPr>
          <p:spPr>
            <a:xfrm>
              <a:off x="6722116"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practice</a:t>
              </a:r>
              <a:endParaRPr lang="en-US" sz="800" dirty="0">
                <a:solidFill>
                  <a:srgbClr val="FFFFFF"/>
                </a:solidFill>
              </a:endParaRPr>
            </a:p>
          </p:txBody>
        </p:sp>
      </p:grpSp>
    </p:spTree>
    <p:extLst>
      <p:ext uri="{BB962C8B-B14F-4D97-AF65-F5344CB8AC3E}">
        <p14:creationId xmlns:p14="http://schemas.microsoft.com/office/powerpoint/2010/main" val="1235832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12192000" cy="36576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FFFFFF"/>
              </a:solidFill>
              <a:latin typeface="Tahoma" pitchFamily="34" charset="0"/>
              <a:ea typeface="Tahoma" pitchFamily="34" charset="0"/>
              <a:cs typeface="Tahoma" pitchFamily="34" charset="0"/>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000">
                <a:solidFill>
                  <a:srgbClr val="FFFFFF"/>
                </a:solidFill>
                <a:latin typeface="Tahoma" pitchFamily="34" charset="0"/>
                <a:ea typeface="Tahoma" pitchFamily="34" charset="0"/>
                <a:cs typeface="Tahoma" pitchFamily="34" charset="0"/>
              </a:defRPr>
            </a:lvl1pPr>
          </a:lstStyle>
          <a:p>
            <a:pPr defTabSz="914400"/>
            <a:fld id="{4780514B-603A-4D3B-81E6-01D3CE5BB6CF}" type="datetime1">
              <a:rPr lang="en-US" smtClean="0"/>
              <a:t>2013-10-13</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000">
                <a:solidFill>
                  <a:srgbClr val="FFFFFF"/>
                </a:solidFill>
                <a:latin typeface="Tahoma" pitchFamily="34" charset="0"/>
                <a:ea typeface="Tahoma" pitchFamily="34" charset="0"/>
                <a:cs typeface="Tahoma" pitchFamily="34" charset="0"/>
              </a:defRPr>
            </a:lvl1pPr>
          </a:lstStyle>
          <a:p>
            <a:pPr algn="r" defTabSz="914400"/>
            <a:r>
              <a:rPr lang="en-US" smtClean="0"/>
              <a:t>Information Tools</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r">
              <a:defRPr sz="1000" b="1">
                <a:solidFill>
                  <a:srgbClr val="FFFFFF"/>
                </a:solidFill>
                <a:latin typeface="Tahoma" pitchFamily="34" charset="0"/>
                <a:ea typeface="Tahoma" pitchFamily="34" charset="0"/>
                <a:cs typeface="Tahoma" pitchFamily="34" charset="0"/>
              </a:defRPr>
            </a:lvl1pPr>
          </a:lstStyle>
          <a:p>
            <a:pPr defTabSz="914400"/>
            <a:fld id="{0CFEC368-1D7A-4F81-ABF6-AE0E36BAF64C}" type="slidenum">
              <a:rPr lang="en-US" smtClean="0"/>
              <a:pPr defTabSz="914400"/>
              <a:t>‹#›</a:t>
            </a:fld>
            <a:endParaRPr lang="en-US" dirty="0"/>
          </a:p>
        </p:txBody>
      </p:sp>
      <p:pic>
        <p:nvPicPr>
          <p:cNvPr id="8" name="Picture 7">
            <a:hlinkClick r:id="" action="ppaction://noaction"/>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flipH="1">
            <a:off x="4227" y="6365973"/>
            <a:ext cx="1165547" cy="492027"/>
          </a:xfrm>
          <a:prstGeom prst="rect">
            <a:avLst/>
          </a:prstGeom>
        </p:spPr>
      </p:pic>
      <p:grpSp>
        <p:nvGrpSpPr>
          <p:cNvPr id="11" name="Group 10"/>
          <p:cNvGrpSpPr/>
          <p:nvPr userDrawn="1"/>
        </p:nvGrpSpPr>
        <p:grpSpPr>
          <a:xfrm>
            <a:off x="1240105" y="6560765"/>
            <a:ext cx="10287483" cy="240211"/>
            <a:chOff x="469544" y="345315"/>
            <a:chExt cx="7715612" cy="240211"/>
          </a:xfrm>
        </p:grpSpPr>
        <p:sp>
          <p:nvSpPr>
            <p:cNvPr id="12" name="Rounded Rectangle 11">
              <a:hlinkClick r:id="rId18" action="ppaction://hlinksldjump"/>
            </p:cNvPr>
            <p:cNvSpPr/>
            <p:nvPr userDrawn="1"/>
          </p:nvSpPr>
          <p:spPr>
            <a:xfrm>
              <a:off x="469544" y="345315"/>
              <a:ext cx="1463040" cy="238363"/>
            </a:xfrm>
            <a:prstGeom prst="roundRect">
              <a:avLst/>
            </a:prstGeom>
            <a:ln w="28575">
              <a:solidFill>
                <a:srgbClr val="FFFF00"/>
              </a:solidFill>
            </a:ln>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theory</a:t>
              </a:r>
              <a:endParaRPr lang="en-US" sz="800" dirty="0">
                <a:solidFill>
                  <a:srgbClr val="FFFFFF"/>
                </a:solidFill>
              </a:endParaRPr>
            </a:p>
          </p:txBody>
        </p:sp>
        <p:sp>
          <p:nvSpPr>
            <p:cNvPr id="13" name="Rounded Rectangle 12">
              <a:hlinkClick r:id="rId19" action="ppaction://hlinksldjump"/>
            </p:cNvPr>
            <p:cNvSpPr/>
            <p:nvPr userDrawn="1"/>
          </p:nvSpPr>
          <p:spPr>
            <a:xfrm>
              <a:off x="2042999"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excellence</a:t>
              </a:r>
              <a:endParaRPr lang="en-US" sz="800" dirty="0">
                <a:solidFill>
                  <a:srgbClr val="FFFFFF"/>
                </a:solidFill>
              </a:endParaRPr>
            </a:p>
          </p:txBody>
        </p:sp>
        <p:sp>
          <p:nvSpPr>
            <p:cNvPr id="14" name="Rounded Rectangle 13">
              <a:hlinkClick r:id="rId20" action="ppaction://hlinksldjump"/>
            </p:cNvPr>
            <p:cNvSpPr/>
            <p:nvPr userDrawn="1"/>
          </p:nvSpPr>
          <p:spPr>
            <a:xfrm>
              <a:off x="3639025"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integrity</a:t>
              </a:r>
              <a:endParaRPr lang="en-US" sz="800" dirty="0">
                <a:solidFill>
                  <a:srgbClr val="FFFFFF"/>
                </a:solidFill>
              </a:endParaRPr>
            </a:p>
          </p:txBody>
        </p:sp>
        <p:sp>
          <p:nvSpPr>
            <p:cNvPr id="15" name="Rounded Rectangle 14">
              <a:hlinkClick r:id="rId21" action="ppaction://hlinksldjump"/>
            </p:cNvPr>
            <p:cNvSpPr/>
            <p:nvPr userDrawn="1"/>
          </p:nvSpPr>
          <p:spPr>
            <a:xfrm>
              <a:off x="5178265"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elegance</a:t>
              </a:r>
              <a:endParaRPr lang="en-US" sz="800" dirty="0">
                <a:solidFill>
                  <a:srgbClr val="FFFFFF"/>
                </a:solidFill>
              </a:endParaRPr>
            </a:p>
          </p:txBody>
        </p:sp>
        <p:sp>
          <p:nvSpPr>
            <p:cNvPr id="16" name="Rounded Rectangle 15">
              <a:hlinkClick r:id="rId22" action="ppaction://hlinksldjump"/>
            </p:cNvPr>
            <p:cNvSpPr/>
            <p:nvPr userDrawn="1"/>
          </p:nvSpPr>
          <p:spPr>
            <a:xfrm>
              <a:off x="6722116" y="347163"/>
              <a:ext cx="1463040" cy="238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pAutoFit/>
            </a:bodyPr>
            <a:lstStyle/>
            <a:p>
              <a:pPr algn="ctr" defTabSz="914400" fontAlgn="base">
                <a:spcBef>
                  <a:spcPct val="30000"/>
                </a:spcBef>
                <a:spcAft>
                  <a:spcPct val="0"/>
                </a:spcAft>
                <a:defRPr/>
              </a:pPr>
              <a:r>
                <a:rPr lang="en-US" sz="800" dirty="0" smtClean="0">
                  <a:solidFill>
                    <a:srgbClr val="FFFFFF"/>
                  </a:solidFill>
                </a:rPr>
                <a:t>practice</a:t>
              </a:r>
              <a:endParaRPr lang="en-US" sz="800" dirty="0">
                <a:solidFill>
                  <a:srgbClr val="FFFFFF"/>
                </a:solidFill>
              </a:endParaRPr>
            </a:p>
          </p:txBody>
        </p:sp>
      </p:grpSp>
    </p:spTree>
    <p:extLst>
      <p:ext uri="{BB962C8B-B14F-4D97-AF65-F5344CB8AC3E}">
        <p14:creationId xmlns:p14="http://schemas.microsoft.com/office/powerpoint/2010/main" val="30998166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5.jpeg"/><Relationship Id="rId7" Type="http://schemas.openxmlformats.org/officeDocument/2006/relationships/hyperlink" Target="http://www.acm.org/~perlman/hcibib/images/tufte83.jpg" TargetMode="External"/><Relationship Id="rId2" Type="http://schemas.openxmlformats.org/officeDocument/2006/relationships/notesSlide" Target="../notesSlides/notesSlide8.xml"/><Relationship Id="rId1" Type="http://schemas.openxmlformats.org/officeDocument/2006/relationships/slideLayout" Target="../slideLayouts/slideLayout8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www.acm.org/~perlman/hcibib/images/tufte83.jpg" TargetMode="External"/><Relationship Id="rId2" Type="http://schemas.openxmlformats.org/officeDocument/2006/relationships/notesSlide" Target="../notesSlides/notesSlide9.xml"/><Relationship Id="rId1" Type="http://schemas.openxmlformats.org/officeDocument/2006/relationships/slideLayout" Target="../slideLayouts/slideLayout6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8.xml"/><Relationship Id="rId5" Type="http://schemas.openxmlformats.org/officeDocument/2006/relationships/image" Target="../media/image8.jpeg"/><Relationship Id="rId4" Type="http://schemas.openxmlformats.org/officeDocument/2006/relationships/hyperlink" Target="http://www.acm.org/~perlman/hcibib/images/tufte83.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3.xml"/><Relationship Id="rId5" Type="http://schemas.openxmlformats.org/officeDocument/2006/relationships/image" Target="../media/image8.jpeg"/><Relationship Id="rId4" Type="http://schemas.openxmlformats.org/officeDocument/2006/relationships/hyperlink" Target="http://www.acm.org/~perlman/hcibib/images/tufte83.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54.xml"/><Relationship Id="rId5" Type="http://schemas.openxmlformats.org/officeDocument/2006/relationships/image" Target="../media/image8.jpeg"/><Relationship Id="rId4" Type="http://schemas.openxmlformats.org/officeDocument/2006/relationships/hyperlink" Target="http://www.acm.org/~perlman/hcibib/images/tufte83.jp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acm.org/~perlman/hcibib/images/tufte83.jpg" TargetMode="External"/><Relationship Id="rId2" Type="http://schemas.openxmlformats.org/officeDocument/2006/relationships/notesSlide" Target="../notesSlides/notesSlide13.xml"/><Relationship Id="rId1" Type="http://schemas.openxmlformats.org/officeDocument/2006/relationships/slideLayout" Target="../slideLayouts/slideLayout54.xml"/><Relationship Id="rId5" Type="http://schemas.openxmlformats.org/officeDocument/2006/relationships/image" Target="../media/image22.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hyperlink" Target="http://www.acm.org/~perlman/hcibib/images/tufte83.jpg" TargetMode="External"/><Relationship Id="rId2" Type="http://schemas.openxmlformats.org/officeDocument/2006/relationships/notesSlide" Target="../notesSlides/notesSlide14.xml"/><Relationship Id="rId1" Type="http://schemas.openxmlformats.org/officeDocument/2006/relationships/slideLayout" Target="../slideLayouts/slideLayout54.xml"/><Relationship Id="rId5" Type="http://schemas.openxmlformats.org/officeDocument/2006/relationships/image" Target="../media/image23.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hyperlink" Target="http://www.acm.org/~perlman/hcibib/images/tufte83.jpg" TargetMode="External"/><Relationship Id="rId2" Type="http://schemas.openxmlformats.org/officeDocument/2006/relationships/notesSlide" Target="../notesSlides/notesSlide15.xml"/><Relationship Id="rId1" Type="http://schemas.openxmlformats.org/officeDocument/2006/relationships/slideLayout" Target="../slideLayouts/slideLayout54.xml"/><Relationship Id="rId5" Type="http://schemas.openxmlformats.org/officeDocument/2006/relationships/image" Target="../media/image24.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hyperlink" Target="http://www.acm.org/~perlman/hcibib/images/tufte83.jpg" TargetMode="External"/><Relationship Id="rId2" Type="http://schemas.openxmlformats.org/officeDocument/2006/relationships/notesSlide" Target="../notesSlides/notesSlide16.xml"/><Relationship Id="rId1" Type="http://schemas.openxmlformats.org/officeDocument/2006/relationships/slideLayout" Target="../slideLayouts/slideLayout54.xml"/><Relationship Id="rId6" Type="http://schemas.openxmlformats.org/officeDocument/2006/relationships/chart" Target="../charts/chart1.xml"/><Relationship Id="rId5" Type="http://schemas.openxmlformats.org/officeDocument/2006/relationships/image" Target="../media/image24.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hyperlink" Target="http://www.acm.org/~perlman/hcibib/images/tufte83.jpg" TargetMode="External"/><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4.xml"/><Relationship Id="rId6" Type="http://schemas.openxmlformats.org/officeDocument/2006/relationships/chart" Target="../charts/chart2.xml"/><Relationship Id="rId5" Type="http://schemas.openxmlformats.org/officeDocument/2006/relationships/image" Target="../media/image24.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acm.org/~perlman/hcibib/images/tufte83.jpg" TargetMode="External"/><Relationship Id="rId2" Type="http://schemas.openxmlformats.org/officeDocument/2006/relationships/notesSlide" Target="../notesSlides/notesSlide18.xml"/><Relationship Id="rId1" Type="http://schemas.openxmlformats.org/officeDocument/2006/relationships/slideLayout" Target="../slideLayouts/slideLayout54.xml"/><Relationship Id="rId5" Type="http://schemas.openxmlformats.org/officeDocument/2006/relationships/image" Target="../media/image26.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hyperlink" Target="http://www.acm.org/~perlman/hcibib/images/tufte83.jpg" TargetMode="External"/><Relationship Id="rId2" Type="http://schemas.openxmlformats.org/officeDocument/2006/relationships/notesSlide" Target="../notesSlides/notesSlide19.xml"/><Relationship Id="rId1" Type="http://schemas.openxmlformats.org/officeDocument/2006/relationships/slideLayout" Target="../slideLayouts/slideLayout54.xml"/><Relationship Id="rId5" Type="http://schemas.openxmlformats.org/officeDocument/2006/relationships/image" Target="../media/image27.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hyperlink" Target="http://www.acm.org/~perlman/hcibib/images/tufte83.jpg" TargetMode="External"/><Relationship Id="rId2" Type="http://schemas.openxmlformats.org/officeDocument/2006/relationships/notesSlide" Target="../notesSlides/notesSlide20.xml"/><Relationship Id="rId1" Type="http://schemas.openxmlformats.org/officeDocument/2006/relationships/slideLayout" Target="../slideLayouts/slideLayout54.xml"/><Relationship Id="rId5" Type="http://schemas.openxmlformats.org/officeDocument/2006/relationships/image" Target="../media/image28.pn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hyperlink" Target="http://www.acm.org/~perlman/hcibib/images/tufte83.jpg" TargetMode="External"/><Relationship Id="rId2" Type="http://schemas.openxmlformats.org/officeDocument/2006/relationships/notesSlide" Target="../notesSlides/notesSlide21.xml"/><Relationship Id="rId1" Type="http://schemas.openxmlformats.org/officeDocument/2006/relationships/slideLayout" Target="../slideLayouts/slideLayout39.xml"/><Relationship Id="rId5" Type="http://schemas.openxmlformats.org/officeDocument/2006/relationships/image" Target="../media/image29.pn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9.xml"/><Relationship Id="rId6" Type="http://schemas.openxmlformats.org/officeDocument/2006/relationships/image" Target="../media/image30.jpeg"/><Relationship Id="rId5" Type="http://schemas.openxmlformats.org/officeDocument/2006/relationships/image" Target="../media/image8.jpeg"/><Relationship Id="rId4" Type="http://schemas.openxmlformats.org/officeDocument/2006/relationships/hyperlink" Target="http://www.acm.org/~perlman/hcibib/images/tufte83.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9.xml"/><Relationship Id="rId6" Type="http://schemas.openxmlformats.org/officeDocument/2006/relationships/image" Target="../media/image32.png"/><Relationship Id="rId5" Type="http://schemas.openxmlformats.org/officeDocument/2006/relationships/image" Target="../media/image8.jpeg"/><Relationship Id="rId4" Type="http://schemas.openxmlformats.org/officeDocument/2006/relationships/hyperlink" Target="http://www.acm.org/~perlman/hcibib/images/tufte83.jp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acm.org/~perlman/hcibib/images/tufte83.jpg" TargetMode="External"/><Relationship Id="rId2" Type="http://schemas.openxmlformats.org/officeDocument/2006/relationships/notesSlide" Target="../notesSlides/notesSlide24.xml"/><Relationship Id="rId1" Type="http://schemas.openxmlformats.org/officeDocument/2006/relationships/slideLayout" Target="../slideLayouts/slideLayout39.xml"/><Relationship Id="rId6" Type="http://schemas.openxmlformats.org/officeDocument/2006/relationships/image" Target="../media/image31.png"/><Relationship Id="rId5" Type="http://schemas.openxmlformats.org/officeDocument/2006/relationships/image" Target="../media/image32.pn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hyperlink" Target="http://www.acm.org/~perlman/hcibib/images/tufte83.jpg" TargetMode="External"/><Relationship Id="rId2" Type="http://schemas.openxmlformats.org/officeDocument/2006/relationships/notesSlide" Target="../notesSlides/notesSlide25.xml"/><Relationship Id="rId1" Type="http://schemas.openxmlformats.org/officeDocument/2006/relationships/slideLayout" Target="../slideLayouts/slideLayout39.xml"/><Relationship Id="rId5" Type="http://schemas.openxmlformats.org/officeDocument/2006/relationships/image" Target="../media/image33.pn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9.xml"/><Relationship Id="rId6" Type="http://schemas.openxmlformats.org/officeDocument/2006/relationships/image" Target="../media/image34.png"/><Relationship Id="rId5" Type="http://schemas.openxmlformats.org/officeDocument/2006/relationships/image" Target="../media/image8.jpeg"/><Relationship Id="rId4" Type="http://schemas.openxmlformats.org/officeDocument/2006/relationships/hyperlink" Target="http://www.acm.org/~perlman/hcibib/images/tufte83.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39.xml"/><Relationship Id="rId4" Type="http://schemas.openxmlformats.org/officeDocument/2006/relationships/image" Target="../media/image35.gif"/></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39.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39.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39.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39.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39.xml"/><Relationship Id="rId4" Type="http://schemas.openxmlformats.org/officeDocument/2006/relationships/image" Target="../media/image40.gif"/></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39.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39.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39.xml"/><Relationship Id="rId4" Type="http://schemas.openxmlformats.org/officeDocument/2006/relationships/image" Target="../media/image43.gi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39.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39.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39.xml"/><Relationship Id="rId4" Type="http://schemas.openxmlformats.org/officeDocument/2006/relationships/image" Target="../media/image46.gif"/></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39.xml"/><Relationship Id="rId4" Type="http://schemas.openxmlformats.org/officeDocument/2006/relationships/image" Target="../media/image47.gif"/></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39.xml"/><Relationship Id="rId4" Type="http://schemas.openxmlformats.org/officeDocument/2006/relationships/image" Target="../media/image4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3.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23.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23.xml"/><Relationship Id="rId5" Type="http://schemas.openxmlformats.org/officeDocument/2006/relationships/image" Target="../media/image54.png"/><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ted.com/talks/hans_rosling_shows_the_best_stats_you_ve_ever_seen.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3.xml"/><Relationship Id="rId6" Type="http://schemas.openxmlformats.org/officeDocument/2006/relationships/image" Target="../media/image8.jpeg"/><Relationship Id="rId5" Type="http://schemas.openxmlformats.org/officeDocument/2006/relationships/hyperlink" Target="http://www.acm.org/~perlman/hcibib/images/tufte83.jpg"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0.xml"/><Relationship Id="rId6" Type="http://schemas.openxmlformats.org/officeDocument/2006/relationships/image" Target="../media/image6.jpe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3.xml"/><Relationship Id="rId5" Type="http://schemas.openxmlformats.org/officeDocument/2006/relationships/image" Target="../media/image7.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ctrTitle"/>
          </p:nvPr>
        </p:nvSpPr>
        <p:spPr/>
        <p:txBody>
          <a:bodyPr/>
          <a:lstStyle/>
          <a:p>
            <a:r>
              <a:rPr lang="en-US" smtClean="0"/>
              <a:t>Graphic Portrayal of Information</a:t>
            </a:r>
            <a:endParaRPr lang="en-US" dirty="0"/>
          </a:p>
        </p:txBody>
      </p:sp>
      <p:sp>
        <p:nvSpPr>
          <p:cNvPr id="99333" name="Rectangle 5"/>
          <p:cNvSpPr>
            <a:spLocks noGrp="1" noChangeArrowheads="1"/>
          </p:cNvSpPr>
          <p:nvPr>
            <p:ph type="subTitle" idx="1"/>
          </p:nvPr>
        </p:nvSpPr>
        <p:spPr/>
        <p:txBody>
          <a:bodyPr/>
          <a:lstStyle/>
          <a:p>
            <a:r>
              <a:rPr lang="en-US" smtClean="0"/>
              <a:t>Making your data say something visually</a:t>
            </a:r>
            <a:endParaRPr lang="en-US" dirty="0"/>
          </a:p>
        </p:txBody>
      </p:sp>
      <p:sp>
        <p:nvSpPr>
          <p:cNvPr id="2" name="Date Placeholder 1"/>
          <p:cNvSpPr>
            <a:spLocks noGrp="1"/>
          </p:cNvSpPr>
          <p:nvPr>
            <p:ph type="dt" sz="half" idx="10"/>
          </p:nvPr>
        </p:nvSpPr>
        <p:spPr/>
        <p:txBody>
          <a:bodyPr/>
          <a:lstStyle/>
          <a:p>
            <a:fld id="{7E5907E1-8F8D-44CD-9DB2-869D23AD3069}" type="datetime1">
              <a:rPr lang="en-US" smtClean="0"/>
              <a:t>2013-10-13</a:t>
            </a:fld>
            <a:endParaRPr lang="en-US" dirty="0"/>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smtClean="0"/>
              <a:t>Edward Tufte</a:t>
            </a:r>
            <a:endParaRPr lang="en-US" dirty="0"/>
          </a:p>
        </p:txBody>
      </p:sp>
      <p:sp>
        <p:nvSpPr>
          <p:cNvPr id="6" name="Date Placeholder 5"/>
          <p:cNvSpPr>
            <a:spLocks noGrp="1"/>
          </p:cNvSpPr>
          <p:nvPr>
            <p:ph type="dt" sz="half" idx="10"/>
          </p:nvPr>
        </p:nvSpPr>
        <p:spPr/>
        <p:txBody>
          <a:bodyPr/>
          <a:lstStyle/>
          <a:p>
            <a:fld id="{68AD2B5F-D969-4CC5-8389-B4AD90082225}" type="datetime1">
              <a:rPr lang="en-US" smtClean="0"/>
              <a:t>2013-10-13</a:t>
            </a:fld>
            <a:endParaRPr lang="en-US" dirty="0"/>
          </a:p>
        </p:txBody>
      </p:sp>
      <p:sp>
        <p:nvSpPr>
          <p:cNvPr id="7" name="Footer Placeholder 6"/>
          <p:cNvSpPr>
            <a:spLocks noGrp="1"/>
          </p:cNvSpPr>
          <p:nvPr>
            <p:ph type="ftr" sz="quarter" idx="11"/>
          </p:nvPr>
        </p:nvSpPr>
        <p:spPr/>
        <p:txBody>
          <a:bodyPr/>
          <a:lstStyle/>
          <a:p>
            <a:r>
              <a:rPr lang="en-US" smtClean="0"/>
              <a:t>Information Tools</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t>10</a:t>
            </a:fld>
            <a:endParaRPr lang="en-US" dirty="0"/>
          </a:p>
        </p:txBody>
      </p:sp>
      <p:sp>
        <p:nvSpPr>
          <p:cNvPr id="158723" name="Rectangle 3"/>
          <p:cNvSpPr>
            <a:spLocks noChangeArrowheads="1"/>
          </p:cNvSpPr>
          <p:nvPr/>
        </p:nvSpPr>
        <p:spPr bwMode="auto">
          <a:xfrm>
            <a:off x="1524000" y="1601789"/>
            <a:ext cx="9144000" cy="830997"/>
          </a:xfrm>
          <a:prstGeom prst="rect">
            <a:avLst/>
          </a:prstGeom>
          <a:noFill/>
          <a:ln w="12700" cap="sq">
            <a:noFill/>
            <a:miter lim="800000"/>
            <a:headEnd type="none" w="sm" len="sm"/>
            <a:tailEnd type="none" w="sm" len="sm"/>
          </a:ln>
          <a:effectLst/>
        </p:spPr>
        <p:txBody>
          <a:bodyPr>
            <a:spAutoFit/>
          </a:bodyPr>
          <a:lstStyle/>
          <a:p>
            <a:pPr eaLnBrk="1" hangingPunct="1"/>
            <a:endParaRPr lang="en-US" sz="2400">
              <a:latin typeface="Times New Roman" pitchFamily="18" charset="0"/>
            </a:endParaRPr>
          </a:p>
          <a:p>
            <a:pPr lvl="1"/>
            <a:endParaRPr lang="en-US" sz="2400">
              <a:latin typeface="Times New Roman" pitchFamily="18" charset="0"/>
            </a:endParaRPr>
          </a:p>
        </p:txBody>
      </p:sp>
      <p:sp>
        <p:nvSpPr>
          <p:cNvPr id="158726" name="Rectangle 6"/>
          <p:cNvSpPr>
            <a:spLocks noChangeArrowheads="1"/>
          </p:cNvSpPr>
          <p:nvPr/>
        </p:nvSpPr>
        <p:spPr bwMode="auto">
          <a:xfrm>
            <a:off x="1524000" y="1601789"/>
            <a:ext cx="9144000" cy="830997"/>
          </a:xfrm>
          <a:prstGeom prst="rect">
            <a:avLst/>
          </a:prstGeom>
          <a:noFill/>
          <a:ln w="12700" cap="sq">
            <a:noFill/>
            <a:miter lim="800000"/>
            <a:headEnd type="none" w="sm" len="sm"/>
            <a:tailEnd type="none" w="sm" len="sm"/>
          </a:ln>
          <a:effectLst/>
        </p:spPr>
        <p:txBody>
          <a:bodyPr>
            <a:spAutoFit/>
          </a:bodyPr>
          <a:lstStyle/>
          <a:p>
            <a:pPr eaLnBrk="1" hangingPunct="1"/>
            <a:endParaRPr lang="en-US" sz="2400">
              <a:latin typeface="Times New Roman" pitchFamily="18" charset="0"/>
            </a:endParaRPr>
          </a:p>
          <a:p>
            <a:pPr lvl="1"/>
            <a:endParaRPr lang="en-US" sz="2400">
              <a:latin typeface="Times New Roman" pitchFamily="18" charset="0"/>
            </a:endParaRPr>
          </a:p>
        </p:txBody>
      </p:sp>
      <p:sp>
        <p:nvSpPr>
          <p:cNvPr id="158727" name="Rectangle 7"/>
          <p:cNvSpPr>
            <a:spLocks noChangeArrowheads="1"/>
          </p:cNvSpPr>
          <p:nvPr/>
        </p:nvSpPr>
        <p:spPr bwMode="auto">
          <a:xfrm>
            <a:off x="1524000" y="3613151"/>
            <a:ext cx="9144000" cy="830997"/>
          </a:xfrm>
          <a:prstGeom prst="rect">
            <a:avLst/>
          </a:prstGeom>
          <a:noFill/>
          <a:ln w="12700" cap="sq">
            <a:noFill/>
            <a:miter lim="800000"/>
            <a:headEnd type="none" w="sm" len="sm"/>
            <a:tailEnd type="none" w="sm" len="sm"/>
          </a:ln>
          <a:effectLst/>
        </p:spPr>
        <p:txBody>
          <a:bodyPr>
            <a:spAutoFit/>
          </a:bodyPr>
          <a:lstStyle/>
          <a:p>
            <a:pPr eaLnBrk="1" hangingPunct="1">
              <a:buFontTx/>
              <a:buAutoNum type="arabicPeriod"/>
            </a:pPr>
            <a:endParaRPr lang="en-US" sz="2400">
              <a:latin typeface="Times New Roman" pitchFamily="18" charset="0"/>
            </a:endParaRPr>
          </a:p>
          <a:p>
            <a:endParaRPr lang="en-US" sz="2400">
              <a:latin typeface="Times New Roman" pitchFamily="18" charset="0"/>
            </a:endParaRPr>
          </a:p>
        </p:txBody>
      </p:sp>
      <p:sp>
        <p:nvSpPr>
          <p:cNvPr id="158728" name="Rectangle 8"/>
          <p:cNvSpPr>
            <a:spLocks noChangeArrowheads="1"/>
          </p:cNvSpPr>
          <p:nvPr/>
        </p:nvSpPr>
        <p:spPr bwMode="auto">
          <a:xfrm>
            <a:off x="1524000" y="4435476"/>
            <a:ext cx="9144000" cy="830997"/>
          </a:xfrm>
          <a:prstGeom prst="rect">
            <a:avLst/>
          </a:prstGeom>
          <a:noFill/>
          <a:ln w="12700" cap="sq">
            <a:noFill/>
            <a:miter lim="800000"/>
            <a:headEnd type="none" w="sm" len="sm"/>
            <a:tailEnd type="none" w="sm" len="sm"/>
          </a:ln>
          <a:effectLst/>
        </p:spPr>
        <p:txBody>
          <a:bodyPr>
            <a:spAutoFit/>
          </a:bodyPr>
          <a:lstStyle/>
          <a:p>
            <a:pPr eaLnBrk="1" hangingPunct="1"/>
            <a:endParaRPr lang="en-US" sz="2400">
              <a:latin typeface="Times New Roman" pitchFamily="18" charset="0"/>
            </a:endParaRPr>
          </a:p>
          <a:p>
            <a:endParaRPr lang="en-US" sz="2400">
              <a:latin typeface="Times New Roman" pitchFamily="18" charset="0"/>
            </a:endParaRPr>
          </a:p>
        </p:txBody>
      </p:sp>
      <p:sp>
        <p:nvSpPr>
          <p:cNvPr id="158730" name="Rectangle 10"/>
          <p:cNvSpPr>
            <a:spLocks noChangeArrowheads="1"/>
          </p:cNvSpPr>
          <p:nvPr/>
        </p:nvSpPr>
        <p:spPr bwMode="auto">
          <a:xfrm>
            <a:off x="1524000" y="1601789"/>
            <a:ext cx="9144000" cy="830997"/>
          </a:xfrm>
          <a:prstGeom prst="rect">
            <a:avLst/>
          </a:prstGeom>
          <a:noFill/>
          <a:ln w="12700" cap="sq">
            <a:noFill/>
            <a:miter lim="800000"/>
            <a:headEnd type="none" w="sm" len="sm"/>
            <a:tailEnd type="none" w="sm" len="sm"/>
          </a:ln>
          <a:effectLst/>
        </p:spPr>
        <p:txBody>
          <a:bodyPr>
            <a:spAutoFit/>
          </a:bodyPr>
          <a:lstStyle/>
          <a:p>
            <a:pPr eaLnBrk="1" hangingPunct="1"/>
            <a:endParaRPr lang="en-US" sz="2400">
              <a:latin typeface="Times New Roman" pitchFamily="18" charset="0"/>
            </a:endParaRPr>
          </a:p>
          <a:p>
            <a:pPr lvl="1"/>
            <a:endParaRPr lang="en-US" sz="2400">
              <a:latin typeface="Times New Roman" pitchFamily="18" charset="0"/>
            </a:endParaRPr>
          </a:p>
        </p:txBody>
      </p:sp>
      <p:sp>
        <p:nvSpPr>
          <p:cNvPr id="158731" name="Rectangle 11"/>
          <p:cNvSpPr>
            <a:spLocks noChangeArrowheads="1"/>
          </p:cNvSpPr>
          <p:nvPr/>
        </p:nvSpPr>
        <p:spPr bwMode="auto">
          <a:xfrm>
            <a:off x="1524000" y="3613151"/>
            <a:ext cx="9144000" cy="830997"/>
          </a:xfrm>
          <a:prstGeom prst="rect">
            <a:avLst/>
          </a:prstGeom>
          <a:noFill/>
          <a:ln w="12700" cap="sq">
            <a:noFill/>
            <a:miter lim="800000"/>
            <a:headEnd type="none" w="sm" len="sm"/>
            <a:tailEnd type="none" w="sm" len="sm"/>
          </a:ln>
          <a:effectLst/>
        </p:spPr>
        <p:txBody>
          <a:bodyPr>
            <a:spAutoFit/>
          </a:bodyPr>
          <a:lstStyle/>
          <a:p>
            <a:pPr eaLnBrk="1" hangingPunct="1">
              <a:buFontTx/>
              <a:buAutoNum type="arabicPeriod"/>
            </a:pPr>
            <a:endParaRPr lang="en-US" sz="2400">
              <a:latin typeface="Times New Roman" pitchFamily="18" charset="0"/>
            </a:endParaRPr>
          </a:p>
          <a:p>
            <a:endParaRPr lang="en-US" sz="2400">
              <a:latin typeface="Times New Roman" pitchFamily="18" charset="0"/>
            </a:endParaRPr>
          </a:p>
        </p:txBody>
      </p:sp>
      <p:sp>
        <p:nvSpPr>
          <p:cNvPr id="158732" name="Rectangle 12"/>
          <p:cNvSpPr>
            <a:spLocks noChangeArrowheads="1"/>
          </p:cNvSpPr>
          <p:nvPr/>
        </p:nvSpPr>
        <p:spPr bwMode="auto">
          <a:xfrm>
            <a:off x="1524000" y="4435476"/>
            <a:ext cx="9144000" cy="830997"/>
          </a:xfrm>
          <a:prstGeom prst="rect">
            <a:avLst/>
          </a:prstGeom>
          <a:noFill/>
          <a:ln w="12700" cap="sq">
            <a:noFill/>
            <a:miter lim="800000"/>
            <a:headEnd type="none" w="sm" len="sm"/>
            <a:tailEnd type="none" w="sm" len="sm"/>
          </a:ln>
          <a:effectLst/>
        </p:spPr>
        <p:txBody>
          <a:bodyPr>
            <a:spAutoFit/>
          </a:bodyPr>
          <a:lstStyle/>
          <a:p>
            <a:pPr eaLnBrk="1" hangingPunct="1"/>
            <a:endParaRPr lang="en-US" sz="2400">
              <a:latin typeface="Times New Roman" pitchFamily="18" charset="0"/>
            </a:endParaRPr>
          </a:p>
          <a:p>
            <a:endParaRPr lang="en-US" sz="2400">
              <a:latin typeface="Times New Roman" pitchFamily="18" charset="0"/>
            </a:endParaRPr>
          </a:p>
        </p:txBody>
      </p:sp>
      <p:pic>
        <p:nvPicPr>
          <p:cNvPr id="158733" name="Picture 13" descr="Book Cover"/>
          <p:cNvPicPr>
            <a:picLocks noChangeAspect="1" noChangeArrowheads="1"/>
          </p:cNvPicPr>
          <p:nvPr/>
        </p:nvPicPr>
        <p:blipFill>
          <a:blip r:embed="rId3" cstate="print"/>
          <a:srcRect/>
          <a:stretch>
            <a:fillRect/>
          </a:stretch>
        </p:blipFill>
        <p:spPr bwMode="auto">
          <a:xfrm>
            <a:off x="5324875" y="3529946"/>
            <a:ext cx="1721358" cy="2295144"/>
          </a:xfrm>
          <a:prstGeom prst="rect">
            <a:avLst/>
          </a:prstGeom>
          <a:ln>
            <a:noFill/>
          </a:ln>
          <a:effectLst>
            <a:outerShdw blurRad="292100" dist="139700" dir="2700000" algn="tl" rotWithShape="0">
              <a:srgbClr val="333333">
                <a:alpha val="65000"/>
              </a:srgbClr>
            </a:outerShdw>
          </a:effectLst>
        </p:spPr>
      </p:pic>
      <p:pic>
        <p:nvPicPr>
          <p:cNvPr id="158734" name="Picture 14" descr="tufte"/>
          <p:cNvPicPr>
            <a:picLocks noChangeAspect="1" noChangeArrowheads="1"/>
          </p:cNvPicPr>
          <p:nvPr/>
        </p:nvPicPr>
        <p:blipFill>
          <a:blip r:embed="rId4" cstate="print"/>
          <a:srcRect/>
          <a:stretch>
            <a:fillRect/>
          </a:stretch>
        </p:blipFill>
        <p:spPr bwMode="auto">
          <a:xfrm>
            <a:off x="7442791" y="4028649"/>
            <a:ext cx="1830459" cy="2295144"/>
          </a:xfrm>
          <a:prstGeom prst="rect">
            <a:avLst/>
          </a:prstGeom>
          <a:ln>
            <a:noFill/>
          </a:ln>
          <a:effectLst>
            <a:outerShdw blurRad="292100" dist="139700" dir="2700000" algn="tl" rotWithShape="0">
              <a:srgbClr val="333333">
                <a:alpha val="65000"/>
              </a:srgbClr>
            </a:outerShdw>
          </a:effectLst>
        </p:spPr>
      </p:pic>
      <p:pic>
        <p:nvPicPr>
          <p:cNvPr id="13314" name="Picture 2"/>
          <p:cNvPicPr>
            <a:picLocks noChangeAspect="1" noChangeArrowheads="1"/>
          </p:cNvPicPr>
          <p:nvPr/>
        </p:nvPicPr>
        <p:blipFill>
          <a:blip r:embed="rId5" cstate="print"/>
          <a:srcRect/>
          <a:stretch>
            <a:fillRect/>
          </a:stretch>
        </p:blipFill>
        <p:spPr bwMode="auto">
          <a:xfrm>
            <a:off x="5233054" y="468313"/>
            <a:ext cx="1905000" cy="27336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p:cNvPicPr>
            <a:picLocks noChangeAspect="1" noChangeArrowheads="1"/>
          </p:cNvPicPr>
          <p:nvPr/>
        </p:nvPicPr>
        <p:blipFill>
          <a:blip r:embed="rId6" cstate="print"/>
          <a:srcRect/>
          <a:stretch>
            <a:fillRect/>
          </a:stretch>
        </p:blipFill>
        <p:spPr bwMode="auto">
          <a:xfrm>
            <a:off x="9551771" y="2352417"/>
            <a:ext cx="2057541" cy="2295144"/>
          </a:xfrm>
          <a:prstGeom prst="rect">
            <a:avLst/>
          </a:prstGeom>
          <a:ln>
            <a:noFill/>
          </a:ln>
          <a:effectLst>
            <a:outerShdw blurRad="292100" dist="139700" dir="2700000" algn="tl" rotWithShape="0">
              <a:srgbClr val="333333">
                <a:alpha val="65000"/>
              </a:srgbClr>
            </a:outerShdw>
          </a:effectLst>
        </p:spPr>
      </p:pic>
      <p:pic>
        <p:nvPicPr>
          <p:cNvPr id="36" name="Picture 9" descr="Book Cover">
            <a:hlinkClick r:id="rId7"/>
          </p:cNvPr>
          <p:cNvPicPr>
            <a:picLocks noChangeAspect="1" noChangeArrowheads="1"/>
          </p:cNvPicPr>
          <p:nvPr/>
        </p:nvPicPr>
        <p:blipFill>
          <a:blip r:embed="rId8" cstate="print"/>
          <a:srcRect/>
          <a:stretch>
            <a:fillRect/>
          </a:stretch>
        </p:blipFill>
        <p:spPr bwMode="auto">
          <a:xfrm>
            <a:off x="3209245" y="2385422"/>
            <a:ext cx="1719072" cy="229209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7" name="Rectangle 5"/>
          <p:cNvSpPr>
            <a:spLocks noGrp="1" noChangeArrowheads="1"/>
          </p:cNvSpPr>
          <p:nvPr>
            <p:ph type="title"/>
          </p:nvPr>
        </p:nvSpPr>
        <p:spPr/>
        <p:txBody>
          <a:bodyPr/>
          <a:lstStyle/>
          <a:p>
            <a:r>
              <a:rPr lang="en-US" smtClean="0"/>
              <a:t>Graphical Excellence</a:t>
            </a:r>
            <a:endParaRPr lang="en-US" dirty="0"/>
          </a:p>
        </p:txBody>
      </p:sp>
      <p:sp>
        <p:nvSpPr>
          <p:cNvPr id="3" name="Date Placeholder 2"/>
          <p:cNvSpPr>
            <a:spLocks noGrp="1"/>
          </p:cNvSpPr>
          <p:nvPr>
            <p:ph type="dt" sz="half" idx="10"/>
          </p:nvPr>
        </p:nvSpPr>
        <p:spPr/>
        <p:txBody>
          <a:bodyPr/>
          <a:lstStyle/>
          <a:p>
            <a:fld id="{6E294894-051B-4C27-9596-1855AC48260F}" type="datetime1">
              <a:rPr lang="en-US" smtClean="0"/>
              <a:t>2013-10-13</a:t>
            </a:fld>
            <a:endParaRPr lang="en-US" dirty="0"/>
          </a:p>
        </p:txBody>
      </p:sp>
      <p:sp>
        <p:nvSpPr>
          <p:cNvPr id="4" name="Footer Placeholder 3"/>
          <p:cNvSpPr>
            <a:spLocks noGrp="1"/>
          </p:cNvSpPr>
          <p:nvPr>
            <p:ph type="ftr" sz="quarter" idx="11"/>
          </p:nvPr>
        </p:nvSpPr>
        <p:spPr/>
        <p:txBody>
          <a:bodyPr/>
          <a:lstStyle/>
          <a:p>
            <a:pPr algn="r"/>
            <a:r>
              <a:rPr lang="en-US" smtClean="0"/>
              <a:t>Information Tools</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11</a:t>
            </a:fld>
            <a:endParaRPr lang="en-US"/>
          </a:p>
        </p:txBody>
      </p:sp>
      <p:sp>
        <p:nvSpPr>
          <p:cNvPr id="136198" name="Rectangle 6"/>
          <p:cNvSpPr>
            <a:spLocks noGrp="1" noChangeArrowheads="1"/>
          </p:cNvSpPr>
          <p:nvPr>
            <p:ph sz="half" idx="4294967295"/>
          </p:nvPr>
        </p:nvSpPr>
        <p:spPr>
          <a:xfrm>
            <a:off x="0" y="1673225"/>
            <a:ext cx="5384800" cy="1120775"/>
          </a:xfrm>
        </p:spPr>
        <p:txBody>
          <a:bodyPr/>
          <a:lstStyle/>
          <a:p>
            <a:pPr algn="r"/>
            <a:r>
              <a:rPr lang="en-US" dirty="0" smtClean="0"/>
              <a:t>that which gives the viewer </a:t>
            </a:r>
            <a:endParaRPr lang="en-US" dirty="0"/>
          </a:p>
        </p:txBody>
      </p:sp>
      <p:sp>
        <p:nvSpPr>
          <p:cNvPr id="2" name="Content Placeholder 1"/>
          <p:cNvSpPr>
            <a:spLocks noGrp="1"/>
          </p:cNvSpPr>
          <p:nvPr>
            <p:ph sz="half" idx="4294967295"/>
          </p:nvPr>
        </p:nvSpPr>
        <p:spPr>
          <a:xfrm>
            <a:off x="5384800" y="1673225"/>
            <a:ext cx="6807200" cy="1120775"/>
          </a:xfrm>
        </p:spPr>
        <p:txBody>
          <a:bodyPr/>
          <a:lstStyle/>
          <a:p>
            <a:r>
              <a:rPr lang="en-US" dirty="0" smtClean="0"/>
              <a:t>the greatest number of ideas </a:t>
            </a:r>
            <a:br>
              <a:rPr lang="en-US" dirty="0" smtClean="0"/>
            </a:br>
            <a:r>
              <a:rPr lang="en-US" dirty="0" smtClean="0"/>
              <a:t>in the shortest time </a:t>
            </a:r>
            <a:br>
              <a:rPr lang="en-US" dirty="0" smtClean="0"/>
            </a:br>
            <a:r>
              <a:rPr lang="en-US" dirty="0" smtClean="0"/>
              <a:t>with the least ink </a:t>
            </a:r>
            <a:br>
              <a:rPr lang="en-US" dirty="0" smtClean="0"/>
            </a:br>
            <a:r>
              <a:rPr lang="en-US" dirty="0" smtClean="0"/>
              <a:t>in the smallest space</a:t>
            </a:r>
          </a:p>
          <a:p>
            <a:endParaRPr lang="en-US" dirty="0"/>
          </a:p>
        </p:txBody>
      </p:sp>
      <p:pic>
        <p:nvPicPr>
          <p:cNvPr id="9" name="Picture 3" descr="Book Cover">
            <a:hlinkClick r:id="rId3"/>
          </p:cNvPr>
          <p:cNvPicPr>
            <a:picLocks noChangeAspect="1" noChangeArrowheads="1"/>
          </p:cNvPicPr>
          <p:nvPr/>
        </p:nvPicPr>
        <p:blipFill>
          <a:blip r:embed="rId4"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7" name="Rectangle 5"/>
          <p:cNvSpPr>
            <a:spLocks noGrp="1" noChangeArrowheads="1"/>
          </p:cNvSpPr>
          <p:nvPr>
            <p:ph type="title"/>
          </p:nvPr>
        </p:nvSpPr>
        <p:spPr/>
        <p:txBody>
          <a:bodyPr/>
          <a:lstStyle/>
          <a:p>
            <a:r>
              <a:rPr lang="en-US" smtClean="0"/>
              <a:t>Graphical Excellence</a:t>
            </a:r>
            <a:endParaRPr lang="en-US" dirty="0"/>
          </a:p>
        </p:txBody>
      </p:sp>
      <p:sp>
        <p:nvSpPr>
          <p:cNvPr id="2" name="Date Placeholder 1"/>
          <p:cNvSpPr>
            <a:spLocks noGrp="1"/>
          </p:cNvSpPr>
          <p:nvPr>
            <p:ph type="dt" sz="half" idx="10"/>
          </p:nvPr>
        </p:nvSpPr>
        <p:spPr/>
        <p:txBody>
          <a:bodyPr/>
          <a:lstStyle/>
          <a:p>
            <a:fld id="{0C04F16F-EC59-4564-B7DC-8A33AC51672D}" type="datetime1">
              <a:rPr lang="en-US" smtClean="0"/>
              <a:t>2013-10-13</a:t>
            </a:fld>
            <a:endParaRPr lang="en-US" dirty="0"/>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12</a:t>
            </a:fld>
            <a:endParaRPr lang="en-US" dirty="0"/>
          </a:p>
        </p:txBody>
      </p:sp>
      <p:pic>
        <p:nvPicPr>
          <p:cNvPr id="5" name="Picture Placeholder 18" descr="Minard.jpg"/>
          <p:cNvPicPr>
            <a:picLocks noChangeAspect="1"/>
          </p:cNvPicPr>
          <p:nvPr/>
        </p:nvPicPr>
        <p:blipFill>
          <a:blip r:embed="rId3" cstate="print"/>
          <a:stretch>
            <a:fillRect/>
          </a:stretch>
        </p:blipFill>
        <p:spPr>
          <a:xfrm>
            <a:off x="2700078" y="3100209"/>
            <a:ext cx="6986016" cy="3340608"/>
          </a:xfrm>
          <a:prstGeom prst="rect">
            <a:avLst/>
          </a:prstGeom>
          <a:ln>
            <a:noFill/>
          </a:ln>
          <a:effectLst>
            <a:outerShdw blurRad="292100" dist="139700" dir="2700000" algn="tl" rotWithShape="0">
              <a:srgbClr val="333333">
                <a:alpha val="65000"/>
              </a:srgbClr>
            </a:outerShdw>
          </a:effectLst>
        </p:spPr>
      </p:pic>
      <p:sp>
        <p:nvSpPr>
          <p:cNvPr id="6" name="Text Placeholder 13"/>
          <p:cNvSpPr txBox="1">
            <a:spLocks/>
          </p:cNvSpPr>
          <p:nvPr/>
        </p:nvSpPr>
        <p:spPr>
          <a:xfrm>
            <a:off x="2805104" y="2746661"/>
            <a:ext cx="6858000" cy="276999"/>
          </a:xfrm>
          <a:prstGeom prst="rect">
            <a:avLst/>
          </a:prstGeom>
        </p:spPr>
        <p:style>
          <a:lnRef idx="0">
            <a:schemeClr val="accent5"/>
          </a:lnRef>
          <a:fillRef idx="3">
            <a:schemeClr val="accent5"/>
          </a:fillRef>
          <a:effectRef idx="3">
            <a:schemeClr val="accent5"/>
          </a:effectRef>
          <a:fontRef idx="minor">
            <a:schemeClr val="lt1"/>
          </a:fontRef>
        </p:style>
        <p:txBody>
          <a:bodyPr vert="horz" anchor="b" anchorCtr="0">
            <a:spAutoFit/>
          </a:bodyPr>
          <a:lstStyle/>
          <a:p>
            <a:pPr marL="411480" indent="-342900" algn="ctr" defTabSz="914400">
              <a:spcBef>
                <a:spcPts val="700"/>
              </a:spcBef>
              <a:buClr>
                <a:schemeClr val="tx2"/>
              </a:buClr>
              <a:buSzPct val="95000"/>
              <a:defRPr/>
            </a:pPr>
            <a:r>
              <a:rPr lang="en-US" sz="1200" dirty="0" err="1">
                <a:solidFill>
                  <a:srgbClr val="FFFF00"/>
                </a:solidFill>
              </a:rPr>
              <a:t>Minard’s</a:t>
            </a:r>
            <a:r>
              <a:rPr lang="en-US" sz="1200" dirty="0">
                <a:solidFill>
                  <a:srgbClr val="FFFF00"/>
                </a:solidFill>
              </a:rPr>
              <a:t> map of Napoleon’s march to and from Moscow </a:t>
            </a:r>
          </a:p>
        </p:txBody>
      </p:sp>
      <p:pic>
        <p:nvPicPr>
          <p:cNvPr id="20" name="Picture 3" descr="Book Cover">
            <a:hlinkClick r:id="rId4"/>
          </p:cNvPr>
          <p:cNvPicPr>
            <a:picLocks noChangeAspect="1" noChangeArrowheads="1"/>
          </p:cNvPicPr>
          <p:nvPr/>
        </p:nvPicPr>
        <p:blipFill>
          <a:blip r:embed="rId5"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sp>
        <p:nvSpPr>
          <p:cNvPr id="21"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r"/>
            <a:r>
              <a:rPr lang="en-US" smtClean="0"/>
              <a:t>that which gives the viewer </a:t>
            </a:r>
            <a:endParaRPr lang="en-US" dirty="0"/>
          </a:p>
        </p:txBody>
      </p:sp>
      <p:sp>
        <p:nvSpPr>
          <p:cNvPr id="22"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mtClean="0"/>
              <a:t>the greatest number of ideas </a:t>
            </a:r>
            <a:br>
              <a:rPr lang="en-US" smtClean="0"/>
            </a:br>
            <a:r>
              <a:rPr lang="en-US" smtClean="0"/>
              <a:t>in the shortest time </a:t>
            </a:r>
            <a:br>
              <a:rPr lang="en-US" smtClean="0"/>
            </a:br>
            <a:r>
              <a:rPr lang="en-US" smtClean="0"/>
              <a:t>with the least ink </a:t>
            </a:r>
            <a:br>
              <a:rPr lang="en-US" smtClean="0"/>
            </a:br>
            <a:r>
              <a:rPr lang="en-US" smtClean="0"/>
              <a:t>in the smallest space</a:t>
            </a:r>
          </a:p>
          <a:p>
            <a:endParaRPr lang="en-US" dirty="0"/>
          </a:p>
        </p:txBody>
      </p:sp>
    </p:spTree>
    <p:extLst>
      <p:ext uri="{BB962C8B-B14F-4D97-AF65-F5344CB8AC3E}">
        <p14:creationId xmlns:p14="http://schemas.microsoft.com/office/powerpoint/2010/main" val="384386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5" name="Rectangle 5"/>
          <p:cNvSpPr>
            <a:spLocks noGrp="1" noChangeArrowheads="1"/>
          </p:cNvSpPr>
          <p:nvPr>
            <p:ph type="title"/>
          </p:nvPr>
        </p:nvSpPr>
        <p:spPr/>
        <p:txBody>
          <a:bodyPr/>
          <a:lstStyle/>
          <a:p>
            <a:r>
              <a:rPr lang="en-US" dirty="0" smtClean="0"/>
              <a:t>Graphical Integrity</a:t>
            </a:r>
            <a:endParaRPr lang="en-US" dirty="0"/>
          </a:p>
        </p:txBody>
      </p:sp>
      <p:sp>
        <p:nvSpPr>
          <p:cNvPr id="2" name="Date Placeholder 1"/>
          <p:cNvSpPr>
            <a:spLocks noGrp="1"/>
          </p:cNvSpPr>
          <p:nvPr>
            <p:ph type="dt" sz="half" idx="10"/>
          </p:nvPr>
        </p:nvSpPr>
        <p:spPr/>
        <p:txBody>
          <a:bodyPr/>
          <a:lstStyle/>
          <a:p>
            <a:fld id="{3F22A566-C8FA-42C0-8153-3801AD247D76}" type="datetime1">
              <a:rPr lang="en-US" smtClean="0"/>
              <a:t>2013-10-13</a:t>
            </a:fld>
            <a:endParaRPr lang="en-US" dirty="0"/>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13</a:t>
            </a:fld>
            <a:endParaRPr lang="en-US"/>
          </a:p>
        </p:txBody>
      </p:sp>
      <p:pic>
        <p:nvPicPr>
          <p:cNvPr id="17" name="Picture 2" descr="http://www.gcse.com/analysing/proportional.pn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5276445" y="2300287"/>
            <a:ext cx="4576208" cy="31022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3" descr="Book Cover">
            <a:hlinkClick r:id="rId4"/>
          </p:cNvPr>
          <p:cNvPicPr>
            <a:picLocks noChangeAspect="1" noChangeArrowheads="1"/>
          </p:cNvPicPr>
          <p:nvPr/>
        </p:nvPicPr>
        <p:blipFill>
          <a:blip r:embed="rId5"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sp>
        <p:nvSpPr>
          <p:cNvPr id="19"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representation of numbers </a:t>
            </a:r>
          </a:p>
        </p:txBody>
      </p:sp>
      <p:sp>
        <p:nvSpPr>
          <p:cNvPr id="23"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a:t>should be directly proportional </a:t>
            </a:r>
            <a:r>
              <a:rPr lang="en-US" dirty="0" smtClean="0"/>
              <a:t/>
            </a:r>
            <a:br>
              <a:rPr lang="en-US" dirty="0" smtClean="0"/>
            </a:br>
            <a:r>
              <a:rPr lang="en-US" dirty="0" smtClean="0"/>
              <a:t>to </a:t>
            </a:r>
            <a:r>
              <a:rPr lang="en-US" dirty="0"/>
              <a:t>the numerical quantities represented</a:t>
            </a: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29479-84BC-411C-B01B-41704E9428B8}" type="datetime1">
              <a:rPr lang="en-US" smtClean="0"/>
              <a:t>2013-10-13</a:t>
            </a:fld>
            <a:endParaRPr lang="en-US" dirty="0"/>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14</a:t>
            </a:fld>
            <a:endParaRPr lang="en-US"/>
          </a:p>
        </p:txBody>
      </p:sp>
      <p:sp>
        <p:nvSpPr>
          <p:cNvPr id="138245" name="Rectangle 5"/>
          <p:cNvSpPr>
            <a:spLocks noGrp="1" noChangeArrowheads="1"/>
          </p:cNvSpPr>
          <p:nvPr>
            <p:ph type="title" idx="4294967295"/>
          </p:nvPr>
        </p:nvSpPr>
        <p:spPr>
          <a:xfrm>
            <a:off x="0" y="533400"/>
            <a:ext cx="10972800" cy="990600"/>
          </a:xfrm>
        </p:spPr>
        <p:txBody>
          <a:bodyPr/>
          <a:lstStyle/>
          <a:p>
            <a:r>
              <a:rPr lang="en-US" dirty="0" smtClean="0"/>
              <a:t>Graphical Integrity</a:t>
            </a:r>
            <a:endParaRPr lang="en-US" dirty="0"/>
          </a:p>
        </p:txBody>
      </p:sp>
      <p:sp>
        <p:nvSpPr>
          <p:cNvPr id="138246" name="Rectangle 6"/>
          <p:cNvSpPr>
            <a:spLocks noGrp="1" noChangeArrowheads="1"/>
          </p:cNvSpPr>
          <p:nvPr>
            <p:ph sz="half" idx="4294967295"/>
          </p:nvPr>
        </p:nvSpPr>
        <p:spPr>
          <a:xfrm>
            <a:off x="603504" y="2423160"/>
            <a:ext cx="3589338" cy="307777"/>
          </a:xfrm>
        </p:spPr>
        <p:style>
          <a:lnRef idx="0">
            <a:schemeClr val="accent5"/>
          </a:lnRef>
          <a:fillRef idx="3">
            <a:schemeClr val="accent5"/>
          </a:fillRef>
          <a:effectRef idx="3">
            <a:schemeClr val="accent5"/>
          </a:effectRef>
          <a:fontRef idx="minor">
            <a:schemeClr val="lt1"/>
          </a:fontRef>
        </p:style>
        <p:txBody>
          <a:bodyPr>
            <a:spAutoFit/>
          </a:bodyPr>
          <a:lstStyle/>
          <a:p>
            <a:pPr marL="0" indent="0" algn="ctr">
              <a:buNone/>
            </a:pPr>
            <a:r>
              <a:rPr lang="en-US" sz="1400" dirty="0" smtClean="0">
                <a:solidFill>
                  <a:srgbClr val="FFFF00"/>
                </a:solidFill>
              </a:rPr>
              <a:t>graphics </a:t>
            </a:r>
            <a:r>
              <a:rPr lang="en-US" sz="1400" dirty="0">
                <a:solidFill>
                  <a:srgbClr val="FFFF00"/>
                </a:solidFill>
              </a:rPr>
              <a:t>must not quote out of context</a:t>
            </a:r>
          </a:p>
        </p:txBody>
      </p:sp>
      <p:pic>
        <p:nvPicPr>
          <p:cNvPr id="4098" name="Picture 2" descr="http://www.cartoonstock.com/newscartoons/cartoonists/rma/lowres/rman5677l.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5384800" y="2481176"/>
            <a:ext cx="371475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representation of numbers </a:t>
            </a:r>
          </a:p>
        </p:txBody>
      </p:sp>
      <p:sp>
        <p:nvSpPr>
          <p:cNvPr id="23"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a:t>should be directly proportional </a:t>
            </a:r>
            <a:r>
              <a:rPr lang="en-US" dirty="0" smtClean="0"/>
              <a:t/>
            </a:r>
            <a:br>
              <a:rPr lang="en-US" dirty="0" smtClean="0"/>
            </a:br>
            <a:r>
              <a:rPr lang="en-US" dirty="0" smtClean="0"/>
              <a:t>to </a:t>
            </a:r>
            <a:r>
              <a:rPr lang="en-US" dirty="0"/>
              <a:t>the numerical quantities represented</a:t>
            </a:r>
          </a:p>
          <a:p>
            <a:pPr marL="0" indent="0">
              <a:buNone/>
            </a:pPr>
            <a:endParaRPr lang="en-US" dirty="0"/>
          </a:p>
        </p:txBody>
      </p:sp>
      <p:pic>
        <p:nvPicPr>
          <p:cNvPr id="24" name="Picture 3" descr="Book Cover">
            <a:hlinkClick r:id="rId4"/>
          </p:cNvPr>
          <p:cNvPicPr>
            <a:picLocks noChangeAspect="1" noChangeArrowheads="1"/>
          </p:cNvPicPr>
          <p:nvPr/>
        </p:nvPicPr>
        <p:blipFill>
          <a:blip r:embed="rId5"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337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29479-84BC-411C-B01B-41704E9428B8}" type="datetime1">
              <a:rPr lang="en-US" smtClean="0"/>
              <a:t>2013-10-13</a:t>
            </a:fld>
            <a:endParaRPr lang="en-US" dirty="0"/>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15</a:t>
            </a:fld>
            <a:endParaRPr lang="en-US"/>
          </a:p>
        </p:txBody>
      </p:sp>
      <p:sp>
        <p:nvSpPr>
          <p:cNvPr id="138245" name="Rectangle 5"/>
          <p:cNvSpPr>
            <a:spLocks noGrp="1" noChangeArrowheads="1"/>
          </p:cNvSpPr>
          <p:nvPr>
            <p:ph type="title" idx="4294967295"/>
          </p:nvPr>
        </p:nvSpPr>
        <p:spPr>
          <a:xfrm>
            <a:off x="0" y="533400"/>
            <a:ext cx="10972800" cy="990600"/>
          </a:xfrm>
        </p:spPr>
        <p:txBody>
          <a:bodyPr/>
          <a:lstStyle/>
          <a:p>
            <a:r>
              <a:rPr lang="en-US" dirty="0" smtClean="0"/>
              <a:t>Graphical Integrity</a:t>
            </a:r>
            <a:endParaRPr lang="en-US" dirty="0"/>
          </a:p>
        </p:txBody>
      </p:sp>
      <p:sp>
        <p:nvSpPr>
          <p:cNvPr id="138246" name="Rectangle 6"/>
          <p:cNvSpPr>
            <a:spLocks noGrp="1" noChangeArrowheads="1"/>
          </p:cNvSpPr>
          <p:nvPr>
            <p:ph sz="half" idx="4294967295"/>
          </p:nvPr>
        </p:nvSpPr>
        <p:spPr>
          <a:xfrm>
            <a:off x="603504" y="2423160"/>
            <a:ext cx="3589338" cy="997196"/>
          </a:xfrm>
        </p:spPr>
        <p:style>
          <a:lnRef idx="0">
            <a:schemeClr val="accent5"/>
          </a:lnRef>
          <a:fillRef idx="3">
            <a:schemeClr val="accent5"/>
          </a:fillRef>
          <a:effectRef idx="3">
            <a:schemeClr val="accent5"/>
          </a:effectRef>
          <a:fontRef idx="minor">
            <a:schemeClr val="lt1"/>
          </a:fontRef>
        </p:style>
        <p:txBody>
          <a:bodyPr>
            <a:spAutoFit/>
          </a:bodyPr>
          <a:lstStyle/>
          <a:p>
            <a:pPr marL="0" indent="0" algn="ctr">
              <a:buNone/>
            </a:pPr>
            <a:r>
              <a:rPr lang="en-US" sz="1400" dirty="0" smtClean="0">
                <a:solidFill>
                  <a:schemeClr val="bg1"/>
                </a:solidFill>
              </a:rPr>
              <a:t>graphics </a:t>
            </a:r>
            <a:r>
              <a:rPr lang="en-US" sz="1400" dirty="0">
                <a:solidFill>
                  <a:schemeClr val="bg1"/>
                </a:solidFill>
              </a:rPr>
              <a:t>must not quote out of </a:t>
            </a:r>
            <a:r>
              <a:rPr lang="en-US" sz="1400" dirty="0" smtClean="0">
                <a:solidFill>
                  <a:schemeClr val="bg1"/>
                </a:solidFill>
              </a:rPr>
              <a:t>context</a:t>
            </a:r>
          </a:p>
          <a:p>
            <a:pPr marL="0" indent="0" algn="ctr">
              <a:buNone/>
            </a:pPr>
            <a:r>
              <a:rPr lang="en-US" sz="1400" dirty="0">
                <a:solidFill>
                  <a:srgbClr val="FFFF00"/>
                </a:solidFill>
              </a:rPr>
              <a:t>clear, detailed, and thorough labeling should be used to defeat graphical distortion and </a:t>
            </a:r>
            <a:r>
              <a:rPr lang="en-US" sz="1400" dirty="0" smtClean="0">
                <a:solidFill>
                  <a:srgbClr val="FFFF00"/>
                </a:solidFill>
              </a:rPr>
              <a:t>ambiguity</a:t>
            </a:r>
            <a:endParaRPr lang="en-US" sz="1400" dirty="0">
              <a:solidFill>
                <a:srgbClr val="FFFF00"/>
              </a:solidFill>
            </a:endParaRPr>
          </a:p>
        </p:txBody>
      </p:sp>
      <p:sp>
        <p:nvSpPr>
          <p:cNvPr id="19"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representation of numbers </a:t>
            </a:r>
          </a:p>
        </p:txBody>
      </p:sp>
      <p:sp>
        <p:nvSpPr>
          <p:cNvPr id="23"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a:t>should be directly proportional </a:t>
            </a:r>
            <a:r>
              <a:rPr lang="en-US" dirty="0" smtClean="0"/>
              <a:t/>
            </a:r>
            <a:br>
              <a:rPr lang="en-US" dirty="0" smtClean="0"/>
            </a:br>
            <a:r>
              <a:rPr lang="en-US" dirty="0" smtClean="0"/>
              <a:t>to </a:t>
            </a:r>
            <a:r>
              <a:rPr lang="en-US" dirty="0"/>
              <a:t>the numerical quantities represented</a:t>
            </a:r>
          </a:p>
          <a:p>
            <a:pPr marL="0" indent="0">
              <a:buNone/>
            </a:pPr>
            <a:endParaRPr lang="en-US" dirty="0"/>
          </a:p>
        </p:txBody>
      </p:sp>
      <p:pic>
        <p:nvPicPr>
          <p:cNvPr id="24" name="Picture 3" descr="Book Cover">
            <a:hlinkClick r:id="rId3"/>
          </p:cNvPr>
          <p:cNvPicPr>
            <a:picLocks noChangeAspect="1" noChangeArrowheads="1"/>
          </p:cNvPicPr>
          <p:nvPr/>
        </p:nvPicPr>
        <p:blipFill>
          <a:blip r:embed="rId4"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pic>
        <p:nvPicPr>
          <p:cNvPr id="11" name="Picture 2" descr="http://g-ecx.images-amazon.com/images/G/01/electronics/detail-page/M.Label.Tap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335777"/>
            <a:ext cx="4038600" cy="3730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5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29479-84BC-411C-B01B-41704E9428B8}" type="datetime1">
              <a:rPr lang="en-US" smtClean="0"/>
              <a:t>2013-10-13</a:t>
            </a:fld>
            <a:endParaRPr lang="en-US" dirty="0"/>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16</a:t>
            </a:fld>
            <a:endParaRPr lang="en-US"/>
          </a:p>
        </p:txBody>
      </p:sp>
      <p:sp>
        <p:nvSpPr>
          <p:cNvPr id="138245" name="Rectangle 5"/>
          <p:cNvSpPr>
            <a:spLocks noGrp="1" noChangeArrowheads="1"/>
          </p:cNvSpPr>
          <p:nvPr>
            <p:ph type="title" idx="4294967295"/>
          </p:nvPr>
        </p:nvSpPr>
        <p:spPr>
          <a:xfrm>
            <a:off x="0" y="533400"/>
            <a:ext cx="10972800" cy="990600"/>
          </a:xfrm>
        </p:spPr>
        <p:txBody>
          <a:bodyPr/>
          <a:lstStyle/>
          <a:p>
            <a:r>
              <a:rPr lang="en-US" dirty="0" smtClean="0"/>
              <a:t>Graphical Integrity</a:t>
            </a:r>
            <a:endParaRPr lang="en-US" dirty="0"/>
          </a:p>
        </p:txBody>
      </p:sp>
      <p:sp>
        <p:nvSpPr>
          <p:cNvPr id="138246" name="Rectangle 6"/>
          <p:cNvSpPr>
            <a:spLocks noGrp="1" noChangeArrowheads="1"/>
          </p:cNvSpPr>
          <p:nvPr>
            <p:ph sz="half" idx="4294967295"/>
          </p:nvPr>
        </p:nvSpPr>
        <p:spPr>
          <a:xfrm>
            <a:off x="603504" y="2423160"/>
            <a:ext cx="3589338" cy="1471172"/>
          </a:xfrm>
        </p:spPr>
        <p:style>
          <a:lnRef idx="0">
            <a:schemeClr val="accent5"/>
          </a:lnRef>
          <a:fillRef idx="3">
            <a:schemeClr val="accent5"/>
          </a:fillRef>
          <a:effectRef idx="3">
            <a:schemeClr val="accent5"/>
          </a:effectRef>
          <a:fontRef idx="minor">
            <a:schemeClr val="lt1"/>
          </a:fontRef>
        </p:style>
        <p:txBody>
          <a:bodyPr>
            <a:spAutoFit/>
          </a:bodyPr>
          <a:lstStyle/>
          <a:p>
            <a:pPr marL="0" indent="0" algn="ctr">
              <a:buNone/>
            </a:pPr>
            <a:r>
              <a:rPr lang="en-US" sz="1400" dirty="0" smtClean="0">
                <a:solidFill>
                  <a:schemeClr val="bg1"/>
                </a:solidFill>
              </a:rPr>
              <a:t>graphics </a:t>
            </a:r>
            <a:r>
              <a:rPr lang="en-US" sz="1400" dirty="0">
                <a:solidFill>
                  <a:schemeClr val="bg1"/>
                </a:solidFill>
              </a:rPr>
              <a:t>must not quote out of </a:t>
            </a:r>
            <a:r>
              <a:rPr lang="en-US" sz="1400" dirty="0" smtClean="0">
                <a:solidFill>
                  <a:schemeClr val="bg1"/>
                </a:solidFill>
              </a:rPr>
              <a:t>context</a:t>
            </a:r>
          </a:p>
          <a:p>
            <a:pPr marL="0" indent="0" algn="ctr">
              <a:buNone/>
            </a:pPr>
            <a:r>
              <a:rPr lang="en-US" sz="1400" dirty="0">
                <a:solidFill>
                  <a:schemeClr val="bg1"/>
                </a:solidFill>
              </a:rPr>
              <a:t>clear, detailed, and thorough labeling should be used to defeat graphical distortion and </a:t>
            </a:r>
            <a:r>
              <a:rPr lang="en-US" sz="1400" dirty="0" smtClean="0">
                <a:solidFill>
                  <a:schemeClr val="bg1"/>
                </a:solidFill>
              </a:rPr>
              <a:t>ambiguity</a:t>
            </a:r>
          </a:p>
          <a:p>
            <a:pPr marL="0" indent="0" algn="ctr">
              <a:buNone/>
            </a:pPr>
            <a:r>
              <a:rPr lang="en-US" sz="1400" dirty="0">
                <a:solidFill>
                  <a:srgbClr val="FFFF00"/>
                </a:solidFill>
              </a:rPr>
              <a:t>show data variation, </a:t>
            </a:r>
            <a:br>
              <a:rPr lang="en-US" sz="1400" dirty="0">
                <a:solidFill>
                  <a:srgbClr val="FFFF00"/>
                </a:solidFill>
              </a:rPr>
            </a:br>
            <a:r>
              <a:rPr lang="en-US" sz="1400" dirty="0">
                <a:solidFill>
                  <a:srgbClr val="FFFF00"/>
                </a:solidFill>
              </a:rPr>
              <a:t>not design </a:t>
            </a:r>
            <a:r>
              <a:rPr lang="en-US" sz="1400" dirty="0" smtClean="0">
                <a:solidFill>
                  <a:srgbClr val="FFFF00"/>
                </a:solidFill>
              </a:rPr>
              <a:t>variation</a:t>
            </a:r>
            <a:endParaRPr lang="en-US" sz="1400" dirty="0">
              <a:solidFill>
                <a:srgbClr val="FFFF00"/>
              </a:solidFill>
            </a:endParaRPr>
          </a:p>
        </p:txBody>
      </p:sp>
      <p:sp>
        <p:nvSpPr>
          <p:cNvPr id="19"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representation of numbers </a:t>
            </a:r>
          </a:p>
        </p:txBody>
      </p:sp>
      <p:sp>
        <p:nvSpPr>
          <p:cNvPr id="23"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a:t>should be directly proportional </a:t>
            </a:r>
            <a:r>
              <a:rPr lang="en-US" dirty="0" smtClean="0"/>
              <a:t/>
            </a:r>
            <a:br>
              <a:rPr lang="en-US" dirty="0" smtClean="0"/>
            </a:br>
            <a:r>
              <a:rPr lang="en-US" dirty="0" smtClean="0"/>
              <a:t>to </a:t>
            </a:r>
            <a:r>
              <a:rPr lang="en-US" dirty="0"/>
              <a:t>the numerical quantities represented</a:t>
            </a:r>
          </a:p>
          <a:p>
            <a:pPr marL="0" indent="0">
              <a:buNone/>
            </a:pPr>
            <a:endParaRPr lang="en-US" dirty="0"/>
          </a:p>
        </p:txBody>
      </p:sp>
      <p:pic>
        <p:nvPicPr>
          <p:cNvPr id="24" name="Picture 3" descr="Book Cover">
            <a:hlinkClick r:id="rId3"/>
          </p:cNvPr>
          <p:cNvPicPr>
            <a:picLocks noChangeAspect="1" noChangeArrowheads="1"/>
          </p:cNvPicPr>
          <p:nvPr/>
        </p:nvPicPr>
        <p:blipFill>
          <a:blip r:embed="rId4"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pic>
        <p:nvPicPr>
          <p:cNvPr id="12" name="Picture 4" descr="http://dt.jorgecamoes.com/images/2007/07/bizviz-principio-relevancia-bar-char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8401" y="2349007"/>
            <a:ext cx="2053851" cy="3629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20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29479-84BC-411C-B01B-41704E9428B8}" type="datetime1">
              <a:rPr lang="en-US" smtClean="0"/>
              <a:t>2013-10-13</a:t>
            </a:fld>
            <a:endParaRPr lang="en-US" dirty="0"/>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17</a:t>
            </a:fld>
            <a:endParaRPr lang="en-US"/>
          </a:p>
        </p:txBody>
      </p:sp>
      <p:sp>
        <p:nvSpPr>
          <p:cNvPr id="138245" name="Rectangle 5"/>
          <p:cNvSpPr>
            <a:spLocks noGrp="1" noChangeArrowheads="1"/>
          </p:cNvSpPr>
          <p:nvPr>
            <p:ph type="title" idx="4294967295"/>
          </p:nvPr>
        </p:nvSpPr>
        <p:spPr>
          <a:xfrm>
            <a:off x="0" y="533400"/>
            <a:ext cx="10972800" cy="990600"/>
          </a:xfrm>
        </p:spPr>
        <p:txBody>
          <a:bodyPr/>
          <a:lstStyle/>
          <a:p>
            <a:r>
              <a:rPr lang="en-US" dirty="0" smtClean="0"/>
              <a:t>Graphical Integrity</a:t>
            </a:r>
            <a:endParaRPr lang="en-US" dirty="0"/>
          </a:p>
        </p:txBody>
      </p:sp>
      <p:sp>
        <p:nvSpPr>
          <p:cNvPr id="19"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representation of numbers </a:t>
            </a:r>
          </a:p>
        </p:txBody>
      </p:sp>
      <p:sp>
        <p:nvSpPr>
          <p:cNvPr id="23"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a:t>should be directly proportional </a:t>
            </a:r>
            <a:r>
              <a:rPr lang="en-US" dirty="0" smtClean="0"/>
              <a:t/>
            </a:r>
            <a:br>
              <a:rPr lang="en-US" dirty="0" smtClean="0"/>
            </a:br>
            <a:r>
              <a:rPr lang="en-US" dirty="0" smtClean="0"/>
              <a:t>to </a:t>
            </a:r>
            <a:r>
              <a:rPr lang="en-US" dirty="0"/>
              <a:t>the numerical quantities represented</a:t>
            </a:r>
          </a:p>
          <a:p>
            <a:pPr marL="0" indent="0">
              <a:buNone/>
            </a:pPr>
            <a:endParaRPr lang="en-US" dirty="0"/>
          </a:p>
        </p:txBody>
      </p:sp>
      <p:pic>
        <p:nvPicPr>
          <p:cNvPr id="24" name="Picture 3" descr="Book Cover">
            <a:hlinkClick r:id="rId3"/>
          </p:cNvPr>
          <p:cNvPicPr>
            <a:picLocks noChangeAspect="1" noChangeArrowheads="1"/>
          </p:cNvPicPr>
          <p:nvPr/>
        </p:nvPicPr>
        <p:blipFill>
          <a:blip r:embed="rId4"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pic>
        <p:nvPicPr>
          <p:cNvPr id="14" name="Picture 2"/>
          <p:cNvPicPr>
            <a:picLocks noChangeAspect="1" noChangeArrowheads="1"/>
          </p:cNvPicPr>
          <p:nvPr/>
        </p:nvPicPr>
        <p:blipFill>
          <a:blip r:embed="rId5" cstate="print"/>
          <a:srcRect/>
          <a:stretch>
            <a:fillRect/>
          </a:stretch>
        </p:blipFill>
        <p:spPr bwMode="auto">
          <a:xfrm>
            <a:off x="4345497" y="2407114"/>
            <a:ext cx="3871755" cy="3750763"/>
          </a:xfrm>
          <a:prstGeom prst="rect">
            <a:avLst/>
          </a:prstGeom>
          <a:ln>
            <a:noFill/>
          </a:ln>
          <a:effectLst>
            <a:outerShdw blurRad="292100" dist="139700" dir="2700000" algn="tl" rotWithShape="0">
              <a:srgbClr val="333333">
                <a:alpha val="65000"/>
              </a:srgbClr>
            </a:outerShdw>
          </a:effectLst>
        </p:spPr>
      </p:pic>
      <p:sp>
        <p:nvSpPr>
          <p:cNvPr id="15" name="Rectangle 6"/>
          <p:cNvSpPr txBox="1">
            <a:spLocks noChangeArrowheads="1"/>
          </p:cNvSpPr>
          <p:nvPr/>
        </p:nvSpPr>
        <p:spPr>
          <a:xfrm>
            <a:off x="603504" y="2423160"/>
            <a:ext cx="3589338" cy="1471172"/>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sp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marL="0" indent="0" algn="ctr">
              <a:buFont typeface="Arial" pitchFamily="34" charset="0"/>
              <a:buNone/>
            </a:pPr>
            <a:r>
              <a:rPr lang="en-US" sz="1400" smtClean="0">
                <a:solidFill>
                  <a:schemeClr val="bg1"/>
                </a:solidFill>
              </a:rPr>
              <a:t>graphics must not quote out of context</a:t>
            </a:r>
          </a:p>
          <a:p>
            <a:pPr marL="0" indent="0" algn="ctr">
              <a:buFont typeface="Arial" pitchFamily="34" charset="0"/>
              <a:buNone/>
            </a:pPr>
            <a:r>
              <a:rPr lang="en-US" sz="1400" smtClean="0">
                <a:solidFill>
                  <a:schemeClr val="bg1"/>
                </a:solidFill>
              </a:rPr>
              <a:t>clear, detailed, and thorough labeling should be used to defeat graphical distortion and ambiguity</a:t>
            </a:r>
          </a:p>
          <a:p>
            <a:pPr marL="0" indent="0" algn="ctr">
              <a:buFont typeface="Arial" pitchFamily="34" charset="0"/>
              <a:buNone/>
            </a:pPr>
            <a:r>
              <a:rPr lang="en-US" sz="1400" smtClean="0">
                <a:solidFill>
                  <a:srgbClr val="FFFF00"/>
                </a:solidFill>
              </a:rPr>
              <a:t>show data variation, </a:t>
            </a:r>
            <a:br>
              <a:rPr lang="en-US" sz="1400" smtClean="0">
                <a:solidFill>
                  <a:srgbClr val="FFFF00"/>
                </a:solidFill>
              </a:rPr>
            </a:br>
            <a:r>
              <a:rPr lang="en-US" sz="1400" smtClean="0">
                <a:solidFill>
                  <a:srgbClr val="FFFF00"/>
                </a:solidFill>
              </a:rPr>
              <a:t>not design variation</a:t>
            </a:r>
            <a:endParaRPr lang="en-US" sz="1400" dirty="0">
              <a:solidFill>
                <a:srgbClr val="FFFF00"/>
              </a:solidFill>
            </a:endParaRPr>
          </a:p>
        </p:txBody>
      </p:sp>
    </p:spTree>
    <p:extLst>
      <p:ext uri="{BB962C8B-B14F-4D97-AF65-F5344CB8AC3E}">
        <p14:creationId xmlns:p14="http://schemas.microsoft.com/office/powerpoint/2010/main" val="362655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29479-84BC-411C-B01B-41704E9428B8}" type="datetime1">
              <a:rPr lang="en-US" smtClean="0"/>
              <a:t>2013-10-13</a:t>
            </a:fld>
            <a:endParaRPr lang="en-US" dirty="0"/>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18</a:t>
            </a:fld>
            <a:endParaRPr lang="en-US"/>
          </a:p>
        </p:txBody>
      </p:sp>
      <p:sp>
        <p:nvSpPr>
          <p:cNvPr id="138245" name="Rectangle 5"/>
          <p:cNvSpPr>
            <a:spLocks noGrp="1" noChangeArrowheads="1"/>
          </p:cNvSpPr>
          <p:nvPr>
            <p:ph type="title" idx="4294967295"/>
          </p:nvPr>
        </p:nvSpPr>
        <p:spPr>
          <a:xfrm>
            <a:off x="0" y="533400"/>
            <a:ext cx="10972800" cy="990600"/>
          </a:xfrm>
        </p:spPr>
        <p:txBody>
          <a:bodyPr/>
          <a:lstStyle/>
          <a:p>
            <a:r>
              <a:rPr lang="en-US" dirty="0" smtClean="0"/>
              <a:t>Graphical Integrity</a:t>
            </a:r>
            <a:endParaRPr lang="en-US" dirty="0"/>
          </a:p>
        </p:txBody>
      </p:sp>
      <p:sp>
        <p:nvSpPr>
          <p:cNvPr id="19"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representation of numbers </a:t>
            </a:r>
          </a:p>
        </p:txBody>
      </p:sp>
      <p:sp>
        <p:nvSpPr>
          <p:cNvPr id="23"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a:t>should be directly proportional </a:t>
            </a:r>
            <a:r>
              <a:rPr lang="en-US" dirty="0" smtClean="0"/>
              <a:t/>
            </a:r>
            <a:br>
              <a:rPr lang="en-US" dirty="0" smtClean="0"/>
            </a:br>
            <a:r>
              <a:rPr lang="en-US" dirty="0" smtClean="0"/>
              <a:t>to </a:t>
            </a:r>
            <a:r>
              <a:rPr lang="en-US" dirty="0"/>
              <a:t>the numerical quantities represented</a:t>
            </a:r>
          </a:p>
          <a:p>
            <a:pPr marL="0" indent="0">
              <a:buNone/>
            </a:pPr>
            <a:endParaRPr lang="en-US" dirty="0"/>
          </a:p>
        </p:txBody>
      </p:sp>
      <p:pic>
        <p:nvPicPr>
          <p:cNvPr id="24" name="Picture 3" descr="Book Cover">
            <a:hlinkClick r:id="rId3"/>
          </p:cNvPr>
          <p:cNvPicPr>
            <a:picLocks noChangeAspect="1" noChangeArrowheads="1"/>
          </p:cNvPicPr>
          <p:nvPr/>
        </p:nvPicPr>
        <p:blipFill>
          <a:blip r:embed="rId4"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pic>
        <p:nvPicPr>
          <p:cNvPr id="11" name="Picture 2"/>
          <p:cNvPicPr>
            <a:picLocks noChangeAspect="1" noChangeArrowheads="1"/>
          </p:cNvPicPr>
          <p:nvPr/>
        </p:nvPicPr>
        <p:blipFill>
          <a:blip r:embed="rId5" cstate="print"/>
          <a:srcRect/>
          <a:stretch>
            <a:fillRect/>
          </a:stretch>
        </p:blipFill>
        <p:spPr bwMode="auto">
          <a:xfrm>
            <a:off x="4345497" y="2407114"/>
            <a:ext cx="3871755" cy="3750763"/>
          </a:xfrm>
          <a:prstGeom prst="rect">
            <a:avLst/>
          </a:prstGeom>
          <a:ln>
            <a:noFill/>
          </a:ln>
          <a:effectLst>
            <a:outerShdw blurRad="292100" dist="139700" dir="2700000" algn="tl" rotWithShape="0">
              <a:srgbClr val="333333">
                <a:alpha val="65000"/>
              </a:srgbClr>
            </a:outerShdw>
          </a:effectLst>
        </p:spPr>
      </p:pic>
      <p:graphicFrame>
        <p:nvGraphicFramePr>
          <p:cNvPr id="12" name="Content Placeholder 14"/>
          <p:cNvGraphicFramePr>
            <a:graphicFrameLocks/>
          </p:cNvGraphicFramePr>
          <p:nvPr>
            <p:extLst>
              <p:ext uri="{D42A27DB-BD31-4B8C-83A1-F6EECF244321}">
                <p14:modId xmlns:p14="http://schemas.microsoft.com/office/powerpoint/2010/main" val="41656193"/>
              </p:ext>
            </p:extLst>
          </p:nvPr>
        </p:nvGraphicFramePr>
        <p:xfrm>
          <a:off x="8298886" y="2740025"/>
          <a:ext cx="3722228" cy="3750763"/>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6"/>
          <p:cNvSpPr txBox="1">
            <a:spLocks noChangeArrowheads="1"/>
          </p:cNvSpPr>
          <p:nvPr/>
        </p:nvSpPr>
        <p:spPr>
          <a:xfrm>
            <a:off x="603504" y="2423160"/>
            <a:ext cx="3589338" cy="1471172"/>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sp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marL="0" indent="0" algn="ctr">
              <a:buFont typeface="Arial" pitchFamily="34" charset="0"/>
              <a:buNone/>
            </a:pPr>
            <a:r>
              <a:rPr lang="en-US" sz="1400" smtClean="0">
                <a:solidFill>
                  <a:schemeClr val="bg1"/>
                </a:solidFill>
              </a:rPr>
              <a:t>graphics must not quote out of context</a:t>
            </a:r>
          </a:p>
          <a:p>
            <a:pPr marL="0" indent="0" algn="ctr">
              <a:buFont typeface="Arial" pitchFamily="34" charset="0"/>
              <a:buNone/>
            </a:pPr>
            <a:r>
              <a:rPr lang="en-US" sz="1400" smtClean="0">
                <a:solidFill>
                  <a:schemeClr val="bg1"/>
                </a:solidFill>
              </a:rPr>
              <a:t>clear, detailed, and thorough labeling should be used to defeat graphical distortion and ambiguity</a:t>
            </a:r>
          </a:p>
          <a:p>
            <a:pPr marL="0" indent="0" algn="ctr">
              <a:buFont typeface="Arial" pitchFamily="34" charset="0"/>
              <a:buNone/>
            </a:pPr>
            <a:r>
              <a:rPr lang="en-US" sz="1400" smtClean="0">
                <a:solidFill>
                  <a:srgbClr val="FFFF00"/>
                </a:solidFill>
              </a:rPr>
              <a:t>show data variation, </a:t>
            </a:r>
            <a:br>
              <a:rPr lang="en-US" sz="1400" smtClean="0">
                <a:solidFill>
                  <a:srgbClr val="FFFF00"/>
                </a:solidFill>
              </a:rPr>
            </a:br>
            <a:r>
              <a:rPr lang="en-US" sz="1400" smtClean="0">
                <a:solidFill>
                  <a:srgbClr val="FFFF00"/>
                </a:solidFill>
              </a:rPr>
              <a:t>not design variation</a:t>
            </a:r>
            <a:endParaRPr lang="en-US" sz="1400" dirty="0">
              <a:solidFill>
                <a:srgbClr val="FFFF00"/>
              </a:solidFill>
            </a:endParaRPr>
          </a:p>
        </p:txBody>
      </p:sp>
    </p:spTree>
    <p:extLst>
      <p:ext uri="{BB962C8B-B14F-4D97-AF65-F5344CB8AC3E}">
        <p14:creationId xmlns:p14="http://schemas.microsoft.com/office/powerpoint/2010/main" val="108296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29479-84BC-411C-B01B-41704E9428B8}" type="datetime1">
              <a:rPr lang="en-US" smtClean="0"/>
              <a:t>2013-10-13</a:t>
            </a:fld>
            <a:endParaRPr lang="en-US" dirty="0"/>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19</a:t>
            </a:fld>
            <a:endParaRPr lang="en-US"/>
          </a:p>
        </p:txBody>
      </p:sp>
      <p:sp>
        <p:nvSpPr>
          <p:cNvPr id="138245" name="Rectangle 5"/>
          <p:cNvSpPr>
            <a:spLocks noGrp="1" noChangeArrowheads="1"/>
          </p:cNvSpPr>
          <p:nvPr>
            <p:ph type="title" idx="4294967295"/>
          </p:nvPr>
        </p:nvSpPr>
        <p:spPr>
          <a:xfrm>
            <a:off x="0" y="533400"/>
            <a:ext cx="10972800" cy="990600"/>
          </a:xfrm>
        </p:spPr>
        <p:txBody>
          <a:bodyPr/>
          <a:lstStyle/>
          <a:p>
            <a:r>
              <a:rPr lang="en-US" dirty="0" smtClean="0"/>
              <a:t>Graphical Integrity</a:t>
            </a:r>
            <a:endParaRPr lang="en-US" dirty="0"/>
          </a:p>
        </p:txBody>
      </p:sp>
      <p:sp>
        <p:nvSpPr>
          <p:cNvPr id="19"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representation of numbers </a:t>
            </a:r>
          </a:p>
        </p:txBody>
      </p:sp>
      <p:sp>
        <p:nvSpPr>
          <p:cNvPr id="23"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a:t>should be directly proportional </a:t>
            </a:r>
            <a:r>
              <a:rPr lang="en-US" dirty="0" smtClean="0"/>
              <a:t/>
            </a:r>
            <a:br>
              <a:rPr lang="en-US" dirty="0" smtClean="0"/>
            </a:br>
            <a:r>
              <a:rPr lang="en-US" dirty="0" smtClean="0"/>
              <a:t>to </a:t>
            </a:r>
            <a:r>
              <a:rPr lang="en-US" dirty="0"/>
              <a:t>the numerical quantities represented</a:t>
            </a:r>
          </a:p>
          <a:p>
            <a:pPr marL="0" indent="0">
              <a:buNone/>
            </a:pPr>
            <a:endParaRPr lang="en-US" dirty="0"/>
          </a:p>
        </p:txBody>
      </p:sp>
      <p:pic>
        <p:nvPicPr>
          <p:cNvPr id="24" name="Picture 3" descr="Book Cover">
            <a:hlinkClick r:id="rId3"/>
          </p:cNvPr>
          <p:cNvPicPr>
            <a:picLocks noChangeAspect="1" noChangeArrowheads="1"/>
          </p:cNvPicPr>
          <p:nvPr/>
        </p:nvPicPr>
        <p:blipFill>
          <a:blip r:embed="rId4"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pic>
        <p:nvPicPr>
          <p:cNvPr id="11" name="Picture 2"/>
          <p:cNvPicPr>
            <a:picLocks noChangeAspect="1" noChangeArrowheads="1"/>
          </p:cNvPicPr>
          <p:nvPr/>
        </p:nvPicPr>
        <p:blipFill>
          <a:blip r:embed="rId5" cstate="print"/>
          <a:srcRect/>
          <a:stretch>
            <a:fillRect/>
          </a:stretch>
        </p:blipFill>
        <p:spPr bwMode="auto">
          <a:xfrm>
            <a:off x="4345497" y="2407114"/>
            <a:ext cx="3871755" cy="3750763"/>
          </a:xfrm>
          <a:prstGeom prst="rect">
            <a:avLst/>
          </a:prstGeom>
          <a:ln>
            <a:noFill/>
          </a:ln>
          <a:effectLst>
            <a:outerShdw blurRad="292100" dist="139700" dir="2700000" algn="tl" rotWithShape="0">
              <a:srgbClr val="333333">
                <a:alpha val="65000"/>
              </a:srgbClr>
            </a:outerShdw>
          </a:effectLst>
        </p:spPr>
      </p:pic>
      <p:graphicFrame>
        <p:nvGraphicFramePr>
          <p:cNvPr id="12" name="Content Placeholder 14"/>
          <p:cNvGraphicFramePr>
            <a:graphicFrameLocks/>
          </p:cNvGraphicFramePr>
          <p:nvPr>
            <p:extLst>
              <p:ext uri="{D42A27DB-BD31-4B8C-83A1-F6EECF244321}">
                <p14:modId xmlns:p14="http://schemas.microsoft.com/office/powerpoint/2010/main" val="41656193"/>
              </p:ext>
            </p:extLst>
          </p:nvPr>
        </p:nvGraphicFramePr>
        <p:xfrm>
          <a:off x="8298886" y="2740025"/>
          <a:ext cx="3722228" cy="3750763"/>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6"/>
          <p:cNvSpPr txBox="1">
            <a:spLocks noChangeArrowheads="1"/>
          </p:cNvSpPr>
          <p:nvPr/>
        </p:nvSpPr>
        <p:spPr>
          <a:xfrm>
            <a:off x="603504" y="2423160"/>
            <a:ext cx="3589338" cy="1471172"/>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sp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lt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lt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lt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lt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marL="0" indent="0" algn="ctr">
              <a:buFont typeface="Arial" pitchFamily="34" charset="0"/>
              <a:buNone/>
            </a:pPr>
            <a:r>
              <a:rPr lang="en-US" sz="1400" smtClean="0">
                <a:solidFill>
                  <a:schemeClr val="bg1"/>
                </a:solidFill>
              </a:rPr>
              <a:t>graphics must not quote out of context</a:t>
            </a:r>
          </a:p>
          <a:p>
            <a:pPr marL="0" indent="0" algn="ctr">
              <a:buFont typeface="Arial" pitchFamily="34" charset="0"/>
              <a:buNone/>
            </a:pPr>
            <a:r>
              <a:rPr lang="en-US" sz="1400" smtClean="0">
                <a:solidFill>
                  <a:schemeClr val="bg1"/>
                </a:solidFill>
              </a:rPr>
              <a:t>clear, detailed, and thorough labeling should be used to defeat graphical distortion and ambiguity</a:t>
            </a:r>
          </a:p>
          <a:p>
            <a:pPr marL="0" indent="0" algn="ctr">
              <a:buFont typeface="Arial" pitchFamily="34" charset="0"/>
              <a:buNone/>
            </a:pPr>
            <a:r>
              <a:rPr lang="en-US" sz="1400" smtClean="0">
                <a:solidFill>
                  <a:srgbClr val="FFFF00"/>
                </a:solidFill>
              </a:rPr>
              <a:t>show data variation, </a:t>
            </a:r>
            <a:br>
              <a:rPr lang="en-US" sz="1400" smtClean="0">
                <a:solidFill>
                  <a:srgbClr val="FFFF00"/>
                </a:solidFill>
              </a:rPr>
            </a:br>
            <a:r>
              <a:rPr lang="en-US" sz="1400" smtClean="0">
                <a:solidFill>
                  <a:srgbClr val="FFFF00"/>
                </a:solidFill>
              </a:rPr>
              <a:t>not design variation</a:t>
            </a:r>
            <a:endParaRPr lang="en-US" sz="1400" dirty="0">
              <a:solidFill>
                <a:srgbClr val="FFFF00"/>
              </a:solidFill>
            </a:endParaRPr>
          </a:p>
        </p:txBody>
      </p:sp>
      <p:pic>
        <p:nvPicPr>
          <p:cNvPr id="14" name="Picture 2"/>
          <p:cNvPicPr>
            <a:picLocks noChangeAspect="1" noChangeArrowheads="1"/>
          </p:cNvPicPr>
          <p:nvPr/>
        </p:nvPicPr>
        <p:blipFill>
          <a:blip r:embed="rId7" cstate="print"/>
          <a:srcRect/>
          <a:stretch>
            <a:fillRect/>
          </a:stretch>
        </p:blipFill>
        <p:spPr bwMode="auto">
          <a:xfrm>
            <a:off x="4192842" y="2423160"/>
            <a:ext cx="4343400" cy="3676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013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ctrTitle"/>
          </p:nvPr>
        </p:nvSpPr>
        <p:spPr/>
        <p:txBody>
          <a:bodyPr/>
          <a:lstStyle/>
          <a:p>
            <a:r>
              <a:rPr lang="en-US" smtClean="0"/>
              <a:t>Graphic Portrayal of Information</a:t>
            </a:r>
            <a:endParaRPr lang="en-US" dirty="0"/>
          </a:p>
        </p:txBody>
      </p:sp>
      <p:sp>
        <p:nvSpPr>
          <p:cNvPr id="99333" name="Rectangle 5"/>
          <p:cNvSpPr>
            <a:spLocks noGrp="1" noChangeArrowheads="1"/>
          </p:cNvSpPr>
          <p:nvPr>
            <p:ph type="subTitle" idx="1"/>
          </p:nvPr>
        </p:nvSpPr>
        <p:spPr/>
        <p:txBody>
          <a:bodyPr/>
          <a:lstStyle/>
          <a:p>
            <a:r>
              <a:rPr lang="en-US" smtClean="0"/>
              <a:t>Making your data say something visually</a:t>
            </a:r>
            <a:endParaRPr lang="en-US" dirty="0"/>
          </a:p>
        </p:txBody>
      </p:sp>
      <p:sp>
        <p:nvSpPr>
          <p:cNvPr id="3" name="Rectangle 2"/>
          <p:cNvSpPr/>
          <p:nvPr/>
        </p:nvSpPr>
        <p:spPr>
          <a:xfrm>
            <a:off x="1190324" y="4859957"/>
            <a:ext cx="7990316" cy="132343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1600" dirty="0"/>
              <a:t>“</a:t>
            </a:r>
            <a:r>
              <a:rPr lang="en-US" sz="1600" dirty="0">
                <a:solidFill>
                  <a:srgbClr val="FFFF00"/>
                </a:solidFill>
              </a:rPr>
              <a:t>The purpose of visualization, is insight, not pictures.</a:t>
            </a:r>
            <a:r>
              <a:rPr lang="en-US" sz="1600" dirty="0"/>
              <a:t>” </a:t>
            </a:r>
          </a:p>
          <a:p>
            <a:pPr algn="ctr"/>
            <a:endParaRPr lang="en-US" sz="1600" dirty="0"/>
          </a:p>
          <a:p>
            <a:pPr algn="ctr"/>
            <a:r>
              <a:rPr lang="en-US" sz="1600" dirty="0"/>
              <a:t>Ben </a:t>
            </a:r>
            <a:r>
              <a:rPr lang="en-US" sz="1600" dirty="0" err="1"/>
              <a:t>Shneiderman</a:t>
            </a:r>
            <a:r>
              <a:rPr lang="en-US" sz="1600" dirty="0"/>
              <a:t>, </a:t>
            </a:r>
            <a:br>
              <a:rPr lang="en-US" sz="1600" dirty="0"/>
            </a:br>
            <a:r>
              <a:rPr lang="en-US" sz="1600" dirty="0"/>
              <a:t>founding director of the Human-Computer Interaction Laboratory </a:t>
            </a:r>
            <a:br>
              <a:rPr lang="en-US" sz="1600" dirty="0"/>
            </a:br>
            <a:r>
              <a:rPr lang="en-US" sz="1600" dirty="0"/>
              <a:t>at the University of Maryland</a:t>
            </a:r>
          </a:p>
        </p:txBody>
      </p:sp>
      <p:sp>
        <p:nvSpPr>
          <p:cNvPr id="2" name="Date Placeholder 1"/>
          <p:cNvSpPr>
            <a:spLocks noGrp="1"/>
          </p:cNvSpPr>
          <p:nvPr>
            <p:ph type="dt" sz="half" idx="10"/>
          </p:nvPr>
        </p:nvSpPr>
        <p:spPr/>
        <p:txBody>
          <a:bodyPr/>
          <a:lstStyle/>
          <a:p>
            <a:fld id="{713C15EF-C545-4381-8DD7-0966749DF96A}" type="datetime1">
              <a:rPr lang="en-US" smtClean="0"/>
              <a:t>2013-10-13</a:t>
            </a:fld>
            <a:endParaRPr lang="en-US" dirty="0"/>
          </a:p>
        </p:txBody>
      </p:sp>
      <p:sp>
        <p:nvSpPr>
          <p:cNvPr id="4" name="Footer Placeholder 3"/>
          <p:cNvSpPr>
            <a:spLocks noGrp="1"/>
          </p:cNvSpPr>
          <p:nvPr>
            <p:ph type="ftr" sz="quarter" idx="11"/>
          </p:nvPr>
        </p:nvSpPr>
        <p:spPr/>
        <p:txBody>
          <a:bodyPr/>
          <a:lstStyle/>
          <a:p>
            <a:pPr algn="r"/>
            <a:r>
              <a:rPr lang="en-US" smtClean="0"/>
              <a:t>Information Tools</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2</a:t>
            </a:fld>
            <a:endParaRPr lang="en-US"/>
          </a:p>
        </p:txBody>
      </p:sp>
    </p:spTree>
    <p:extLst>
      <p:ext uri="{BB962C8B-B14F-4D97-AF65-F5344CB8AC3E}">
        <p14:creationId xmlns:p14="http://schemas.microsoft.com/office/powerpoint/2010/main" val="188422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29479-84BC-411C-B01B-41704E9428B8}" type="datetime1">
              <a:rPr lang="en-US" smtClean="0"/>
              <a:t>2013-10-13</a:t>
            </a:fld>
            <a:endParaRPr lang="en-US" dirty="0"/>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20</a:t>
            </a:fld>
            <a:endParaRPr lang="en-US"/>
          </a:p>
        </p:txBody>
      </p:sp>
      <p:sp>
        <p:nvSpPr>
          <p:cNvPr id="138245" name="Rectangle 5"/>
          <p:cNvSpPr>
            <a:spLocks noGrp="1" noChangeArrowheads="1"/>
          </p:cNvSpPr>
          <p:nvPr>
            <p:ph type="title" idx="4294967295"/>
          </p:nvPr>
        </p:nvSpPr>
        <p:spPr>
          <a:xfrm>
            <a:off x="0" y="533400"/>
            <a:ext cx="10972800" cy="990600"/>
          </a:xfrm>
        </p:spPr>
        <p:txBody>
          <a:bodyPr/>
          <a:lstStyle/>
          <a:p>
            <a:r>
              <a:rPr lang="en-US" dirty="0" smtClean="0"/>
              <a:t>Graphical Integrity</a:t>
            </a:r>
            <a:endParaRPr lang="en-US" dirty="0"/>
          </a:p>
        </p:txBody>
      </p:sp>
      <p:sp>
        <p:nvSpPr>
          <p:cNvPr id="19"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show data variation, </a:t>
            </a:r>
          </a:p>
        </p:txBody>
      </p:sp>
      <p:sp>
        <p:nvSpPr>
          <p:cNvPr id="23"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a:t>not design variation</a:t>
            </a:r>
          </a:p>
        </p:txBody>
      </p:sp>
      <p:pic>
        <p:nvPicPr>
          <p:cNvPr id="24" name="Picture 3" descr="Book Cover">
            <a:hlinkClick r:id="rId3"/>
          </p:cNvPr>
          <p:cNvPicPr>
            <a:picLocks noChangeAspect="1" noChangeArrowheads="1"/>
          </p:cNvPicPr>
          <p:nvPr/>
        </p:nvPicPr>
        <p:blipFill>
          <a:blip r:embed="rId4"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pic>
        <p:nvPicPr>
          <p:cNvPr id="15" name="Picture 2"/>
          <p:cNvPicPr>
            <a:picLocks noChangeAspect="1" noChangeArrowheads="1"/>
          </p:cNvPicPr>
          <p:nvPr/>
        </p:nvPicPr>
        <p:blipFill>
          <a:blip r:embed="rId5" cstate="print"/>
          <a:stretch>
            <a:fillRect/>
          </a:stretch>
        </p:blipFill>
        <p:spPr bwMode="auto">
          <a:xfrm>
            <a:off x="2263775" y="2181225"/>
            <a:ext cx="6524625" cy="3657600"/>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8771036" y="5927943"/>
            <a:ext cx="1824108" cy="43088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100" dirty="0">
                <a:solidFill>
                  <a:schemeClr val="bg1"/>
                </a:solidFill>
              </a:rPr>
              <a:t>New York Times</a:t>
            </a:r>
            <a:br>
              <a:rPr lang="en-US" sz="1100" dirty="0">
                <a:solidFill>
                  <a:schemeClr val="bg1"/>
                </a:solidFill>
              </a:rPr>
            </a:br>
            <a:r>
              <a:rPr lang="en-US" sz="1100" dirty="0">
                <a:solidFill>
                  <a:schemeClr val="bg1"/>
                </a:solidFill>
              </a:rPr>
              <a:t>19 Dec 1978</a:t>
            </a:r>
          </a:p>
        </p:txBody>
      </p:sp>
    </p:spTree>
    <p:extLst>
      <p:ext uri="{BB962C8B-B14F-4D97-AF65-F5344CB8AC3E}">
        <p14:creationId xmlns:p14="http://schemas.microsoft.com/office/powerpoint/2010/main" val="309138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29479-84BC-411C-B01B-41704E9428B8}" type="datetime1">
              <a:rPr lang="en-US" smtClean="0"/>
              <a:t>2013-10-13</a:t>
            </a:fld>
            <a:endParaRPr lang="en-US" dirty="0"/>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21</a:t>
            </a:fld>
            <a:endParaRPr lang="en-US"/>
          </a:p>
        </p:txBody>
      </p:sp>
      <p:sp>
        <p:nvSpPr>
          <p:cNvPr id="138245" name="Rectangle 5"/>
          <p:cNvSpPr>
            <a:spLocks noGrp="1" noChangeArrowheads="1"/>
          </p:cNvSpPr>
          <p:nvPr>
            <p:ph type="title" idx="4294967295"/>
          </p:nvPr>
        </p:nvSpPr>
        <p:spPr>
          <a:xfrm>
            <a:off x="0" y="533400"/>
            <a:ext cx="10972800" cy="990600"/>
          </a:xfrm>
        </p:spPr>
        <p:txBody>
          <a:bodyPr/>
          <a:lstStyle/>
          <a:p>
            <a:r>
              <a:rPr lang="en-US" dirty="0" smtClean="0"/>
              <a:t>Graphical Integrity</a:t>
            </a:r>
            <a:endParaRPr lang="en-US" dirty="0"/>
          </a:p>
        </p:txBody>
      </p:sp>
      <p:pic>
        <p:nvPicPr>
          <p:cNvPr id="24" name="Picture 3" descr="Book Cover">
            <a:hlinkClick r:id="rId3"/>
          </p:cNvPr>
          <p:cNvPicPr>
            <a:picLocks noChangeAspect="1" noChangeArrowheads="1"/>
          </p:cNvPicPr>
          <p:nvPr/>
        </p:nvPicPr>
        <p:blipFill>
          <a:blip r:embed="rId4"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pic>
        <p:nvPicPr>
          <p:cNvPr id="11" name="Picture 2" descr="http://graphics8.nytimes.com/images/2010/05/02/business/02metrics/02metrics-popup-v3.jpg"/>
          <p:cNvPicPr>
            <a:picLocks noChangeAspect="1" noChangeArrowheads="1"/>
          </p:cNvPicPr>
          <p:nvPr/>
        </p:nvPicPr>
        <p:blipFill>
          <a:blip r:embed="rId5" cstate="print"/>
          <a:srcRect/>
          <a:stretch>
            <a:fillRect/>
          </a:stretch>
        </p:blipFill>
        <p:spPr>
          <a:xfrm>
            <a:off x="2033912" y="496348"/>
            <a:ext cx="6044686" cy="6013177"/>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8771036" y="5927943"/>
            <a:ext cx="1824108" cy="43088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100" dirty="0">
                <a:solidFill>
                  <a:schemeClr val="bg1"/>
                </a:solidFill>
              </a:rPr>
              <a:t>New York Times</a:t>
            </a:r>
            <a:br>
              <a:rPr lang="en-US" sz="1100" dirty="0">
                <a:solidFill>
                  <a:schemeClr val="bg1"/>
                </a:solidFill>
              </a:rPr>
            </a:br>
            <a:r>
              <a:rPr lang="en-US" sz="1100" dirty="0">
                <a:solidFill>
                  <a:schemeClr val="bg1"/>
                </a:solidFill>
              </a:rPr>
              <a:t>02 May 2010</a:t>
            </a:r>
          </a:p>
        </p:txBody>
      </p:sp>
      <p:sp>
        <p:nvSpPr>
          <p:cNvPr id="23" name="Content Placeholder 1"/>
          <p:cNvSpPr txBox="1">
            <a:spLocks/>
          </p:cNvSpPr>
          <p:nvPr/>
        </p:nvSpPr>
        <p:spPr>
          <a:xfrm>
            <a:off x="5384800" y="1673225"/>
            <a:ext cx="4330700" cy="584775"/>
          </a:xfrm>
          <a:prstGeom prst="rect">
            <a:avLst/>
          </a:prstGeom>
          <a:solidFill>
            <a:schemeClr val="bg1"/>
          </a:solidFill>
        </p:spPr>
        <p:txBody>
          <a:bodyPr vert="horz" wrap="square" lIns="91440" tIns="45720" rIns="91440" bIns="45720" rtlCol="0">
            <a:sp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a:t>should be used to defeat graphical distortion </a:t>
            </a:r>
            <a:r>
              <a:rPr lang="en-US" dirty="0" smtClean="0"/>
              <a:t/>
            </a:r>
            <a:br>
              <a:rPr lang="en-US" dirty="0" smtClean="0"/>
            </a:br>
            <a:r>
              <a:rPr lang="en-US" dirty="0" smtClean="0"/>
              <a:t>and </a:t>
            </a:r>
            <a:r>
              <a:rPr lang="en-US" dirty="0"/>
              <a:t>ambiguity</a:t>
            </a:r>
          </a:p>
        </p:txBody>
      </p:sp>
      <p:sp>
        <p:nvSpPr>
          <p:cNvPr id="19" name="Rectangle 6"/>
          <p:cNvSpPr txBox="1">
            <a:spLocks noChangeArrowheads="1"/>
          </p:cNvSpPr>
          <p:nvPr/>
        </p:nvSpPr>
        <p:spPr>
          <a:xfrm>
            <a:off x="0" y="1673225"/>
            <a:ext cx="5384800" cy="338554"/>
          </a:xfrm>
          <a:prstGeom prst="rect">
            <a:avLst/>
          </a:prstGeom>
          <a:solidFill>
            <a:schemeClr val="bg1"/>
          </a:solidFill>
        </p:spPr>
        <p:txBody>
          <a:bodyPr vert="horz" lIns="91440" tIns="45720" rIns="91440" bIns="45720" rtlCol="0">
            <a:sp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clear, detailed, and thorough </a:t>
            </a:r>
            <a:r>
              <a:rPr lang="en-US" dirty="0" smtClean="0"/>
              <a:t>labeling </a:t>
            </a:r>
            <a:endParaRPr lang="en-US" dirty="0"/>
          </a:p>
        </p:txBody>
      </p:sp>
    </p:spTree>
    <p:extLst>
      <p:ext uri="{BB962C8B-B14F-4D97-AF65-F5344CB8AC3E}">
        <p14:creationId xmlns:p14="http://schemas.microsoft.com/office/powerpoint/2010/main" val="297134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29479-84BC-411C-B01B-41704E9428B8}" type="datetime1">
              <a:rPr lang="en-US" smtClean="0"/>
              <a:t>2013-10-13</a:t>
            </a:fld>
            <a:endParaRPr lang="en-US" dirty="0"/>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22</a:t>
            </a:fld>
            <a:endParaRPr lang="en-US"/>
          </a:p>
        </p:txBody>
      </p:sp>
      <p:sp>
        <p:nvSpPr>
          <p:cNvPr id="138245" name="Rectangle 5"/>
          <p:cNvSpPr>
            <a:spLocks noGrp="1" noChangeArrowheads="1"/>
          </p:cNvSpPr>
          <p:nvPr>
            <p:ph type="title" idx="4294967295"/>
          </p:nvPr>
        </p:nvSpPr>
        <p:spPr>
          <a:xfrm>
            <a:off x="0" y="533400"/>
            <a:ext cx="10972800" cy="990600"/>
          </a:xfrm>
        </p:spPr>
        <p:txBody>
          <a:bodyPr/>
          <a:lstStyle/>
          <a:p>
            <a:r>
              <a:rPr lang="en-US" dirty="0" smtClean="0"/>
              <a:t>Graphical Integrity</a:t>
            </a:r>
            <a:endParaRPr lang="en-US" dirty="0"/>
          </a:p>
        </p:txBody>
      </p:sp>
      <p:pic>
        <p:nvPicPr>
          <p:cNvPr id="24" name="Picture 3" descr="Book Cover">
            <a:hlinkClick r:id="rId3"/>
          </p:cNvPr>
          <p:cNvPicPr>
            <a:picLocks noChangeAspect="1" noChangeArrowheads="1"/>
          </p:cNvPicPr>
          <p:nvPr/>
        </p:nvPicPr>
        <p:blipFill>
          <a:blip r:embed="rId4"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sp>
        <p:nvSpPr>
          <p:cNvPr id="23" name="Content Placeholder 1"/>
          <p:cNvSpPr txBox="1">
            <a:spLocks/>
          </p:cNvSpPr>
          <p:nvPr/>
        </p:nvSpPr>
        <p:spPr>
          <a:xfrm>
            <a:off x="5384800" y="1673225"/>
            <a:ext cx="4330700" cy="584775"/>
          </a:xfrm>
          <a:prstGeom prst="rect">
            <a:avLst/>
          </a:prstGeom>
          <a:solidFill>
            <a:schemeClr val="bg1"/>
          </a:solidFill>
        </p:spPr>
        <p:txBody>
          <a:bodyPr vert="horz" wrap="square" lIns="91440" tIns="45720" rIns="91440" bIns="45720" rtlCol="0">
            <a:sp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a:t>should be used to defeat graphical distortion </a:t>
            </a:r>
            <a:r>
              <a:rPr lang="en-US" dirty="0" smtClean="0"/>
              <a:t/>
            </a:r>
            <a:br>
              <a:rPr lang="en-US" dirty="0" smtClean="0"/>
            </a:br>
            <a:r>
              <a:rPr lang="en-US" dirty="0" smtClean="0"/>
              <a:t>and </a:t>
            </a:r>
            <a:r>
              <a:rPr lang="en-US" dirty="0"/>
              <a:t>ambiguity</a:t>
            </a:r>
          </a:p>
        </p:txBody>
      </p:sp>
      <p:sp>
        <p:nvSpPr>
          <p:cNvPr id="19" name="Rectangle 6"/>
          <p:cNvSpPr txBox="1">
            <a:spLocks noChangeArrowheads="1"/>
          </p:cNvSpPr>
          <p:nvPr/>
        </p:nvSpPr>
        <p:spPr>
          <a:xfrm>
            <a:off x="0" y="1673225"/>
            <a:ext cx="5384800" cy="338554"/>
          </a:xfrm>
          <a:prstGeom prst="rect">
            <a:avLst/>
          </a:prstGeom>
          <a:solidFill>
            <a:schemeClr val="bg1"/>
          </a:solidFill>
        </p:spPr>
        <p:txBody>
          <a:bodyPr vert="horz" lIns="91440" tIns="45720" rIns="91440" bIns="45720" rtlCol="0">
            <a:sp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clear, detailed, and thorough </a:t>
            </a:r>
            <a:r>
              <a:rPr lang="en-US" dirty="0" smtClean="0"/>
              <a:t>labeling </a:t>
            </a:r>
            <a:endParaRPr lang="en-US" dirty="0"/>
          </a:p>
        </p:txBody>
      </p:sp>
      <p:pic>
        <p:nvPicPr>
          <p:cNvPr id="13" name="Picture 3"/>
          <p:cNvPicPr>
            <a:picLocks noChangeAspect="1" noChangeArrowheads="1"/>
          </p:cNvPicPr>
          <p:nvPr/>
        </p:nvPicPr>
        <p:blipFill>
          <a:blip r:embed="rId5" cstate="print"/>
          <a:stretch>
            <a:fillRect/>
          </a:stretch>
        </p:blipFill>
        <p:spPr bwMode="auto">
          <a:xfrm>
            <a:off x="2196216" y="2258000"/>
            <a:ext cx="6573303" cy="423805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8733887" y="5908386"/>
            <a:ext cx="1942419" cy="27200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100" dirty="0">
                <a:solidFill>
                  <a:schemeClr val="bg1"/>
                </a:solidFill>
              </a:rPr>
              <a:t>Washington Post</a:t>
            </a:r>
          </a:p>
        </p:txBody>
      </p:sp>
    </p:spTree>
    <p:extLst>
      <p:ext uri="{BB962C8B-B14F-4D97-AF65-F5344CB8AC3E}">
        <p14:creationId xmlns:p14="http://schemas.microsoft.com/office/powerpoint/2010/main" val="238781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23</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smtClean="0"/>
              <a:t>Graphical elegance</a:t>
            </a:r>
            <a:endParaRPr lang="en-US" dirty="0"/>
          </a:p>
        </p:txBody>
      </p:sp>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i</a:t>
            </a:r>
            <a:r>
              <a:rPr lang="en-US" dirty="0" smtClean="0"/>
              <a:t>s found</a:t>
            </a:r>
            <a:endParaRPr lang="en-US" dirty="0"/>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r>
              <a:rPr lang="en-US" dirty="0"/>
              <a:t>in simplicity of </a:t>
            </a:r>
            <a:r>
              <a:rPr lang="en-US" dirty="0" smtClean="0"/>
              <a:t>design</a:t>
            </a:r>
            <a:endParaRPr lang="en-US" dirty="0"/>
          </a:p>
        </p:txBody>
      </p:sp>
      <p:pic>
        <p:nvPicPr>
          <p:cNvPr id="28" name="Picture 3" descr="Book Cover">
            <a:hlinkClick r:id="rId3"/>
          </p:cNvPr>
          <p:cNvPicPr>
            <a:picLocks noChangeAspect="1" noChangeArrowheads="1"/>
          </p:cNvPicPr>
          <p:nvPr/>
        </p:nvPicPr>
        <p:blipFill>
          <a:blip r:embed="rId4"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pic>
        <p:nvPicPr>
          <p:cNvPr id="29" name="Picture 2" descr="http://image.spreadshirt.com/image-server/image/composition/4398227/view/1/type/png/width/178/height/178/simplicity-prime_desig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328861"/>
            <a:ext cx="3795713" cy="3795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24</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smtClean="0"/>
              <a:t>Graphical elegance</a:t>
            </a:r>
            <a:endParaRPr lang="en-US" dirty="0"/>
          </a:p>
        </p:txBody>
      </p:sp>
      <p:pic>
        <p:nvPicPr>
          <p:cNvPr id="1026" name="Picture 2" descr="http://image.spreadshirt.com/image-server/image/composition/4398227/view/1/type/png/width/178/height/178/simplicity-prime_design.png"/>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5486400" y="2328861"/>
            <a:ext cx="3795713" cy="3795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i</a:t>
            </a:r>
            <a:r>
              <a:rPr lang="en-US" dirty="0" smtClean="0"/>
              <a:t>s found</a:t>
            </a:r>
            <a:endParaRPr lang="en-US" dirty="0"/>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r>
              <a:rPr lang="en-US" dirty="0"/>
              <a:t>in simplicity of </a:t>
            </a:r>
            <a:r>
              <a:rPr lang="en-US" dirty="0" smtClean="0"/>
              <a:t>design</a:t>
            </a:r>
            <a:br>
              <a:rPr lang="en-US" dirty="0" smtClean="0"/>
            </a:br>
            <a:r>
              <a:rPr lang="en-US" dirty="0"/>
              <a:t>and complexity of data</a:t>
            </a:r>
          </a:p>
          <a:p>
            <a:pPr marL="57150" indent="0">
              <a:buNone/>
            </a:pPr>
            <a:endParaRPr lang="en-US" dirty="0"/>
          </a:p>
        </p:txBody>
      </p:sp>
      <p:pic>
        <p:nvPicPr>
          <p:cNvPr id="28" name="Picture 3" descr="Book Cover">
            <a:hlinkClick r:id="rId4"/>
          </p:cNvPr>
          <p:cNvPicPr>
            <a:picLocks noChangeAspect="1" noChangeArrowheads="1"/>
          </p:cNvPicPr>
          <p:nvPr/>
        </p:nvPicPr>
        <p:blipFill>
          <a:blip r:embed="rId5"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pic>
        <p:nvPicPr>
          <p:cNvPr id="10" name="Picture 2" descr="http://vagueterrain.net/journal/14/biothing/ag-wetware-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530" y="2316480"/>
            <a:ext cx="5071070" cy="38080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07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207065" y="3613851"/>
            <a:ext cx="2743200" cy="2743200"/>
            <a:chOff x="9048749" y="3243453"/>
            <a:chExt cx="3070225" cy="3175000"/>
          </a:xfrm>
        </p:grpSpPr>
        <p:sp>
          <p:nvSpPr>
            <p:cNvPr id="3" name="Oval 2"/>
            <p:cNvSpPr/>
            <p:nvPr/>
          </p:nvSpPr>
          <p:spPr>
            <a:xfrm>
              <a:off x="10382250" y="3243453"/>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File:Simple compass rose.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49" y="3348228"/>
              <a:ext cx="3070225" cy="307022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25</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smtClean="0"/>
              <a:t>Graphical elegance</a:t>
            </a:r>
            <a:endParaRPr lang="en-US" dirty="0"/>
          </a:p>
        </p:txBody>
      </p:sp>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smtClean="0"/>
              <a:t>can be</a:t>
            </a:r>
            <a:endParaRPr lang="en-US" dirty="0"/>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r>
              <a:rPr lang="en-US" dirty="0"/>
              <a:t>elegant and artsy</a:t>
            </a:r>
          </a:p>
        </p:txBody>
      </p:sp>
      <p:pic>
        <p:nvPicPr>
          <p:cNvPr id="28" name="Picture 3" descr="Book Cover">
            <a:hlinkClick r:id="rId4"/>
          </p:cNvPr>
          <p:cNvPicPr>
            <a:picLocks noChangeAspect="1" noChangeArrowheads="1"/>
          </p:cNvPicPr>
          <p:nvPr/>
        </p:nvPicPr>
        <p:blipFill>
          <a:blip r:embed="rId5"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pic>
        <p:nvPicPr>
          <p:cNvPr id="11" name="Picture 4"/>
          <p:cNvPicPr>
            <a:picLocks noChangeAspect="1" noChangeArrowheads="1"/>
          </p:cNvPicPr>
          <p:nvPr/>
        </p:nvPicPr>
        <p:blipFill>
          <a:blip r:embed="rId6" cstate="print"/>
          <a:stretch>
            <a:fillRect/>
          </a:stretch>
        </p:blipFill>
        <p:spPr bwMode="auto">
          <a:xfrm>
            <a:off x="2013010" y="2001652"/>
            <a:ext cx="6940490" cy="45134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3749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26</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smtClean="0"/>
              <a:t>Graphical elegance</a:t>
            </a:r>
            <a:endParaRPr lang="en-US" dirty="0"/>
          </a:p>
        </p:txBody>
      </p:sp>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smtClean="0"/>
              <a:t>can be</a:t>
            </a:r>
            <a:endParaRPr lang="en-US" dirty="0"/>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r>
              <a:rPr lang="en-US" dirty="0"/>
              <a:t>elegant and artsy</a:t>
            </a:r>
          </a:p>
        </p:txBody>
      </p:sp>
      <p:pic>
        <p:nvPicPr>
          <p:cNvPr id="28" name="Picture 3" descr="Book Cover">
            <a:hlinkClick r:id="rId3"/>
          </p:cNvPr>
          <p:cNvPicPr>
            <a:picLocks noChangeAspect="1" noChangeArrowheads="1"/>
          </p:cNvPicPr>
          <p:nvPr/>
        </p:nvPicPr>
        <p:blipFill>
          <a:blip r:embed="rId4"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pic>
        <p:nvPicPr>
          <p:cNvPr id="11" name="Picture 4"/>
          <p:cNvPicPr>
            <a:picLocks noChangeAspect="1" noChangeArrowheads="1"/>
          </p:cNvPicPr>
          <p:nvPr/>
        </p:nvPicPr>
        <p:blipFill>
          <a:blip r:embed="rId5" cstate="print"/>
          <a:stretch>
            <a:fillRect/>
          </a:stretch>
        </p:blipFill>
        <p:spPr bwMode="auto">
          <a:xfrm>
            <a:off x="2013010" y="2001652"/>
            <a:ext cx="6940490" cy="4513448"/>
          </a:xfrm>
          <a:prstGeom prst="rect">
            <a:avLst/>
          </a:prstGeom>
          <a:ln>
            <a:noFill/>
          </a:ln>
          <a:effectLst>
            <a:outerShdw blurRad="190500" algn="tl" rotWithShape="0">
              <a:srgbClr val="000000">
                <a:alpha val="70000"/>
              </a:srgbClr>
            </a:outerShdw>
          </a:effectLst>
        </p:spPr>
      </p:pic>
      <p:grpSp>
        <p:nvGrpSpPr>
          <p:cNvPr id="15" name="Group 14"/>
          <p:cNvGrpSpPr/>
          <p:nvPr/>
        </p:nvGrpSpPr>
        <p:grpSpPr>
          <a:xfrm rot="5400000">
            <a:off x="9207065" y="3613851"/>
            <a:ext cx="2743200" cy="2743200"/>
            <a:chOff x="9048749" y="3243453"/>
            <a:chExt cx="3070225" cy="3175000"/>
          </a:xfrm>
        </p:grpSpPr>
        <p:sp>
          <p:nvSpPr>
            <p:cNvPr id="16" name="Oval 15"/>
            <p:cNvSpPr/>
            <p:nvPr/>
          </p:nvSpPr>
          <p:spPr>
            <a:xfrm>
              <a:off x="10382250" y="3243453"/>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6" descr="File:Simple compass rose.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749" y="3348228"/>
              <a:ext cx="3070225" cy="30702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972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27</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smtClean="0"/>
              <a:t>Graphical elegance</a:t>
            </a:r>
            <a:endParaRPr lang="en-US" dirty="0"/>
          </a:p>
        </p:txBody>
      </p:sp>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smtClean="0"/>
              <a:t>can be</a:t>
            </a:r>
            <a:endParaRPr lang="en-US" dirty="0"/>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r>
              <a:rPr lang="en-US" dirty="0"/>
              <a:t>elegant and </a:t>
            </a:r>
            <a:r>
              <a:rPr lang="en-US" dirty="0" err="1" smtClean="0"/>
              <a:t>unconfusing</a:t>
            </a:r>
            <a:endParaRPr lang="en-US" dirty="0"/>
          </a:p>
        </p:txBody>
      </p:sp>
      <p:pic>
        <p:nvPicPr>
          <p:cNvPr id="28" name="Picture 3" descr="Book Cover">
            <a:hlinkClick r:id="rId3"/>
          </p:cNvPr>
          <p:cNvPicPr>
            <a:picLocks noChangeAspect="1" noChangeArrowheads="1"/>
          </p:cNvPicPr>
          <p:nvPr/>
        </p:nvPicPr>
        <p:blipFill>
          <a:blip r:embed="rId4"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sp>
        <p:nvSpPr>
          <p:cNvPr id="12" name="Left Arrow 11"/>
          <p:cNvSpPr/>
          <p:nvPr/>
        </p:nvSpPr>
        <p:spPr>
          <a:xfrm>
            <a:off x="4495896" y="3208361"/>
            <a:ext cx="2279177" cy="116006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a:t>Instead of this</a:t>
            </a:r>
          </a:p>
        </p:txBody>
      </p:sp>
      <p:pic>
        <p:nvPicPr>
          <p:cNvPr id="14" name="Picture 2"/>
          <p:cNvPicPr>
            <a:picLocks noChangeAspect="1" noChangeArrowheads="1"/>
          </p:cNvPicPr>
          <p:nvPr/>
        </p:nvPicPr>
        <p:blipFill>
          <a:blip r:embed="rId5" cstate="print"/>
          <a:srcRect/>
          <a:stretch>
            <a:fillRect/>
          </a:stretch>
        </p:blipFill>
        <p:spPr bwMode="auto">
          <a:xfrm>
            <a:off x="44510" y="1296397"/>
            <a:ext cx="4425890" cy="4955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217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lum bright="-25000"/>
          </a:blip>
          <a:srcRect/>
          <a:stretch>
            <a:fillRect/>
          </a:stretch>
        </p:blipFill>
        <p:spPr bwMode="auto">
          <a:xfrm>
            <a:off x="45720" y="1296397"/>
            <a:ext cx="4425890" cy="4955416"/>
          </a:xfrm>
          <a:prstGeom prst="rect">
            <a:avLst/>
          </a:prstGeom>
          <a:noFill/>
          <a:ln w="9525">
            <a:noFill/>
            <a:miter lim="800000"/>
            <a:headEnd/>
            <a:tailEnd/>
          </a:ln>
          <a:effectLst/>
        </p:spPr>
      </p:pic>
      <p:sp>
        <p:nvSpPr>
          <p:cNvPr id="15" name="Right Arrow 14"/>
          <p:cNvSpPr/>
          <p:nvPr/>
        </p:nvSpPr>
        <p:spPr>
          <a:xfrm>
            <a:off x="5384800" y="3275467"/>
            <a:ext cx="2276856" cy="11612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a:solidFill>
                  <a:srgbClr val="FFFF00"/>
                </a:solidFill>
              </a:rPr>
              <a:t>the same data, </a:t>
            </a:r>
            <a:r>
              <a:rPr lang="en-US" sz="1200" dirty="0">
                <a:solidFill>
                  <a:srgbClr val="FFFF00"/>
                </a:solidFill>
              </a:rPr>
              <a:t/>
            </a:r>
            <a:br>
              <a:rPr lang="en-US" sz="1200" dirty="0">
                <a:solidFill>
                  <a:srgbClr val="FFFF00"/>
                </a:solidFill>
              </a:rPr>
            </a:br>
            <a:r>
              <a:rPr lang="en-US" sz="1400" dirty="0">
                <a:solidFill>
                  <a:srgbClr val="FFFF00"/>
                </a:solidFill>
              </a:rPr>
              <a:t>more clearly</a:t>
            </a:r>
          </a:p>
        </p:txBody>
      </p:sp>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28</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smtClean="0"/>
              <a:t>Graphical elegance</a:t>
            </a:r>
            <a:endParaRPr lang="en-US" dirty="0"/>
          </a:p>
        </p:txBody>
      </p:sp>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smtClean="0"/>
              <a:t>can be</a:t>
            </a:r>
            <a:endParaRPr lang="en-US" dirty="0"/>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r>
              <a:rPr lang="en-US" dirty="0"/>
              <a:t>elegant and </a:t>
            </a:r>
            <a:r>
              <a:rPr lang="en-US" dirty="0" err="1" smtClean="0"/>
              <a:t>unconfusing</a:t>
            </a:r>
            <a:endParaRPr lang="en-US" dirty="0"/>
          </a:p>
        </p:txBody>
      </p:sp>
      <p:pic>
        <p:nvPicPr>
          <p:cNvPr id="28" name="Picture 3" descr="Book Cover">
            <a:hlinkClick r:id="rId4"/>
          </p:cNvPr>
          <p:cNvPicPr>
            <a:picLocks noChangeAspect="1" noChangeArrowheads="1"/>
          </p:cNvPicPr>
          <p:nvPr/>
        </p:nvPicPr>
        <p:blipFill>
          <a:blip r:embed="rId5"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pic>
        <p:nvPicPr>
          <p:cNvPr id="13" name="Picture 2"/>
          <p:cNvPicPr>
            <a:picLocks noChangeAspect="1" noChangeArrowheads="1"/>
          </p:cNvPicPr>
          <p:nvPr/>
        </p:nvPicPr>
        <p:blipFill>
          <a:blip r:embed="rId6" cstate="print"/>
          <a:srcRect/>
          <a:stretch>
            <a:fillRect/>
          </a:stretch>
        </p:blipFill>
        <p:spPr bwMode="auto">
          <a:xfrm>
            <a:off x="7868802" y="347472"/>
            <a:ext cx="3067050" cy="6419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356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Book Cover"/>
          <p:cNvPicPr>
            <a:picLocks noChangeAspect="1" noChangeArrowheads="1"/>
          </p:cNvPicPr>
          <p:nvPr/>
        </p:nvPicPr>
        <p:blipFill>
          <a:blip r:embed="rId3"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29</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a:t>Envisioning Information</a:t>
            </a:r>
          </a:p>
        </p:txBody>
      </p:sp>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mostly a collection of good examples </a:t>
            </a:r>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r>
              <a:rPr lang="en-US" dirty="0"/>
              <a:t>and does not have much theoretical content</a:t>
            </a:r>
          </a:p>
        </p:txBody>
      </p:sp>
    </p:spTree>
    <p:extLst>
      <p:ext uri="{BB962C8B-B14F-4D97-AF65-F5344CB8AC3E}">
        <p14:creationId xmlns:p14="http://schemas.microsoft.com/office/powerpoint/2010/main" val="297801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mtClean="0"/>
              <a:t>Why Graphics Theory Matters</a:t>
            </a:r>
            <a:endParaRPr lang="en-US" dirty="0"/>
          </a:p>
        </p:txBody>
      </p:sp>
      <p:pic>
        <p:nvPicPr>
          <p:cNvPr id="3" name="Content Placeholder 2"/>
          <p:cNvPicPr>
            <a:picLocks noGrp="1" noChangeAspect="1"/>
          </p:cNvPicPr>
          <p:nvPr>
            <p:ph idx="1"/>
          </p:nvPr>
        </p:nvPicPr>
        <p:blipFill>
          <a:blip r:embed="rId3"/>
          <a:stretch>
            <a:fillRect/>
          </a:stretch>
        </p:blipFill>
        <p:spPr>
          <a:xfrm>
            <a:off x="1620161" y="1600200"/>
            <a:ext cx="8951678" cy="4876800"/>
          </a:xfrm>
          <a:prstGeom prst="rect">
            <a:avLst/>
          </a:prstGeom>
          <a:ln>
            <a:noFill/>
          </a:ln>
          <a:effectLst>
            <a:outerShdw blurRad="292100" dist="139700" dir="2700000" algn="tl" rotWithShape="0">
              <a:srgbClr val="333333">
                <a:alpha val="65000"/>
              </a:srgbClr>
            </a:outerShdw>
          </a:effectLst>
        </p:spPr>
      </p:pic>
      <p:sp>
        <p:nvSpPr>
          <p:cNvPr id="2" name="Date Placeholder 1"/>
          <p:cNvSpPr>
            <a:spLocks noGrp="1"/>
          </p:cNvSpPr>
          <p:nvPr>
            <p:ph type="dt" sz="half" idx="10"/>
          </p:nvPr>
        </p:nvSpPr>
        <p:spPr/>
        <p:txBody>
          <a:bodyPr/>
          <a:lstStyle/>
          <a:p>
            <a:fld id="{C7E50AA5-8E94-4E1E-BEDD-CD2F85310F16}" type="datetime1">
              <a:rPr lang="en-US" smtClean="0"/>
              <a:t>2013-10-13</a:t>
            </a:fld>
            <a:endParaRPr lang="en-US" dirty="0"/>
          </a:p>
        </p:txBody>
      </p:sp>
      <p:sp>
        <p:nvSpPr>
          <p:cNvPr id="4" name="Footer Placeholder 3"/>
          <p:cNvSpPr>
            <a:spLocks noGrp="1"/>
          </p:cNvSpPr>
          <p:nvPr>
            <p:ph type="ftr" sz="quarter" idx="11"/>
          </p:nvPr>
        </p:nvSpPr>
        <p:spPr/>
        <p:txBody>
          <a:bodyPr/>
          <a:lstStyle/>
          <a:p>
            <a:pPr algn="r"/>
            <a:r>
              <a:rPr lang="en-US" smtClean="0"/>
              <a:t>Information Tools</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3</a:t>
            </a:fld>
            <a:endParaRPr lang="en-US" dirty="0"/>
          </a:p>
        </p:txBody>
      </p:sp>
      <p:pic>
        <p:nvPicPr>
          <p:cNvPr id="22" name="Content Placeholder 2"/>
          <p:cNvPicPr>
            <a:picLocks noChangeAspect="1"/>
          </p:cNvPicPr>
          <p:nvPr/>
        </p:nvPicPr>
        <p:blipFill rotWithShape="1">
          <a:blip r:embed="rId3"/>
          <a:srcRect l="37169" t="58210" r="27028" b="27763"/>
          <a:stretch/>
        </p:blipFill>
        <p:spPr>
          <a:xfrm>
            <a:off x="3187815" y="3984770"/>
            <a:ext cx="4244829" cy="90601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out)">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Book Cover"/>
          <p:cNvPicPr>
            <a:picLocks noChangeAspect="1" noChangeArrowheads="1"/>
          </p:cNvPicPr>
          <p:nvPr/>
        </p:nvPicPr>
        <p:blipFill>
          <a:blip r:embed="rId3"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30</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a:t>Envisioning Information</a:t>
            </a:r>
          </a:p>
        </p:txBody>
      </p:sp>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mostly a collection of good examples </a:t>
            </a:r>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r>
              <a:rPr lang="en-US" dirty="0"/>
              <a:t>and does not have much theoretical content</a:t>
            </a:r>
          </a:p>
        </p:txBody>
      </p:sp>
      <p:grpSp>
        <p:nvGrpSpPr>
          <p:cNvPr id="9" name="Group 8"/>
          <p:cNvGrpSpPr/>
          <p:nvPr/>
        </p:nvGrpSpPr>
        <p:grpSpPr>
          <a:xfrm>
            <a:off x="3219450" y="1982442"/>
            <a:ext cx="4400550" cy="4551708"/>
            <a:chOff x="2915867" y="2102270"/>
            <a:chExt cx="3810000" cy="4222330"/>
          </a:xfrm>
        </p:grpSpPr>
        <p:pic>
          <p:nvPicPr>
            <p:cNvPr id="10" name="Picture 2" descr="http://static.flickr.com/29/98970308_70f3232735_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67" y="2514600"/>
              <a:ext cx="38100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Down Arrow Callout 10"/>
            <p:cNvSpPr/>
            <p:nvPr/>
          </p:nvSpPr>
          <p:spPr bwMode="auto">
            <a:xfrm>
              <a:off x="4190471" y="2102270"/>
              <a:ext cx="1260794" cy="424339"/>
            </a:xfrm>
            <a:prstGeom prst="downArrowCallou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spAutoFit/>
            </a:bodyPr>
            <a:lstStyle/>
            <a:p>
              <a:pPr marL="0" lvl="1" algn="ctr"/>
              <a:r>
                <a:rPr lang="en-US" sz="1200" dirty="0"/>
                <a:t>Escaping Flatland</a:t>
              </a:r>
            </a:p>
          </p:txBody>
        </p:sp>
      </p:grpSp>
    </p:spTree>
    <p:extLst>
      <p:ext uri="{BB962C8B-B14F-4D97-AF65-F5344CB8AC3E}">
        <p14:creationId xmlns:p14="http://schemas.microsoft.com/office/powerpoint/2010/main" val="265362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Callout 12"/>
          <p:cNvSpPr/>
          <p:nvPr/>
        </p:nvSpPr>
        <p:spPr bwMode="auto">
          <a:xfrm>
            <a:off x="4684202" y="2001493"/>
            <a:ext cx="1569019" cy="424339"/>
          </a:xfrm>
          <a:prstGeom prst="downArrowCallou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spAutoFit/>
          </a:bodyPr>
          <a:lstStyle/>
          <a:p>
            <a:pPr marL="0" lvl="1" algn="ctr"/>
            <a:r>
              <a:rPr lang="en-US" sz="1200" dirty="0"/>
              <a:t>Micro/macro readings</a:t>
            </a:r>
          </a:p>
        </p:txBody>
      </p:sp>
      <p:pic>
        <p:nvPicPr>
          <p:cNvPr id="12" name="Picture 4" descr="Book Cover"/>
          <p:cNvPicPr>
            <a:picLocks noChangeAspect="1" noChangeArrowheads="1"/>
          </p:cNvPicPr>
          <p:nvPr/>
        </p:nvPicPr>
        <p:blipFill>
          <a:blip r:embed="rId3"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31</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a:t>Envisioning Information</a:t>
            </a:r>
          </a:p>
        </p:txBody>
      </p:sp>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mostly a collection of good examples </a:t>
            </a:r>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r>
              <a:rPr lang="en-US" dirty="0"/>
              <a:t>and does not have much theoretical content</a:t>
            </a:r>
          </a:p>
        </p:txBody>
      </p:sp>
      <p:pic>
        <p:nvPicPr>
          <p:cNvPr id="14" name="Picture 2" descr="http://bethjoseph.files.wordpress.com/2009/03/final.jpg?w=470&amp;h=6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826" y="2442923"/>
            <a:ext cx="2974441" cy="3930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38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Callout 10"/>
          <p:cNvSpPr/>
          <p:nvPr/>
        </p:nvSpPr>
        <p:spPr bwMode="auto">
          <a:xfrm>
            <a:off x="4637942" y="2001493"/>
            <a:ext cx="1680588" cy="424339"/>
          </a:xfrm>
          <a:prstGeom prst="downArrowCallou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spAutoFit/>
          </a:bodyPr>
          <a:lstStyle/>
          <a:p>
            <a:pPr marL="0" lvl="1" algn="ctr"/>
            <a:r>
              <a:rPr lang="en-US" sz="1200" dirty="0"/>
              <a:t>Layering and Separation</a:t>
            </a:r>
          </a:p>
        </p:txBody>
      </p:sp>
      <p:pic>
        <p:nvPicPr>
          <p:cNvPr id="12" name="Picture 4" descr="Book Cover"/>
          <p:cNvPicPr>
            <a:picLocks noChangeAspect="1" noChangeArrowheads="1"/>
          </p:cNvPicPr>
          <p:nvPr/>
        </p:nvPicPr>
        <p:blipFill>
          <a:blip r:embed="rId3"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32</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a:t>Envisioning Information</a:t>
            </a:r>
          </a:p>
        </p:txBody>
      </p:sp>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mostly a collection of good examples </a:t>
            </a:r>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r>
              <a:rPr lang="en-US" dirty="0"/>
              <a:t>and does not have much theoretical content</a:t>
            </a:r>
          </a:p>
        </p:txBody>
      </p:sp>
      <p:pic>
        <p:nvPicPr>
          <p:cNvPr id="15" name="Picture 4" descr="http://static.flickr.com/3076/2570174880_c2d29dd75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736" y="2451470"/>
            <a:ext cx="4191000" cy="3048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9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Book Cover"/>
          <p:cNvPicPr>
            <a:picLocks noChangeAspect="1" noChangeArrowheads="1"/>
          </p:cNvPicPr>
          <p:nvPr/>
        </p:nvPicPr>
        <p:blipFill>
          <a:blip r:embed="rId3"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33</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a:t>Envisioning Information</a:t>
            </a:r>
          </a:p>
        </p:txBody>
      </p:sp>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mostly a collection of good examples </a:t>
            </a:r>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r>
              <a:rPr lang="en-US" dirty="0"/>
              <a:t>and does not have much theoretical content</a:t>
            </a:r>
          </a:p>
        </p:txBody>
      </p:sp>
      <p:sp>
        <p:nvSpPr>
          <p:cNvPr id="13" name="Down Arrow Callout 12"/>
          <p:cNvSpPr/>
          <p:nvPr/>
        </p:nvSpPr>
        <p:spPr bwMode="auto">
          <a:xfrm>
            <a:off x="4905803" y="2001493"/>
            <a:ext cx="1144864" cy="424339"/>
          </a:xfrm>
          <a:prstGeom prst="downArrowCallou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spAutoFit/>
          </a:bodyPr>
          <a:lstStyle/>
          <a:p>
            <a:pPr marL="0" lvl="1" algn="ctr"/>
            <a:r>
              <a:rPr lang="en-US" sz="1200" dirty="0"/>
              <a:t>Small Multiples</a:t>
            </a:r>
          </a:p>
        </p:txBody>
      </p:sp>
      <p:pic>
        <p:nvPicPr>
          <p:cNvPr id="14" name="Picture 2" descr="http://3.bp.blogspot.com/_adeFYVOi8Sg/TMnUSWdZFsI/AAAAAAAAAA0/GA5LHorFcqU/s1600/6a00d8341e992c53ef01156ff81d99970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2276" y="2426998"/>
            <a:ext cx="3931920" cy="3931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2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Callout 10"/>
          <p:cNvSpPr/>
          <p:nvPr/>
        </p:nvSpPr>
        <p:spPr bwMode="auto">
          <a:xfrm>
            <a:off x="4725539" y="2001493"/>
            <a:ext cx="1562544" cy="424339"/>
          </a:xfrm>
          <a:prstGeom prst="downArrowCallou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spAutoFit/>
          </a:bodyPr>
          <a:lstStyle/>
          <a:p>
            <a:pPr marL="0" lvl="1" algn="ctr"/>
            <a:r>
              <a:rPr lang="en-US" sz="1200" dirty="0"/>
              <a:t>Color and Information</a:t>
            </a:r>
          </a:p>
        </p:txBody>
      </p:sp>
      <p:pic>
        <p:nvPicPr>
          <p:cNvPr id="12" name="Picture 4" descr="Book Cover"/>
          <p:cNvPicPr>
            <a:picLocks noChangeAspect="1" noChangeArrowheads="1"/>
          </p:cNvPicPr>
          <p:nvPr/>
        </p:nvPicPr>
        <p:blipFill>
          <a:blip r:embed="rId3"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34</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a:t>Envisioning Information</a:t>
            </a:r>
          </a:p>
        </p:txBody>
      </p:sp>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mostly a collection of good examples </a:t>
            </a:r>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r>
              <a:rPr lang="en-US" dirty="0"/>
              <a:t>and does not have much theoretical content</a:t>
            </a:r>
          </a:p>
        </p:txBody>
      </p:sp>
      <p:pic>
        <p:nvPicPr>
          <p:cNvPr id="15" name="Picture 2" descr="http://farm3.static.flickr.com/2676/4012397051_9e58ecb8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279" y="2451470"/>
            <a:ext cx="4572000" cy="3813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3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Callout 12"/>
          <p:cNvSpPr/>
          <p:nvPr/>
        </p:nvSpPr>
        <p:spPr bwMode="auto">
          <a:xfrm>
            <a:off x="4522830" y="2001493"/>
            <a:ext cx="2006062" cy="424339"/>
          </a:xfrm>
          <a:prstGeom prst="downArrowCallou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spAutoFit/>
          </a:bodyPr>
          <a:lstStyle/>
          <a:p>
            <a:pPr marL="0" lvl="1" algn="ctr"/>
            <a:r>
              <a:rPr lang="en-US" sz="1200" dirty="0"/>
              <a:t>Narratives of Space and Time</a:t>
            </a:r>
          </a:p>
        </p:txBody>
      </p:sp>
      <p:pic>
        <p:nvPicPr>
          <p:cNvPr id="12" name="Picture 4" descr="Book Cover"/>
          <p:cNvPicPr>
            <a:picLocks noChangeAspect="1" noChangeArrowheads="1"/>
          </p:cNvPicPr>
          <p:nvPr/>
        </p:nvPicPr>
        <p:blipFill>
          <a:blip r:embed="rId3" cstate="print"/>
          <a:srcRect/>
          <a:stretch>
            <a:fillRect/>
          </a:stretch>
        </p:blipFill>
        <p:spPr bwMode="auto">
          <a:xfrm>
            <a:off x="9921440" y="457200"/>
            <a:ext cx="2028825" cy="2705100"/>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35</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a:t>Envisioning Information</a:t>
            </a:r>
          </a:p>
        </p:txBody>
      </p:sp>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mostly a collection of good examples </a:t>
            </a:r>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r>
              <a:rPr lang="en-US" dirty="0"/>
              <a:t>and does not have much theoretical content</a:t>
            </a:r>
          </a:p>
        </p:txBody>
      </p:sp>
      <p:pic>
        <p:nvPicPr>
          <p:cNvPr id="14" name="Picture 2" descr="http://graphics7.nytimes.com/images/2003/04/01/science/030401_sci_DOCSc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8813" y="2487534"/>
            <a:ext cx="3394096" cy="3931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16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tufte"/>
          <p:cNvPicPr>
            <a:picLocks noChangeAspect="1" noChangeArrowheads="1"/>
          </p:cNvPicPr>
          <p:nvPr/>
        </p:nvPicPr>
        <p:blipFill>
          <a:blip r:embed="rId3" cstate="print"/>
          <a:srcRect/>
          <a:stretch>
            <a:fillRect/>
          </a:stretch>
        </p:blipFill>
        <p:spPr bwMode="auto">
          <a:xfrm>
            <a:off x="9792853" y="457200"/>
            <a:ext cx="2157412" cy="2705100"/>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36</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a:t>Envisioning Information</a:t>
            </a:r>
          </a:p>
        </p:txBody>
      </p:sp>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most important concepts in this book </a:t>
            </a:r>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endParaRPr lang="en-US" dirty="0"/>
          </a:p>
        </p:txBody>
      </p:sp>
    </p:spTree>
    <p:extLst>
      <p:ext uri="{BB962C8B-B14F-4D97-AF65-F5344CB8AC3E}">
        <p14:creationId xmlns:p14="http://schemas.microsoft.com/office/powerpoint/2010/main" val="335882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tufte"/>
          <p:cNvPicPr>
            <a:picLocks noChangeAspect="1" noChangeArrowheads="1"/>
          </p:cNvPicPr>
          <p:nvPr/>
        </p:nvPicPr>
        <p:blipFill>
          <a:blip r:embed="rId3" cstate="print"/>
          <a:srcRect/>
          <a:stretch>
            <a:fillRect/>
          </a:stretch>
        </p:blipFill>
        <p:spPr bwMode="auto">
          <a:xfrm>
            <a:off x="9792853" y="457200"/>
            <a:ext cx="2157412" cy="2705100"/>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37</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a:t>Envisioning Information</a:t>
            </a:r>
          </a:p>
        </p:txBody>
      </p:sp>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most important concepts in this book </a:t>
            </a:r>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endParaRPr lang="en-US" dirty="0"/>
          </a:p>
        </p:txBody>
      </p:sp>
      <p:sp>
        <p:nvSpPr>
          <p:cNvPr id="2" name="Rectangle 1"/>
          <p:cNvSpPr/>
          <p:nvPr/>
        </p:nvSpPr>
        <p:spPr>
          <a:xfrm>
            <a:off x="5469622" y="1673225"/>
            <a:ext cx="4460615" cy="584775"/>
          </a:xfrm>
          <a:prstGeom prst="rect">
            <a:avLst/>
          </a:prstGeom>
        </p:spPr>
        <p:txBody>
          <a:bodyPr wrap="square">
            <a:spAutoFit/>
          </a:bodyPr>
          <a:lstStyle/>
          <a:p>
            <a:pPr marL="0" lvl="1"/>
            <a:r>
              <a:rPr lang="en-US" sz="1600" dirty="0"/>
              <a:t>suggestions for how </a:t>
            </a:r>
            <a:r>
              <a:rPr lang="en-US" sz="1600" dirty="0" smtClean="0"/>
              <a:t/>
            </a:r>
            <a:br>
              <a:rPr lang="en-US" sz="1600" dirty="0" smtClean="0"/>
            </a:br>
            <a:r>
              <a:rPr lang="en-US" sz="1600" dirty="0" smtClean="0"/>
              <a:t>to </a:t>
            </a:r>
            <a:r>
              <a:rPr lang="en-US" sz="1600" dirty="0"/>
              <a:t>compress more data into the image </a:t>
            </a:r>
          </a:p>
        </p:txBody>
      </p:sp>
      <p:pic>
        <p:nvPicPr>
          <p:cNvPr id="10" name="Picture 2" descr="http://www.tomorrowland.org/photos/uncategorized/confederate_army_ch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373" y="2258000"/>
            <a:ext cx="6296745" cy="42168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4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tufte"/>
          <p:cNvPicPr>
            <a:picLocks noChangeAspect="1" noChangeArrowheads="1"/>
          </p:cNvPicPr>
          <p:nvPr/>
        </p:nvPicPr>
        <p:blipFill>
          <a:blip r:embed="rId3" cstate="print"/>
          <a:srcRect/>
          <a:stretch>
            <a:fillRect/>
          </a:stretch>
        </p:blipFill>
        <p:spPr bwMode="auto">
          <a:xfrm>
            <a:off x="9792853" y="457200"/>
            <a:ext cx="2157412" cy="2705100"/>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38</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a:t>Envisioning Information</a:t>
            </a:r>
          </a:p>
        </p:txBody>
      </p:sp>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dirty="0"/>
              <a:t>most important concepts in this book </a:t>
            </a:r>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endParaRPr lang="en-US" dirty="0"/>
          </a:p>
        </p:txBody>
      </p:sp>
      <p:sp>
        <p:nvSpPr>
          <p:cNvPr id="2" name="Rectangle 1"/>
          <p:cNvSpPr/>
          <p:nvPr/>
        </p:nvSpPr>
        <p:spPr>
          <a:xfrm>
            <a:off x="5469622" y="1673225"/>
            <a:ext cx="4460615" cy="584775"/>
          </a:xfrm>
          <a:prstGeom prst="rect">
            <a:avLst/>
          </a:prstGeom>
        </p:spPr>
        <p:txBody>
          <a:bodyPr wrap="square">
            <a:spAutoFit/>
          </a:bodyPr>
          <a:lstStyle/>
          <a:p>
            <a:pPr marL="0" lvl="1"/>
            <a:r>
              <a:rPr lang="en-US" sz="1600" dirty="0"/>
              <a:t>admonition to always use </a:t>
            </a:r>
            <a:r>
              <a:rPr lang="en-US" sz="1600" dirty="0" smtClean="0"/>
              <a:t/>
            </a:r>
            <a:br>
              <a:rPr lang="en-US" sz="1600" dirty="0" smtClean="0"/>
            </a:br>
            <a:r>
              <a:rPr lang="en-US" sz="1600" dirty="0" smtClean="0"/>
              <a:t>direct </a:t>
            </a:r>
            <a:r>
              <a:rPr lang="en-US" sz="1600" dirty="0"/>
              <a:t>labeling of a chart</a:t>
            </a:r>
          </a:p>
        </p:txBody>
      </p:sp>
      <p:pic>
        <p:nvPicPr>
          <p:cNvPr id="12" name="Picture 2" descr="http://www.economist.com/images/ga/2007w27/Petr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4400" y="1965612"/>
            <a:ext cx="3285222" cy="45526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07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9983352" y="533400"/>
            <a:ext cx="1905000" cy="27336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39</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err="1"/>
              <a:t>Tufte's</a:t>
            </a:r>
            <a:r>
              <a:rPr lang="en-US" dirty="0"/>
              <a:t> Rules </a:t>
            </a:r>
          </a:p>
        </p:txBody>
      </p:sp>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sz="1400" dirty="0"/>
              <a:t>Tone down secondary elements of a </a:t>
            </a:r>
            <a:r>
              <a:rPr lang="en-US" sz="1400" dirty="0" smtClean="0"/>
              <a:t>picture</a:t>
            </a:r>
            <a:endParaRPr lang="en-US" sz="1400" dirty="0"/>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r>
              <a:rPr lang="en-US" sz="1400" dirty="0"/>
              <a:t>layer the figure to produce a visual hierarchy</a:t>
            </a:r>
          </a:p>
        </p:txBody>
      </p:sp>
      <p:pic>
        <p:nvPicPr>
          <p:cNvPr id="15" name="Picture 4" descr="http://media.juiceanalytics.com/images/tufte_current_receipt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0421" y="1996566"/>
            <a:ext cx="2375770" cy="4525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71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It matters because …</a:t>
            </a:r>
          </a:p>
        </p:txBody>
      </p:sp>
      <p:sp>
        <p:nvSpPr>
          <p:cNvPr id="7" name="Text Placeholder 6"/>
          <p:cNvSpPr>
            <a:spLocks noGrp="1"/>
          </p:cNvSpPr>
          <p:nvPr>
            <p:ph type="body" idx="1"/>
          </p:nvPr>
        </p:nvSpPr>
        <p:spPr/>
        <p:txBody>
          <a:bodyPr/>
          <a:lstStyle/>
          <a:p>
            <a:r>
              <a:rPr lang="en-US" dirty="0"/>
              <a:t>Like good </a:t>
            </a:r>
            <a:r>
              <a:rPr lang="en-US" dirty="0" smtClean="0"/>
              <a:t>writing</a:t>
            </a:r>
            <a:endParaRPr lang="en-US" dirty="0"/>
          </a:p>
        </p:txBody>
      </p:sp>
      <p:pic>
        <p:nvPicPr>
          <p:cNvPr id="12" name="Picture 2" descr="http://www.ruplinger.net/images/old/harvard%20classics%20books.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21760" y="2438402"/>
            <a:ext cx="6035040" cy="3370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3"/>
          </p:nvPr>
        </p:nvSpPr>
        <p:spPr/>
        <p:txBody>
          <a:bodyPr/>
          <a:lstStyle/>
          <a:p>
            <a:endParaRPr lang="en-US"/>
          </a:p>
        </p:txBody>
      </p:sp>
      <p:sp>
        <p:nvSpPr>
          <p:cNvPr id="11" name="Content Placeholder 10"/>
          <p:cNvSpPr>
            <a:spLocks noGrp="1"/>
          </p:cNvSpPr>
          <p:nvPr>
            <p:ph sz="quarter" idx="4"/>
          </p:nvPr>
        </p:nvSpPr>
        <p:spPr/>
        <p:txBody>
          <a:bodyPr/>
          <a:lstStyle/>
          <a:p>
            <a:pPr marL="0" indent="0" algn="ctr">
              <a:buNone/>
            </a:pPr>
            <a:r>
              <a:rPr lang="en-US" dirty="0" smtClean="0"/>
              <a:t>GRAPHICAL DISPLAYS OF DATA COMMUNICATE IDEAS </a:t>
            </a:r>
          </a:p>
          <a:p>
            <a:pPr marL="0" indent="0" algn="ctr">
              <a:buNone/>
            </a:pPr>
            <a:r>
              <a:rPr lang="en-US" dirty="0" smtClean="0"/>
              <a:t>with</a:t>
            </a:r>
            <a:endParaRPr lang="en-US" dirty="0"/>
          </a:p>
          <a:p>
            <a:pPr marL="0" indent="0" algn="ctr">
              <a:buNone/>
            </a:pPr>
            <a:r>
              <a:rPr lang="en-US" dirty="0"/>
              <a:t>clarity</a:t>
            </a:r>
          </a:p>
          <a:p>
            <a:pPr marL="0" indent="0" algn="ctr">
              <a:buNone/>
            </a:pPr>
            <a:r>
              <a:rPr lang="en-US" dirty="0"/>
              <a:t>precision</a:t>
            </a:r>
          </a:p>
          <a:p>
            <a:pPr marL="0" indent="0" algn="ctr">
              <a:buNone/>
            </a:pPr>
            <a:r>
              <a:rPr lang="en-US" dirty="0" smtClean="0"/>
              <a:t>efficiency</a:t>
            </a:r>
            <a:endParaRPr lang="en-US" dirty="0"/>
          </a:p>
        </p:txBody>
      </p:sp>
      <p:sp>
        <p:nvSpPr>
          <p:cNvPr id="2" name="Date Placeholder 1"/>
          <p:cNvSpPr>
            <a:spLocks noGrp="1"/>
          </p:cNvSpPr>
          <p:nvPr>
            <p:ph type="dt" sz="half" idx="10"/>
          </p:nvPr>
        </p:nvSpPr>
        <p:spPr/>
        <p:txBody>
          <a:bodyPr/>
          <a:lstStyle/>
          <a:p>
            <a:fld id="{AD1A681B-1479-4EA3-BD24-A9BC8BCC178B}" type="datetime1">
              <a:rPr lang="en-US" smtClean="0"/>
              <a:t>2013-10-13</a:t>
            </a:fld>
            <a:endParaRPr lang="en-US" dirty="0"/>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4</a:t>
            </a:fld>
            <a:endParaRPr lang="en-US"/>
          </a:p>
        </p:txBody>
      </p:sp>
    </p:spTree>
    <p:extLst>
      <p:ext uri="{BB962C8B-B14F-4D97-AF65-F5344CB8AC3E}">
        <p14:creationId xmlns:p14="http://schemas.microsoft.com/office/powerpoint/2010/main" val="74076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9983352" y="533400"/>
            <a:ext cx="1905000" cy="27336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40</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err="1"/>
              <a:t>Tufte's</a:t>
            </a:r>
            <a:r>
              <a:rPr lang="en-US" dirty="0"/>
              <a:t> Rules </a:t>
            </a:r>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endParaRPr lang="en-US" dirty="0"/>
          </a:p>
        </p:txBody>
      </p:sp>
      <p:pic>
        <p:nvPicPr>
          <p:cNvPr id="10" name="Picture 2" descr="http://hci.stanford.edu/jheer/files/zoo/ex/hierarchies/cluster-radi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7442" y="1261283"/>
            <a:ext cx="5292262" cy="529226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sz="1400" dirty="0"/>
              <a:t>Tone down secondary elements of a </a:t>
            </a:r>
            <a:r>
              <a:rPr lang="en-US" sz="1400" dirty="0" smtClean="0"/>
              <a:t>picture</a:t>
            </a:r>
            <a:br>
              <a:rPr lang="en-US" sz="1400" dirty="0" smtClean="0"/>
            </a:br>
            <a:r>
              <a:rPr lang="en-US" sz="1400" dirty="0" smtClean="0">
                <a:solidFill>
                  <a:schemeClr val="tx2">
                    <a:lumMod val="75000"/>
                  </a:schemeClr>
                </a:solidFill>
              </a:rPr>
              <a:t>Replace </a:t>
            </a:r>
            <a:r>
              <a:rPr lang="en-US" sz="1400" dirty="0">
                <a:solidFill>
                  <a:schemeClr val="tx2">
                    <a:lumMod val="75000"/>
                  </a:schemeClr>
                </a:solidFill>
              </a:rPr>
              <a:t>coded labels in the figure by direct ones</a:t>
            </a:r>
          </a:p>
        </p:txBody>
      </p:sp>
    </p:spTree>
    <p:extLst>
      <p:ext uri="{BB962C8B-B14F-4D97-AF65-F5344CB8AC3E}">
        <p14:creationId xmlns:p14="http://schemas.microsoft.com/office/powerpoint/2010/main" val="325778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9983352" y="533400"/>
            <a:ext cx="1905000" cy="27336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41</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err="1"/>
              <a:t>Tufte's</a:t>
            </a:r>
            <a:r>
              <a:rPr lang="en-US" dirty="0"/>
              <a:t> Rules </a:t>
            </a:r>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endParaRPr lang="en-US" dirty="0"/>
          </a:p>
        </p:txBody>
      </p:sp>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sz="1400" dirty="0"/>
              <a:t>Tone down secondary elements of a picture</a:t>
            </a:r>
            <a:br>
              <a:rPr lang="en-US" sz="1400" dirty="0"/>
            </a:br>
            <a:r>
              <a:rPr lang="en-US" sz="1400" dirty="0"/>
              <a:t>Replace coded labels in the figure by direct ones</a:t>
            </a:r>
            <a:br>
              <a:rPr lang="en-US" sz="1400" dirty="0"/>
            </a:br>
            <a:r>
              <a:rPr lang="en-US" sz="1400" dirty="0">
                <a:solidFill>
                  <a:schemeClr val="tx2">
                    <a:lumMod val="75000"/>
                  </a:schemeClr>
                </a:solidFill>
              </a:rPr>
              <a:t>Produce emphasis </a:t>
            </a:r>
            <a:r>
              <a:rPr lang="en-US" sz="1400" dirty="0" smtClean="0">
                <a:solidFill>
                  <a:schemeClr val="tx2">
                    <a:lumMod val="75000"/>
                  </a:schemeClr>
                </a:solidFill>
              </a:rPr>
              <a:t/>
            </a:r>
            <a:br>
              <a:rPr lang="en-US" sz="1400" dirty="0" smtClean="0">
                <a:solidFill>
                  <a:schemeClr val="tx2">
                    <a:lumMod val="75000"/>
                  </a:schemeClr>
                </a:solidFill>
              </a:rPr>
            </a:br>
            <a:r>
              <a:rPr lang="en-US" sz="1400" dirty="0" smtClean="0">
                <a:solidFill>
                  <a:schemeClr val="tx2">
                    <a:lumMod val="75000"/>
                  </a:schemeClr>
                </a:solidFill>
              </a:rPr>
              <a:t>by </a:t>
            </a:r>
            <a:r>
              <a:rPr lang="en-US" sz="1400" dirty="0">
                <a:solidFill>
                  <a:schemeClr val="tx2">
                    <a:lumMod val="75000"/>
                  </a:schemeClr>
                </a:solidFill>
              </a:rPr>
              <a:t>using the smallest possible effective distinctions</a:t>
            </a:r>
          </a:p>
          <a:p>
            <a:pPr marL="0" indent="0" algn="r">
              <a:buNone/>
            </a:pPr>
            <a:endParaRPr lang="en-US" sz="1400" dirty="0"/>
          </a:p>
        </p:txBody>
      </p:sp>
      <p:pic>
        <p:nvPicPr>
          <p:cNvPr id="12" name="Picture 4" descr="http://edgeofthewest.files.wordpress.com/2008/12/wpabillio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4118" y="2663825"/>
            <a:ext cx="6268590" cy="38108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3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9983352" y="533400"/>
            <a:ext cx="1905000" cy="27336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42</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err="1"/>
              <a:t>Tufte's</a:t>
            </a:r>
            <a:r>
              <a:rPr lang="en-US" dirty="0"/>
              <a:t> Rules </a:t>
            </a:r>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endParaRPr lang="en-US" dirty="0"/>
          </a:p>
        </p:txBody>
      </p:sp>
      <p:sp>
        <p:nvSpPr>
          <p:cNvPr id="26" name="Rectangle 6"/>
          <p:cNvSpPr txBox="1">
            <a:spLocks noChangeArrowheads="1"/>
          </p:cNvSpPr>
          <p:nvPr/>
        </p:nvSpPr>
        <p:spPr>
          <a:xfrm>
            <a:off x="0" y="1673225"/>
            <a:ext cx="5384800" cy="1120775"/>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sz="1400" dirty="0"/>
              <a:t>Tone down secondary elements of a picture</a:t>
            </a:r>
            <a:br>
              <a:rPr lang="en-US" sz="1400" dirty="0"/>
            </a:br>
            <a:r>
              <a:rPr lang="en-US" sz="1400" dirty="0"/>
              <a:t>Replace coded labels in the figure by direct ones</a:t>
            </a:r>
            <a:br>
              <a:rPr lang="en-US" sz="1400" dirty="0"/>
            </a:br>
            <a:r>
              <a:rPr lang="en-US" sz="1400" dirty="0"/>
              <a:t>Produce emphasis </a:t>
            </a:r>
            <a:br>
              <a:rPr lang="en-US" sz="1400" dirty="0"/>
            </a:br>
            <a:r>
              <a:rPr lang="en-US" sz="1400" dirty="0"/>
              <a:t>by using the smallest possible effective distinctions</a:t>
            </a:r>
            <a:br>
              <a:rPr lang="en-US" sz="1400" dirty="0"/>
            </a:br>
            <a:r>
              <a:rPr lang="en-US" sz="1400" dirty="0">
                <a:solidFill>
                  <a:schemeClr val="tx2">
                    <a:lumMod val="75000"/>
                  </a:schemeClr>
                </a:solidFill>
              </a:rPr>
              <a:t>Eliminate all unnecessary parts of a figure </a:t>
            </a:r>
          </a:p>
          <a:p>
            <a:pPr marL="0" indent="0" algn="r">
              <a:buNone/>
            </a:pPr>
            <a:endParaRPr lang="en-US" sz="1400" dirty="0" smtClean="0"/>
          </a:p>
          <a:p>
            <a:pPr marL="0" indent="0" algn="r">
              <a:buNone/>
            </a:pPr>
            <a:endParaRPr lang="en-US" sz="1400" dirty="0"/>
          </a:p>
        </p:txBody>
      </p:sp>
      <p:pic>
        <p:nvPicPr>
          <p:cNvPr id="10" name="Picture 2" descr="http://www.cl.cam.ac.uk/~afb21/publications/thesis/Ch2tuft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533400"/>
            <a:ext cx="3514987" cy="59241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42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9983352" y="533400"/>
            <a:ext cx="1905000" cy="27336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43</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err="1"/>
              <a:t>Tufte's</a:t>
            </a:r>
            <a:r>
              <a:rPr lang="en-US" dirty="0"/>
              <a:t> Rules </a:t>
            </a:r>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endParaRPr lang="en-US" dirty="0"/>
          </a:p>
        </p:txBody>
      </p:sp>
      <p:sp>
        <p:nvSpPr>
          <p:cNvPr id="2" name="Rectangle 1"/>
          <p:cNvSpPr/>
          <p:nvPr/>
        </p:nvSpPr>
        <p:spPr>
          <a:xfrm>
            <a:off x="5313027" y="2724348"/>
            <a:ext cx="6096000" cy="523220"/>
          </a:xfrm>
          <a:prstGeom prst="rect">
            <a:avLst/>
          </a:prstGeom>
        </p:spPr>
        <p:txBody>
          <a:bodyPr>
            <a:spAutoFit/>
          </a:bodyPr>
          <a:lstStyle/>
          <a:p>
            <a:r>
              <a:rPr lang="en-US" sz="1400" dirty="0"/>
              <a:t>numerous repetitions of a single figure </a:t>
            </a:r>
            <a:r>
              <a:rPr lang="en-US" sz="1400" dirty="0" smtClean="0"/>
              <a:t/>
            </a:r>
            <a:br>
              <a:rPr lang="en-US" sz="1400" dirty="0" smtClean="0"/>
            </a:br>
            <a:r>
              <a:rPr lang="en-US" sz="1400" dirty="0" smtClean="0"/>
              <a:t>with </a:t>
            </a:r>
            <a:r>
              <a:rPr lang="en-US" sz="1400" dirty="0"/>
              <a:t>slight variations</a:t>
            </a:r>
          </a:p>
        </p:txBody>
      </p:sp>
      <p:pic>
        <p:nvPicPr>
          <p:cNvPr id="12" name="Picture 2" descr="http://junkcharts.typepad.com/junk_charts/images/23heat_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870" y="3267075"/>
            <a:ext cx="9252834" cy="28498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Rectangle 6"/>
          <p:cNvSpPr txBox="1">
            <a:spLocks noChangeArrowheads="1"/>
          </p:cNvSpPr>
          <p:nvPr/>
        </p:nvSpPr>
        <p:spPr>
          <a:xfrm>
            <a:off x="0" y="1673225"/>
            <a:ext cx="5384800" cy="1120775"/>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sz="1400" dirty="0"/>
              <a:t>Tone down secondary elements of a picture</a:t>
            </a:r>
            <a:br>
              <a:rPr lang="en-US" sz="1400" dirty="0"/>
            </a:br>
            <a:r>
              <a:rPr lang="en-US" sz="1400" dirty="0"/>
              <a:t>Replace coded labels in the figure by direct ones</a:t>
            </a:r>
            <a:br>
              <a:rPr lang="en-US" sz="1400" dirty="0"/>
            </a:br>
            <a:r>
              <a:rPr lang="en-US" sz="1400" dirty="0"/>
              <a:t>Produce emphasis </a:t>
            </a:r>
            <a:br>
              <a:rPr lang="en-US" sz="1400" dirty="0"/>
            </a:br>
            <a:r>
              <a:rPr lang="en-US" sz="1400" dirty="0"/>
              <a:t>by using the smallest possible effective distinctions</a:t>
            </a:r>
            <a:br>
              <a:rPr lang="en-US" sz="1400" dirty="0"/>
            </a:br>
            <a:r>
              <a:rPr lang="en-US" sz="1400" dirty="0"/>
              <a:t>Eliminate all unnecessary parts of a </a:t>
            </a:r>
            <a:r>
              <a:rPr lang="en-US" sz="1400" dirty="0" smtClean="0"/>
              <a:t>figure</a:t>
            </a:r>
            <a:br>
              <a:rPr lang="en-US" sz="1400" dirty="0" smtClean="0"/>
            </a:br>
            <a:r>
              <a:rPr lang="en-US" sz="1400" dirty="0" smtClean="0">
                <a:solidFill>
                  <a:schemeClr val="tx2">
                    <a:lumMod val="75000"/>
                  </a:schemeClr>
                </a:solidFill>
              </a:rPr>
              <a:t>Use small multiples</a:t>
            </a:r>
            <a:r>
              <a:rPr lang="en-US" sz="1400" dirty="0" smtClean="0">
                <a:solidFill>
                  <a:schemeClr val="tx2">
                    <a:lumMod val="75000"/>
                  </a:schemeClr>
                </a:solidFill>
              </a:rPr>
              <a:t> </a:t>
            </a:r>
            <a:endParaRPr lang="en-US" sz="1400" dirty="0">
              <a:solidFill>
                <a:schemeClr val="tx2">
                  <a:lumMod val="75000"/>
                </a:schemeClr>
              </a:solidFill>
            </a:endParaRPr>
          </a:p>
          <a:p>
            <a:pPr marL="0" indent="0" algn="r">
              <a:buNone/>
            </a:pPr>
            <a:endParaRPr lang="en-US" sz="1400" dirty="0" smtClean="0"/>
          </a:p>
          <a:p>
            <a:pPr marL="0" indent="0" algn="r">
              <a:buNone/>
            </a:pPr>
            <a:endParaRPr lang="en-US" sz="1400" dirty="0"/>
          </a:p>
        </p:txBody>
      </p:sp>
    </p:spTree>
    <p:extLst>
      <p:ext uri="{BB962C8B-B14F-4D97-AF65-F5344CB8AC3E}">
        <p14:creationId xmlns:p14="http://schemas.microsoft.com/office/powerpoint/2010/main" val="265306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9983352" y="533400"/>
            <a:ext cx="1905000" cy="27336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Date Placeholder 3"/>
          <p:cNvSpPr>
            <a:spLocks noGrp="1"/>
          </p:cNvSpPr>
          <p:nvPr>
            <p:ph type="dt" sz="half" idx="10"/>
          </p:nvPr>
        </p:nvSpPr>
        <p:spPr/>
        <p:txBody>
          <a:bodyPr/>
          <a:lstStyle/>
          <a:p>
            <a:fld id="{C29B0F9F-2E07-4012-B491-D21A7BE3856E}" type="datetime1">
              <a:rPr lang="en-US" smtClean="0"/>
              <a:t>2013-10-13</a:t>
            </a:fld>
            <a:endParaRPr lang="en-US" dirty="0"/>
          </a:p>
        </p:txBody>
      </p:sp>
      <p:sp>
        <p:nvSpPr>
          <p:cNvPr id="5" name="Footer Placeholder 4"/>
          <p:cNvSpPr>
            <a:spLocks noGrp="1"/>
          </p:cNvSpPr>
          <p:nvPr>
            <p:ph type="ftr" sz="quarter" idx="11"/>
          </p:nvPr>
        </p:nvSpPr>
        <p:spPr/>
        <p:txBody>
          <a:bodyPr/>
          <a:lstStyle/>
          <a:p>
            <a:pPr algn="r"/>
            <a:r>
              <a:rPr lang="en-US" smtClean="0"/>
              <a:t>Information Tools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44</a:t>
            </a:fld>
            <a:endParaRPr lang="en-US"/>
          </a:p>
        </p:txBody>
      </p:sp>
      <p:sp>
        <p:nvSpPr>
          <p:cNvPr id="165893" name="Rectangle 5"/>
          <p:cNvSpPr>
            <a:spLocks noGrp="1" noChangeArrowheads="1"/>
          </p:cNvSpPr>
          <p:nvPr>
            <p:ph type="title" idx="4294967295"/>
          </p:nvPr>
        </p:nvSpPr>
        <p:spPr>
          <a:xfrm>
            <a:off x="0" y="533400"/>
            <a:ext cx="10972800" cy="990600"/>
          </a:xfrm>
        </p:spPr>
        <p:txBody>
          <a:bodyPr/>
          <a:lstStyle/>
          <a:p>
            <a:r>
              <a:rPr lang="en-US" dirty="0" err="1"/>
              <a:t>Tufte's</a:t>
            </a:r>
            <a:r>
              <a:rPr lang="en-US" dirty="0"/>
              <a:t> Rules </a:t>
            </a:r>
          </a:p>
        </p:txBody>
      </p:sp>
      <p:sp>
        <p:nvSpPr>
          <p:cNvPr id="27" name="Content Placeholder 1"/>
          <p:cNvSpPr txBox="1">
            <a:spLocks/>
          </p:cNvSpPr>
          <p:nvPr/>
        </p:nvSpPr>
        <p:spPr>
          <a:xfrm>
            <a:off x="5384800" y="1673225"/>
            <a:ext cx="6807200" cy="11207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57150" indent="0">
              <a:buNone/>
            </a:pPr>
            <a:endParaRPr lang="en-US" dirty="0"/>
          </a:p>
        </p:txBody>
      </p:sp>
      <p:sp>
        <p:nvSpPr>
          <p:cNvPr id="26" name="Rectangle 6"/>
          <p:cNvSpPr txBox="1">
            <a:spLocks noChangeArrowheads="1"/>
          </p:cNvSpPr>
          <p:nvPr/>
        </p:nvSpPr>
        <p:spPr>
          <a:xfrm>
            <a:off x="0" y="1673225"/>
            <a:ext cx="5384800" cy="159385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FFF00"/>
              </a:buClr>
              <a:buSzPct val="85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FFFF00"/>
              </a:buClr>
              <a:buSzPct val="85000"/>
              <a:buFont typeface="Arial" pitchFamily="34" charset="0"/>
              <a:buChar char="•"/>
              <a:defRPr sz="1400" kern="1200">
                <a:solidFill>
                  <a:schemeClr val="tx1"/>
                </a:solidFill>
                <a:latin typeface="+mn-lt"/>
                <a:ea typeface="+mn-ea"/>
                <a:cs typeface="+mn-cs"/>
              </a:defRPr>
            </a:lvl2pPr>
            <a:lvl3pPr marL="731520" indent="-182880" algn="l" defTabSz="914400" rtl="0" eaLnBrk="1" latinLnBrk="0" hangingPunct="1">
              <a:spcBef>
                <a:spcPct val="20000"/>
              </a:spcBef>
              <a:buClr>
                <a:srgbClr val="FFFF00"/>
              </a:buClr>
              <a:buSzPct val="90000"/>
              <a:buFont typeface="Arial" pitchFamily="34" charset="0"/>
              <a:buChar char="•"/>
              <a:defRPr sz="1200" kern="1200">
                <a:solidFill>
                  <a:schemeClr val="tx1"/>
                </a:solidFill>
                <a:latin typeface="+mn-lt"/>
                <a:ea typeface="+mn-ea"/>
                <a:cs typeface="+mn-cs"/>
              </a:defRPr>
            </a:lvl3pPr>
            <a:lvl4pPr marL="1005840" indent="-182880" algn="l" defTabSz="914400" rtl="0" eaLnBrk="1" latinLnBrk="0" hangingPunct="1">
              <a:spcBef>
                <a:spcPct val="20000"/>
              </a:spcBef>
              <a:buClr>
                <a:srgbClr val="FFFF00"/>
              </a:buClr>
              <a:buFont typeface="Arial" pitchFamily="34" charset="0"/>
              <a:buChar char="•"/>
              <a:defRPr sz="1100" kern="1200">
                <a:solidFill>
                  <a:schemeClr val="tx1"/>
                </a:solidFill>
                <a:latin typeface="+mn-lt"/>
                <a:ea typeface="+mn-ea"/>
                <a:cs typeface="+mn-cs"/>
              </a:defRPr>
            </a:lvl4pPr>
            <a:lvl5pPr marL="1188720" indent="-137160" algn="l" defTabSz="914400" rtl="0" eaLnBrk="1" latinLnBrk="0" hangingPunct="1">
              <a:spcBef>
                <a:spcPct val="20000"/>
              </a:spcBef>
              <a:buClr>
                <a:srgbClr val="FFFF00"/>
              </a:buClr>
              <a:buSzPct val="100000"/>
              <a:buFont typeface="Arial" pitchFamily="34" charset="0"/>
              <a:buChar char="•"/>
              <a:defRPr sz="105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r>
              <a:rPr lang="en-US" sz="1400" dirty="0"/>
              <a:t>Tone down secondary elements of a </a:t>
            </a:r>
            <a:r>
              <a:rPr lang="en-US" sz="1400" dirty="0" smtClean="0"/>
              <a:t>picture</a:t>
            </a:r>
            <a:br>
              <a:rPr lang="en-US" sz="1400" dirty="0" smtClean="0"/>
            </a:br>
            <a:r>
              <a:rPr lang="en-US" sz="1400" dirty="0" smtClean="0"/>
              <a:t>Replace </a:t>
            </a:r>
            <a:r>
              <a:rPr lang="en-US" sz="1400" dirty="0"/>
              <a:t>coded labels in the figure by direct ones</a:t>
            </a:r>
            <a:br>
              <a:rPr lang="en-US" sz="1400" dirty="0"/>
            </a:br>
            <a:r>
              <a:rPr lang="en-US" sz="1400" dirty="0"/>
              <a:t>Produce emphasis </a:t>
            </a:r>
            <a:br>
              <a:rPr lang="en-US" sz="1400" dirty="0"/>
            </a:br>
            <a:r>
              <a:rPr lang="en-US" sz="1400" dirty="0"/>
              <a:t>by using the smallest possible effective distinctions</a:t>
            </a:r>
            <a:br>
              <a:rPr lang="en-US" sz="1400" dirty="0"/>
            </a:br>
            <a:r>
              <a:rPr lang="en-US" sz="1400" dirty="0"/>
              <a:t>Eliminate all unnecessary parts of a figure </a:t>
            </a:r>
            <a:br>
              <a:rPr lang="en-US" sz="1400" dirty="0"/>
            </a:br>
            <a:r>
              <a:rPr lang="en-US" sz="1400" dirty="0"/>
              <a:t>Use small multiples</a:t>
            </a:r>
            <a:br>
              <a:rPr lang="en-US" sz="1400" dirty="0"/>
            </a:br>
            <a:r>
              <a:rPr lang="en-US" sz="1400" dirty="0">
                <a:solidFill>
                  <a:schemeClr val="tx2">
                    <a:lumMod val="75000"/>
                  </a:schemeClr>
                </a:solidFill>
              </a:rPr>
              <a:t>Make the graphics carry a </a:t>
            </a:r>
            <a:r>
              <a:rPr lang="en-US" sz="1400" dirty="0" smtClean="0">
                <a:solidFill>
                  <a:schemeClr val="tx2">
                    <a:lumMod val="75000"/>
                  </a:schemeClr>
                </a:solidFill>
              </a:rPr>
              <a:t>story</a:t>
            </a:r>
            <a:r>
              <a:rPr lang="en-US" sz="1400" dirty="0" smtClean="0"/>
              <a:t> </a:t>
            </a:r>
            <a:endParaRPr lang="en-US" sz="1400" dirty="0"/>
          </a:p>
          <a:p>
            <a:pPr marL="0" indent="0" algn="r">
              <a:buNone/>
            </a:pPr>
            <a:endParaRPr lang="en-US" sz="1400" dirty="0" smtClean="0"/>
          </a:p>
          <a:p>
            <a:pPr marL="0" indent="0" algn="r">
              <a:buNone/>
            </a:pPr>
            <a:endParaRPr lang="en-US" sz="1400" dirty="0" smtClean="0"/>
          </a:p>
          <a:p>
            <a:pPr marL="0" indent="0" algn="r">
              <a:buNone/>
            </a:pPr>
            <a:endParaRPr lang="en-US" sz="1400" dirty="0" smtClean="0"/>
          </a:p>
          <a:p>
            <a:pPr marL="0" indent="0" algn="r">
              <a:buNone/>
            </a:pPr>
            <a:endParaRPr lang="en-US" sz="1400" dirty="0"/>
          </a:p>
        </p:txBody>
      </p:sp>
      <p:pic>
        <p:nvPicPr>
          <p:cNvPr id="13" name="Picture 2" descr="http://museumdesignlab.files.wordpress.com/2009/11/hanrosl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9" y="1709928"/>
            <a:ext cx="6202649" cy="4707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0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mtClean="0"/>
              <a:t>Is this important?</a:t>
            </a:r>
            <a:endParaRPr lang="en-US" dirty="0"/>
          </a:p>
        </p:txBody>
      </p:sp>
      <p:sp>
        <p:nvSpPr>
          <p:cNvPr id="8" name="Subtitle 7"/>
          <p:cNvSpPr>
            <a:spLocks noGrp="1"/>
          </p:cNvSpPr>
          <p:nvPr>
            <p:ph type="subTitle" idx="1"/>
          </p:nvPr>
        </p:nvSpPr>
        <p:spPr/>
        <p:txBody>
          <a:bodyPr/>
          <a:lstStyle/>
          <a:p>
            <a:r>
              <a:rPr lang="en-US" smtClean="0"/>
              <a:t>It can be</a:t>
            </a:r>
            <a:endParaRPr lang="en-US" dirty="0"/>
          </a:p>
        </p:txBody>
      </p:sp>
      <p:sp>
        <p:nvSpPr>
          <p:cNvPr id="2" name="Date Placeholder 1"/>
          <p:cNvSpPr>
            <a:spLocks noGrp="1"/>
          </p:cNvSpPr>
          <p:nvPr>
            <p:ph type="dt" sz="half" idx="10"/>
          </p:nvPr>
        </p:nvSpPr>
        <p:spPr/>
        <p:txBody>
          <a:bodyPr/>
          <a:lstStyle/>
          <a:p>
            <a:fld id="{19AD6FF9-578C-4970-900D-F6236DE9510D}" type="datetime1">
              <a:rPr lang="en-US" smtClean="0"/>
              <a:t>2013-10-13</a:t>
            </a:fld>
            <a:endParaRPr lang="en-US" dirty="0"/>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smtClean="0"/>
              <a:t>Theory in Practice</a:t>
            </a:r>
            <a:endParaRPr lang="en-US" dirty="0"/>
          </a:p>
        </p:txBody>
      </p:sp>
      <p:sp>
        <p:nvSpPr>
          <p:cNvPr id="2" name="Date Placeholder 1"/>
          <p:cNvSpPr>
            <a:spLocks noGrp="1"/>
          </p:cNvSpPr>
          <p:nvPr>
            <p:ph type="dt" sz="half" idx="10"/>
          </p:nvPr>
        </p:nvSpPr>
        <p:spPr/>
        <p:txBody>
          <a:bodyPr/>
          <a:lstStyle/>
          <a:p>
            <a:fld id="{A070A9D6-14CC-4D6F-B1CA-39E89E330086}" type="datetime1">
              <a:rPr lang="en-US" smtClean="0"/>
              <a:t>2013-10-13</a:t>
            </a:fld>
            <a:endParaRPr lang="en-US"/>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46</a:t>
            </a:fld>
            <a:endParaRPr lang="en-US"/>
          </a:p>
        </p:txBody>
      </p:sp>
      <p:pic>
        <p:nvPicPr>
          <p:cNvPr id="167942" name="Picture 6"/>
          <p:cNvPicPr>
            <a:picLocks noChangeAspect="1" noChangeArrowheads="1"/>
          </p:cNvPicPr>
          <p:nvPr/>
        </p:nvPicPr>
        <p:blipFill>
          <a:blip r:embed="rId3" cstate="print"/>
          <a:srcRect/>
          <a:stretch>
            <a:fillRect/>
          </a:stretch>
        </p:blipFill>
        <p:spPr bwMode="auto">
          <a:xfrm>
            <a:off x="766762" y="1237124"/>
            <a:ext cx="3546475" cy="265747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noChangeArrowheads="1"/>
          </p:cNvPicPr>
          <p:nvPr/>
        </p:nvPicPr>
        <p:blipFill>
          <a:blip r:embed="rId4" cstate="print"/>
          <a:srcRect/>
          <a:stretch>
            <a:fillRect/>
          </a:stretch>
        </p:blipFill>
        <p:spPr bwMode="auto">
          <a:xfrm>
            <a:off x="4470399" y="2013708"/>
            <a:ext cx="4134420" cy="2325611"/>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766762" y="1237124"/>
            <a:ext cx="4762500" cy="2876550"/>
          </a:xfrm>
          <a:prstGeom prst="rect">
            <a:avLst/>
          </a:prstGeom>
          <a:ln>
            <a:noFill/>
          </a:ln>
          <a:effectLst>
            <a:outerShdw blurRad="292100" dist="139700" dir="2700000" algn="tl" rotWithShape="0">
              <a:srgbClr val="333333">
                <a:alpha val="65000"/>
              </a:srgbClr>
            </a:outerShdw>
          </a:effectLst>
        </p:spPr>
      </p:pic>
      <p:sp>
        <p:nvSpPr>
          <p:cNvPr id="167938" name="Rectangle 2"/>
          <p:cNvSpPr>
            <a:spLocks noGrp="1" noChangeArrowheads="1"/>
          </p:cNvSpPr>
          <p:nvPr>
            <p:ph type="title"/>
          </p:nvPr>
        </p:nvSpPr>
        <p:spPr/>
        <p:txBody>
          <a:bodyPr/>
          <a:lstStyle/>
          <a:p>
            <a:r>
              <a:rPr lang="en-US" smtClean="0"/>
              <a:t>Theory in Practice</a:t>
            </a:r>
            <a:endParaRPr lang="en-US" dirty="0"/>
          </a:p>
        </p:txBody>
      </p:sp>
      <p:sp>
        <p:nvSpPr>
          <p:cNvPr id="2" name="Date Placeholder 1"/>
          <p:cNvSpPr>
            <a:spLocks noGrp="1"/>
          </p:cNvSpPr>
          <p:nvPr>
            <p:ph type="dt" sz="half" idx="10"/>
          </p:nvPr>
        </p:nvSpPr>
        <p:spPr/>
        <p:txBody>
          <a:bodyPr/>
          <a:lstStyle/>
          <a:p>
            <a:fld id="{A070A9D6-14CC-4D6F-B1CA-39E89E330086}" type="datetime1">
              <a:rPr lang="en-US" smtClean="0"/>
              <a:t>2013-10-13</a:t>
            </a:fld>
            <a:endParaRPr lang="en-US"/>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47</a:t>
            </a:fld>
            <a:endParaRPr lang="en-US"/>
          </a:p>
        </p:txBody>
      </p:sp>
      <p:pic>
        <p:nvPicPr>
          <p:cNvPr id="10" name="Picture 5"/>
          <p:cNvPicPr>
            <a:picLocks noChangeAspect="1" noChangeArrowheads="1"/>
          </p:cNvPicPr>
          <p:nvPr/>
        </p:nvPicPr>
        <p:blipFill>
          <a:blip r:embed="rId4" cstate="print"/>
          <a:srcRect/>
          <a:stretch>
            <a:fillRect/>
          </a:stretch>
        </p:blipFill>
        <p:spPr bwMode="auto">
          <a:xfrm>
            <a:off x="5529262" y="4113674"/>
            <a:ext cx="4305300" cy="1582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396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smtClean="0"/>
              <a:t>Theory in Practice</a:t>
            </a:r>
            <a:endParaRPr lang="en-US" dirty="0"/>
          </a:p>
        </p:txBody>
      </p:sp>
      <p:sp>
        <p:nvSpPr>
          <p:cNvPr id="2" name="Date Placeholder 1"/>
          <p:cNvSpPr>
            <a:spLocks noGrp="1"/>
          </p:cNvSpPr>
          <p:nvPr>
            <p:ph type="dt" sz="half" idx="10"/>
          </p:nvPr>
        </p:nvSpPr>
        <p:spPr/>
        <p:txBody>
          <a:bodyPr/>
          <a:lstStyle/>
          <a:p>
            <a:fld id="{A070A9D6-14CC-4D6F-B1CA-39E89E330086}" type="datetime1">
              <a:rPr lang="en-US" smtClean="0"/>
              <a:t>2013-10-13</a:t>
            </a:fld>
            <a:endParaRPr lang="en-US"/>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48</a:t>
            </a:fld>
            <a:endParaRPr lang="en-US"/>
          </a:p>
        </p:txBody>
      </p:sp>
      <p:pic>
        <p:nvPicPr>
          <p:cNvPr id="10" name="Picture 5"/>
          <p:cNvPicPr>
            <a:picLocks noChangeAspect="1" noChangeArrowheads="1"/>
          </p:cNvPicPr>
          <p:nvPr/>
        </p:nvPicPr>
        <p:blipFill>
          <a:blip r:embed="rId3" cstate="print"/>
          <a:srcRect/>
          <a:stretch>
            <a:fillRect/>
          </a:stretch>
        </p:blipFill>
        <p:spPr bwMode="auto">
          <a:xfrm>
            <a:off x="5529262" y="4113674"/>
            <a:ext cx="4305300" cy="1582738"/>
          </a:xfrm>
          <a:prstGeom prst="rect">
            <a:avLst/>
          </a:prstGeom>
          <a:ln>
            <a:noFill/>
          </a:ln>
          <a:effectLst>
            <a:outerShdw blurRad="292100" dist="139700" dir="2700000" algn="tl" rotWithShape="0">
              <a:srgbClr val="333333">
                <a:alpha val="65000"/>
              </a:srgbClr>
            </a:outerShdw>
          </a:effectLst>
        </p:spPr>
      </p:pic>
      <p:pic>
        <p:nvPicPr>
          <p:cNvPr id="8" name="Picture 6"/>
          <p:cNvPicPr>
            <a:picLocks noChangeAspect="1" noChangeArrowheads="1"/>
          </p:cNvPicPr>
          <p:nvPr/>
        </p:nvPicPr>
        <p:blipFill>
          <a:blip r:embed="rId4" cstate="print"/>
          <a:srcRect/>
          <a:stretch>
            <a:fillRect/>
          </a:stretch>
        </p:blipFill>
        <p:spPr bwMode="auto">
          <a:xfrm>
            <a:off x="5571129" y="1461721"/>
            <a:ext cx="4311191" cy="2441276"/>
          </a:xfrm>
          <a:prstGeom prst="rect">
            <a:avLst/>
          </a:prstGeom>
          <a:ln>
            <a:noFill/>
          </a:ln>
          <a:effectLst>
            <a:outerShdw blurRad="292100" dist="139700" dir="2700000" algn="tl" rotWithShape="0">
              <a:srgbClr val="333333">
                <a:alpha val="65000"/>
              </a:srgbClr>
            </a:outerShdw>
          </a:effectLst>
        </p:spPr>
      </p:pic>
      <p:pic>
        <p:nvPicPr>
          <p:cNvPr id="11" name="Picture 6"/>
          <p:cNvPicPr>
            <a:picLocks noChangeAspect="1" noChangeArrowheads="1"/>
          </p:cNvPicPr>
          <p:nvPr/>
        </p:nvPicPr>
        <p:blipFill>
          <a:blip r:embed="rId4" cstate="print"/>
          <a:srcRect l="14147" r="52238" b="79743"/>
          <a:stretch>
            <a:fillRect/>
          </a:stretch>
        </p:blipFill>
        <p:spPr bwMode="auto">
          <a:xfrm>
            <a:off x="2998657" y="3051218"/>
            <a:ext cx="2496117" cy="851779"/>
          </a:xfrm>
          <a:prstGeom prst="rect">
            <a:avLst/>
          </a:prstGeom>
          <a:ln>
            <a:noFill/>
          </a:ln>
          <a:effectLst>
            <a:outerShdw blurRad="292100" dist="139700" dir="2700000" algn="tl" rotWithShape="0">
              <a:srgbClr val="333333">
                <a:alpha val="65000"/>
              </a:srgbClr>
            </a:outerShdw>
          </a:effectLst>
        </p:spPr>
      </p:pic>
      <p:pic>
        <p:nvPicPr>
          <p:cNvPr id="12" name="Picture 2"/>
          <p:cNvPicPr>
            <a:picLocks noChangeAspect="1" noChangeArrowheads="1"/>
          </p:cNvPicPr>
          <p:nvPr/>
        </p:nvPicPr>
        <p:blipFill>
          <a:blip r:embed="rId5" cstate="print"/>
          <a:srcRect/>
          <a:stretch>
            <a:fillRect/>
          </a:stretch>
        </p:blipFill>
        <p:spPr bwMode="auto">
          <a:xfrm>
            <a:off x="4271653" y="361667"/>
            <a:ext cx="1529166" cy="15291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653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4"/>
          <p:cNvSpPr>
            <a:spLocks noGrp="1" noChangeArrowheads="1"/>
          </p:cNvSpPr>
          <p:nvPr>
            <p:ph type="ctrTitle"/>
          </p:nvPr>
        </p:nvSpPr>
        <p:spPr/>
        <p:txBody>
          <a:bodyPr/>
          <a:lstStyle/>
          <a:p>
            <a:r>
              <a:rPr lang="en-US" smtClean="0"/>
              <a:t>Effective graphical data portrayal</a:t>
            </a:r>
            <a:endParaRPr lang="en-US" dirty="0"/>
          </a:p>
        </p:txBody>
      </p:sp>
      <p:sp>
        <p:nvSpPr>
          <p:cNvPr id="172037" name="Rectangle 5"/>
          <p:cNvSpPr>
            <a:spLocks noGrp="1" noChangeArrowheads="1"/>
          </p:cNvSpPr>
          <p:nvPr>
            <p:ph type="subTitle" idx="1"/>
          </p:nvPr>
        </p:nvSpPr>
        <p:spPr/>
        <p:txBody>
          <a:bodyPr/>
          <a:lstStyle/>
          <a:p>
            <a:r>
              <a:rPr lang="en-US" smtClean="0"/>
              <a:t>Can be critical</a:t>
            </a:r>
            <a:br>
              <a:rPr lang="en-US" smtClean="0"/>
            </a:br>
            <a:r>
              <a:rPr lang="en-US" smtClean="0"/>
              <a:t>in many situations</a:t>
            </a:r>
            <a:endParaRPr lang="en-US" dirty="0"/>
          </a:p>
        </p:txBody>
      </p:sp>
      <p:sp>
        <p:nvSpPr>
          <p:cNvPr id="2" name="Date Placeholder 1"/>
          <p:cNvSpPr>
            <a:spLocks noGrp="1"/>
          </p:cNvSpPr>
          <p:nvPr>
            <p:ph type="dt" sz="half" idx="10"/>
          </p:nvPr>
        </p:nvSpPr>
        <p:spPr/>
        <p:txBody>
          <a:bodyPr/>
          <a:lstStyle/>
          <a:p>
            <a:fld id="{EEFA9B44-0068-4790-B5E2-D3BE15B8EBE7}" type="datetime1">
              <a:rPr lang="en-US" smtClean="0"/>
              <a:t>2013-10-13</a:t>
            </a:fld>
            <a:endParaRPr lang="en-US" dirty="0"/>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It matters because …</a:t>
            </a:r>
            <a:endParaRPr lang="en-US" dirty="0"/>
          </a:p>
        </p:txBody>
      </p:sp>
      <p:sp>
        <p:nvSpPr>
          <p:cNvPr id="15" name="Text Placeholder 14"/>
          <p:cNvSpPr>
            <a:spLocks noGrp="1"/>
          </p:cNvSpPr>
          <p:nvPr>
            <p:ph type="body" idx="1"/>
          </p:nvPr>
        </p:nvSpPr>
        <p:spPr/>
        <p:txBody>
          <a:bodyPr/>
          <a:lstStyle/>
          <a:p>
            <a:r>
              <a:rPr lang="en-US" smtClean="0"/>
              <a:t>Like poor writing, </a:t>
            </a:r>
            <a:endParaRPr lang="en-US" dirty="0"/>
          </a:p>
        </p:txBody>
      </p:sp>
      <p:sp>
        <p:nvSpPr>
          <p:cNvPr id="2" name="Date Placeholder 1"/>
          <p:cNvSpPr>
            <a:spLocks noGrp="1"/>
          </p:cNvSpPr>
          <p:nvPr>
            <p:ph type="dt" sz="half" idx="10"/>
          </p:nvPr>
        </p:nvSpPr>
        <p:spPr/>
        <p:txBody>
          <a:bodyPr/>
          <a:lstStyle/>
          <a:p>
            <a:fld id="{C162C7A4-3FC9-4F77-A3A4-5D3A494963B0}" type="datetime1">
              <a:rPr lang="en-US" smtClean="0"/>
              <a:pPr/>
              <a:t>2013-10-13</a:t>
            </a:fld>
            <a:endParaRPr lang="en-US" dirty="0"/>
          </a:p>
        </p:txBody>
      </p:sp>
      <p:sp>
        <p:nvSpPr>
          <p:cNvPr id="3" name="Footer Placeholder 2"/>
          <p:cNvSpPr>
            <a:spLocks noGrp="1"/>
          </p:cNvSpPr>
          <p:nvPr>
            <p:ph type="ftr" sz="quarter" idx="11"/>
          </p:nvPr>
        </p:nvSpPr>
        <p:spPr/>
        <p:txBody>
          <a:bodyPr/>
          <a:lstStyle/>
          <a:p>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a:t>
            </a:fld>
            <a:endParaRPr lang="en-US"/>
          </a:p>
        </p:txBody>
      </p:sp>
      <p:pic>
        <p:nvPicPr>
          <p:cNvPr id="20" name="Picture 6" descr="http://img.docstoccdn.com/thumb/orig/23422786.pn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11967" t="8112" r="8642" b="12059"/>
          <a:stretch/>
        </p:blipFill>
        <p:spPr>
          <a:xfrm>
            <a:off x="6199464" y="472176"/>
            <a:ext cx="4571999" cy="5949387"/>
          </a:xfrm>
        </p:spPr>
      </p:pic>
      <p:sp>
        <p:nvSpPr>
          <p:cNvPr id="28" name="Rectangle 27"/>
          <p:cNvSpPr/>
          <p:nvPr/>
        </p:nvSpPr>
        <p:spPr>
          <a:xfrm>
            <a:off x="103464" y="2441448"/>
            <a:ext cx="6096000" cy="1169551"/>
          </a:xfrm>
          <a:prstGeom prst="rect">
            <a:avLst/>
          </a:prstGeom>
        </p:spPr>
        <p:txBody>
          <a:bodyPr>
            <a:spAutoFit/>
          </a:bodyPr>
          <a:lstStyle/>
          <a:p>
            <a:pPr algn="ctr"/>
            <a:r>
              <a:rPr lang="en-US" sz="1400" dirty="0"/>
              <a:t>BAD GRAPHICAL DISPLAYS</a:t>
            </a:r>
          </a:p>
          <a:p>
            <a:pPr algn="ctr"/>
            <a:r>
              <a:rPr lang="en-US" sz="1400" dirty="0"/>
              <a:t>distort or obscure the data</a:t>
            </a:r>
          </a:p>
          <a:p>
            <a:pPr algn="ctr"/>
            <a:r>
              <a:rPr lang="en-US" sz="1400" dirty="0"/>
              <a:t>make it harder to understand or compare</a:t>
            </a:r>
          </a:p>
          <a:p>
            <a:pPr algn="ctr"/>
            <a:r>
              <a:rPr lang="en-US" sz="1400" dirty="0"/>
              <a:t>or otherwise thwart the communicative effect which the graph should convey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mtClean="0"/>
              <a:t>How display can alter one’s perception</a:t>
            </a:r>
            <a:endParaRPr lang="en-US" dirty="0"/>
          </a:p>
        </p:txBody>
      </p:sp>
      <p:sp>
        <p:nvSpPr>
          <p:cNvPr id="8" name="Subtitle 7"/>
          <p:cNvSpPr>
            <a:spLocks noGrp="1"/>
          </p:cNvSpPr>
          <p:nvPr>
            <p:ph type="subTitle" idx="1"/>
          </p:nvPr>
        </p:nvSpPr>
        <p:spPr/>
        <p:txBody>
          <a:bodyPr/>
          <a:lstStyle/>
          <a:p>
            <a:r>
              <a:rPr lang="en-US" smtClean="0"/>
              <a:t>GapMinder</a:t>
            </a:r>
            <a:endParaRPr lang="en-US" dirty="0"/>
          </a:p>
        </p:txBody>
      </p:sp>
      <p:sp>
        <p:nvSpPr>
          <p:cNvPr id="2" name="Date Placeholder 1"/>
          <p:cNvSpPr>
            <a:spLocks noGrp="1"/>
          </p:cNvSpPr>
          <p:nvPr>
            <p:ph type="dt" sz="half" idx="10"/>
          </p:nvPr>
        </p:nvSpPr>
        <p:spPr/>
        <p:txBody>
          <a:bodyPr/>
          <a:lstStyle/>
          <a:p>
            <a:fld id="{8100B3BF-97B5-4BAC-A534-08062EE35920}" type="datetime1">
              <a:rPr lang="en-US" smtClean="0"/>
              <a:t>2013-10-13</a:t>
            </a:fld>
            <a:endParaRPr lang="en-US" dirty="0"/>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50</a:t>
            </a:fld>
            <a:endParaRPr lang="en-US"/>
          </a:p>
        </p:txBody>
      </p:sp>
    </p:spTree>
    <p:extLst>
      <p:ext uri="{BB962C8B-B14F-4D97-AF65-F5344CB8AC3E}">
        <p14:creationId xmlns:p14="http://schemas.microsoft.com/office/powerpoint/2010/main" val="81745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Let’s spend 20 productive minutes</a:t>
            </a:r>
            <a:endParaRPr lang="en-US" dirty="0"/>
          </a:p>
        </p:txBody>
      </p:sp>
      <p:pic>
        <p:nvPicPr>
          <p:cNvPr id="7" name="Picture 2">
            <a:hlinkClick r:id="rId2"/>
          </p:cNvPr>
          <p:cNvPicPr>
            <a:picLocks noGrp="1" noChangeAspect="1" noChangeArrowheads="1"/>
          </p:cNvPicPr>
          <p:nvPr>
            <p:ph idx="1"/>
          </p:nvPr>
        </p:nvPicPr>
        <p:blipFill>
          <a:blip r:embed="rId3" cstate="print"/>
          <a:stretch>
            <a:fillRect/>
          </a:stretch>
        </p:blipFill>
        <p:spPr>
          <a:xfrm>
            <a:off x="2042556" y="1600200"/>
            <a:ext cx="8106888" cy="4876800"/>
          </a:xfrm>
          <a:prstGeom prst="rect">
            <a:avLst/>
          </a:prstGeom>
          <a:ln>
            <a:noFill/>
          </a:ln>
          <a:effectLst>
            <a:outerShdw blurRad="292100" dist="139700" dir="2700000" algn="tl" rotWithShape="0">
              <a:srgbClr val="333333">
                <a:alpha val="65000"/>
              </a:srgbClr>
            </a:outerShdw>
          </a:effectLst>
        </p:spPr>
      </p:pic>
      <p:sp>
        <p:nvSpPr>
          <p:cNvPr id="13" name="Date Placeholder 12"/>
          <p:cNvSpPr>
            <a:spLocks noGrp="1"/>
          </p:cNvSpPr>
          <p:nvPr>
            <p:ph type="dt" sz="half" idx="10"/>
          </p:nvPr>
        </p:nvSpPr>
        <p:spPr/>
        <p:txBody>
          <a:bodyPr/>
          <a:lstStyle/>
          <a:p>
            <a:fld id="{425DE706-7A81-4E6E-87EA-883783060E2D}" type="datetime1">
              <a:rPr lang="en-US" smtClean="0"/>
              <a:t>2013-10-13</a:t>
            </a:fld>
            <a:endParaRPr lang="en-US" dirty="0"/>
          </a:p>
        </p:txBody>
      </p:sp>
      <p:sp>
        <p:nvSpPr>
          <p:cNvPr id="14" name="Footer Placeholder 13"/>
          <p:cNvSpPr>
            <a:spLocks noGrp="1"/>
          </p:cNvSpPr>
          <p:nvPr>
            <p:ph type="ftr" sz="quarter" idx="11"/>
          </p:nvPr>
        </p:nvSpPr>
        <p:spPr/>
        <p:txBody>
          <a:bodyPr/>
          <a:lstStyle/>
          <a:p>
            <a:pPr algn="r"/>
            <a:r>
              <a:rPr lang="en-US" smtClean="0"/>
              <a:t>Information Tools</a:t>
            </a:r>
            <a:endParaRPr lang="en-US" dirty="0"/>
          </a:p>
        </p:txBody>
      </p:sp>
      <p:sp>
        <p:nvSpPr>
          <p:cNvPr id="15" name="Slide Number Placeholder 14"/>
          <p:cNvSpPr>
            <a:spLocks noGrp="1"/>
          </p:cNvSpPr>
          <p:nvPr>
            <p:ph type="sldNum" sz="quarter" idx="12"/>
          </p:nvPr>
        </p:nvSpPr>
        <p:spPr/>
        <p:txBody>
          <a:bodyPr/>
          <a:lstStyle/>
          <a:p>
            <a:fld id="{0CFEC368-1D7A-4F81-ABF6-AE0E36BAF64C}" type="slidenum">
              <a:rPr lang="en-US" smtClean="0"/>
              <a:pPr/>
              <a:t>51</a:t>
            </a:fld>
            <a:endParaRPr lang="en-US" dirty="0"/>
          </a:p>
        </p:txBody>
      </p:sp>
    </p:spTree>
    <p:extLst>
      <p:ext uri="{BB962C8B-B14F-4D97-AF65-F5344CB8AC3E}">
        <p14:creationId xmlns:p14="http://schemas.microsoft.com/office/powerpoint/2010/main" val="406213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Three big names</a:t>
            </a:r>
            <a:endParaRPr lang="en-US" dirty="0"/>
          </a:p>
        </p:txBody>
      </p:sp>
      <p:sp>
        <p:nvSpPr>
          <p:cNvPr id="2" name="Date Placeholder 1"/>
          <p:cNvSpPr>
            <a:spLocks noGrp="1"/>
          </p:cNvSpPr>
          <p:nvPr>
            <p:ph type="dt" sz="half" idx="10"/>
          </p:nvPr>
        </p:nvSpPr>
        <p:spPr/>
        <p:txBody>
          <a:bodyPr/>
          <a:lstStyle/>
          <a:p>
            <a:fld id="{3AAD7E3B-D626-4887-A88C-50C2CB020D4F}" type="datetime1">
              <a:rPr lang="en-US" smtClean="0"/>
              <a:t>2013-10-13</a:t>
            </a:fld>
            <a:endParaRPr lang="en-US"/>
          </a:p>
        </p:txBody>
      </p:sp>
      <p:sp>
        <p:nvSpPr>
          <p:cNvPr id="4" name="Footer Placeholder 3"/>
          <p:cNvSpPr>
            <a:spLocks noGrp="1"/>
          </p:cNvSpPr>
          <p:nvPr>
            <p:ph type="ftr" sz="quarter" idx="11"/>
          </p:nvPr>
        </p:nvSpPr>
        <p:spPr/>
        <p:txBody>
          <a:bodyPr/>
          <a:lstStyle/>
          <a:p>
            <a:pPr algn="r"/>
            <a:r>
              <a:rPr lang="en-US" smtClean="0"/>
              <a:t>Information Tools</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6</a:t>
            </a:fld>
            <a:endParaRPr lang="en-US"/>
          </a:p>
        </p:txBody>
      </p:sp>
      <p:pic>
        <p:nvPicPr>
          <p:cNvPr id="1026" name="Picture 2" descr="http://www.psych.utoronto.ca/users/spence/05218555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214" y="646299"/>
            <a:ext cx="1714500" cy="2571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www.infovis.net/imagenes/T1_N84_A2_Semiolog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967" y="2086616"/>
            <a:ext cx="1719072" cy="22682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9" descr="Book Cover">
            <a:hlinkClick r:id="rId5"/>
          </p:cNvPr>
          <p:cNvPicPr>
            <a:picLocks noChangeAspect="1" noChangeArrowheads="1"/>
          </p:cNvPicPr>
          <p:nvPr/>
        </p:nvPicPr>
        <p:blipFill>
          <a:blip r:embed="rId6" cstate="print"/>
          <a:srcRect/>
          <a:stretch>
            <a:fillRect/>
          </a:stretch>
        </p:blipFill>
        <p:spPr bwMode="auto">
          <a:xfrm>
            <a:off x="7391214" y="3529946"/>
            <a:ext cx="1719072" cy="2292096"/>
          </a:xfrm>
          <a:prstGeom prst="rect">
            <a:avLst/>
          </a:prstGeom>
          <a:ln>
            <a:noFill/>
          </a:ln>
          <a:effectLst>
            <a:outerShdw blurRad="292100" dist="139700" dir="2700000" algn="tl" rotWithShape="0">
              <a:srgbClr val="333333">
                <a:alpha val="65000"/>
              </a:srgbClr>
            </a:outerShdw>
          </a:effectLst>
        </p:spPr>
      </p:pic>
      <p:sp>
        <p:nvSpPr>
          <p:cNvPr id="3" name="Pentagon 2"/>
          <p:cNvSpPr/>
          <p:nvPr/>
        </p:nvSpPr>
        <p:spPr bwMode="auto">
          <a:xfrm>
            <a:off x="4482348" y="874619"/>
            <a:ext cx="2919600" cy="766482"/>
          </a:xfrm>
          <a:prstGeom prst="homePlat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400" dirty="0"/>
              <a:t>William </a:t>
            </a:r>
            <a:r>
              <a:rPr lang="en-US" sz="1400" dirty="0" err="1"/>
              <a:t>Playfair</a:t>
            </a:r>
            <a:r>
              <a:rPr lang="en-US" sz="1400" dirty="0"/>
              <a:t> </a:t>
            </a:r>
          </a:p>
          <a:p>
            <a:pPr algn="ctr"/>
            <a:r>
              <a:rPr lang="en-US" sz="1100" dirty="0"/>
              <a:t>The Commercial and Political Atlas </a:t>
            </a:r>
            <a:br>
              <a:rPr lang="en-US" sz="1100" dirty="0"/>
            </a:br>
            <a:r>
              <a:rPr lang="en-US" sz="1100" dirty="0"/>
              <a:t>(1786)</a:t>
            </a:r>
          </a:p>
        </p:txBody>
      </p:sp>
      <p:sp>
        <p:nvSpPr>
          <p:cNvPr id="21" name="Pentagon 20"/>
          <p:cNvSpPr/>
          <p:nvPr/>
        </p:nvSpPr>
        <p:spPr bwMode="auto">
          <a:xfrm>
            <a:off x="1563782" y="2763244"/>
            <a:ext cx="2921186" cy="766482"/>
          </a:xfrm>
          <a:prstGeom prst="homePlat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400" dirty="0"/>
              <a:t>Jacques </a:t>
            </a:r>
            <a:r>
              <a:rPr lang="en-US" sz="1400" dirty="0" err="1"/>
              <a:t>Bertin</a:t>
            </a:r>
            <a:r>
              <a:rPr lang="en-US" sz="1400" dirty="0"/>
              <a:t> </a:t>
            </a:r>
          </a:p>
          <a:p>
            <a:pPr algn="ctr"/>
            <a:r>
              <a:rPr lang="en-US" sz="1100" dirty="0"/>
              <a:t>The Semiology of Graphics </a:t>
            </a:r>
            <a:br>
              <a:rPr lang="en-US" sz="1100" dirty="0"/>
            </a:br>
            <a:r>
              <a:rPr lang="en-US" sz="1100" dirty="0"/>
              <a:t>(1967/1983)</a:t>
            </a:r>
          </a:p>
        </p:txBody>
      </p:sp>
      <p:sp>
        <p:nvSpPr>
          <p:cNvPr id="22" name="Pentagon 21"/>
          <p:cNvSpPr/>
          <p:nvPr/>
        </p:nvSpPr>
        <p:spPr bwMode="auto">
          <a:xfrm>
            <a:off x="4470028" y="5001746"/>
            <a:ext cx="2921186" cy="766482"/>
          </a:xfrm>
          <a:prstGeom prst="homePlat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400" dirty="0"/>
              <a:t>Edward </a:t>
            </a:r>
            <a:r>
              <a:rPr lang="en-US" sz="1400" dirty="0" err="1"/>
              <a:t>Tufte</a:t>
            </a:r>
            <a:r>
              <a:rPr lang="en-US" sz="1400" dirty="0"/>
              <a:t> </a:t>
            </a:r>
          </a:p>
          <a:p>
            <a:pPr algn="ctr"/>
            <a:r>
              <a:rPr lang="en-US" sz="1100" dirty="0"/>
              <a:t>The Visual Display </a:t>
            </a:r>
            <a:br>
              <a:rPr lang="en-US" sz="1100" dirty="0"/>
            </a:br>
            <a:r>
              <a:rPr lang="en-US" sz="1100" dirty="0"/>
              <a:t>of Quantitative Information </a:t>
            </a:r>
            <a:br>
              <a:rPr lang="en-US" sz="1100" dirty="0"/>
            </a:br>
            <a:r>
              <a:rPr lang="en-US" sz="1100" dirty="0"/>
              <a:t>(1983)</a:t>
            </a:r>
          </a:p>
        </p:txBody>
      </p:sp>
    </p:spTree>
    <p:extLst>
      <p:ext uri="{BB962C8B-B14F-4D97-AF65-F5344CB8AC3E}">
        <p14:creationId xmlns:p14="http://schemas.microsoft.com/office/powerpoint/2010/main" val="121877375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mtClean="0"/>
              <a:t>William Playfair’s Contributions</a:t>
            </a:r>
            <a:endParaRPr lang="en-US" dirty="0"/>
          </a:p>
        </p:txBody>
      </p:sp>
      <p:sp>
        <p:nvSpPr>
          <p:cNvPr id="4" name="Content Placeholder 3"/>
          <p:cNvSpPr>
            <a:spLocks noGrp="1"/>
          </p:cNvSpPr>
          <p:nvPr>
            <p:ph sz="half" idx="1"/>
          </p:nvPr>
        </p:nvSpPr>
        <p:spPr>
          <a:xfrm>
            <a:off x="77336" y="3987479"/>
            <a:ext cx="4937758" cy="2273418"/>
          </a:xfrm>
        </p:spPr>
        <p:txBody>
          <a:bodyPr anchor="b" anchorCtr="0"/>
          <a:lstStyle/>
          <a:p>
            <a:r>
              <a:rPr lang="en-US" dirty="0" err="1"/>
              <a:t>Playfair</a:t>
            </a:r>
            <a:r>
              <a:rPr lang="en-US" dirty="0"/>
              <a:t> first published </a:t>
            </a:r>
            <a:r>
              <a:rPr lang="en-US" i="1" dirty="0"/>
              <a:t>The Commercial and Political Atlas</a:t>
            </a:r>
            <a:r>
              <a:rPr lang="en-US" dirty="0"/>
              <a:t> in 1786, in London. It contained 43 time series plots and one bar chart, a form apparently introduced in this work. It has been described as the first major work to contain </a:t>
            </a:r>
            <a:r>
              <a:rPr lang="en-US" dirty="0" smtClean="0"/>
              <a:t>statist</a:t>
            </a:r>
            <a:r>
              <a:rPr lang="en-US" dirty="0"/>
              <a:t>ical graphs. </a:t>
            </a:r>
          </a:p>
        </p:txBody>
      </p:sp>
      <p:pic>
        <p:nvPicPr>
          <p:cNvPr id="27" name="Picture 8"/>
          <p:cNvPicPr>
            <a:picLocks noGrp="1" noChangeArrowheads="1"/>
          </p:cNvPicPr>
          <p:nvPr>
            <p:ph sz="half" idx="2"/>
          </p:nvPr>
        </p:nvPicPr>
        <p:blipFill>
          <a:blip r:embed="rId3" cstate="print"/>
          <a:stretch>
            <a:fillRect/>
          </a:stretch>
        </p:blipFill>
        <p:spPr>
          <a:xfrm>
            <a:off x="5046892" y="3860538"/>
            <a:ext cx="4736198" cy="2527300"/>
          </a:xfrm>
          <a:prstGeom prst="rect">
            <a:avLst/>
          </a:prstGeom>
          <a:ln>
            <a:noFill/>
          </a:ln>
          <a:effectLst>
            <a:outerShdw blurRad="292100" dist="139700" dir="2700000" algn="tl" rotWithShape="0">
              <a:srgbClr val="333333">
                <a:alpha val="65000"/>
              </a:srgbClr>
            </a:outerShdw>
          </a:effectLst>
        </p:spPr>
      </p:pic>
      <p:sp>
        <p:nvSpPr>
          <p:cNvPr id="2" name="Date Placeholder 1"/>
          <p:cNvSpPr>
            <a:spLocks noGrp="1"/>
          </p:cNvSpPr>
          <p:nvPr>
            <p:ph type="dt" sz="half" idx="10"/>
          </p:nvPr>
        </p:nvSpPr>
        <p:spPr/>
        <p:txBody>
          <a:bodyPr/>
          <a:lstStyle/>
          <a:p>
            <a:fld id="{5A0CDD0F-A493-4A6C-B354-C7D6249E162E}" type="datetime1">
              <a:rPr lang="en-US" smtClean="0"/>
              <a:t>2013-10-13</a:t>
            </a:fld>
            <a:endParaRPr lang="en-US" dirty="0"/>
          </a:p>
        </p:txBody>
      </p:sp>
      <p:sp>
        <p:nvSpPr>
          <p:cNvPr id="3" name="Footer Placeholder 2"/>
          <p:cNvSpPr>
            <a:spLocks noGrp="1"/>
          </p:cNvSpPr>
          <p:nvPr>
            <p:ph type="ftr" sz="quarter" idx="11"/>
          </p:nvPr>
        </p:nvSpPr>
        <p:spPr/>
        <p:txBody>
          <a:bodyPr/>
          <a:lstStyle/>
          <a:p>
            <a:r>
              <a:rPr lang="en-US" smtClean="0"/>
              <a:t>Information Tools</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7</a:t>
            </a:fld>
            <a:endParaRPr lang="en-US" dirty="0"/>
          </a:p>
        </p:txBody>
      </p:sp>
      <p:pic>
        <p:nvPicPr>
          <p:cNvPr id="26" name="Picture 7"/>
          <p:cNvPicPr>
            <a:picLocks noGrp="1" noChangeArrowheads="1"/>
          </p:cNvPicPr>
          <p:nvPr>
            <p:ph sz="half" idx="13"/>
          </p:nvPr>
        </p:nvPicPr>
        <p:blipFill>
          <a:blip r:embed="rId4" cstate="print"/>
          <a:stretch>
            <a:fillRect/>
          </a:stretch>
        </p:blipFill>
        <p:spPr>
          <a:xfrm>
            <a:off x="670560" y="1190626"/>
            <a:ext cx="4140707" cy="3181350"/>
          </a:xfrm>
          <a:prstGeom prst="rect">
            <a:avLst/>
          </a:prstGeom>
          <a:ln>
            <a:noFill/>
          </a:ln>
          <a:effectLst>
            <a:outerShdw blurRad="292100" dist="139700" dir="2700000" algn="tl" rotWithShape="0">
              <a:srgbClr val="333333">
                <a:alpha val="65000"/>
              </a:srgbClr>
            </a:outerShdw>
          </a:effectLst>
        </p:spPr>
      </p:pic>
      <p:pic>
        <p:nvPicPr>
          <p:cNvPr id="105481" name="Picture 9"/>
          <p:cNvPicPr>
            <a:picLocks noChangeAspect="1" noChangeArrowheads="1"/>
          </p:cNvPicPr>
          <p:nvPr/>
        </p:nvPicPr>
        <p:blipFill>
          <a:blip r:embed="rId5" cstate="print"/>
          <a:srcRect/>
          <a:stretch>
            <a:fillRect/>
          </a:stretch>
        </p:blipFill>
        <p:spPr bwMode="auto">
          <a:xfrm>
            <a:off x="9334500" y="1011981"/>
            <a:ext cx="2857500" cy="4905375"/>
          </a:xfrm>
          <a:prstGeom prst="rect">
            <a:avLst/>
          </a:prstGeom>
          <a:ln>
            <a:noFill/>
          </a:ln>
          <a:effectLst>
            <a:outerShdw blurRad="292100" dist="139700" dir="2700000" algn="tl" rotWithShape="0">
              <a:srgbClr val="333333">
                <a:alpha val="65000"/>
              </a:srgbClr>
            </a:outerShdw>
          </a:effectLst>
        </p:spPr>
      </p:pic>
      <p:pic>
        <p:nvPicPr>
          <p:cNvPr id="12" name="Picture 2" descr="http://www.psych.utoronto.ca/users/spence/052185554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214" y="646299"/>
            <a:ext cx="1714500" cy="2571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4"/>
          <p:cNvSpPr txBox="1">
            <a:spLocks noChangeArrowheads="1"/>
          </p:cNvSpPr>
          <p:nvPr/>
        </p:nvSpPr>
        <p:spPr bwMode="auto">
          <a:xfrm>
            <a:off x="4163500" y="5535101"/>
            <a:ext cx="6022039" cy="646331"/>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square">
            <a:spAutoFit/>
          </a:bodyPr>
          <a:lstStyle/>
          <a:p>
            <a:pPr>
              <a:spcBef>
                <a:spcPct val="50000"/>
              </a:spcBef>
            </a:pPr>
            <a:r>
              <a:rPr lang="en-US" sz="1200" dirty="0" err="1"/>
              <a:t>Bertin's</a:t>
            </a:r>
            <a:r>
              <a:rPr lang="en-US" sz="1200" dirty="0"/>
              <a:t> system consists of seven visual variables: </a:t>
            </a:r>
            <a:br>
              <a:rPr lang="en-US" sz="1200" dirty="0"/>
            </a:br>
            <a:r>
              <a:rPr lang="en-US" sz="1200" dirty="0"/>
              <a:t>position, shape , color hue, orientation, texture, size, and value, </a:t>
            </a:r>
            <a:br>
              <a:rPr lang="en-US" sz="1200" dirty="0"/>
            </a:br>
            <a:r>
              <a:rPr lang="en-US" sz="1200" dirty="0"/>
              <a:t>combined with a visual semantics for linking data attributes to visual elements. </a:t>
            </a:r>
          </a:p>
        </p:txBody>
      </p:sp>
      <p:sp>
        <p:nvSpPr>
          <p:cNvPr id="107534" name="Text Box 14"/>
          <p:cNvSpPr txBox="1">
            <a:spLocks noChangeArrowheads="1"/>
          </p:cNvSpPr>
          <p:nvPr/>
        </p:nvSpPr>
        <p:spPr bwMode="auto">
          <a:xfrm>
            <a:off x="647244" y="4402606"/>
            <a:ext cx="3257013" cy="830997"/>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square">
            <a:spAutoFit/>
          </a:bodyPr>
          <a:lstStyle/>
          <a:p>
            <a:pPr>
              <a:spcBef>
                <a:spcPct val="50000"/>
              </a:spcBef>
            </a:pPr>
            <a:r>
              <a:rPr lang="en-US" sz="1200" dirty="0"/>
              <a:t>Jacques </a:t>
            </a:r>
            <a:r>
              <a:rPr lang="en-US" sz="1200" dirty="0" err="1"/>
              <a:t>Bertin’s</a:t>
            </a:r>
            <a:r>
              <a:rPr lang="en-US" sz="1200" dirty="0"/>
              <a:t> </a:t>
            </a:r>
            <a:r>
              <a:rPr lang="en-US" sz="1200" i="1" dirty="0"/>
              <a:t>Semiology of Graphics </a:t>
            </a:r>
            <a:r>
              <a:rPr lang="en-US" sz="1200" dirty="0"/>
              <a:t>(1967/1983) systematically classified the use of visual elements to display data and relationships</a:t>
            </a:r>
          </a:p>
        </p:txBody>
      </p:sp>
      <p:sp>
        <p:nvSpPr>
          <p:cNvPr id="107522" name="Rectangle 2"/>
          <p:cNvSpPr>
            <a:spLocks noGrp="1" noChangeArrowheads="1"/>
          </p:cNvSpPr>
          <p:nvPr>
            <p:ph type="title"/>
          </p:nvPr>
        </p:nvSpPr>
        <p:spPr/>
        <p:txBody>
          <a:bodyPr/>
          <a:lstStyle/>
          <a:p>
            <a:r>
              <a:rPr lang="en-US" dirty="0" smtClean="0"/>
              <a:t>Jacques </a:t>
            </a:r>
            <a:r>
              <a:rPr lang="en-US" dirty="0" err="1" smtClean="0"/>
              <a:t>Bertin’s</a:t>
            </a:r>
            <a:r>
              <a:rPr lang="en-US" dirty="0" smtClean="0"/>
              <a:t> Contributions</a:t>
            </a:r>
            <a:endParaRPr lang="en-US" dirty="0"/>
          </a:p>
        </p:txBody>
      </p:sp>
      <p:sp>
        <p:nvSpPr>
          <p:cNvPr id="2" name="Date Placeholder 1"/>
          <p:cNvSpPr>
            <a:spLocks noGrp="1"/>
          </p:cNvSpPr>
          <p:nvPr>
            <p:ph type="dt" sz="half" idx="10"/>
          </p:nvPr>
        </p:nvSpPr>
        <p:spPr/>
        <p:txBody>
          <a:bodyPr/>
          <a:lstStyle/>
          <a:p>
            <a:fld id="{E50D528A-05AD-47ED-85BE-5B4A36E31A8C}" type="datetime1">
              <a:rPr lang="en-US" smtClean="0"/>
              <a:t>2013-10-13</a:t>
            </a:fld>
            <a:endParaRPr lang="en-US"/>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a:t>
            </a:fld>
            <a:endParaRPr lang="en-US"/>
          </a:p>
        </p:txBody>
      </p:sp>
      <p:grpSp>
        <p:nvGrpSpPr>
          <p:cNvPr id="107524" name="Group 4"/>
          <p:cNvGrpSpPr>
            <a:grpSpLocks/>
          </p:cNvGrpSpPr>
          <p:nvPr/>
        </p:nvGrpSpPr>
        <p:grpSpPr bwMode="auto">
          <a:xfrm>
            <a:off x="1164688" y="1846731"/>
            <a:ext cx="2293937" cy="2547937"/>
            <a:chOff x="1795" y="2160"/>
            <a:chExt cx="1445" cy="1605"/>
          </a:xfrm>
        </p:grpSpPr>
        <p:pic>
          <p:nvPicPr>
            <p:cNvPr id="107525" name="Picture 5" descr="bertin2"/>
            <p:cNvPicPr>
              <a:picLocks noChangeAspect="1" noChangeArrowheads="1"/>
            </p:cNvPicPr>
            <p:nvPr/>
          </p:nvPicPr>
          <p:blipFill>
            <a:blip r:embed="rId3" cstate="print"/>
            <a:srcRect/>
            <a:stretch>
              <a:fillRect/>
            </a:stretch>
          </p:blipFill>
          <p:spPr bwMode="auto">
            <a:xfrm>
              <a:off x="1830" y="2160"/>
              <a:ext cx="1359" cy="13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7526" name="Text Box 6"/>
            <p:cNvSpPr txBox="1">
              <a:spLocks noChangeArrowheads="1"/>
            </p:cNvSpPr>
            <p:nvPr/>
          </p:nvSpPr>
          <p:spPr bwMode="auto">
            <a:xfrm>
              <a:off x="1795" y="3552"/>
              <a:ext cx="1445" cy="213"/>
            </a:xfrm>
            <a:prstGeom prst="rect">
              <a:avLst/>
            </a:prstGeom>
            <a:noFill/>
            <a:ln w="12700" cap="sq">
              <a:noFill/>
              <a:miter lim="800000"/>
              <a:headEnd type="none" w="sm" len="sm"/>
              <a:tailEnd type="none" w="sm" len="sm"/>
            </a:ln>
            <a:effectLst/>
          </p:spPr>
          <p:txBody>
            <a:bodyPr>
              <a:spAutoFit/>
            </a:bodyPr>
            <a:lstStyle/>
            <a:p>
              <a:pPr algn="ctr">
                <a:spcBef>
                  <a:spcPct val="50000"/>
                </a:spcBef>
              </a:pPr>
              <a:r>
                <a:rPr kumimoji="1" lang="en-US" sz="1600" dirty="0"/>
                <a:t>Jacques </a:t>
              </a:r>
              <a:r>
                <a:rPr kumimoji="1" lang="en-US" sz="1600" dirty="0" err="1"/>
                <a:t>Bertin</a:t>
              </a:r>
              <a:endParaRPr kumimoji="1" lang="en-US" sz="1600" dirty="0"/>
            </a:p>
          </p:txBody>
        </p:sp>
      </p:grpSp>
      <p:grpSp>
        <p:nvGrpSpPr>
          <p:cNvPr id="107531" name="Group 11"/>
          <p:cNvGrpSpPr>
            <a:grpSpLocks/>
          </p:cNvGrpSpPr>
          <p:nvPr/>
        </p:nvGrpSpPr>
        <p:grpSpPr bwMode="auto">
          <a:xfrm>
            <a:off x="9366706" y="3030245"/>
            <a:ext cx="1782762" cy="3151187"/>
            <a:chOff x="4637" y="2335"/>
            <a:chExt cx="1123" cy="1985"/>
          </a:xfrm>
        </p:grpSpPr>
        <p:pic>
          <p:nvPicPr>
            <p:cNvPr id="107532" name="Picture 12" descr="bertin1"/>
            <p:cNvPicPr>
              <a:picLocks noChangeAspect="1" noChangeArrowheads="1"/>
            </p:cNvPicPr>
            <p:nvPr/>
          </p:nvPicPr>
          <p:blipFill>
            <a:blip r:embed="rId4" cstate="print"/>
            <a:srcRect/>
            <a:stretch>
              <a:fillRect/>
            </a:stretch>
          </p:blipFill>
          <p:spPr bwMode="auto">
            <a:xfrm>
              <a:off x="4637" y="2592"/>
              <a:ext cx="1123" cy="17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7533" name="Text Box 13"/>
            <p:cNvSpPr txBox="1">
              <a:spLocks noChangeArrowheads="1"/>
            </p:cNvSpPr>
            <p:nvPr/>
          </p:nvSpPr>
          <p:spPr bwMode="auto">
            <a:xfrm>
              <a:off x="4650" y="2335"/>
              <a:ext cx="1110" cy="213"/>
            </a:xfrm>
            <a:prstGeom prst="rect">
              <a:avLst/>
            </a:prstGeom>
            <a:noFill/>
            <a:ln w="12700" cap="sq">
              <a:noFill/>
              <a:miter lim="800000"/>
              <a:headEnd type="none" w="sm" len="sm"/>
              <a:tailEnd type="none" w="sm" len="sm"/>
            </a:ln>
            <a:effectLst/>
          </p:spPr>
          <p:txBody>
            <a:bodyPr>
              <a:spAutoFit/>
            </a:bodyPr>
            <a:lstStyle/>
            <a:p>
              <a:pPr algn="ctr">
                <a:spcBef>
                  <a:spcPct val="50000"/>
                </a:spcBef>
              </a:pPr>
              <a:r>
                <a:rPr kumimoji="1" lang="en-US" sz="1600" dirty="0">
                  <a:solidFill>
                    <a:schemeClr val="tx1">
                      <a:lumMod val="50000"/>
                    </a:schemeClr>
                  </a:solidFill>
                </a:rPr>
                <a:t>in 1997</a:t>
              </a:r>
            </a:p>
          </p:txBody>
        </p:sp>
      </p:grpSp>
      <p:pic>
        <p:nvPicPr>
          <p:cNvPr id="31" name="Picture 4" descr="http://www.infovis.net/imagenes/T1_N84_A2_Semiologi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4967" y="2086616"/>
            <a:ext cx="1719072" cy="22682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descr="http://www.infovis.net/imagenes/T1_N84_A2_Semiolog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040" y="3873471"/>
            <a:ext cx="1719072" cy="22682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9570" name="Rectangle 2"/>
          <p:cNvSpPr>
            <a:spLocks noGrp="1" noChangeArrowheads="1"/>
          </p:cNvSpPr>
          <p:nvPr>
            <p:ph type="title"/>
          </p:nvPr>
        </p:nvSpPr>
        <p:spPr/>
        <p:txBody>
          <a:bodyPr/>
          <a:lstStyle/>
          <a:p>
            <a:r>
              <a:rPr lang="en-US" smtClean="0"/>
              <a:t>Bertin’s Retinal Properties</a:t>
            </a:r>
            <a:endParaRPr lang="en-US"/>
          </a:p>
        </p:txBody>
      </p:sp>
      <p:sp>
        <p:nvSpPr>
          <p:cNvPr id="2" name="Date Placeholder 1"/>
          <p:cNvSpPr>
            <a:spLocks noGrp="1"/>
          </p:cNvSpPr>
          <p:nvPr>
            <p:ph type="dt" sz="half" idx="10"/>
          </p:nvPr>
        </p:nvSpPr>
        <p:spPr/>
        <p:txBody>
          <a:bodyPr/>
          <a:lstStyle/>
          <a:p>
            <a:fld id="{4EDB35CB-D58F-4C3D-8F2C-92A18614EA4B}" type="datetime1">
              <a:rPr lang="en-US" smtClean="0"/>
              <a:t>2013-10-13</a:t>
            </a:fld>
            <a:endParaRPr lang="en-US" dirty="0"/>
          </a:p>
        </p:txBody>
      </p:sp>
      <p:sp>
        <p:nvSpPr>
          <p:cNvPr id="3" name="Footer Placeholder 2"/>
          <p:cNvSpPr>
            <a:spLocks noGrp="1"/>
          </p:cNvSpPr>
          <p:nvPr>
            <p:ph type="ftr" sz="quarter" idx="11"/>
          </p:nvPr>
        </p:nvSpPr>
        <p:spPr/>
        <p:txBody>
          <a:bodyPr/>
          <a:lstStyle/>
          <a:p>
            <a:pPr algn="r"/>
            <a:r>
              <a:rPr lang="en-US" smtClean="0"/>
              <a:t>Information Tools</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9</a:t>
            </a:fld>
            <a:endParaRPr lang="en-US"/>
          </a:p>
        </p:txBody>
      </p:sp>
      <p:sp>
        <p:nvSpPr>
          <p:cNvPr id="109571" name="Rectangle 3"/>
          <p:cNvSpPr>
            <a:spLocks noGrp="1" noChangeArrowheads="1"/>
          </p:cNvSpPr>
          <p:nvPr>
            <p:ph sz="half" idx="4294967295"/>
          </p:nvPr>
        </p:nvSpPr>
        <p:spPr>
          <a:xfrm>
            <a:off x="906011" y="2086616"/>
            <a:ext cx="3387725" cy="1077218"/>
          </a:xfrm>
        </p:spPr>
        <p:txBody>
          <a:bodyPr>
            <a:spAutoFit/>
          </a:bodyPr>
          <a:lstStyle/>
          <a:p>
            <a:r>
              <a:rPr lang="en-US" dirty="0" smtClean="0"/>
              <a:t>so called because the retina of the eye is sensitive to them, </a:t>
            </a:r>
            <a:br>
              <a:rPr lang="en-US" dirty="0" smtClean="0"/>
            </a:br>
            <a:r>
              <a:rPr lang="en-US" dirty="0" smtClean="0"/>
              <a:t>independent of the location of the object</a:t>
            </a:r>
            <a:endParaRPr lang="en-US" dirty="0"/>
          </a:p>
        </p:txBody>
      </p:sp>
      <p:pic>
        <p:nvPicPr>
          <p:cNvPr id="4" name="Content Placeholder 3"/>
          <p:cNvPicPr>
            <a:picLocks noGrp="1" noChangeAspect="1"/>
          </p:cNvPicPr>
          <p:nvPr>
            <p:ph sz="half" idx="4294967295"/>
          </p:nvPr>
        </p:nvPicPr>
        <p:blipFill>
          <a:blip r:embed="rId4"/>
          <a:stretch>
            <a:fillRect/>
          </a:stretch>
        </p:blipFill>
        <p:spPr>
          <a:xfrm>
            <a:off x="4470400" y="1524000"/>
            <a:ext cx="6313487" cy="497205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practic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eleganc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integ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excellenc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theor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BDC6D5"/>
    </a:lt2>
    <a:accent1>
      <a:srgbClr val="EDF0F5"/>
    </a:accent1>
    <a:accent2>
      <a:srgbClr val="545D6F"/>
    </a:accent2>
    <a:accent3>
      <a:srgbClr val="FFFFFF"/>
    </a:accent3>
    <a:accent4>
      <a:srgbClr val="000000"/>
    </a:accent4>
    <a:accent5>
      <a:srgbClr val="F4F6F9"/>
    </a:accent5>
    <a:accent6>
      <a:srgbClr val="4B5364"/>
    </a:accent6>
    <a:hlink>
      <a:srgbClr val="617A9E"/>
    </a:hlink>
    <a:folHlink>
      <a:srgbClr val="FF0000"/>
    </a:folHlink>
  </a:clrScheme>
  <a:fontScheme name="Standarddesign">
    <a:majorFont>
      <a:latin typeface="MetaCorrespondence"/>
      <a:ea typeface=""/>
      <a:cs typeface=""/>
    </a:majorFont>
    <a:minorFont>
      <a:latin typeface="MetaCorresponden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000000"/>
    </a:dk2>
    <a:lt2>
      <a:srgbClr val="BDC6D5"/>
    </a:lt2>
    <a:accent1>
      <a:srgbClr val="EDF0F5"/>
    </a:accent1>
    <a:accent2>
      <a:srgbClr val="545D6F"/>
    </a:accent2>
    <a:accent3>
      <a:srgbClr val="FFFFFF"/>
    </a:accent3>
    <a:accent4>
      <a:srgbClr val="000000"/>
    </a:accent4>
    <a:accent5>
      <a:srgbClr val="F4F6F9"/>
    </a:accent5>
    <a:accent6>
      <a:srgbClr val="4B5364"/>
    </a:accent6>
    <a:hlink>
      <a:srgbClr val="617A9E"/>
    </a:hlink>
    <a:folHlink>
      <a:srgbClr val="FF0000"/>
    </a:folHlink>
  </a:clrScheme>
  <a:fontScheme name="Standarddesign">
    <a:majorFont>
      <a:latin typeface="MetaCorrespondence"/>
      <a:ea typeface=""/>
      <a:cs typeface=""/>
    </a:majorFont>
    <a:minorFont>
      <a:latin typeface="MetaCorresponden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235</TotalTime>
  <Words>2329</Words>
  <Application>Microsoft Office PowerPoint</Application>
  <PresentationFormat>Widescreen</PresentationFormat>
  <Paragraphs>416</Paragraphs>
  <Slides>51</Slides>
  <Notes>46</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51</vt:i4>
      </vt:variant>
    </vt:vector>
  </HeadingPairs>
  <TitlesOfParts>
    <vt:vector size="61" baseType="lpstr">
      <vt:lpstr>Arial</vt:lpstr>
      <vt:lpstr>Calibri</vt:lpstr>
      <vt:lpstr>Tahoma</vt:lpstr>
      <vt:lpstr>Times New Roman</vt:lpstr>
      <vt:lpstr>Clarity</vt:lpstr>
      <vt:lpstr>practice</vt:lpstr>
      <vt:lpstr>elegance</vt:lpstr>
      <vt:lpstr>integrity</vt:lpstr>
      <vt:lpstr>excellence</vt:lpstr>
      <vt:lpstr>theory</vt:lpstr>
      <vt:lpstr>Graphic Portrayal of Information</vt:lpstr>
      <vt:lpstr>Graphic Portrayal of Information</vt:lpstr>
      <vt:lpstr>Why Graphics Theory Matters</vt:lpstr>
      <vt:lpstr>It matters because …</vt:lpstr>
      <vt:lpstr>It matters because …</vt:lpstr>
      <vt:lpstr>Three big names</vt:lpstr>
      <vt:lpstr>William Playfair’s Contributions</vt:lpstr>
      <vt:lpstr>Jacques Bertin’s Contributions</vt:lpstr>
      <vt:lpstr>Bertin’s Retinal Properties</vt:lpstr>
      <vt:lpstr>Edward Tufte</vt:lpstr>
      <vt:lpstr>Graphical Excellence</vt:lpstr>
      <vt:lpstr>Graphical Excellence</vt:lpstr>
      <vt:lpstr>Graphical Integrity</vt:lpstr>
      <vt:lpstr>Graphical Integrity</vt:lpstr>
      <vt:lpstr>Graphical Integrity</vt:lpstr>
      <vt:lpstr>Graphical Integrity</vt:lpstr>
      <vt:lpstr>Graphical Integrity</vt:lpstr>
      <vt:lpstr>Graphical Integrity</vt:lpstr>
      <vt:lpstr>Graphical Integrity</vt:lpstr>
      <vt:lpstr>Graphical Integrity</vt:lpstr>
      <vt:lpstr>Graphical Integrity</vt:lpstr>
      <vt:lpstr>Graphical Integrity</vt:lpstr>
      <vt:lpstr>Graphical elegance</vt:lpstr>
      <vt:lpstr>Graphical elegance</vt:lpstr>
      <vt:lpstr>Graphical elegance</vt:lpstr>
      <vt:lpstr>Graphical elegance</vt:lpstr>
      <vt:lpstr>Graphical elegance</vt:lpstr>
      <vt:lpstr>Graphical elegance</vt:lpstr>
      <vt:lpstr>Envisioning Information</vt:lpstr>
      <vt:lpstr>Envisioning Information</vt:lpstr>
      <vt:lpstr>Envisioning Information</vt:lpstr>
      <vt:lpstr>Envisioning Information</vt:lpstr>
      <vt:lpstr>Envisioning Information</vt:lpstr>
      <vt:lpstr>Envisioning Information</vt:lpstr>
      <vt:lpstr>Envisioning Information</vt:lpstr>
      <vt:lpstr>Envisioning Information</vt:lpstr>
      <vt:lpstr>Envisioning Information</vt:lpstr>
      <vt:lpstr>Envisioning Information</vt:lpstr>
      <vt:lpstr>Tufte's Rules </vt:lpstr>
      <vt:lpstr>Tufte's Rules </vt:lpstr>
      <vt:lpstr>Tufte's Rules </vt:lpstr>
      <vt:lpstr>Tufte's Rules </vt:lpstr>
      <vt:lpstr>Tufte's Rules </vt:lpstr>
      <vt:lpstr>Tufte's Rules </vt:lpstr>
      <vt:lpstr>Is this important?</vt:lpstr>
      <vt:lpstr>Theory in Practice</vt:lpstr>
      <vt:lpstr>Theory in Practice</vt:lpstr>
      <vt:lpstr>Theory in Practice</vt:lpstr>
      <vt:lpstr>Effective graphical data portrayal</vt:lpstr>
      <vt:lpstr>How display can alter one’s perception</vt:lpstr>
      <vt:lpstr>Let’s spend 20 productive minutes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Bergquist</dc:creator>
  <cp:lastModifiedBy>Ron Bergquist</cp:lastModifiedBy>
  <cp:revision>40</cp:revision>
  <dcterms:created xsi:type="dcterms:W3CDTF">2013-08-10T21:20:23Z</dcterms:created>
  <dcterms:modified xsi:type="dcterms:W3CDTF">2013-10-13T19:03:40Z</dcterms:modified>
</cp:coreProperties>
</file>