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75" r:id="rId2"/>
    <p:sldId id="264" r:id="rId3"/>
    <p:sldId id="276" r:id="rId4"/>
    <p:sldId id="273" r:id="rId5"/>
    <p:sldId id="272" r:id="rId6"/>
    <p:sldId id="263" r:id="rId7"/>
    <p:sldId id="277" r:id="rId8"/>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12" autoAdjust="0"/>
  </p:normalViewPr>
  <p:slideViewPr>
    <p:cSldViewPr>
      <p:cViewPr varScale="1">
        <p:scale>
          <a:sx n="74" d="100"/>
          <a:sy n="74" d="100"/>
        </p:scale>
        <p:origin x="-328" y="-1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9/16/14</a:t>
            </a:fld>
            <a:endParaRPr lang="en-US" smtClean="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754ED01-E2A0-4C1E-8E21-014B99041579}"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9/16/14</a:t>
            </a:fld>
            <a:endParaRPr lang="en-US" smtClean="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88900">
              <a:lnSpc>
                <a:spcPct val="100000"/>
              </a:lnSpc>
            </a:pPr>
            <a:fld id="{81D60167-4931-47E6-BA6A-407CBD079E47}" type="slidenum">
              <a:rPr lang="en-US" sz="1800" smtClean="0">
                <a:solidFill>
                  <a:srgbClr val="FFFFFF"/>
                </a:solidFill>
                <a:latin typeface="Arial"/>
                <a:cs typeface="Arial"/>
              </a:rPr>
              <a:t>‹#›</a:t>
            </a:fld>
            <a:endParaRPr lang="en-US" sz="1800">
              <a:latin typeface="Arial"/>
              <a:cs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9/16/14</a:t>
            </a:fld>
            <a:endParaRPr lang="en-US" smtClean="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88900">
              <a:lnSpc>
                <a:spcPct val="100000"/>
              </a:lnSpc>
            </a:pPr>
            <a:fld id="{81D60167-4931-47E6-BA6A-407CBD079E47}" type="slidenum">
              <a:rPr lang="en-US" sz="1800" smtClean="0">
                <a:solidFill>
                  <a:srgbClr val="FFFFFF"/>
                </a:solidFill>
                <a:latin typeface="Arial"/>
                <a:cs typeface="Arial"/>
              </a:rPr>
              <a:t>‹#›</a:t>
            </a:fld>
            <a:endParaRPr lang="en-US" sz="1800">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9/16/14</a:t>
            </a:fld>
            <a:endParaRPr lang="en-US" smtClean="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88900">
              <a:lnSpc>
                <a:spcPct val="100000"/>
              </a:lnSpc>
            </a:pPr>
            <a:fld id="{81D60167-4931-47E6-BA6A-407CBD079E47}" type="slidenum">
              <a:rPr lang="en-US" sz="1800" smtClean="0">
                <a:solidFill>
                  <a:srgbClr val="FFFFFF"/>
                </a:solidFill>
                <a:latin typeface="Arial"/>
                <a:cs typeface="Arial"/>
              </a:rPr>
              <a:t>‹#›</a:t>
            </a:fld>
            <a:endParaRPr lang="en-US" sz="1800">
              <a:latin typeface="Arial"/>
              <a:cs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9/16/14</a:t>
            </a:fld>
            <a:endParaRPr lang="en-US" smtClean="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88900">
              <a:lnSpc>
                <a:spcPct val="100000"/>
              </a:lnSpc>
            </a:pPr>
            <a:fld id="{81D60167-4931-47E6-BA6A-407CBD079E47}" type="slidenum">
              <a:rPr lang="en-US" sz="1800" smtClean="0">
                <a:solidFill>
                  <a:srgbClr val="FFFFFF"/>
                </a:solidFill>
                <a:latin typeface="Arial"/>
                <a:cs typeface="Arial"/>
              </a:rPr>
              <a:t>‹#›</a:t>
            </a:fld>
            <a:endParaRPr lang="en-US" sz="1800">
              <a:latin typeface="Arial"/>
              <a:cs typeface="Aria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9/16/14</a:t>
            </a:fld>
            <a:endParaRPr lang="en-US" smtClean="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88900">
              <a:lnSpc>
                <a:spcPct val="100000"/>
              </a:lnSpc>
            </a:pPr>
            <a:fld id="{81D60167-4931-47E6-BA6A-407CBD079E47}" type="slidenum">
              <a:rPr lang="en-US" sz="1800" smtClean="0">
                <a:solidFill>
                  <a:srgbClr val="FFFFFF"/>
                </a:solidFill>
                <a:latin typeface="Arial"/>
                <a:cs typeface="Arial"/>
              </a:rPr>
              <a:t>‹#›</a:t>
            </a:fld>
            <a:endParaRPr lang="en-US" sz="1800">
              <a:latin typeface="Arial"/>
              <a:cs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9/16/14</a:t>
            </a:fld>
            <a:endParaRPr lang="en-US" smtClean="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88900">
              <a:lnSpc>
                <a:spcPct val="100000"/>
              </a:lnSpc>
            </a:pPr>
            <a:fld id="{81D60167-4931-47E6-BA6A-407CBD079E47}" type="slidenum">
              <a:rPr lang="en-US" sz="1800" smtClean="0">
                <a:solidFill>
                  <a:srgbClr val="FFFFFF"/>
                </a:solidFill>
                <a:latin typeface="Arial"/>
                <a:cs typeface="Arial"/>
              </a:rPr>
              <a:t>‹#›</a:t>
            </a:fld>
            <a:endParaRPr lang="en-US" sz="1800">
              <a:latin typeface="Arial"/>
              <a:cs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t>9/16/14</a:t>
            </a:fld>
            <a:endParaRPr lang="en-US" smtClean="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88900">
              <a:lnSpc>
                <a:spcPct val="100000"/>
              </a:lnSpc>
            </a:pPr>
            <a:fld id="{81D60167-4931-47E6-BA6A-407CBD079E47}" type="slidenum">
              <a:rPr lang="en-US" sz="1800" smtClean="0">
                <a:solidFill>
                  <a:srgbClr val="FFFFFF"/>
                </a:solidFill>
                <a:latin typeface="Arial"/>
                <a:cs typeface="Arial"/>
              </a:rPr>
              <a:t>‹#›</a:t>
            </a:fld>
            <a:endParaRPr lang="en-US" sz="1800">
              <a:latin typeface="Arial"/>
              <a:cs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t>9/16/14</a:t>
            </a:fld>
            <a:endParaRPr lang="en-US" smtClean="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88900">
              <a:lnSpc>
                <a:spcPct val="100000"/>
              </a:lnSpc>
            </a:pPr>
            <a:fld id="{81D60167-4931-47E6-BA6A-407CBD079E47}" type="slidenum">
              <a:rPr lang="en-US" sz="1800" smtClean="0">
                <a:solidFill>
                  <a:srgbClr val="FFFFFF"/>
                </a:solidFill>
                <a:latin typeface="Arial"/>
                <a:cs typeface="Arial"/>
              </a:rPr>
              <a:t>‹#›</a:t>
            </a:fld>
            <a:endParaRPr lang="en-US" sz="1800">
              <a:latin typeface="Arial"/>
              <a:cs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9/16/14</a:t>
            </a:fld>
            <a:endParaRPr lang="en-US" smtClean="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9/16/14</a:t>
            </a:fld>
            <a:endParaRPr lang="en-US" smtClean="0"/>
          </a:p>
        </p:txBody>
      </p:sp>
      <p:sp>
        <p:nvSpPr>
          <p:cNvPr id="7" name="Slide Number Placeholder 6"/>
          <p:cNvSpPr>
            <a:spLocks noGrp="1"/>
          </p:cNvSpPr>
          <p:nvPr>
            <p:ph type="sldNum" sz="quarter" idx="12"/>
          </p:nvPr>
        </p:nvSpPr>
        <p:spPr/>
        <p:txBody>
          <a:bodyPr/>
          <a:lstStyle/>
          <a:p>
            <a:pPr marL="88900">
              <a:lnSpc>
                <a:spcPct val="100000"/>
              </a:lnSpc>
            </a:pPr>
            <a:fld id="{81D60167-4931-47E6-BA6A-407CBD079E47}" type="slidenum">
              <a:rPr lang="en-US" sz="1800" smtClean="0">
                <a:solidFill>
                  <a:srgbClr val="FFFFFF"/>
                </a:solidFill>
                <a:latin typeface="Arial"/>
                <a:cs typeface="Arial"/>
              </a:rPr>
              <a:t>‹#›</a:t>
            </a:fld>
            <a:endParaRPr lang="en-US" sz="1800">
              <a:latin typeface="Arial"/>
              <a:cs typeface="Aria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t>9/16/14</a:t>
            </a:fld>
            <a:endParaRPr lang="en-US"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marL="88900">
              <a:lnSpc>
                <a:spcPct val="100000"/>
              </a:lnSpc>
            </a:pPr>
            <a:fld id="{81D60167-4931-47E6-BA6A-407CBD079E47}" type="slidenum">
              <a:rPr lang="en-US" sz="1800" smtClean="0">
                <a:solidFill>
                  <a:srgbClr val="FFFFFF"/>
                </a:solidFill>
                <a:latin typeface="Arial"/>
                <a:cs typeface="Arial"/>
              </a:rPr>
              <a:t>‹#›</a:t>
            </a:fld>
            <a:endParaRPr lang="en-US" sz="1800">
              <a:latin typeface="Arial"/>
              <a:cs typeface="Aria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noAutofit/>
          </a:bodyPr>
          <a:lstStyle/>
          <a:p>
            <a:pPr marL="12700">
              <a:lnSpc>
                <a:spcPts val="5470"/>
              </a:lnSpc>
            </a:pPr>
            <a:r>
              <a:rPr sz="4600" b="1" spc="-434" dirty="0" smtClean="0">
                <a:solidFill>
                  <a:srgbClr val="1F487C"/>
                </a:solidFill>
                <a:latin typeface="Arial"/>
                <a:cs typeface="Arial"/>
              </a:rPr>
              <a:t>T</a:t>
            </a:r>
            <a:r>
              <a:rPr sz="4600" b="1" spc="-100" dirty="0" smtClean="0">
                <a:solidFill>
                  <a:srgbClr val="1F487C"/>
                </a:solidFill>
                <a:latin typeface="Arial"/>
                <a:cs typeface="Arial"/>
              </a:rPr>
              <a:t>od</a:t>
            </a:r>
            <a:r>
              <a:rPr sz="4600" b="1" spc="-130" dirty="0" smtClean="0">
                <a:solidFill>
                  <a:srgbClr val="1F487C"/>
                </a:solidFill>
                <a:latin typeface="Arial"/>
                <a:cs typeface="Arial"/>
              </a:rPr>
              <a:t>ay</a:t>
            </a:r>
            <a:r>
              <a:rPr sz="4600" b="1" spc="-275" dirty="0" smtClean="0">
                <a:solidFill>
                  <a:srgbClr val="1F487C"/>
                </a:solidFill>
                <a:latin typeface="Arial"/>
                <a:cs typeface="Arial"/>
              </a:rPr>
              <a:t>’</a:t>
            </a:r>
            <a:r>
              <a:rPr sz="4600" b="1" spc="-30" dirty="0" smtClean="0">
                <a:solidFill>
                  <a:srgbClr val="1F487C"/>
                </a:solidFill>
                <a:latin typeface="Arial"/>
                <a:cs typeface="Arial"/>
              </a:rPr>
              <a:t>s</a:t>
            </a:r>
            <a:r>
              <a:rPr sz="4600" b="1" spc="-365" dirty="0" smtClean="0">
                <a:solidFill>
                  <a:srgbClr val="1F487C"/>
                </a:solidFill>
                <a:latin typeface="Arial"/>
                <a:cs typeface="Arial"/>
              </a:rPr>
              <a:t> </a:t>
            </a:r>
            <a:r>
              <a:rPr lang="en-US" sz="4600" b="1" spc="-130" dirty="0" smtClean="0">
                <a:solidFill>
                  <a:srgbClr val="1F487C"/>
                </a:solidFill>
                <a:latin typeface="Arial"/>
                <a:cs typeface="Arial"/>
              </a:rPr>
              <a:t>Warmup</a:t>
            </a:r>
            <a:endParaRPr sz="4600" dirty="0">
              <a:latin typeface="Arial"/>
              <a:cs typeface="Arial"/>
            </a:endParaRPr>
          </a:p>
        </p:txBody>
      </p:sp>
      <p:sp>
        <p:nvSpPr>
          <p:cNvPr id="3" name="object 3"/>
          <p:cNvSpPr txBox="1"/>
          <p:nvPr/>
        </p:nvSpPr>
        <p:spPr>
          <a:xfrm>
            <a:off x="650240" y="1597914"/>
            <a:ext cx="7200265" cy="4639945"/>
          </a:xfrm>
          <a:prstGeom prst="rect">
            <a:avLst/>
          </a:prstGeom>
        </p:spPr>
        <p:txBody>
          <a:bodyPr vert="horz" wrap="square" lIns="0" tIns="0" rIns="0" bIns="0" rtlCol="0">
            <a:noAutofit/>
          </a:bodyPr>
          <a:lstStyle/>
          <a:p>
            <a:pPr marL="12700">
              <a:lnSpc>
                <a:spcPct val="100000"/>
              </a:lnSpc>
              <a:spcBef>
                <a:spcPts val="290"/>
              </a:spcBef>
              <a:tabLst>
                <a:tab pos="241300" algn="l"/>
              </a:tabLst>
            </a:pPr>
            <a:r>
              <a:rPr lang="en-US" sz="1900" dirty="0" smtClean="0">
                <a:latin typeface="Arial"/>
                <a:cs typeface="Arial"/>
              </a:rPr>
              <a:t>Your sibling just got a spur of the moment tattoo and now regrets it. </a:t>
            </a:r>
          </a:p>
          <a:p>
            <a:pPr marL="12700">
              <a:lnSpc>
                <a:spcPct val="100000"/>
              </a:lnSpc>
              <a:spcBef>
                <a:spcPts val="290"/>
              </a:spcBef>
              <a:tabLst>
                <a:tab pos="241300" algn="l"/>
              </a:tabLst>
            </a:pPr>
            <a:r>
              <a:rPr lang="en-US" sz="1900" dirty="0" smtClean="0">
                <a:latin typeface="Arial"/>
                <a:cs typeface="Arial"/>
              </a:rPr>
              <a:t>What are the current available methods for tattoo removal, and how effective are they? Which method do you think is best? Why? </a:t>
            </a:r>
            <a:endParaRPr sz="1900" dirty="0">
              <a:latin typeface="Arial"/>
              <a:cs typeface="Arial"/>
            </a:endParaRPr>
          </a:p>
        </p:txBody>
      </p:sp>
      <p:sp>
        <p:nvSpPr>
          <p:cNvPr id="4" name="object 4"/>
          <p:cNvSpPr/>
          <p:nvPr/>
        </p:nvSpPr>
        <p:spPr>
          <a:xfrm>
            <a:off x="8531732" y="5650209"/>
            <a:ext cx="71120" cy="394990"/>
          </a:xfrm>
          <a:custGeom>
            <a:avLst/>
            <a:gdLst/>
            <a:ahLst/>
            <a:cxnLst/>
            <a:rect l="l" t="t" r="r" b="b"/>
            <a:pathLst>
              <a:path w="71120" h="394990">
                <a:moveTo>
                  <a:pt x="71120" y="394990"/>
                </a:moveTo>
                <a:lnTo>
                  <a:pt x="31026" y="382610"/>
                </a:lnTo>
                <a:lnTo>
                  <a:pt x="5269" y="350774"/>
                </a:lnTo>
                <a:lnTo>
                  <a:pt x="0" y="69870"/>
                </a:lnTo>
                <a:lnTo>
                  <a:pt x="1475" y="55395"/>
                </a:lnTo>
                <a:lnTo>
                  <a:pt x="21237" y="19189"/>
                </a:lnTo>
                <a:lnTo>
                  <a:pt x="44231" y="4014"/>
                </a:lnTo>
                <a:lnTo>
                  <a:pt x="57786" y="0"/>
                </a:lnTo>
              </a:path>
            </a:pathLst>
          </a:custGeom>
          <a:ln w="19050">
            <a:solidFill>
              <a:srgbClr val="FFFFFF"/>
            </a:solidFill>
          </a:ln>
        </p:spPr>
        <p:txBody>
          <a:bodyPr wrap="square" lIns="0" tIns="0" rIns="0" bIns="0" rtlCol="0">
            <a:noAutofit/>
          </a:bodyPr>
          <a:lstStyle/>
          <a:p>
            <a:endParaRPr/>
          </a:p>
        </p:txBody>
      </p:sp>
      <p:sp>
        <p:nvSpPr>
          <p:cNvPr id="5" name="object 5"/>
          <p:cNvSpPr/>
          <p:nvPr/>
        </p:nvSpPr>
        <p:spPr>
          <a:xfrm>
            <a:off x="9009253" y="5648959"/>
            <a:ext cx="71120" cy="394990"/>
          </a:xfrm>
          <a:custGeom>
            <a:avLst/>
            <a:gdLst/>
            <a:ahLst/>
            <a:cxnLst/>
            <a:rect l="l" t="t" r="r" b="b"/>
            <a:pathLst>
              <a:path w="71120" h="394990">
                <a:moveTo>
                  <a:pt x="0" y="0"/>
                </a:moveTo>
                <a:lnTo>
                  <a:pt x="40148" y="12380"/>
                </a:lnTo>
                <a:lnTo>
                  <a:pt x="65867" y="44215"/>
                </a:lnTo>
                <a:lnTo>
                  <a:pt x="71120" y="325119"/>
                </a:lnTo>
                <a:lnTo>
                  <a:pt x="69649" y="339594"/>
                </a:lnTo>
                <a:lnTo>
                  <a:pt x="49930" y="375800"/>
                </a:lnTo>
                <a:lnTo>
                  <a:pt x="26941" y="390975"/>
                </a:lnTo>
                <a:lnTo>
                  <a:pt x="13368" y="394990"/>
                </a:lnTo>
              </a:path>
            </a:pathLst>
          </a:custGeom>
          <a:ln w="19050">
            <a:solidFill>
              <a:srgbClr val="FFFFFF"/>
            </a:solidFill>
          </a:ln>
        </p:spPr>
        <p:txBody>
          <a:bodyPr wrap="square" lIns="0" tIns="0" rIns="0" bIns="0" rtlCol="0">
            <a:noAutofit/>
          </a:bodyPr>
          <a:lstStyle/>
          <a:p>
            <a:endParaRPr/>
          </a:p>
        </p:txBody>
      </p:sp>
      <p:sp>
        <p:nvSpPr>
          <p:cNvPr id="6" name="object 6"/>
          <p:cNvSpPr txBox="1"/>
          <p:nvPr/>
        </p:nvSpPr>
        <p:spPr>
          <a:xfrm>
            <a:off x="8732011" y="5705246"/>
            <a:ext cx="153035" cy="285115"/>
          </a:xfrm>
          <a:prstGeom prst="rect">
            <a:avLst/>
          </a:prstGeom>
        </p:spPr>
        <p:txBody>
          <a:bodyPr vert="horz" wrap="square" lIns="0" tIns="0" rIns="0" bIns="0" rtlCol="0">
            <a:noAutofit/>
          </a:bodyPr>
          <a:lstStyle/>
          <a:p>
            <a:pPr marL="12700">
              <a:lnSpc>
                <a:spcPct val="100000"/>
              </a:lnSpc>
            </a:pPr>
            <a:r>
              <a:rPr sz="1800" dirty="0" smtClean="0">
                <a:latin typeface="Arial"/>
                <a:cs typeface="Arial"/>
              </a:rPr>
              <a:t>2</a:t>
            </a:r>
            <a:endParaRPr sz="1800">
              <a:latin typeface="Arial"/>
              <a:cs typeface="Arial"/>
            </a:endParaRPr>
          </a:p>
        </p:txBody>
      </p:sp>
    </p:spTree>
    <p:extLst>
      <p:ext uri="{BB962C8B-B14F-4D97-AF65-F5344CB8AC3E}">
        <p14:creationId xmlns:p14="http://schemas.microsoft.com/office/powerpoint/2010/main" val="7658277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28600" y="76200"/>
            <a:ext cx="8763000" cy="5867400"/>
          </a:xfrm>
          <a:prstGeom prst="rect">
            <a:avLst/>
          </a:prstGeom>
          <a:blipFill>
            <a:blip r:embed="rId2" cstate="print"/>
            <a:stretch>
              <a:fillRect/>
            </a:stretch>
          </a:blipFill>
        </p:spPr>
        <p:txBody>
          <a:bodyPr wrap="square" lIns="0" tIns="0" rIns="0" bIns="0" rtlCol="0">
            <a:noAutofit/>
          </a:bodyPr>
          <a:lstStyle/>
          <a:p>
            <a:r>
              <a:rPr lang="en-US" sz="1200" b="1" dirty="0"/>
              <a:t>Stage 1: Initiation</a:t>
            </a:r>
            <a:endParaRPr lang="en-US" sz="1200" dirty="0"/>
          </a:p>
          <a:p>
            <a:r>
              <a:rPr lang="en-US" sz="1200" dirty="0"/>
              <a:t>During the first stage, </a:t>
            </a:r>
            <a:r>
              <a:rPr lang="en-US" sz="1200" i="1" dirty="0"/>
              <a:t>initiation</a:t>
            </a:r>
            <a:r>
              <a:rPr lang="en-US" sz="1200" dirty="0"/>
              <a:t>, the information seeker recognizes the need for new information to complete an assignment. As they think more about the topic, they may discuss the topic with others and brainstorm the topic further. This stage of the information seeking process is filled with feelings of apprehension and uncertainty</a:t>
            </a:r>
            <a:r>
              <a:rPr lang="en-US" sz="1200" dirty="0" smtClean="0"/>
              <a:t>.</a:t>
            </a:r>
          </a:p>
          <a:p>
            <a:endParaRPr lang="en-US" sz="1200" dirty="0"/>
          </a:p>
          <a:p>
            <a:r>
              <a:rPr lang="en-US" sz="1200" b="1" dirty="0"/>
              <a:t>Stage 2: Selection</a:t>
            </a:r>
            <a:endParaRPr lang="en-US" sz="1200" dirty="0"/>
          </a:p>
          <a:p>
            <a:r>
              <a:rPr lang="en-US" sz="1200" dirty="0"/>
              <a:t>In the second stage, </a:t>
            </a:r>
            <a:r>
              <a:rPr lang="en-US" sz="1200" i="1" dirty="0"/>
              <a:t>selection</a:t>
            </a:r>
            <a:r>
              <a:rPr lang="en-US" sz="1200" dirty="0"/>
              <a:t>, the individual </a:t>
            </a:r>
            <a:r>
              <a:rPr lang="en-US" sz="1200" dirty="0" err="1"/>
              <a:t>bocha</a:t>
            </a:r>
            <a:r>
              <a:rPr lang="en-US" sz="1200" dirty="0"/>
              <a:t> begins to decide what topic will be investigated and how to proceed. Some information retrieval may occur at this point. The uncertainty associated with the first stage often fades with the selection of a topic, and is replaced with a sense of optimism</a:t>
            </a:r>
            <a:r>
              <a:rPr lang="en-US" sz="1200" dirty="0" smtClean="0"/>
              <a:t>.</a:t>
            </a:r>
          </a:p>
          <a:p>
            <a:endParaRPr lang="en-US" sz="1200" dirty="0"/>
          </a:p>
          <a:p>
            <a:r>
              <a:rPr lang="en-US" sz="1200" b="1" dirty="0"/>
              <a:t>Stage 3: Exploration</a:t>
            </a:r>
            <a:endParaRPr lang="en-US" sz="1200" dirty="0"/>
          </a:p>
          <a:p>
            <a:r>
              <a:rPr lang="en-US" sz="1200" dirty="0"/>
              <a:t>In the third stage, </a:t>
            </a:r>
            <a:r>
              <a:rPr lang="en-US" sz="1200" i="1" dirty="0"/>
              <a:t>exploration</a:t>
            </a:r>
            <a:r>
              <a:rPr lang="en-US" sz="1200" dirty="0"/>
              <a:t>, information on the topic is gathered and a new personal knowledge is created. Students endeavor to locate new information and situate it within their previous understanding of the topic. In this stage, feelings of anxiety may return if the information seeker finds inconsistent or incompatible information</a:t>
            </a:r>
            <a:r>
              <a:rPr lang="en-US" sz="1200" dirty="0" smtClean="0"/>
              <a:t>.</a:t>
            </a:r>
          </a:p>
          <a:p>
            <a:endParaRPr lang="en-US" sz="1200" dirty="0"/>
          </a:p>
          <a:p>
            <a:r>
              <a:rPr lang="en-US" sz="1200" b="1" dirty="0"/>
              <a:t>Stage 4: Formulation</a:t>
            </a:r>
            <a:endParaRPr lang="en-US" sz="1200" dirty="0"/>
          </a:p>
          <a:p>
            <a:r>
              <a:rPr lang="en-US" sz="1200" dirty="0"/>
              <a:t>During the fourth stage, </a:t>
            </a:r>
            <a:r>
              <a:rPr lang="en-US" sz="1200" i="1" dirty="0"/>
              <a:t>formulation</a:t>
            </a:r>
            <a:r>
              <a:rPr lang="en-US" sz="1200" dirty="0"/>
              <a:t>, the information seeker starts to evaluate the information that has been gathered. At this point, a focused perspective begins to form and there is not as much confusion and uncertainty as in earlier stages. Formulation is considered to be the most important stage of the process. The information seeker will here formulate a personalized construction of the topic from the general information gathered in the exploration phase</a:t>
            </a:r>
            <a:r>
              <a:rPr lang="en-US" sz="1200" dirty="0" smtClean="0"/>
              <a:t>.</a:t>
            </a:r>
          </a:p>
          <a:p>
            <a:endParaRPr lang="en-US" sz="1200" dirty="0"/>
          </a:p>
          <a:p>
            <a:r>
              <a:rPr lang="en-US" sz="1200" b="1" dirty="0"/>
              <a:t>Stage 5: Collection</a:t>
            </a:r>
            <a:r>
              <a:rPr lang="en-US" sz="1200" dirty="0"/>
              <a:t>.</a:t>
            </a:r>
          </a:p>
          <a:p>
            <a:r>
              <a:rPr lang="en-US" sz="1200" dirty="0"/>
              <a:t>During the fifth stage, </a:t>
            </a:r>
            <a:r>
              <a:rPr lang="en-US" sz="1200" i="1" dirty="0"/>
              <a:t>collection</a:t>
            </a:r>
            <a:r>
              <a:rPr lang="en-US" sz="1200" dirty="0"/>
              <a:t>, the information seeker knows what is needed to support the focus. Now presented with a clearly focused, personalized topic, the information seeker will experience greater interest, increased confidence, and more successful searching</a:t>
            </a:r>
            <a:r>
              <a:rPr lang="en-US" sz="1200" dirty="0" smtClean="0"/>
              <a:t>.</a:t>
            </a:r>
          </a:p>
          <a:p>
            <a:endParaRPr lang="en-US" sz="1200" dirty="0"/>
          </a:p>
          <a:p>
            <a:r>
              <a:rPr lang="en-US" sz="1200" b="1" dirty="0"/>
              <a:t>Stage 6: Search closure</a:t>
            </a:r>
            <a:r>
              <a:rPr lang="en-US" sz="1200" dirty="0" smtClean="0"/>
              <a:t>.</a:t>
            </a:r>
            <a:endParaRPr lang="en-US" sz="1200" dirty="0"/>
          </a:p>
          <a:p>
            <a:r>
              <a:rPr lang="en-US" sz="1200" dirty="0"/>
              <a:t>In the sixth and final stage, </a:t>
            </a:r>
            <a:r>
              <a:rPr lang="en-US" sz="1200" i="1" dirty="0"/>
              <a:t>search closure</a:t>
            </a:r>
            <a:r>
              <a:rPr lang="en-US" sz="1200" dirty="0"/>
              <a:t>, the individual has completed the information search. Now the information seeker will summarize and report on the information that was found through the process. The information seeker will experience a sense of relief and, depending on the fruits of their search, either satisfaction or disappointment</a:t>
            </a:r>
          </a:p>
          <a:p>
            <a:endParaRPr lang="en-US" sz="1400" dirty="0" smtClean="0"/>
          </a:p>
        </p:txBody>
      </p:sp>
      <p:sp>
        <p:nvSpPr>
          <p:cNvPr id="7" name="object 7"/>
          <p:cNvSpPr txBox="1"/>
          <p:nvPr/>
        </p:nvSpPr>
        <p:spPr>
          <a:xfrm>
            <a:off x="650240" y="1639061"/>
            <a:ext cx="7118984" cy="3972560"/>
          </a:xfrm>
          <a:prstGeom prst="rect">
            <a:avLst/>
          </a:prstGeom>
        </p:spPr>
        <p:txBody>
          <a:bodyPr vert="horz" wrap="square" lIns="0" tIns="0" rIns="0" bIns="0" rtlCol="0">
            <a:noAutofit/>
          </a:bodyPr>
          <a:lstStyle/>
          <a:p>
            <a:pPr marL="241300" indent="-228600">
              <a:lnSpc>
                <a:spcPct val="100000"/>
              </a:lnSpc>
              <a:buClr>
                <a:srgbClr val="0000FF"/>
              </a:buClr>
              <a:buFont typeface="Arial"/>
              <a:buChar char="•"/>
              <a:tabLst>
                <a:tab pos="240665" algn="l"/>
              </a:tabLst>
            </a:pPr>
            <a:endParaRPr sz="1700" dirty="0">
              <a:latin typeface="Arial"/>
              <a:cs typeface="Arial"/>
            </a:endParaRPr>
          </a:p>
        </p:txBody>
      </p:sp>
      <p:sp>
        <p:nvSpPr>
          <p:cNvPr id="8" name="object 8"/>
          <p:cNvSpPr/>
          <p:nvPr/>
        </p:nvSpPr>
        <p:spPr>
          <a:xfrm>
            <a:off x="8531225" y="5649608"/>
            <a:ext cx="71247" cy="395591"/>
          </a:xfrm>
          <a:custGeom>
            <a:avLst/>
            <a:gdLst/>
            <a:ahLst/>
            <a:cxnLst/>
            <a:rect l="l" t="t" r="r" b="b"/>
            <a:pathLst>
              <a:path w="71247" h="395591">
                <a:moveTo>
                  <a:pt x="71247" y="395591"/>
                </a:moveTo>
                <a:lnTo>
                  <a:pt x="31115" y="383231"/>
                </a:lnTo>
                <a:lnTo>
                  <a:pt x="5325" y="351436"/>
                </a:lnTo>
                <a:lnTo>
                  <a:pt x="0" y="69950"/>
                </a:lnTo>
                <a:lnTo>
                  <a:pt x="1470" y="55476"/>
                </a:lnTo>
                <a:lnTo>
                  <a:pt x="21187" y="19253"/>
                </a:lnTo>
                <a:lnTo>
                  <a:pt x="44154" y="4043"/>
                </a:lnTo>
                <a:lnTo>
                  <a:pt x="57706" y="0"/>
                </a:lnTo>
              </a:path>
            </a:pathLst>
          </a:custGeom>
          <a:ln w="19050">
            <a:solidFill>
              <a:srgbClr val="FFFFFF"/>
            </a:solidFill>
          </a:ln>
        </p:spPr>
        <p:txBody>
          <a:bodyPr wrap="square" lIns="0" tIns="0" rIns="0" bIns="0" rtlCol="0">
            <a:noAutofit/>
          </a:bodyPr>
          <a:lstStyle/>
          <a:p>
            <a:endParaRPr/>
          </a:p>
        </p:txBody>
      </p:sp>
      <p:sp>
        <p:nvSpPr>
          <p:cNvPr id="9" name="object 9"/>
          <p:cNvSpPr/>
          <p:nvPr/>
        </p:nvSpPr>
        <p:spPr>
          <a:xfrm>
            <a:off x="9009253" y="5648325"/>
            <a:ext cx="71247" cy="395591"/>
          </a:xfrm>
          <a:custGeom>
            <a:avLst/>
            <a:gdLst/>
            <a:ahLst/>
            <a:cxnLst/>
            <a:rect l="l" t="t" r="r" b="b"/>
            <a:pathLst>
              <a:path w="71247" h="395591">
                <a:moveTo>
                  <a:pt x="0" y="0"/>
                </a:moveTo>
                <a:lnTo>
                  <a:pt x="40131" y="12360"/>
                </a:lnTo>
                <a:lnTo>
                  <a:pt x="65921" y="44154"/>
                </a:lnTo>
                <a:lnTo>
                  <a:pt x="71247" y="325640"/>
                </a:lnTo>
                <a:lnTo>
                  <a:pt x="69776" y="340115"/>
                </a:lnTo>
                <a:lnTo>
                  <a:pt x="50059" y="376337"/>
                </a:lnTo>
                <a:lnTo>
                  <a:pt x="27092" y="391548"/>
                </a:lnTo>
                <a:lnTo>
                  <a:pt x="13540" y="395591"/>
                </a:lnTo>
              </a:path>
            </a:pathLst>
          </a:custGeom>
          <a:ln w="19049">
            <a:solidFill>
              <a:srgbClr val="FFFFFF"/>
            </a:solidFill>
          </a:ln>
        </p:spPr>
        <p:txBody>
          <a:bodyPr wrap="square" lIns="0" tIns="0" rIns="0" bIns="0" rtlCol="0">
            <a:noAutofit/>
          </a:bodyPr>
          <a:lstStyle/>
          <a:p>
            <a:endParaRPr/>
          </a:p>
        </p:txBody>
      </p:sp>
      <p:sp>
        <p:nvSpPr>
          <p:cNvPr id="11" name="object 11"/>
          <p:cNvSpPr txBox="1"/>
          <p:nvPr/>
        </p:nvSpPr>
        <p:spPr>
          <a:xfrm>
            <a:off x="8731757" y="5704941"/>
            <a:ext cx="153035" cy="285115"/>
          </a:xfrm>
          <a:prstGeom prst="rect">
            <a:avLst/>
          </a:prstGeom>
        </p:spPr>
        <p:txBody>
          <a:bodyPr vert="horz" wrap="square" lIns="0" tIns="0" rIns="0" bIns="0" rtlCol="0">
            <a:noAutofit/>
          </a:bodyPr>
          <a:lstStyle/>
          <a:p>
            <a:pPr marL="12700">
              <a:lnSpc>
                <a:spcPct val="100000"/>
              </a:lnSpc>
            </a:pPr>
            <a:r>
              <a:rPr sz="1800" dirty="0" smtClean="0">
                <a:latin typeface="Arial"/>
                <a:cs typeface="Arial"/>
              </a:rPr>
              <a:t>9</a:t>
            </a:r>
            <a:endParaRPr sz="18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28600" y="381000"/>
            <a:ext cx="9144000" cy="5257800"/>
          </a:xfrm>
        </p:spPr>
        <p:txBody>
          <a:bodyPr>
            <a:normAutofit/>
          </a:bodyPr>
          <a:lstStyle/>
          <a:p>
            <a:pPr algn="ctr" eaLnBrk="1" hangingPunct="1">
              <a:lnSpc>
                <a:spcPct val="90000"/>
              </a:lnSpc>
              <a:spcBef>
                <a:spcPct val="0"/>
              </a:spcBef>
              <a:buClrTx/>
              <a:buSzTx/>
              <a:buFontTx/>
              <a:buNone/>
            </a:pPr>
            <a:r>
              <a:rPr lang="en-US" sz="3600" b="1" dirty="0">
                <a:solidFill>
                  <a:schemeClr val="tx2"/>
                </a:solidFill>
                <a:latin typeface="Arial Narrow" charset="0"/>
                <a:cs typeface="Times New Roman" charset="0"/>
              </a:rPr>
              <a:t>Model of the Information Search Process</a:t>
            </a:r>
          </a:p>
          <a:p>
            <a:pPr algn="ctr" eaLnBrk="1" hangingPunct="1">
              <a:lnSpc>
                <a:spcPct val="90000"/>
              </a:lnSpc>
              <a:spcBef>
                <a:spcPct val="0"/>
              </a:spcBef>
              <a:buClrTx/>
              <a:buSzTx/>
              <a:buFontTx/>
              <a:buNone/>
            </a:pPr>
            <a:endParaRPr lang="en-US" b="1" dirty="0">
              <a:solidFill>
                <a:schemeClr val="tx2"/>
              </a:solidFill>
              <a:latin typeface="Arial Narrow" charset="0"/>
              <a:cs typeface="Times New Roman" charset="0"/>
            </a:endParaRPr>
          </a:p>
          <a:p>
            <a:pPr>
              <a:lnSpc>
                <a:spcPct val="90000"/>
              </a:lnSpc>
              <a:spcBef>
                <a:spcPct val="0"/>
              </a:spcBef>
              <a:buClrTx/>
              <a:buSzTx/>
              <a:buFontTx/>
              <a:buNone/>
            </a:pPr>
            <a:r>
              <a:rPr lang="en-US" sz="1800" b="1" dirty="0">
                <a:latin typeface="Arial Narrow" charset="0"/>
                <a:cs typeface="Times New Roman" charset="0"/>
              </a:rPr>
              <a:t> </a:t>
            </a:r>
            <a:endParaRPr lang="en-US" sz="2000" b="1" dirty="0">
              <a:latin typeface="Arial Narrow" charset="0"/>
              <a:cs typeface="Times New Roman" charset="0"/>
            </a:endParaRPr>
          </a:p>
          <a:p>
            <a:pPr algn="ctr">
              <a:lnSpc>
                <a:spcPct val="90000"/>
              </a:lnSpc>
              <a:spcBef>
                <a:spcPct val="0"/>
              </a:spcBef>
              <a:buClrTx/>
              <a:buSzTx/>
              <a:buFontTx/>
              <a:buNone/>
            </a:pPr>
            <a:r>
              <a:rPr lang="en-US" sz="1800" b="1" dirty="0">
                <a:latin typeface="Arial Narrow" charset="0"/>
                <a:cs typeface="Times New Roman" charset="0"/>
              </a:rPr>
              <a:t> </a:t>
            </a:r>
            <a:endParaRPr lang="en-US" sz="2000" b="1" dirty="0">
              <a:latin typeface="Arial Narrow" charset="0"/>
              <a:cs typeface="Times New Roman" charset="0"/>
            </a:endParaRPr>
          </a:p>
          <a:p>
            <a:pPr>
              <a:lnSpc>
                <a:spcPct val="90000"/>
              </a:lnSpc>
              <a:spcBef>
                <a:spcPct val="0"/>
              </a:spcBef>
              <a:buClrTx/>
              <a:buSzTx/>
              <a:buFontTx/>
              <a:buNone/>
            </a:pPr>
            <a:r>
              <a:rPr lang="en-US" sz="2000" b="1" dirty="0">
                <a:solidFill>
                  <a:srgbClr val="FFFF66"/>
                </a:solidFill>
                <a:latin typeface="Arial Narrow" charset="0"/>
                <a:cs typeface="Times New Roman" charset="0"/>
              </a:rPr>
              <a:t>Tasks       Initiation       Selection   Exploration   Formulation   Collection   Presentation</a:t>
            </a:r>
          </a:p>
          <a:p>
            <a:pPr>
              <a:lnSpc>
                <a:spcPct val="90000"/>
              </a:lnSpc>
              <a:spcBef>
                <a:spcPct val="0"/>
              </a:spcBef>
              <a:buClrTx/>
              <a:buSzTx/>
              <a:buFontTx/>
              <a:buNone/>
            </a:pPr>
            <a:r>
              <a:rPr lang="en-US" sz="1600" b="1" dirty="0">
                <a:latin typeface="Arial Narrow" charset="0"/>
                <a:cs typeface="Times New Roman" charset="0"/>
              </a:rPr>
              <a:t>----------------------------------------------------------------------------------------------------------------------------------------------------</a:t>
            </a:r>
            <a:r>
              <a:rPr lang="en-US" sz="1600" b="1" dirty="0">
                <a:latin typeface="Arial Narrow" charset="0"/>
                <a:cs typeface="Arial" charset="0"/>
              </a:rPr>
              <a:t>→</a:t>
            </a:r>
            <a:r>
              <a:rPr lang="en-US" sz="1600" b="1" dirty="0">
                <a:latin typeface="Arial Narrow" charset="0"/>
                <a:cs typeface="Times New Roman" charset="0"/>
              </a:rPr>
              <a:t>	</a:t>
            </a:r>
            <a:endParaRPr lang="en-US" sz="2000" b="1" dirty="0">
              <a:latin typeface="Arial Narrow" charset="0"/>
              <a:cs typeface="Times New Roman" charset="0"/>
            </a:endParaRPr>
          </a:p>
          <a:p>
            <a:pPr>
              <a:lnSpc>
                <a:spcPct val="90000"/>
              </a:lnSpc>
              <a:spcBef>
                <a:spcPct val="0"/>
              </a:spcBef>
              <a:buClrTx/>
              <a:buSzTx/>
              <a:buFontTx/>
              <a:buNone/>
            </a:pPr>
            <a:r>
              <a:rPr lang="en-US" sz="2000" dirty="0">
                <a:solidFill>
                  <a:srgbClr val="FFFF66"/>
                </a:solidFill>
                <a:latin typeface="Arial Narrow" charset="0"/>
                <a:cs typeface="Times New Roman" charset="0"/>
              </a:rPr>
              <a:t>Feelings</a:t>
            </a:r>
            <a:r>
              <a:rPr lang="en-US" sz="2000" dirty="0">
                <a:latin typeface="Arial Narrow" charset="0"/>
                <a:cs typeface="Times New Roman" charset="0"/>
              </a:rPr>
              <a:t>	  uncertainly     optimism     confusion       clarity	          sense of       satisfaction or</a:t>
            </a:r>
          </a:p>
          <a:p>
            <a:pPr>
              <a:lnSpc>
                <a:spcPct val="90000"/>
              </a:lnSpc>
              <a:spcBef>
                <a:spcPct val="0"/>
              </a:spcBef>
              <a:buClrTx/>
              <a:buSzTx/>
              <a:buFontTx/>
              <a:buNone/>
            </a:pPr>
            <a:r>
              <a:rPr lang="en-US" sz="2000" dirty="0">
                <a:solidFill>
                  <a:srgbClr val="FFFF66"/>
                </a:solidFill>
                <a:latin typeface="Arial Narrow" charset="0"/>
                <a:cs typeface="Times New Roman" charset="0"/>
              </a:rPr>
              <a:t>(affective)</a:t>
            </a:r>
            <a:r>
              <a:rPr lang="en-US" sz="2000" dirty="0">
                <a:latin typeface="Arial Narrow" charset="0"/>
                <a:cs typeface="Times New Roman" charset="0"/>
              </a:rPr>
              <a:t> 		            frustration		          direction/      disappointment</a:t>
            </a:r>
          </a:p>
          <a:p>
            <a:pPr>
              <a:lnSpc>
                <a:spcPct val="90000"/>
              </a:lnSpc>
              <a:spcBef>
                <a:spcPct val="0"/>
              </a:spcBef>
              <a:buClrTx/>
              <a:buSzTx/>
              <a:buFontTx/>
              <a:buNone/>
            </a:pPr>
            <a:r>
              <a:rPr lang="en-US" sz="2000" dirty="0">
                <a:latin typeface="Arial Narrow" charset="0"/>
                <a:cs typeface="Times New Roman" charset="0"/>
              </a:rPr>
              <a:t>			            	 	doubt	                          confidence</a:t>
            </a:r>
          </a:p>
          <a:p>
            <a:pPr>
              <a:lnSpc>
                <a:spcPct val="90000"/>
              </a:lnSpc>
              <a:spcBef>
                <a:spcPct val="0"/>
              </a:spcBef>
              <a:buClrTx/>
              <a:buSzTx/>
              <a:buFontTx/>
              <a:buNone/>
            </a:pPr>
            <a:endParaRPr lang="en-US" sz="2000" dirty="0">
              <a:latin typeface="Arial Narrow" charset="0"/>
              <a:cs typeface="Times New Roman" charset="0"/>
            </a:endParaRPr>
          </a:p>
          <a:p>
            <a:pPr>
              <a:lnSpc>
                <a:spcPct val="90000"/>
              </a:lnSpc>
              <a:spcBef>
                <a:spcPct val="0"/>
              </a:spcBef>
              <a:buClrTx/>
              <a:buSzTx/>
              <a:buFontTx/>
              <a:buNone/>
            </a:pPr>
            <a:r>
              <a:rPr lang="en-US" sz="2000" dirty="0">
                <a:solidFill>
                  <a:srgbClr val="FFFF66"/>
                </a:solidFill>
                <a:latin typeface="Arial Narrow" charset="0"/>
                <a:cs typeface="Times New Roman" charset="0"/>
              </a:rPr>
              <a:t>Thoughts	</a:t>
            </a:r>
            <a:r>
              <a:rPr lang="en-US" sz="2000" dirty="0">
                <a:latin typeface="Arial Narrow" charset="0"/>
                <a:cs typeface="Times New Roman" charset="0"/>
              </a:rPr>
              <a:t>	vague-------------------------------------</a:t>
            </a:r>
            <a:r>
              <a:rPr lang="en-US" sz="2000" dirty="0">
                <a:latin typeface="Arial Narrow" charset="0"/>
                <a:cs typeface="Arial" charset="0"/>
              </a:rPr>
              <a:t>→</a:t>
            </a:r>
            <a:r>
              <a:rPr lang="en-US" sz="2000" dirty="0">
                <a:latin typeface="Arial Narrow" charset="0"/>
                <a:cs typeface="Times New Roman" charset="0"/>
              </a:rPr>
              <a:t>focused</a:t>
            </a:r>
          </a:p>
          <a:p>
            <a:pPr>
              <a:lnSpc>
                <a:spcPct val="90000"/>
              </a:lnSpc>
              <a:spcBef>
                <a:spcPct val="0"/>
              </a:spcBef>
              <a:buClrTx/>
              <a:buSzTx/>
              <a:buFontTx/>
              <a:buNone/>
            </a:pPr>
            <a:r>
              <a:rPr lang="en-US" sz="2000" dirty="0">
                <a:solidFill>
                  <a:srgbClr val="FFFF66"/>
                </a:solidFill>
                <a:latin typeface="Arial Narrow" charset="0"/>
                <a:cs typeface="Times New Roman" charset="0"/>
              </a:rPr>
              <a:t>(cognitive)</a:t>
            </a:r>
            <a:r>
              <a:rPr lang="en-US" sz="2000" dirty="0">
                <a:latin typeface="Arial Narrow" charset="0"/>
                <a:cs typeface="Times New Roman" charset="0"/>
              </a:rPr>
              <a:t> 				       -----------------------------------------------</a:t>
            </a:r>
            <a:r>
              <a:rPr lang="en-US" sz="2000" dirty="0">
                <a:latin typeface="Arial Narrow" charset="0"/>
                <a:cs typeface="Arial" charset="0"/>
              </a:rPr>
              <a:t>→</a:t>
            </a:r>
            <a:endParaRPr lang="en-US" sz="2000" dirty="0">
              <a:latin typeface="Arial Narrow" charset="0"/>
              <a:cs typeface="Times New Roman" charset="0"/>
            </a:endParaRPr>
          </a:p>
          <a:p>
            <a:pPr>
              <a:lnSpc>
                <a:spcPct val="90000"/>
              </a:lnSpc>
              <a:spcBef>
                <a:spcPct val="0"/>
              </a:spcBef>
              <a:buClrTx/>
              <a:buSzTx/>
              <a:buFontTx/>
              <a:buNone/>
            </a:pPr>
            <a:r>
              <a:rPr lang="en-US" sz="2000" dirty="0">
                <a:latin typeface="Arial Narrow" charset="0"/>
                <a:cs typeface="Times New Roman" charset="0"/>
              </a:rPr>
              <a:t>							increased interest</a:t>
            </a:r>
          </a:p>
          <a:p>
            <a:pPr>
              <a:lnSpc>
                <a:spcPct val="90000"/>
              </a:lnSpc>
              <a:spcBef>
                <a:spcPct val="0"/>
              </a:spcBef>
              <a:buClrTx/>
              <a:buSzTx/>
              <a:buFontTx/>
              <a:buNone/>
            </a:pPr>
            <a:endParaRPr lang="en-US" sz="2000" dirty="0">
              <a:latin typeface="Arial Narrow" charset="0"/>
              <a:cs typeface="Times New Roman" charset="0"/>
            </a:endParaRPr>
          </a:p>
          <a:p>
            <a:pPr>
              <a:lnSpc>
                <a:spcPct val="90000"/>
              </a:lnSpc>
              <a:spcBef>
                <a:spcPct val="0"/>
              </a:spcBef>
              <a:buClrTx/>
              <a:buSzTx/>
              <a:buFontTx/>
              <a:buNone/>
            </a:pPr>
            <a:r>
              <a:rPr lang="en-US" sz="2000" dirty="0">
                <a:solidFill>
                  <a:srgbClr val="FFFF66"/>
                </a:solidFill>
                <a:latin typeface="Arial Narrow" charset="0"/>
                <a:cs typeface="Times New Roman" charset="0"/>
              </a:rPr>
              <a:t>Actions</a:t>
            </a:r>
            <a:r>
              <a:rPr lang="en-US" sz="2000" dirty="0">
                <a:latin typeface="Arial Narrow" charset="0"/>
                <a:cs typeface="Times New Roman" charset="0"/>
              </a:rPr>
              <a:t>	   seeking relevant information----------------------------</a:t>
            </a:r>
            <a:r>
              <a:rPr lang="en-US" sz="2000" dirty="0">
                <a:latin typeface="Arial Narrow" charset="0"/>
                <a:cs typeface="Arial" charset="0"/>
              </a:rPr>
              <a:t>→</a:t>
            </a:r>
            <a:r>
              <a:rPr lang="en-US" sz="2000" dirty="0">
                <a:latin typeface="Arial Narrow" charset="0"/>
                <a:cs typeface="Times New Roman" charset="0"/>
              </a:rPr>
              <a:t>seeking pertinent information</a:t>
            </a:r>
          </a:p>
          <a:p>
            <a:pPr>
              <a:lnSpc>
                <a:spcPct val="90000"/>
              </a:lnSpc>
              <a:spcBef>
                <a:spcPct val="0"/>
              </a:spcBef>
              <a:buClrTx/>
              <a:buSzTx/>
              <a:buFontTx/>
              <a:buNone/>
            </a:pPr>
            <a:r>
              <a:rPr lang="en-US" sz="2000" dirty="0">
                <a:solidFill>
                  <a:srgbClr val="FFFF66"/>
                </a:solidFill>
                <a:latin typeface="Arial Narrow" charset="0"/>
                <a:cs typeface="Times New Roman" charset="0"/>
              </a:rPr>
              <a:t>(physical)</a:t>
            </a:r>
            <a:r>
              <a:rPr lang="en-US" sz="2000" dirty="0">
                <a:latin typeface="Arial Narrow" charset="0"/>
                <a:cs typeface="Times New Roman" charset="0"/>
              </a:rPr>
              <a:t>        exploring			                           documenting</a:t>
            </a:r>
          </a:p>
          <a:p>
            <a:pPr>
              <a:lnSpc>
                <a:spcPct val="90000"/>
              </a:lnSpc>
              <a:spcBef>
                <a:spcPct val="0"/>
              </a:spcBef>
              <a:buClrTx/>
              <a:buSzTx/>
              <a:buFontTx/>
              <a:buNone/>
            </a:pPr>
            <a:r>
              <a:rPr lang="en-US" sz="2000" dirty="0">
                <a:latin typeface="Arial Narrow" charset="0"/>
                <a:cs typeface="Times New Roman" charset="0"/>
              </a:rPr>
              <a:t>	</a:t>
            </a:r>
          </a:p>
          <a:p>
            <a:pPr eaLnBrk="1" hangingPunct="1">
              <a:lnSpc>
                <a:spcPct val="90000"/>
              </a:lnSpc>
            </a:pPr>
            <a:endParaRPr lang="en-US" dirty="0">
              <a:latin typeface="Times New Roman" charset="0"/>
            </a:endParaRPr>
          </a:p>
        </p:txBody>
      </p:sp>
      <p:sp>
        <p:nvSpPr>
          <p:cNvPr id="4098" name="Footer Placeholder 4"/>
          <p:cNvSpPr>
            <a:spLocks noGrp="1"/>
          </p:cNvSpPr>
          <p:nvPr>
            <p:ph type="ftr" sz="quarter" idx="11"/>
          </p:nvPr>
        </p:nvSpPr>
        <p:spPr>
          <a:xfrm>
            <a:off x="685800" y="6477000"/>
            <a:ext cx="7696200" cy="38100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t>Carol Collier Kuhlthau  Information Search Process  Rutgers University</a:t>
            </a:r>
          </a:p>
        </p:txBody>
      </p:sp>
    </p:spTree>
    <p:extLst>
      <p:ext uri="{BB962C8B-B14F-4D97-AF65-F5344CB8AC3E}">
        <p14:creationId xmlns:p14="http://schemas.microsoft.com/office/powerpoint/2010/main" val="384348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28600" y="1295400"/>
            <a:ext cx="7772400" cy="4724400"/>
          </a:xfrm>
          <a:prstGeom prst="rect">
            <a:avLst/>
          </a:prstGeom>
          <a:blipFill>
            <a:blip r:embed="rId2" cstate="print"/>
            <a:stretch>
              <a:fillRect/>
            </a:stretch>
          </a:blipFill>
        </p:spPr>
        <p:txBody>
          <a:bodyPr wrap="square" lIns="0" tIns="0" rIns="0" bIns="0" rtlCol="0">
            <a:noAutofit/>
          </a:bodyPr>
          <a:lstStyle/>
          <a:p>
            <a:r>
              <a:rPr lang="en-US" dirty="0" err="1" smtClean="0"/>
              <a:t>Nicolaisen</a:t>
            </a:r>
            <a:r>
              <a:rPr lang="en-US" dirty="0"/>
              <a:t> </a:t>
            </a:r>
            <a:r>
              <a:rPr lang="en-US" dirty="0" smtClean="0"/>
              <a:t>described four distinct types of information seeking behaviors: </a:t>
            </a:r>
          </a:p>
          <a:p>
            <a:endParaRPr lang="en-US" dirty="0"/>
          </a:p>
          <a:p>
            <a:pPr marL="285750" indent="-285750">
              <a:buFont typeface="Arial"/>
              <a:buChar char="•"/>
            </a:pPr>
            <a:r>
              <a:rPr lang="en-US" dirty="0" smtClean="0"/>
              <a:t>Visceral need - is expressed as the actual information need before it has been </a:t>
            </a:r>
          </a:p>
          <a:p>
            <a:r>
              <a:rPr lang="en-US" dirty="0"/>
              <a:t> </a:t>
            </a:r>
            <a:r>
              <a:rPr lang="en-US" dirty="0" smtClean="0"/>
              <a:t>     expressed.</a:t>
            </a:r>
          </a:p>
          <a:p>
            <a:pPr marL="285750" indent="-285750">
              <a:buFont typeface="Arial"/>
              <a:buChar char="•"/>
            </a:pPr>
            <a:r>
              <a:rPr lang="en-US" dirty="0"/>
              <a:t>C</a:t>
            </a:r>
            <a:r>
              <a:rPr lang="en-US" dirty="0" smtClean="0"/>
              <a:t>onscious need - is the need once it has been recognized by the seeker. </a:t>
            </a:r>
          </a:p>
          <a:p>
            <a:pPr marL="285750" indent="-285750">
              <a:buFont typeface="Arial"/>
              <a:buChar char="•"/>
            </a:pPr>
            <a:r>
              <a:rPr lang="en-US" dirty="0"/>
              <a:t>F</a:t>
            </a:r>
            <a:r>
              <a:rPr lang="en-US" dirty="0" smtClean="0"/>
              <a:t>ormalized need - is the statement of the need</a:t>
            </a:r>
          </a:p>
          <a:p>
            <a:pPr marL="285750" indent="-285750">
              <a:buFont typeface="Arial"/>
              <a:buChar char="•"/>
            </a:pPr>
            <a:r>
              <a:rPr lang="en-US" dirty="0" smtClean="0"/>
              <a:t>Compromised need - is the query when related to the information system.</a:t>
            </a:r>
          </a:p>
        </p:txBody>
      </p:sp>
      <p:sp>
        <p:nvSpPr>
          <p:cNvPr id="3" name="object 3"/>
          <p:cNvSpPr/>
          <p:nvPr/>
        </p:nvSpPr>
        <p:spPr>
          <a:xfrm>
            <a:off x="8458200" y="0"/>
            <a:ext cx="685800" cy="5486400"/>
          </a:xfrm>
          <a:custGeom>
            <a:avLst/>
            <a:gdLst/>
            <a:ahLst/>
            <a:cxnLst/>
            <a:rect l="l" t="t" r="r" b="b"/>
            <a:pathLst>
              <a:path w="685800" h="5486400">
                <a:moveTo>
                  <a:pt x="0" y="5486400"/>
                </a:moveTo>
                <a:lnTo>
                  <a:pt x="685800" y="5486400"/>
                </a:lnTo>
                <a:lnTo>
                  <a:pt x="685800" y="0"/>
                </a:lnTo>
                <a:lnTo>
                  <a:pt x="0" y="0"/>
                </a:lnTo>
                <a:lnTo>
                  <a:pt x="0" y="5486400"/>
                </a:lnTo>
                <a:close/>
              </a:path>
            </a:pathLst>
          </a:custGeom>
          <a:solidFill>
            <a:srgbClr val="1F487C"/>
          </a:solidFill>
        </p:spPr>
        <p:txBody>
          <a:bodyPr wrap="square" lIns="0" tIns="0" rIns="0" bIns="0" rtlCol="0">
            <a:noAutofit/>
          </a:bodyPr>
          <a:lstStyle/>
          <a:p>
            <a:endParaRPr/>
          </a:p>
        </p:txBody>
      </p:sp>
      <p:sp>
        <p:nvSpPr>
          <p:cNvPr id="4" name="object 4"/>
          <p:cNvSpPr/>
          <p:nvPr/>
        </p:nvSpPr>
        <p:spPr>
          <a:xfrm>
            <a:off x="8458200" y="6172200"/>
            <a:ext cx="685800" cy="685799"/>
          </a:xfrm>
          <a:custGeom>
            <a:avLst/>
            <a:gdLst/>
            <a:ahLst/>
            <a:cxnLst/>
            <a:rect l="l" t="t" r="r" b="b"/>
            <a:pathLst>
              <a:path w="685800" h="685799">
                <a:moveTo>
                  <a:pt x="0" y="685799"/>
                </a:moveTo>
                <a:lnTo>
                  <a:pt x="685800" y="685799"/>
                </a:lnTo>
                <a:lnTo>
                  <a:pt x="685800" y="0"/>
                </a:lnTo>
                <a:lnTo>
                  <a:pt x="0" y="0"/>
                </a:lnTo>
                <a:lnTo>
                  <a:pt x="0" y="685799"/>
                </a:lnTo>
                <a:close/>
              </a:path>
            </a:pathLst>
          </a:custGeom>
          <a:solidFill>
            <a:srgbClr val="1F487C"/>
          </a:solidFill>
        </p:spPr>
        <p:txBody>
          <a:bodyPr wrap="square" lIns="0" tIns="0" rIns="0" bIns="0" rtlCol="0">
            <a:noAutofit/>
          </a:bodyPr>
          <a:lstStyle/>
          <a:p>
            <a:endParaRPr/>
          </a:p>
        </p:txBody>
      </p:sp>
      <p:sp>
        <p:nvSpPr>
          <p:cNvPr id="5" name="object 5"/>
          <p:cNvSpPr/>
          <p:nvPr/>
        </p:nvSpPr>
        <p:spPr>
          <a:xfrm>
            <a:off x="8458200" y="5486400"/>
            <a:ext cx="685800" cy="685800"/>
          </a:xfrm>
          <a:custGeom>
            <a:avLst/>
            <a:gdLst/>
            <a:ahLst/>
            <a:cxnLst/>
            <a:rect l="l" t="t" r="r" b="b"/>
            <a:pathLst>
              <a:path w="685800" h="685800">
                <a:moveTo>
                  <a:pt x="0" y="685800"/>
                </a:moveTo>
                <a:lnTo>
                  <a:pt x="685800" y="685800"/>
                </a:lnTo>
                <a:lnTo>
                  <a:pt x="685800" y="0"/>
                </a:lnTo>
                <a:lnTo>
                  <a:pt x="0" y="0"/>
                </a:lnTo>
                <a:lnTo>
                  <a:pt x="0" y="685800"/>
                </a:lnTo>
                <a:close/>
              </a:path>
            </a:pathLst>
          </a:custGeom>
          <a:solidFill>
            <a:srgbClr val="0000FF"/>
          </a:solidFill>
        </p:spPr>
        <p:txBody>
          <a:bodyPr wrap="square" lIns="0" tIns="0" rIns="0" bIns="0" rtlCol="0">
            <a:noAutofit/>
          </a:bodyPr>
          <a:lstStyle/>
          <a:p>
            <a:endParaRPr/>
          </a:p>
        </p:txBody>
      </p:sp>
      <p:sp>
        <p:nvSpPr>
          <p:cNvPr id="6" name="object 6"/>
          <p:cNvSpPr txBox="1">
            <a:spLocks noGrp="1"/>
          </p:cNvSpPr>
          <p:nvPr>
            <p:ph type="title"/>
          </p:nvPr>
        </p:nvSpPr>
        <p:spPr>
          <a:prstGeom prst="rect">
            <a:avLst/>
          </a:prstGeom>
        </p:spPr>
        <p:txBody>
          <a:bodyPr vert="horz" wrap="square" lIns="0" tIns="46101" rIns="0" bIns="0" rtlCol="0">
            <a:noAutofit/>
          </a:bodyPr>
          <a:lstStyle/>
          <a:p>
            <a:pPr marL="12700">
              <a:lnSpc>
                <a:spcPts val="5470"/>
              </a:lnSpc>
            </a:pPr>
            <a:r>
              <a:rPr lang="en-US" sz="4600" spc="-135" dirty="0" smtClean="0">
                <a:solidFill>
                  <a:srgbClr val="1F487C"/>
                </a:solidFill>
                <a:latin typeface="Arial"/>
                <a:cs typeface="Arial"/>
              </a:rPr>
              <a:t>Other ISP Studies</a:t>
            </a:r>
            <a:endParaRPr sz="4600" dirty="0">
              <a:latin typeface="Arial"/>
              <a:cs typeface="Arial"/>
            </a:endParaRPr>
          </a:p>
        </p:txBody>
      </p:sp>
      <p:sp>
        <p:nvSpPr>
          <p:cNvPr id="7" name="object 7"/>
          <p:cNvSpPr txBox="1"/>
          <p:nvPr/>
        </p:nvSpPr>
        <p:spPr>
          <a:xfrm>
            <a:off x="650240" y="1639061"/>
            <a:ext cx="7118984" cy="3972560"/>
          </a:xfrm>
          <a:prstGeom prst="rect">
            <a:avLst/>
          </a:prstGeom>
        </p:spPr>
        <p:txBody>
          <a:bodyPr vert="horz" wrap="square" lIns="0" tIns="0" rIns="0" bIns="0" rtlCol="0">
            <a:noAutofit/>
          </a:bodyPr>
          <a:lstStyle/>
          <a:p>
            <a:pPr marL="241300" indent="-228600">
              <a:lnSpc>
                <a:spcPct val="100000"/>
              </a:lnSpc>
              <a:buClr>
                <a:srgbClr val="0000FF"/>
              </a:buClr>
              <a:buFont typeface="Arial"/>
              <a:buChar char="•"/>
              <a:tabLst>
                <a:tab pos="240665" algn="l"/>
              </a:tabLst>
            </a:pPr>
            <a:endParaRPr sz="1700" dirty="0">
              <a:latin typeface="Arial"/>
              <a:cs typeface="Arial"/>
            </a:endParaRPr>
          </a:p>
        </p:txBody>
      </p:sp>
      <p:sp>
        <p:nvSpPr>
          <p:cNvPr id="8" name="object 8"/>
          <p:cNvSpPr/>
          <p:nvPr/>
        </p:nvSpPr>
        <p:spPr>
          <a:xfrm>
            <a:off x="8531225" y="5649608"/>
            <a:ext cx="71247" cy="395591"/>
          </a:xfrm>
          <a:custGeom>
            <a:avLst/>
            <a:gdLst/>
            <a:ahLst/>
            <a:cxnLst/>
            <a:rect l="l" t="t" r="r" b="b"/>
            <a:pathLst>
              <a:path w="71247" h="395591">
                <a:moveTo>
                  <a:pt x="71247" y="395591"/>
                </a:moveTo>
                <a:lnTo>
                  <a:pt x="31115" y="383231"/>
                </a:lnTo>
                <a:lnTo>
                  <a:pt x="5325" y="351436"/>
                </a:lnTo>
                <a:lnTo>
                  <a:pt x="0" y="69950"/>
                </a:lnTo>
                <a:lnTo>
                  <a:pt x="1470" y="55476"/>
                </a:lnTo>
                <a:lnTo>
                  <a:pt x="21187" y="19253"/>
                </a:lnTo>
                <a:lnTo>
                  <a:pt x="44154" y="4043"/>
                </a:lnTo>
                <a:lnTo>
                  <a:pt x="57706" y="0"/>
                </a:lnTo>
              </a:path>
            </a:pathLst>
          </a:custGeom>
          <a:ln w="19050">
            <a:solidFill>
              <a:srgbClr val="FFFFFF"/>
            </a:solidFill>
          </a:ln>
        </p:spPr>
        <p:txBody>
          <a:bodyPr wrap="square" lIns="0" tIns="0" rIns="0" bIns="0" rtlCol="0">
            <a:noAutofit/>
          </a:bodyPr>
          <a:lstStyle/>
          <a:p>
            <a:endParaRPr/>
          </a:p>
        </p:txBody>
      </p:sp>
      <p:sp>
        <p:nvSpPr>
          <p:cNvPr id="9" name="object 9"/>
          <p:cNvSpPr/>
          <p:nvPr/>
        </p:nvSpPr>
        <p:spPr>
          <a:xfrm>
            <a:off x="9009253" y="5648325"/>
            <a:ext cx="71247" cy="395591"/>
          </a:xfrm>
          <a:custGeom>
            <a:avLst/>
            <a:gdLst/>
            <a:ahLst/>
            <a:cxnLst/>
            <a:rect l="l" t="t" r="r" b="b"/>
            <a:pathLst>
              <a:path w="71247" h="395591">
                <a:moveTo>
                  <a:pt x="0" y="0"/>
                </a:moveTo>
                <a:lnTo>
                  <a:pt x="40131" y="12360"/>
                </a:lnTo>
                <a:lnTo>
                  <a:pt x="65921" y="44154"/>
                </a:lnTo>
                <a:lnTo>
                  <a:pt x="71247" y="325640"/>
                </a:lnTo>
                <a:lnTo>
                  <a:pt x="69776" y="340115"/>
                </a:lnTo>
                <a:lnTo>
                  <a:pt x="50059" y="376337"/>
                </a:lnTo>
                <a:lnTo>
                  <a:pt x="27092" y="391548"/>
                </a:lnTo>
                <a:lnTo>
                  <a:pt x="13540" y="395591"/>
                </a:lnTo>
              </a:path>
            </a:pathLst>
          </a:custGeom>
          <a:ln w="19049">
            <a:solidFill>
              <a:srgbClr val="FFFFFF"/>
            </a:solidFill>
          </a:ln>
        </p:spPr>
        <p:txBody>
          <a:bodyPr wrap="square" lIns="0" tIns="0" rIns="0" bIns="0" rtlCol="0">
            <a:noAutofit/>
          </a:bodyPr>
          <a:lstStyle/>
          <a:p>
            <a:endParaRPr/>
          </a:p>
        </p:txBody>
      </p:sp>
      <p:sp>
        <p:nvSpPr>
          <p:cNvPr id="11" name="object 11"/>
          <p:cNvSpPr txBox="1"/>
          <p:nvPr/>
        </p:nvSpPr>
        <p:spPr>
          <a:xfrm>
            <a:off x="8731757" y="5704941"/>
            <a:ext cx="153035" cy="285115"/>
          </a:xfrm>
          <a:prstGeom prst="rect">
            <a:avLst/>
          </a:prstGeom>
        </p:spPr>
        <p:txBody>
          <a:bodyPr vert="horz" wrap="square" lIns="0" tIns="0" rIns="0" bIns="0" rtlCol="0">
            <a:noAutofit/>
          </a:bodyPr>
          <a:lstStyle/>
          <a:p>
            <a:pPr marL="12700">
              <a:lnSpc>
                <a:spcPct val="100000"/>
              </a:lnSpc>
            </a:pPr>
            <a:r>
              <a:rPr sz="1800" dirty="0" smtClean="0">
                <a:latin typeface="Arial"/>
                <a:cs typeface="Arial"/>
              </a:rPr>
              <a:t>9</a:t>
            </a:r>
            <a:endParaRPr sz="1800">
              <a:latin typeface="Arial"/>
              <a:cs typeface="Arial"/>
            </a:endParaRPr>
          </a:p>
        </p:txBody>
      </p:sp>
    </p:spTree>
    <p:extLst>
      <p:ext uri="{BB962C8B-B14F-4D97-AF65-F5344CB8AC3E}">
        <p14:creationId xmlns:p14="http://schemas.microsoft.com/office/powerpoint/2010/main" val="372599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28600" y="914400"/>
            <a:ext cx="7772400" cy="4724400"/>
          </a:xfrm>
          <a:prstGeom prst="rect">
            <a:avLst/>
          </a:prstGeom>
          <a:blipFill>
            <a:blip r:embed="rId2" cstate="print"/>
            <a:stretch>
              <a:fillRect/>
            </a:stretch>
          </a:blipFill>
        </p:spPr>
        <p:txBody>
          <a:bodyPr wrap="square" lIns="0" tIns="0" rIns="0" bIns="0" rtlCol="0">
            <a:noAutofit/>
          </a:bodyPr>
          <a:lstStyle/>
          <a:p>
            <a:r>
              <a:rPr lang="en-US" dirty="0" smtClean="0"/>
              <a:t>JISC's study of the Google Generation detailed different characteristics of online information seeking behavior;</a:t>
            </a:r>
          </a:p>
          <a:p>
            <a:pPr marL="285750" indent="-285750">
              <a:buFont typeface="Arial"/>
              <a:buChar char="•"/>
            </a:pPr>
            <a:r>
              <a:rPr lang="en-US" dirty="0" smtClean="0"/>
              <a:t>Horizontal information seeking is the method sometimes referred to as "skimming". An information seeker who skims views a couple of pages, then subsequently follows other links without necessarily returning to the initial sites. </a:t>
            </a:r>
          </a:p>
          <a:p>
            <a:pPr marL="285750" indent="-285750">
              <a:buFont typeface="Arial"/>
              <a:buChar char="•"/>
            </a:pPr>
            <a:endParaRPr lang="en-US" dirty="0" smtClean="0"/>
          </a:p>
          <a:p>
            <a:pPr marL="285750" indent="-285750">
              <a:buFont typeface="Arial"/>
              <a:buChar char="•"/>
            </a:pPr>
            <a:r>
              <a:rPr lang="en-US" dirty="0" smtClean="0"/>
              <a:t>Navigators, as might be expected, spend their time finding their way around. Wilson found that users of e-book or e-journal sites were most likely spend, on average, a mere four to eight minutes viewing said sites. </a:t>
            </a:r>
          </a:p>
          <a:p>
            <a:pPr marL="285750" indent="-285750">
              <a:buFont typeface="Arial"/>
              <a:buChar char="•"/>
            </a:pPr>
            <a:endParaRPr lang="en-US" dirty="0"/>
          </a:p>
          <a:p>
            <a:pPr marL="285750" indent="-285750">
              <a:buFont typeface="Arial"/>
              <a:buChar char="•"/>
            </a:pPr>
            <a:r>
              <a:rPr lang="en-US" dirty="0" smtClean="0"/>
              <a:t>Squirreling behavior relates to users who download lots of documents but might not necessarily end up reading them. </a:t>
            </a:r>
          </a:p>
          <a:p>
            <a:pPr marL="285750" indent="-285750">
              <a:buFont typeface="Arial"/>
              <a:buChar char="•"/>
            </a:pPr>
            <a:endParaRPr lang="en-US" dirty="0"/>
          </a:p>
          <a:p>
            <a:pPr marL="285750" indent="-285750">
              <a:buFont typeface="Arial"/>
              <a:buChar char="•"/>
            </a:pPr>
            <a:r>
              <a:rPr lang="en-US" dirty="0" smtClean="0"/>
              <a:t>Checking information seekers assess the host in order to ascertain trustworthiness. </a:t>
            </a:r>
          </a:p>
          <a:p>
            <a:pPr marL="285750" indent="-285750">
              <a:buFont typeface="Arial"/>
              <a:buChar char="•"/>
            </a:pPr>
            <a:endParaRPr lang="en-US" dirty="0"/>
          </a:p>
          <a:p>
            <a:pPr marL="285750" indent="-285750">
              <a:buFont typeface="Arial"/>
              <a:buChar char="•"/>
            </a:pPr>
            <a:r>
              <a:rPr lang="en-US" dirty="0" smtClean="0"/>
              <a:t>The bracket of users named diverse information seekers are users whose behavior differs from the above sectors.</a:t>
            </a:r>
            <a:endParaRPr lang="en-US" dirty="0"/>
          </a:p>
        </p:txBody>
      </p:sp>
      <p:sp>
        <p:nvSpPr>
          <p:cNvPr id="3" name="object 3"/>
          <p:cNvSpPr/>
          <p:nvPr/>
        </p:nvSpPr>
        <p:spPr>
          <a:xfrm>
            <a:off x="8458200" y="0"/>
            <a:ext cx="685800" cy="5486400"/>
          </a:xfrm>
          <a:custGeom>
            <a:avLst/>
            <a:gdLst/>
            <a:ahLst/>
            <a:cxnLst/>
            <a:rect l="l" t="t" r="r" b="b"/>
            <a:pathLst>
              <a:path w="685800" h="5486400">
                <a:moveTo>
                  <a:pt x="0" y="5486400"/>
                </a:moveTo>
                <a:lnTo>
                  <a:pt x="685800" y="5486400"/>
                </a:lnTo>
                <a:lnTo>
                  <a:pt x="685800" y="0"/>
                </a:lnTo>
                <a:lnTo>
                  <a:pt x="0" y="0"/>
                </a:lnTo>
                <a:lnTo>
                  <a:pt x="0" y="5486400"/>
                </a:lnTo>
                <a:close/>
              </a:path>
            </a:pathLst>
          </a:custGeom>
          <a:solidFill>
            <a:srgbClr val="1F487C"/>
          </a:solidFill>
        </p:spPr>
        <p:txBody>
          <a:bodyPr wrap="square" lIns="0" tIns="0" rIns="0" bIns="0" rtlCol="0">
            <a:noAutofit/>
          </a:bodyPr>
          <a:lstStyle/>
          <a:p>
            <a:endParaRPr/>
          </a:p>
        </p:txBody>
      </p:sp>
      <p:sp>
        <p:nvSpPr>
          <p:cNvPr id="4" name="object 4"/>
          <p:cNvSpPr/>
          <p:nvPr/>
        </p:nvSpPr>
        <p:spPr>
          <a:xfrm>
            <a:off x="8458200" y="6172200"/>
            <a:ext cx="685800" cy="685799"/>
          </a:xfrm>
          <a:custGeom>
            <a:avLst/>
            <a:gdLst/>
            <a:ahLst/>
            <a:cxnLst/>
            <a:rect l="l" t="t" r="r" b="b"/>
            <a:pathLst>
              <a:path w="685800" h="685799">
                <a:moveTo>
                  <a:pt x="0" y="685799"/>
                </a:moveTo>
                <a:lnTo>
                  <a:pt x="685800" y="685799"/>
                </a:lnTo>
                <a:lnTo>
                  <a:pt x="685800" y="0"/>
                </a:lnTo>
                <a:lnTo>
                  <a:pt x="0" y="0"/>
                </a:lnTo>
                <a:lnTo>
                  <a:pt x="0" y="685799"/>
                </a:lnTo>
                <a:close/>
              </a:path>
            </a:pathLst>
          </a:custGeom>
          <a:solidFill>
            <a:srgbClr val="1F487C"/>
          </a:solidFill>
        </p:spPr>
        <p:txBody>
          <a:bodyPr wrap="square" lIns="0" tIns="0" rIns="0" bIns="0" rtlCol="0">
            <a:noAutofit/>
          </a:bodyPr>
          <a:lstStyle/>
          <a:p>
            <a:endParaRPr/>
          </a:p>
        </p:txBody>
      </p:sp>
      <p:sp>
        <p:nvSpPr>
          <p:cNvPr id="5" name="object 5"/>
          <p:cNvSpPr/>
          <p:nvPr/>
        </p:nvSpPr>
        <p:spPr>
          <a:xfrm>
            <a:off x="8458200" y="5486400"/>
            <a:ext cx="685800" cy="685800"/>
          </a:xfrm>
          <a:custGeom>
            <a:avLst/>
            <a:gdLst/>
            <a:ahLst/>
            <a:cxnLst/>
            <a:rect l="l" t="t" r="r" b="b"/>
            <a:pathLst>
              <a:path w="685800" h="685800">
                <a:moveTo>
                  <a:pt x="0" y="685800"/>
                </a:moveTo>
                <a:lnTo>
                  <a:pt x="685800" y="685800"/>
                </a:lnTo>
                <a:lnTo>
                  <a:pt x="685800" y="0"/>
                </a:lnTo>
                <a:lnTo>
                  <a:pt x="0" y="0"/>
                </a:lnTo>
                <a:lnTo>
                  <a:pt x="0" y="685800"/>
                </a:lnTo>
                <a:close/>
              </a:path>
            </a:pathLst>
          </a:custGeom>
          <a:solidFill>
            <a:srgbClr val="0000FF"/>
          </a:solidFill>
        </p:spPr>
        <p:txBody>
          <a:bodyPr wrap="square" lIns="0" tIns="0" rIns="0" bIns="0" rtlCol="0">
            <a:noAutofit/>
          </a:bodyPr>
          <a:lstStyle/>
          <a:p>
            <a:endParaRPr/>
          </a:p>
        </p:txBody>
      </p:sp>
      <p:sp>
        <p:nvSpPr>
          <p:cNvPr id="6" name="object 6"/>
          <p:cNvSpPr txBox="1">
            <a:spLocks noGrp="1"/>
          </p:cNvSpPr>
          <p:nvPr>
            <p:ph type="title"/>
          </p:nvPr>
        </p:nvSpPr>
        <p:spPr>
          <a:xfrm>
            <a:off x="535940" y="76200"/>
            <a:ext cx="8072119" cy="707675"/>
          </a:xfrm>
          <a:prstGeom prst="rect">
            <a:avLst/>
          </a:prstGeom>
        </p:spPr>
        <p:txBody>
          <a:bodyPr vert="horz" wrap="square" lIns="0" tIns="46101" rIns="0" bIns="0" rtlCol="0">
            <a:noAutofit/>
          </a:bodyPr>
          <a:lstStyle/>
          <a:p>
            <a:pPr marL="12700">
              <a:lnSpc>
                <a:spcPts val="5470"/>
              </a:lnSpc>
            </a:pPr>
            <a:r>
              <a:rPr lang="en-US" sz="4600" spc="-135" dirty="0" smtClean="0">
                <a:solidFill>
                  <a:srgbClr val="1F487C"/>
                </a:solidFill>
                <a:latin typeface="Arial"/>
                <a:cs typeface="Arial"/>
              </a:rPr>
              <a:t>Other ISP Studies</a:t>
            </a:r>
            <a:endParaRPr sz="4600" dirty="0">
              <a:latin typeface="Arial"/>
              <a:cs typeface="Arial"/>
            </a:endParaRPr>
          </a:p>
        </p:txBody>
      </p:sp>
      <p:sp>
        <p:nvSpPr>
          <p:cNvPr id="7" name="object 7"/>
          <p:cNvSpPr txBox="1"/>
          <p:nvPr/>
        </p:nvSpPr>
        <p:spPr>
          <a:xfrm>
            <a:off x="650240" y="1639061"/>
            <a:ext cx="7118984" cy="3972560"/>
          </a:xfrm>
          <a:prstGeom prst="rect">
            <a:avLst/>
          </a:prstGeom>
        </p:spPr>
        <p:txBody>
          <a:bodyPr vert="horz" wrap="square" lIns="0" tIns="0" rIns="0" bIns="0" rtlCol="0">
            <a:noAutofit/>
          </a:bodyPr>
          <a:lstStyle/>
          <a:p>
            <a:pPr marL="241300" indent="-228600">
              <a:lnSpc>
                <a:spcPct val="100000"/>
              </a:lnSpc>
              <a:buClr>
                <a:srgbClr val="0000FF"/>
              </a:buClr>
              <a:buFont typeface="Arial"/>
              <a:buChar char="•"/>
              <a:tabLst>
                <a:tab pos="240665" algn="l"/>
              </a:tabLst>
            </a:pPr>
            <a:endParaRPr sz="1700" dirty="0">
              <a:latin typeface="Arial"/>
              <a:cs typeface="Arial"/>
            </a:endParaRPr>
          </a:p>
        </p:txBody>
      </p:sp>
      <p:sp>
        <p:nvSpPr>
          <p:cNvPr id="8" name="object 8"/>
          <p:cNvSpPr/>
          <p:nvPr/>
        </p:nvSpPr>
        <p:spPr>
          <a:xfrm>
            <a:off x="8531225" y="5649608"/>
            <a:ext cx="71247" cy="395591"/>
          </a:xfrm>
          <a:custGeom>
            <a:avLst/>
            <a:gdLst/>
            <a:ahLst/>
            <a:cxnLst/>
            <a:rect l="l" t="t" r="r" b="b"/>
            <a:pathLst>
              <a:path w="71247" h="395591">
                <a:moveTo>
                  <a:pt x="71247" y="395591"/>
                </a:moveTo>
                <a:lnTo>
                  <a:pt x="31115" y="383231"/>
                </a:lnTo>
                <a:lnTo>
                  <a:pt x="5325" y="351436"/>
                </a:lnTo>
                <a:lnTo>
                  <a:pt x="0" y="69950"/>
                </a:lnTo>
                <a:lnTo>
                  <a:pt x="1470" y="55476"/>
                </a:lnTo>
                <a:lnTo>
                  <a:pt x="21187" y="19253"/>
                </a:lnTo>
                <a:lnTo>
                  <a:pt x="44154" y="4043"/>
                </a:lnTo>
                <a:lnTo>
                  <a:pt x="57706" y="0"/>
                </a:lnTo>
              </a:path>
            </a:pathLst>
          </a:custGeom>
          <a:ln w="19050">
            <a:solidFill>
              <a:srgbClr val="FFFFFF"/>
            </a:solidFill>
          </a:ln>
        </p:spPr>
        <p:txBody>
          <a:bodyPr wrap="square" lIns="0" tIns="0" rIns="0" bIns="0" rtlCol="0">
            <a:noAutofit/>
          </a:bodyPr>
          <a:lstStyle/>
          <a:p>
            <a:endParaRPr/>
          </a:p>
        </p:txBody>
      </p:sp>
      <p:sp>
        <p:nvSpPr>
          <p:cNvPr id="9" name="object 9"/>
          <p:cNvSpPr/>
          <p:nvPr/>
        </p:nvSpPr>
        <p:spPr>
          <a:xfrm>
            <a:off x="9009253" y="5648325"/>
            <a:ext cx="71247" cy="395591"/>
          </a:xfrm>
          <a:custGeom>
            <a:avLst/>
            <a:gdLst/>
            <a:ahLst/>
            <a:cxnLst/>
            <a:rect l="l" t="t" r="r" b="b"/>
            <a:pathLst>
              <a:path w="71247" h="395591">
                <a:moveTo>
                  <a:pt x="0" y="0"/>
                </a:moveTo>
                <a:lnTo>
                  <a:pt x="40131" y="12360"/>
                </a:lnTo>
                <a:lnTo>
                  <a:pt x="65921" y="44154"/>
                </a:lnTo>
                <a:lnTo>
                  <a:pt x="71247" y="325640"/>
                </a:lnTo>
                <a:lnTo>
                  <a:pt x="69776" y="340115"/>
                </a:lnTo>
                <a:lnTo>
                  <a:pt x="50059" y="376337"/>
                </a:lnTo>
                <a:lnTo>
                  <a:pt x="27092" y="391548"/>
                </a:lnTo>
                <a:lnTo>
                  <a:pt x="13540" y="395591"/>
                </a:lnTo>
              </a:path>
            </a:pathLst>
          </a:custGeom>
          <a:ln w="19049">
            <a:solidFill>
              <a:srgbClr val="FFFFFF"/>
            </a:solidFill>
          </a:ln>
        </p:spPr>
        <p:txBody>
          <a:bodyPr wrap="square" lIns="0" tIns="0" rIns="0" bIns="0" rtlCol="0">
            <a:noAutofit/>
          </a:bodyPr>
          <a:lstStyle/>
          <a:p>
            <a:endParaRPr/>
          </a:p>
        </p:txBody>
      </p:sp>
      <p:sp>
        <p:nvSpPr>
          <p:cNvPr id="11" name="object 11"/>
          <p:cNvSpPr txBox="1"/>
          <p:nvPr/>
        </p:nvSpPr>
        <p:spPr>
          <a:xfrm>
            <a:off x="8731757" y="5704941"/>
            <a:ext cx="153035" cy="285115"/>
          </a:xfrm>
          <a:prstGeom prst="rect">
            <a:avLst/>
          </a:prstGeom>
        </p:spPr>
        <p:txBody>
          <a:bodyPr vert="horz" wrap="square" lIns="0" tIns="0" rIns="0" bIns="0" rtlCol="0">
            <a:noAutofit/>
          </a:bodyPr>
          <a:lstStyle/>
          <a:p>
            <a:pPr marL="12700">
              <a:lnSpc>
                <a:spcPct val="100000"/>
              </a:lnSpc>
            </a:pPr>
            <a:r>
              <a:rPr sz="1800" dirty="0" smtClean="0">
                <a:latin typeface="Arial"/>
                <a:cs typeface="Arial"/>
              </a:rPr>
              <a:t>9</a:t>
            </a:r>
            <a:endParaRPr sz="1800">
              <a:latin typeface="Arial"/>
              <a:cs typeface="Arial"/>
            </a:endParaRPr>
          </a:p>
        </p:txBody>
      </p:sp>
    </p:spTree>
    <p:extLst>
      <p:ext uri="{BB962C8B-B14F-4D97-AF65-F5344CB8AC3E}">
        <p14:creationId xmlns:p14="http://schemas.microsoft.com/office/powerpoint/2010/main" val="2381941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3039872"/>
            <a:ext cx="7388860" cy="708025"/>
          </a:xfrm>
          <a:prstGeom prst="rect">
            <a:avLst/>
          </a:prstGeom>
        </p:spPr>
        <p:txBody>
          <a:bodyPr vert="horz" wrap="square" lIns="0" tIns="0" rIns="0" bIns="0" rtlCol="0">
            <a:noAutofit/>
          </a:bodyPr>
          <a:lstStyle/>
          <a:p>
            <a:pPr marL="12700">
              <a:lnSpc>
                <a:spcPct val="100000"/>
              </a:lnSpc>
            </a:pPr>
            <a:r>
              <a:rPr sz="4600" spc="-100" dirty="0" smtClean="0">
                <a:latin typeface="Arial"/>
                <a:cs typeface="Arial"/>
              </a:rPr>
              <a:t>G</a:t>
            </a:r>
            <a:r>
              <a:rPr sz="4600" spc="-114" dirty="0" smtClean="0">
                <a:latin typeface="Arial"/>
                <a:cs typeface="Arial"/>
              </a:rPr>
              <a:t>r</a:t>
            </a:r>
            <a:r>
              <a:rPr sz="4600" spc="-130" dirty="0" smtClean="0">
                <a:latin typeface="Arial"/>
                <a:cs typeface="Arial"/>
              </a:rPr>
              <a:t>ou</a:t>
            </a:r>
            <a:r>
              <a:rPr sz="4600" spc="-30" dirty="0" smtClean="0">
                <a:latin typeface="Arial"/>
                <a:cs typeface="Arial"/>
              </a:rPr>
              <a:t>p</a:t>
            </a:r>
            <a:r>
              <a:rPr sz="4600" spc="-195" dirty="0" smtClean="0">
                <a:latin typeface="Arial"/>
                <a:cs typeface="Arial"/>
              </a:rPr>
              <a:t> </a:t>
            </a:r>
            <a:r>
              <a:rPr sz="4600" spc="-105" dirty="0" smtClean="0">
                <a:latin typeface="Arial"/>
                <a:cs typeface="Arial"/>
              </a:rPr>
              <a:t>E</a:t>
            </a:r>
            <a:r>
              <a:rPr sz="4600" spc="-120" dirty="0" smtClean="0">
                <a:latin typeface="Arial"/>
                <a:cs typeface="Arial"/>
              </a:rPr>
              <a:t>x</a:t>
            </a:r>
            <a:r>
              <a:rPr sz="4600" spc="-130" dirty="0" smtClean="0">
                <a:latin typeface="Arial"/>
                <a:cs typeface="Arial"/>
              </a:rPr>
              <a:t>e</a:t>
            </a:r>
            <a:r>
              <a:rPr sz="4600" spc="-114" dirty="0" smtClean="0">
                <a:latin typeface="Arial"/>
                <a:cs typeface="Arial"/>
              </a:rPr>
              <a:t>r</a:t>
            </a:r>
            <a:r>
              <a:rPr sz="4600" spc="-120" dirty="0" smtClean="0">
                <a:latin typeface="Arial"/>
                <a:cs typeface="Arial"/>
              </a:rPr>
              <a:t>c</a:t>
            </a:r>
            <a:r>
              <a:rPr sz="4600" spc="-114" dirty="0" smtClean="0">
                <a:latin typeface="Arial"/>
                <a:cs typeface="Arial"/>
              </a:rPr>
              <a:t>i</a:t>
            </a:r>
            <a:r>
              <a:rPr sz="4600" spc="-120" dirty="0" smtClean="0">
                <a:latin typeface="Arial"/>
                <a:cs typeface="Arial"/>
              </a:rPr>
              <a:t>s</a:t>
            </a:r>
            <a:r>
              <a:rPr sz="4600" spc="-30" dirty="0" smtClean="0">
                <a:latin typeface="Arial"/>
                <a:cs typeface="Arial"/>
              </a:rPr>
              <a:t>e</a:t>
            </a:r>
            <a:endParaRPr sz="4600" dirty="0">
              <a:latin typeface="Arial"/>
              <a:cs typeface="Arial"/>
            </a:endParaRPr>
          </a:p>
        </p:txBody>
      </p:sp>
      <p:sp>
        <p:nvSpPr>
          <p:cNvPr id="3" name="object 3"/>
          <p:cNvSpPr/>
          <p:nvPr/>
        </p:nvSpPr>
        <p:spPr>
          <a:xfrm>
            <a:off x="8531225" y="5649608"/>
            <a:ext cx="71247" cy="395591"/>
          </a:xfrm>
          <a:custGeom>
            <a:avLst/>
            <a:gdLst/>
            <a:ahLst/>
            <a:cxnLst/>
            <a:rect l="l" t="t" r="r" b="b"/>
            <a:pathLst>
              <a:path w="71247" h="395591">
                <a:moveTo>
                  <a:pt x="71247" y="395591"/>
                </a:moveTo>
                <a:lnTo>
                  <a:pt x="31115" y="383231"/>
                </a:lnTo>
                <a:lnTo>
                  <a:pt x="5325" y="351436"/>
                </a:lnTo>
                <a:lnTo>
                  <a:pt x="0" y="69950"/>
                </a:lnTo>
                <a:lnTo>
                  <a:pt x="1470" y="55476"/>
                </a:lnTo>
                <a:lnTo>
                  <a:pt x="21187" y="19253"/>
                </a:lnTo>
                <a:lnTo>
                  <a:pt x="44154" y="4043"/>
                </a:lnTo>
                <a:lnTo>
                  <a:pt x="57706" y="0"/>
                </a:lnTo>
              </a:path>
            </a:pathLst>
          </a:custGeom>
          <a:ln w="19050">
            <a:solidFill>
              <a:srgbClr val="FFFFFF"/>
            </a:solidFill>
          </a:ln>
        </p:spPr>
        <p:txBody>
          <a:bodyPr wrap="square" lIns="0" tIns="0" rIns="0" bIns="0" rtlCol="0">
            <a:noAutofit/>
          </a:bodyPr>
          <a:lstStyle/>
          <a:p>
            <a:endParaRPr/>
          </a:p>
        </p:txBody>
      </p:sp>
      <p:sp>
        <p:nvSpPr>
          <p:cNvPr id="4" name="object 4"/>
          <p:cNvSpPr/>
          <p:nvPr/>
        </p:nvSpPr>
        <p:spPr>
          <a:xfrm>
            <a:off x="9009253" y="5648325"/>
            <a:ext cx="71247" cy="395591"/>
          </a:xfrm>
          <a:custGeom>
            <a:avLst/>
            <a:gdLst/>
            <a:ahLst/>
            <a:cxnLst/>
            <a:rect l="l" t="t" r="r" b="b"/>
            <a:pathLst>
              <a:path w="71247" h="395591">
                <a:moveTo>
                  <a:pt x="0" y="0"/>
                </a:moveTo>
                <a:lnTo>
                  <a:pt x="40131" y="12360"/>
                </a:lnTo>
                <a:lnTo>
                  <a:pt x="65921" y="44154"/>
                </a:lnTo>
                <a:lnTo>
                  <a:pt x="71247" y="325640"/>
                </a:lnTo>
                <a:lnTo>
                  <a:pt x="69776" y="340115"/>
                </a:lnTo>
                <a:lnTo>
                  <a:pt x="50059" y="376337"/>
                </a:lnTo>
                <a:lnTo>
                  <a:pt x="27092" y="391548"/>
                </a:lnTo>
                <a:lnTo>
                  <a:pt x="13540" y="395591"/>
                </a:lnTo>
              </a:path>
            </a:pathLst>
          </a:custGeom>
          <a:ln w="19049">
            <a:solidFill>
              <a:srgbClr val="FFFFFF"/>
            </a:solidFill>
          </a:ln>
        </p:spPr>
        <p:txBody>
          <a:bodyPr wrap="square" lIns="0" tIns="0" rIns="0" bIns="0" rtlCol="0">
            <a:noAutofit/>
          </a:bodyPr>
          <a:lstStyle/>
          <a:p>
            <a:endParaRPr/>
          </a:p>
        </p:txBody>
      </p:sp>
      <p:sp>
        <p:nvSpPr>
          <p:cNvPr id="5" name="object 5"/>
          <p:cNvSpPr txBox="1"/>
          <p:nvPr/>
        </p:nvSpPr>
        <p:spPr>
          <a:xfrm>
            <a:off x="8731757" y="5704941"/>
            <a:ext cx="153035" cy="285115"/>
          </a:xfrm>
          <a:prstGeom prst="rect">
            <a:avLst/>
          </a:prstGeom>
        </p:spPr>
        <p:txBody>
          <a:bodyPr vert="horz" wrap="square" lIns="0" tIns="0" rIns="0" bIns="0" rtlCol="0">
            <a:noAutofit/>
          </a:bodyPr>
          <a:lstStyle/>
          <a:p>
            <a:pPr marL="12700">
              <a:lnSpc>
                <a:spcPct val="100000"/>
              </a:lnSpc>
            </a:pPr>
            <a:r>
              <a:rPr sz="1800" dirty="0" smtClean="0">
                <a:solidFill>
                  <a:srgbClr val="FFFFFF"/>
                </a:solidFill>
                <a:latin typeface="Arial"/>
                <a:cs typeface="Arial"/>
              </a:rPr>
              <a:t>8</a:t>
            </a:r>
            <a:endParaRPr sz="18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noAutofit/>
          </a:bodyPr>
          <a:lstStyle/>
          <a:p>
            <a:pPr marL="12700">
              <a:lnSpc>
                <a:spcPct val="100000"/>
              </a:lnSpc>
            </a:pPr>
            <a:r>
              <a:rPr sz="4600" spc="-140" dirty="0" smtClean="0">
                <a:latin typeface="Arial"/>
                <a:cs typeface="Arial"/>
              </a:rPr>
              <a:t>M</a:t>
            </a:r>
            <a:r>
              <a:rPr sz="4600" spc="-130" dirty="0" smtClean="0">
                <a:latin typeface="Arial"/>
                <a:cs typeface="Arial"/>
              </a:rPr>
              <a:t>ee</a:t>
            </a:r>
            <a:r>
              <a:rPr sz="4600" spc="-15" dirty="0" smtClean="0">
                <a:latin typeface="Arial"/>
                <a:cs typeface="Arial"/>
              </a:rPr>
              <a:t>t</a:t>
            </a:r>
            <a:r>
              <a:rPr sz="4600" spc="-185" dirty="0" smtClean="0">
                <a:latin typeface="Arial"/>
                <a:cs typeface="Arial"/>
              </a:rPr>
              <a:t> </a:t>
            </a:r>
            <a:r>
              <a:rPr sz="4600" spc="-114" dirty="0" smtClean="0">
                <a:latin typeface="Arial"/>
                <a:cs typeface="Arial"/>
              </a:rPr>
              <a:t>i</a:t>
            </a:r>
            <a:r>
              <a:rPr sz="4600" spc="-30" dirty="0" smtClean="0">
                <a:latin typeface="Arial"/>
                <a:cs typeface="Arial"/>
              </a:rPr>
              <a:t>n</a:t>
            </a:r>
            <a:r>
              <a:rPr sz="4600" spc="-285" dirty="0" smtClean="0">
                <a:latin typeface="Arial"/>
                <a:cs typeface="Arial"/>
              </a:rPr>
              <a:t> </a:t>
            </a:r>
            <a:r>
              <a:rPr sz="4600" spc="-555" dirty="0" smtClean="0">
                <a:latin typeface="Arial"/>
                <a:cs typeface="Arial"/>
              </a:rPr>
              <a:t>Y</a:t>
            </a:r>
            <a:r>
              <a:rPr sz="4600" spc="-130" dirty="0" smtClean="0">
                <a:latin typeface="Arial"/>
                <a:cs typeface="Arial"/>
              </a:rPr>
              <a:t>ou</a:t>
            </a:r>
            <a:r>
              <a:rPr sz="4600" spc="-20" dirty="0" smtClean="0">
                <a:latin typeface="Arial"/>
                <a:cs typeface="Arial"/>
              </a:rPr>
              <a:t>r</a:t>
            </a:r>
            <a:r>
              <a:rPr sz="4600" spc="-190" dirty="0" smtClean="0">
                <a:latin typeface="Arial"/>
                <a:cs typeface="Arial"/>
              </a:rPr>
              <a:t> </a:t>
            </a:r>
            <a:r>
              <a:rPr sz="4600" spc="-135" dirty="0" smtClean="0">
                <a:latin typeface="Arial"/>
                <a:cs typeface="Arial"/>
              </a:rPr>
              <a:t>G</a:t>
            </a:r>
            <a:r>
              <a:rPr sz="4600" spc="-114" dirty="0" smtClean="0">
                <a:latin typeface="Arial"/>
                <a:cs typeface="Arial"/>
              </a:rPr>
              <a:t>r</a:t>
            </a:r>
            <a:r>
              <a:rPr sz="4600" spc="-130" dirty="0" smtClean="0">
                <a:latin typeface="Arial"/>
                <a:cs typeface="Arial"/>
              </a:rPr>
              <a:t>oup</a:t>
            </a:r>
            <a:r>
              <a:rPr sz="4600" spc="-25" dirty="0" smtClean="0">
                <a:latin typeface="Arial"/>
                <a:cs typeface="Arial"/>
              </a:rPr>
              <a:t>s</a:t>
            </a:r>
            <a:endParaRPr sz="4600">
              <a:latin typeface="Arial"/>
              <a:cs typeface="Arial"/>
            </a:endParaRPr>
          </a:p>
        </p:txBody>
      </p:sp>
      <p:sp>
        <p:nvSpPr>
          <p:cNvPr id="3" name="object 3"/>
          <p:cNvSpPr txBox="1"/>
          <p:nvPr/>
        </p:nvSpPr>
        <p:spPr>
          <a:xfrm>
            <a:off x="650240" y="1283842"/>
            <a:ext cx="7051040" cy="4414520"/>
          </a:xfrm>
          <a:prstGeom prst="rect">
            <a:avLst/>
          </a:prstGeom>
        </p:spPr>
        <p:txBody>
          <a:bodyPr vert="horz" wrap="square" lIns="0" tIns="0" rIns="0" bIns="0" rtlCol="0">
            <a:noAutofit/>
          </a:bodyPr>
          <a:lstStyle/>
          <a:p>
            <a:pPr marL="355600" indent="-343535">
              <a:lnSpc>
                <a:spcPct val="100000"/>
              </a:lnSpc>
              <a:buClr>
                <a:srgbClr val="97C622"/>
              </a:buClr>
              <a:buFont typeface="Arial"/>
              <a:buAutoNum type="arabicPeriod"/>
              <a:tabLst>
                <a:tab pos="355600" algn="l"/>
              </a:tabLst>
            </a:pPr>
            <a:r>
              <a:rPr sz="1800" spc="0" dirty="0" smtClean="0">
                <a:latin typeface="Arial"/>
                <a:cs typeface="Arial"/>
              </a:rPr>
              <a:t>Intro</a:t>
            </a:r>
            <a:r>
              <a:rPr sz="1800" spc="-5" dirty="0" smtClean="0">
                <a:latin typeface="Arial"/>
                <a:cs typeface="Arial"/>
              </a:rPr>
              <a:t>d</a:t>
            </a:r>
            <a:r>
              <a:rPr sz="1800" spc="0" dirty="0" smtClean="0">
                <a:latin typeface="Arial"/>
                <a:cs typeface="Arial"/>
              </a:rPr>
              <a:t>uce</a:t>
            </a:r>
            <a:r>
              <a:rPr sz="1800" spc="5" dirty="0" smtClean="0">
                <a:latin typeface="Arial"/>
                <a:cs typeface="Arial"/>
              </a:rPr>
              <a:t> </a:t>
            </a:r>
            <a:r>
              <a:rPr sz="1800" spc="-25" dirty="0" smtClean="0">
                <a:latin typeface="Arial"/>
                <a:cs typeface="Arial"/>
              </a:rPr>
              <a:t>y</a:t>
            </a:r>
            <a:r>
              <a:rPr sz="1800" spc="0" dirty="0" smtClean="0">
                <a:latin typeface="Arial"/>
                <a:cs typeface="Arial"/>
              </a:rPr>
              <a:t>o</a:t>
            </a:r>
            <a:r>
              <a:rPr sz="1800" spc="-10" dirty="0" smtClean="0">
                <a:latin typeface="Arial"/>
                <a:cs typeface="Arial"/>
              </a:rPr>
              <a:t>u</a:t>
            </a:r>
            <a:r>
              <a:rPr sz="1800" spc="0" dirty="0" smtClean="0">
                <a:latin typeface="Arial"/>
                <a:cs typeface="Arial"/>
              </a:rPr>
              <a:t>rse</a:t>
            </a:r>
            <a:r>
              <a:rPr sz="1800" spc="-10" dirty="0" smtClean="0">
                <a:latin typeface="Arial"/>
                <a:cs typeface="Arial"/>
              </a:rPr>
              <a:t>l</a:t>
            </a:r>
            <a:r>
              <a:rPr sz="1800" spc="0" dirty="0" smtClean="0">
                <a:latin typeface="Arial"/>
                <a:cs typeface="Arial"/>
              </a:rPr>
              <a:t>f</a:t>
            </a:r>
            <a:r>
              <a:rPr sz="1800" spc="35" dirty="0" smtClean="0">
                <a:latin typeface="Arial"/>
                <a:cs typeface="Arial"/>
              </a:rPr>
              <a:t> </a:t>
            </a:r>
            <a:r>
              <a:rPr sz="1800" spc="0" dirty="0" smtClean="0">
                <a:latin typeface="Arial"/>
                <a:cs typeface="Arial"/>
              </a:rPr>
              <a:t>– N</a:t>
            </a:r>
            <a:r>
              <a:rPr sz="1800" spc="-10" dirty="0" smtClean="0">
                <a:latin typeface="Arial"/>
                <a:cs typeface="Arial"/>
              </a:rPr>
              <a:t>a</a:t>
            </a:r>
            <a:r>
              <a:rPr sz="1800" spc="0" dirty="0" smtClean="0">
                <a:latin typeface="Arial"/>
                <a:cs typeface="Arial"/>
              </a:rPr>
              <a:t>me,</a:t>
            </a:r>
            <a:r>
              <a:rPr sz="1800" spc="15" dirty="0" smtClean="0">
                <a:latin typeface="Arial"/>
                <a:cs typeface="Arial"/>
              </a:rPr>
              <a:t> </a:t>
            </a:r>
            <a:r>
              <a:rPr sz="1800" spc="0" dirty="0" smtClean="0">
                <a:latin typeface="Arial"/>
                <a:cs typeface="Arial"/>
              </a:rPr>
              <a:t>ma</a:t>
            </a:r>
            <a:r>
              <a:rPr sz="1800" spc="-10" dirty="0" smtClean="0">
                <a:latin typeface="Arial"/>
                <a:cs typeface="Arial"/>
              </a:rPr>
              <a:t>j</a:t>
            </a:r>
            <a:r>
              <a:rPr sz="1800" spc="0" dirty="0" smtClean="0">
                <a:latin typeface="Arial"/>
                <a:cs typeface="Arial"/>
              </a:rPr>
              <a:t>o</a:t>
            </a:r>
            <a:r>
              <a:rPr sz="1800" spc="-105" dirty="0" smtClean="0">
                <a:latin typeface="Arial"/>
                <a:cs typeface="Arial"/>
              </a:rPr>
              <a:t>r</a:t>
            </a:r>
            <a:r>
              <a:rPr sz="1800" spc="0" dirty="0" smtClean="0">
                <a:latin typeface="Arial"/>
                <a:cs typeface="Arial"/>
              </a:rPr>
              <a:t>,</a:t>
            </a:r>
            <a:r>
              <a:rPr sz="1800" spc="5" dirty="0" smtClean="0">
                <a:latin typeface="Arial"/>
                <a:cs typeface="Arial"/>
              </a:rPr>
              <a:t> </a:t>
            </a:r>
            <a:r>
              <a:rPr sz="1800" spc="-25" dirty="0" smtClean="0">
                <a:latin typeface="Arial"/>
                <a:cs typeface="Arial"/>
              </a:rPr>
              <a:t>y</a:t>
            </a:r>
            <a:r>
              <a:rPr sz="1800" spc="0" dirty="0" smtClean="0">
                <a:latin typeface="Arial"/>
                <a:cs typeface="Arial"/>
              </a:rPr>
              <a:t>e</a:t>
            </a:r>
            <a:r>
              <a:rPr sz="1800" spc="-10" dirty="0" smtClean="0">
                <a:latin typeface="Arial"/>
                <a:cs typeface="Arial"/>
              </a:rPr>
              <a:t>a</a:t>
            </a:r>
            <a:r>
              <a:rPr sz="1800" spc="0" dirty="0" smtClean="0">
                <a:latin typeface="Arial"/>
                <a:cs typeface="Arial"/>
              </a:rPr>
              <a:t>r</a:t>
            </a:r>
            <a:r>
              <a:rPr sz="1800" spc="25" dirty="0" smtClean="0">
                <a:latin typeface="Arial"/>
                <a:cs typeface="Arial"/>
              </a:rPr>
              <a:t> </a:t>
            </a:r>
            <a:r>
              <a:rPr sz="1800" spc="0" dirty="0" smtClean="0">
                <a:latin typeface="Arial"/>
                <a:cs typeface="Arial"/>
              </a:rPr>
              <a:t>in</a:t>
            </a:r>
            <a:r>
              <a:rPr sz="1800" spc="-10" dirty="0" smtClean="0">
                <a:latin typeface="Arial"/>
                <a:cs typeface="Arial"/>
              </a:rPr>
              <a:t> </a:t>
            </a:r>
            <a:r>
              <a:rPr sz="1800" spc="0" dirty="0" smtClean="0">
                <a:latin typeface="Arial"/>
                <a:cs typeface="Arial"/>
              </a:rPr>
              <a:t>sch</a:t>
            </a:r>
            <a:r>
              <a:rPr sz="1800" spc="-10" dirty="0" smtClean="0">
                <a:latin typeface="Arial"/>
                <a:cs typeface="Arial"/>
              </a:rPr>
              <a:t>o</a:t>
            </a:r>
            <a:r>
              <a:rPr sz="1800" spc="0" dirty="0" smtClean="0">
                <a:latin typeface="Arial"/>
                <a:cs typeface="Arial"/>
              </a:rPr>
              <a:t>ol</a:t>
            </a:r>
            <a:endParaRPr sz="1800">
              <a:latin typeface="Arial"/>
              <a:cs typeface="Arial"/>
            </a:endParaRPr>
          </a:p>
          <a:p>
            <a:pPr marL="355600" indent="-343535">
              <a:lnSpc>
                <a:spcPct val="100000"/>
              </a:lnSpc>
              <a:spcBef>
                <a:spcPts val="434"/>
              </a:spcBef>
              <a:buClr>
                <a:srgbClr val="97C622"/>
              </a:buClr>
              <a:buFont typeface="Arial"/>
              <a:buAutoNum type="arabicPeriod"/>
              <a:tabLst>
                <a:tab pos="355600" algn="l"/>
              </a:tabLst>
            </a:pPr>
            <a:r>
              <a:rPr sz="1800" spc="0" dirty="0" smtClean="0">
                <a:latin typeface="Arial"/>
                <a:cs typeface="Arial"/>
              </a:rPr>
              <a:t>C</a:t>
            </a:r>
            <a:r>
              <a:rPr sz="1800" spc="-10" dirty="0" smtClean="0">
                <a:latin typeface="Arial"/>
                <a:cs typeface="Arial"/>
              </a:rPr>
              <a:t>rea</a:t>
            </a:r>
            <a:r>
              <a:rPr sz="1800" spc="0" dirty="0" smtClean="0">
                <a:latin typeface="Arial"/>
                <a:cs typeface="Arial"/>
              </a:rPr>
              <a:t>te</a:t>
            </a:r>
            <a:r>
              <a:rPr sz="1800" spc="15" dirty="0" smtClean="0">
                <a:latin typeface="Arial"/>
                <a:cs typeface="Arial"/>
              </a:rPr>
              <a:t> </a:t>
            </a:r>
            <a:r>
              <a:rPr sz="1800" spc="0" dirty="0" smtClean="0">
                <a:latin typeface="Arial"/>
                <a:cs typeface="Arial"/>
              </a:rPr>
              <a:t>l</a:t>
            </a:r>
            <a:r>
              <a:rPr sz="1800" spc="-10" dirty="0" smtClean="0">
                <a:latin typeface="Arial"/>
                <a:cs typeface="Arial"/>
              </a:rPr>
              <a:t>i</a:t>
            </a:r>
            <a:r>
              <a:rPr sz="1800" spc="0" dirty="0" smtClean="0">
                <a:latin typeface="Arial"/>
                <a:cs typeface="Arial"/>
              </a:rPr>
              <a:t>st of</a:t>
            </a:r>
            <a:r>
              <a:rPr sz="1800" spc="-5" dirty="0" smtClean="0">
                <a:latin typeface="Arial"/>
                <a:cs typeface="Arial"/>
              </a:rPr>
              <a:t> </a:t>
            </a:r>
            <a:r>
              <a:rPr sz="1800" spc="0" dirty="0" smtClean="0">
                <a:latin typeface="Arial"/>
                <a:cs typeface="Arial"/>
              </a:rPr>
              <a:t>c</a:t>
            </a:r>
            <a:r>
              <a:rPr sz="1800" spc="-10" dirty="0" smtClean="0">
                <a:latin typeface="Arial"/>
                <a:cs typeface="Arial"/>
              </a:rPr>
              <a:t>on</a:t>
            </a:r>
            <a:r>
              <a:rPr sz="1800" spc="0" dirty="0" smtClean="0">
                <a:latin typeface="Arial"/>
                <a:cs typeface="Arial"/>
              </a:rPr>
              <a:t>tact</a:t>
            </a:r>
            <a:r>
              <a:rPr sz="1800" spc="5" dirty="0" smtClean="0">
                <a:latin typeface="Arial"/>
                <a:cs typeface="Arial"/>
              </a:rPr>
              <a:t> </a:t>
            </a:r>
            <a:r>
              <a:rPr sz="1800" spc="0" dirty="0" smtClean="0">
                <a:latin typeface="Arial"/>
                <a:cs typeface="Arial"/>
              </a:rPr>
              <a:t>i</a:t>
            </a:r>
            <a:r>
              <a:rPr sz="1800" spc="-10" dirty="0" smtClean="0">
                <a:latin typeface="Arial"/>
                <a:cs typeface="Arial"/>
              </a:rPr>
              <a:t>n</a:t>
            </a:r>
            <a:r>
              <a:rPr sz="1800" spc="0" dirty="0" smtClean="0">
                <a:latin typeface="Arial"/>
                <a:cs typeface="Arial"/>
              </a:rPr>
              <a:t>form</a:t>
            </a:r>
            <a:r>
              <a:rPr sz="1800" spc="-10" dirty="0" smtClean="0">
                <a:latin typeface="Arial"/>
                <a:cs typeface="Arial"/>
              </a:rPr>
              <a:t>a</a:t>
            </a:r>
            <a:r>
              <a:rPr sz="1800" spc="0" dirty="0" smtClean="0">
                <a:latin typeface="Arial"/>
                <a:cs typeface="Arial"/>
              </a:rPr>
              <a:t>ti</a:t>
            </a:r>
            <a:r>
              <a:rPr sz="1800" spc="-10" dirty="0" smtClean="0">
                <a:latin typeface="Arial"/>
                <a:cs typeface="Arial"/>
              </a:rPr>
              <a:t>on</a:t>
            </a:r>
            <a:r>
              <a:rPr sz="1800" spc="0" dirty="0" smtClean="0">
                <a:latin typeface="Arial"/>
                <a:cs typeface="Arial"/>
              </a:rPr>
              <a:t>:</a:t>
            </a:r>
            <a:r>
              <a:rPr sz="1800" spc="20" dirty="0" smtClean="0">
                <a:latin typeface="Arial"/>
                <a:cs typeface="Arial"/>
              </a:rPr>
              <a:t> </a:t>
            </a:r>
            <a:r>
              <a:rPr sz="1800" spc="-10" dirty="0" smtClean="0">
                <a:latin typeface="Arial"/>
                <a:cs typeface="Arial"/>
              </a:rPr>
              <a:t>e</a:t>
            </a:r>
            <a:r>
              <a:rPr sz="1800" spc="0" dirty="0" smtClean="0">
                <a:latin typeface="Arial"/>
                <a:cs typeface="Arial"/>
              </a:rPr>
              <a:t>m</a:t>
            </a:r>
            <a:r>
              <a:rPr sz="1800" spc="-10" dirty="0" smtClean="0">
                <a:latin typeface="Arial"/>
                <a:cs typeface="Arial"/>
              </a:rPr>
              <a:t>a</a:t>
            </a:r>
            <a:r>
              <a:rPr sz="1800" spc="0" dirty="0" smtClean="0">
                <a:latin typeface="Arial"/>
                <a:cs typeface="Arial"/>
              </a:rPr>
              <a:t>il</a:t>
            </a:r>
            <a:r>
              <a:rPr sz="1800" spc="5" dirty="0" smtClean="0">
                <a:latin typeface="Arial"/>
                <a:cs typeface="Arial"/>
              </a:rPr>
              <a:t> </a:t>
            </a:r>
            <a:r>
              <a:rPr sz="1800" spc="-10" dirty="0" smtClean="0">
                <a:latin typeface="Arial"/>
                <a:cs typeface="Arial"/>
              </a:rPr>
              <a:t>add</a:t>
            </a:r>
            <a:r>
              <a:rPr sz="1800" spc="0" dirty="0" smtClean="0">
                <a:latin typeface="Arial"/>
                <a:cs typeface="Arial"/>
              </a:rPr>
              <a:t>r</a:t>
            </a:r>
            <a:r>
              <a:rPr sz="1800" spc="-10" dirty="0" smtClean="0">
                <a:latin typeface="Arial"/>
                <a:cs typeface="Arial"/>
              </a:rPr>
              <a:t>e</a:t>
            </a:r>
            <a:r>
              <a:rPr sz="1800" spc="0" dirty="0" smtClean="0">
                <a:latin typeface="Arial"/>
                <a:cs typeface="Arial"/>
              </a:rPr>
              <a:t>ss</a:t>
            </a:r>
            <a:r>
              <a:rPr sz="1800" spc="-10" dirty="0" smtClean="0">
                <a:latin typeface="Arial"/>
                <a:cs typeface="Arial"/>
              </a:rPr>
              <a:t>e</a:t>
            </a:r>
            <a:r>
              <a:rPr sz="1800" spc="0" dirty="0" smtClean="0">
                <a:latin typeface="Arial"/>
                <a:cs typeface="Arial"/>
              </a:rPr>
              <a:t>s</a:t>
            </a:r>
            <a:r>
              <a:rPr sz="1800" spc="25" dirty="0" smtClean="0">
                <a:latin typeface="Arial"/>
                <a:cs typeface="Arial"/>
              </a:rPr>
              <a:t> </a:t>
            </a:r>
            <a:r>
              <a:rPr sz="1800" spc="-10" dirty="0" smtClean="0">
                <a:latin typeface="Arial"/>
                <a:cs typeface="Arial"/>
              </a:rPr>
              <a:t>an</a:t>
            </a:r>
            <a:r>
              <a:rPr sz="1800" spc="0" dirty="0" smtClean="0">
                <a:latin typeface="Arial"/>
                <a:cs typeface="Arial"/>
              </a:rPr>
              <a:t>d</a:t>
            </a:r>
            <a:r>
              <a:rPr sz="1800" spc="-5" dirty="0" smtClean="0">
                <a:latin typeface="Arial"/>
                <a:cs typeface="Arial"/>
              </a:rPr>
              <a:t> </a:t>
            </a:r>
            <a:r>
              <a:rPr sz="1800" spc="0" dirty="0" smtClean="0">
                <a:latin typeface="Arial"/>
                <a:cs typeface="Arial"/>
              </a:rPr>
              <a:t>a</a:t>
            </a:r>
            <a:r>
              <a:rPr sz="1800" spc="-10" dirty="0" smtClean="0">
                <a:latin typeface="Arial"/>
                <a:cs typeface="Arial"/>
              </a:rPr>
              <a:t>n</a:t>
            </a:r>
            <a:r>
              <a:rPr sz="1800" spc="0" dirty="0" smtClean="0">
                <a:latin typeface="Arial"/>
                <a:cs typeface="Arial"/>
              </a:rPr>
              <a:t>y</a:t>
            </a:r>
            <a:r>
              <a:rPr sz="1800" spc="15" dirty="0" smtClean="0">
                <a:latin typeface="Arial"/>
                <a:cs typeface="Arial"/>
              </a:rPr>
              <a:t> </a:t>
            </a:r>
            <a:r>
              <a:rPr sz="1800" spc="-10" dirty="0" smtClean="0">
                <a:latin typeface="Arial"/>
                <a:cs typeface="Arial"/>
              </a:rPr>
              <a:t>o</a:t>
            </a:r>
            <a:r>
              <a:rPr sz="1800" spc="0" dirty="0" smtClean="0">
                <a:latin typeface="Arial"/>
                <a:cs typeface="Arial"/>
              </a:rPr>
              <a:t>th</a:t>
            </a:r>
            <a:r>
              <a:rPr sz="1800" spc="-10" dirty="0" smtClean="0">
                <a:latin typeface="Arial"/>
                <a:cs typeface="Arial"/>
              </a:rPr>
              <a:t>e</a:t>
            </a:r>
            <a:r>
              <a:rPr sz="1800" spc="0" dirty="0" smtClean="0">
                <a:latin typeface="Arial"/>
                <a:cs typeface="Arial"/>
              </a:rPr>
              <a:t>r</a:t>
            </a:r>
            <a:endParaRPr sz="1800">
              <a:latin typeface="Arial"/>
              <a:cs typeface="Arial"/>
            </a:endParaRPr>
          </a:p>
          <a:p>
            <a:pPr marL="355600">
              <a:lnSpc>
                <a:spcPct val="100000"/>
              </a:lnSpc>
            </a:pPr>
            <a:r>
              <a:rPr sz="1800" dirty="0" smtClean="0">
                <a:latin typeface="Arial"/>
                <a:cs typeface="Arial"/>
              </a:rPr>
              <a:t>co</a:t>
            </a:r>
            <a:r>
              <a:rPr sz="1800" spc="-10" dirty="0" smtClean="0">
                <a:latin typeface="Arial"/>
                <a:cs typeface="Arial"/>
              </a:rPr>
              <a:t>n</a:t>
            </a:r>
            <a:r>
              <a:rPr sz="1800" spc="0" dirty="0" smtClean="0">
                <a:latin typeface="Arial"/>
                <a:cs typeface="Arial"/>
              </a:rPr>
              <a:t>tact</a:t>
            </a:r>
            <a:r>
              <a:rPr sz="1800" spc="5" dirty="0" smtClean="0">
                <a:latin typeface="Arial"/>
                <a:cs typeface="Arial"/>
              </a:rPr>
              <a:t> </a:t>
            </a:r>
            <a:r>
              <a:rPr sz="1800" spc="0" dirty="0" smtClean="0">
                <a:latin typeface="Arial"/>
                <a:cs typeface="Arial"/>
              </a:rPr>
              <a:t>i</a:t>
            </a:r>
            <a:r>
              <a:rPr sz="1800" spc="-10" dirty="0" smtClean="0">
                <a:latin typeface="Arial"/>
                <a:cs typeface="Arial"/>
              </a:rPr>
              <a:t>n</a:t>
            </a:r>
            <a:r>
              <a:rPr sz="1800" spc="0" dirty="0" smtClean="0">
                <a:latin typeface="Arial"/>
                <a:cs typeface="Arial"/>
              </a:rPr>
              <a:t>formati</a:t>
            </a:r>
            <a:r>
              <a:rPr sz="1800" spc="-10" dirty="0" smtClean="0">
                <a:latin typeface="Arial"/>
                <a:cs typeface="Arial"/>
              </a:rPr>
              <a:t>o</a:t>
            </a:r>
            <a:r>
              <a:rPr sz="1800" spc="0" dirty="0" smtClean="0">
                <a:latin typeface="Arial"/>
                <a:cs typeface="Arial"/>
              </a:rPr>
              <a:t>n</a:t>
            </a:r>
            <a:r>
              <a:rPr sz="1800" spc="10" dirty="0" smtClean="0">
                <a:latin typeface="Arial"/>
                <a:cs typeface="Arial"/>
              </a:rPr>
              <a:t> </a:t>
            </a:r>
            <a:r>
              <a:rPr sz="1800" spc="-25" dirty="0" smtClean="0">
                <a:latin typeface="Arial"/>
                <a:cs typeface="Arial"/>
              </a:rPr>
              <a:t>y</a:t>
            </a:r>
            <a:r>
              <a:rPr sz="1800" spc="0" dirty="0" smtClean="0">
                <a:latin typeface="Arial"/>
                <a:cs typeface="Arial"/>
              </a:rPr>
              <a:t>o</a:t>
            </a:r>
            <a:r>
              <a:rPr sz="1800" spc="-10" dirty="0" smtClean="0">
                <a:latin typeface="Arial"/>
                <a:cs typeface="Arial"/>
              </a:rPr>
              <a:t>u</a:t>
            </a:r>
            <a:r>
              <a:rPr sz="1800" spc="0" dirty="0" smtClean="0">
                <a:latin typeface="Arial"/>
                <a:cs typeface="Arial"/>
              </a:rPr>
              <a:t>r</a:t>
            </a:r>
            <a:r>
              <a:rPr sz="1800" spc="35" dirty="0" smtClean="0">
                <a:latin typeface="Arial"/>
                <a:cs typeface="Arial"/>
              </a:rPr>
              <a:t> </a:t>
            </a:r>
            <a:r>
              <a:rPr sz="1800" spc="0" dirty="0" smtClean="0">
                <a:latin typeface="Arial"/>
                <a:cs typeface="Arial"/>
              </a:rPr>
              <a:t>gr</a:t>
            </a:r>
            <a:r>
              <a:rPr sz="1800" spc="-10" dirty="0" smtClean="0">
                <a:latin typeface="Arial"/>
                <a:cs typeface="Arial"/>
              </a:rPr>
              <a:t>o</a:t>
            </a:r>
            <a:r>
              <a:rPr sz="1800" spc="0" dirty="0" smtClean="0">
                <a:latin typeface="Arial"/>
                <a:cs typeface="Arial"/>
              </a:rPr>
              <a:t>up</a:t>
            </a:r>
            <a:r>
              <a:rPr sz="1800" spc="5" dirty="0" smtClean="0">
                <a:latin typeface="Arial"/>
                <a:cs typeface="Arial"/>
              </a:rPr>
              <a:t> </a:t>
            </a:r>
            <a:r>
              <a:rPr sz="1800" spc="0" dirty="0" smtClean="0">
                <a:latin typeface="Arial"/>
                <a:cs typeface="Arial"/>
              </a:rPr>
              <a:t>d</a:t>
            </a:r>
            <a:r>
              <a:rPr sz="1800" spc="-10" dirty="0" smtClean="0">
                <a:latin typeface="Arial"/>
                <a:cs typeface="Arial"/>
              </a:rPr>
              <a:t>e</a:t>
            </a:r>
            <a:r>
              <a:rPr sz="1800" spc="0" dirty="0" smtClean="0">
                <a:latin typeface="Arial"/>
                <a:cs typeface="Arial"/>
              </a:rPr>
              <a:t>ems im</a:t>
            </a:r>
            <a:r>
              <a:rPr sz="1800" spc="-10" dirty="0" smtClean="0">
                <a:latin typeface="Arial"/>
                <a:cs typeface="Arial"/>
              </a:rPr>
              <a:t>p</a:t>
            </a:r>
            <a:r>
              <a:rPr sz="1800" spc="0" dirty="0" smtClean="0">
                <a:latin typeface="Arial"/>
                <a:cs typeface="Arial"/>
              </a:rPr>
              <a:t>ort</a:t>
            </a:r>
            <a:r>
              <a:rPr sz="1800" spc="-5" dirty="0" smtClean="0">
                <a:latin typeface="Arial"/>
                <a:cs typeface="Arial"/>
              </a:rPr>
              <a:t>a</a:t>
            </a:r>
            <a:r>
              <a:rPr sz="1800" spc="0" dirty="0" smtClean="0">
                <a:latin typeface="Arial"/>
                <a:cs typeface="Arial"/>
              </a:rPr>
              <a:t>nt</a:t>
            </a:r>
            <a:endParaRPr sz="1800">
              <a:latin typeface="Arial"/>
              <a:cs typeface="Arial"/>
            </a:endParaRPr>
          </a:p>
          <a:p>
            <a:pPr marL="355600" indent="-343535">
              <a:lnSpc>
                <a:spcPct val="100000"/>
              </a:lnSpc>
              <a:spcBef>
                <a:spcPts val="430"/>
              </a:spcBef>
              <a:buClr>
                <a:srgbClr val="97C622"/>
              </a:buClr>
              <a:buFont typeface="Arial"/>
              <a:buAutoNum type="arabicPeriod" startAt="3"/>
              <a:tabLst>
                <a:tab pos="355600" algn="l"/>
              </a:tabLst>
            </a:pPr>
            <a:r>
              <a:rPr sz="1800" spc="0" dirty="0" smtClean="0">
                <a:latin typeface="Arial"/>
                <a:cs typeface="Arial"/>
              </a:rPr>
              <a:t>What</a:t>
            </a:r>
            <a:r>
              <a:rPr sz="1800" spc="5" dirty="0" smtClean="0">
                <a:latin typeface="Arial"/>
                <a:cs typeface="Arial"/>
              </a:rPr>
              <a:t> </a:t>
            </a:r>
            <a:r>
              <a:rPr sz="1800" spc="0" dirty="0" smtClean="0">
                <a:latin typeface="Arial"/>
                <a:cs typeface="Arial"/>
              </a:rPr>
              <a:t>do</a:t>
            </a:r>
            <a:r>
              <a:rPr sz="1800" spc="-10" dirty="0" smtClean="0">
                <a:latin typeface="Arial"/>
                <a:cs typeface="Arial"/>
              </a:rPr>
              <a:t> </a:t>
            </a:r>
            <a:r>
              <a:rPr sz="1800" spc="-20" dirty="0" smtClean="0">
                <a:latin typeface="Arial"/>
                <a:cs typeface="Arial"/>
              </a:rPr>
              <a:t>y</a:t>
            </a:r>
            <a:r>
              <a:rPr sz="1800" spc="0" dirty="0" smtClean="0">
                <a:latin typeface="Arial"/>
                <a:cs typeface="Arial"/>
              </a:rPr>
              <a:t>ou</a:t>
            </a:r>
            <a:r>
              <a:rPr sz="1800" spc="15" dirty="0" smtClean="0">
                <a:latin typeface="Arial"/>
                <a:cs typeface="Arial"/>
              </a:rPr>
              <a:t> </a:t>
            </a:r>
            <a:r>
              <a:rPr sz="1800" spc="0" dirty="0" smtClean="0">
                <a:latin typeface="Arial"/>
                <a:cs typeface="Arial"/>
              </a:rPr>
              <a:t>l</a:t>
            </a:r>
            <a:r>
              <a:rPr sz="1800" spc="-10" dirty="0" smtClean="0">
                <a:latin typeface="Arial"/>
                <a:cs typeface="Arial"/>
              </a:rPr>
              <a:t>i</a:t>
            </a:r>
            <a:r>
              <a:rPr sz="1800" spc="0" dirty="0" smtClean="0">
                <a:latin typeface="Arial"/>
                <a:cs typeface="Arial"/>
              </a:rPr>
              <a:t>ke</a:t>
            </a:r>
            <a:r>
              <a:rPr sz="1800" spc="10" dirty="0" smtClean="0">
                <a:latin typeface="Arial"/>
                <a:cs typeface="Arial"/>
              </a:rPr>
              <a:t> </a:t>
            </a:r>
            <a:r>
              <a:rPr sz="1800" spc="0" dirty="0" smtClean="0">
                <a:latin typeface="Arial"/>
                <a:cs typeface="Arial"/>
              </a:rPr>
              <a:t>a</a:t>
            </a:r>
            <a:r>
              <a:rPr sz="1800" spc="-10" dirty="0" smtClean="0">
                <a:latin typeface="Arial"/>
                <a:cs typeface="Arial"/>
              </a:rPr>
              <a:t>b</a:t>
            </a:r>
            <a:r>
              <a:rPr sz="1800" spc="0" dirty="0" smtClean="0">
                <a:latin typeface="Arial"/>
                <a:cs typeface="Arial"/>
              </a:rPr>
              <a:t>o</a:t>
            </a:r>
            <a:r>
              <a:rPr sz="1800" spc="-10" dirty="0" smtClean="0">
                <a:latin typeface="Arial"/>
                <a:cs typeface="Arial"/>
              </a:rPr>
              <a:t>u</a:t>
            </a:r>
            <a:r>
              <a:rPr sz="1800" spc="0" dirty="0" smtClean="0">
                <a:latin typeface="Arial"/>
                <a:cs typeface="Arial"/>
              </a:rPr>
              <a:t>t</a:t>
            </a:r>
            <a:r>
              <a:rPr sz="1800" spc="20" dirty="0" smtClean="0">
                <a:latin typeface="Arial"/>
                <a:cs typeface="Arial"/>
              </a:rPr>
              <a:t> </a:t>
            </a:r>
            <a:r>
              <a:rPr sz="1800" spc="0" dirty="0" smtClean="0">
                <a:latin typeface="Arial"/>
                <a:cs typeface="Arial"/>
              </a:rPr>
              <a:t>gr</a:t>
            </a:r>
            <a:r>
              <a:rPr sz="1800" spc="-10" dirty="0" smtClean="0">
                <a:latin typeface="Arial"/>
                <a:cs typeface="Arial"/>
              </a:rPr>
              <a:t>o</a:t>
            </a:r>
            <a:r>
              <a:rPr sz="1800" spc="0" dirty="0" smtClean="0">
                <a:latin typeface="Arial"/>
                <a:cs typeface="Arial"/>
              </a:rPr>
              <a:t>up</a:t>
            </a:r>
            <a:r>
              <a:rPr sz="1800" spc="5" dirty="0" smtClean="0">
                <a:latin typeface="Arial"/>
                <a:cs typeface="Arial"/>
              </a:rPr>
              <a:t> </a:t>
            </a:r>
            <a:r>
              <a:rPr sz="1800" spc="-40" dirty="0" smtClean="0">
                <a:latin typeface="Arial"/>
                <a:cs typeface="Arial"/>
              </a:rPr>
              <a:t>w</a:t>
            </a:r>
            <a:r>
              <a:rPr sz="1800" spc="0" dirty="0" smtClean="0">
                <a:latin typeface="Arial"/>
                <a:cs typeface="Arial"/>
              </a:rPr>
              <a:t>ork?</a:t>
            </a:r>
            <a:endParaRPr sz="1800">
              <a:latin typeface="Arial"/>
              <a:cs typeface="Arial"/>
            </a:endParaRPr>
          </a:p>
          <a:p>
            <a:pPr marL="434975" lvl="1" indent="-125095">
              <a:lnSpc>
                <a:spcPct val="100000"/>
              </a:lnSpc>
              <a:spcBef>
                <a:spcPts val="390"/>
              </a:spcBef>
              <a:buFont typeface="Arial"/>
              <a:buChar char="-"/>
              <a:tabLst>
                <a:tab pos="434975" algn="l"/>
              </a:tabLst>
            </a:pPr>
            <a:r>
              <a:rPr sz="1600" spc="-20" dirty="0" smtClean="0">
                <a:latin typeface="Arial"/>
                <a:cs typeface="Arial"/>
              </a:rPr>
              <a:t>G</a:t>
            </a:r>
            <a:r>
              <a:rPr sz="1600" spc="-10" dirty="0" smtClean="0">
                <a:latin typeface="Arial"/>
                <a:cs typeface="Arial"/>
              </a:rPr>
              <a:t>ive</a:t>
            </a:r>
            <a:r>
              <a:rPr sz="1600" spc="10" dirty="0" smtClean="0">
                <a:latin typeface="Arial"/>
                <a:cs typeface="Arial"/>
              </a:rPr>
              <a:t> </a:t>
            </a:r>
            <a:r>
              <a:rPr sz="1600" spc="-10" dirty="0" smtClean="0">
                <a:latin typeface="Arial"/>
                <a:cs typeface="Arial"/>
              </a:rPr>
              <a:t>3 reasons</a:t>
            </a:r>
            <a:r>
              <a:rPr sz="1600" spc="15" dirty="0" smtClean="0">
                <a:latin typeface="Arial"/>
                <a:cs typeface="Arial"/>
              </a:rPr>
              <a:t> </a:t>
            </a:r>
            <a:r>
              <a:rPr sz="1600" spc="-30" dirty="0" smtClean="0">
                <a:latin typeface="Arial"/>
                <a:cs typeface="Arial"/>
              </a:rPr>
              <a:t>y</a:t>
            </a:r>
            <a:r>
              <a:rPr sz="1600" spc="-10" dirty="0" smtClean="0">
                <a:latin typeface="Arial"/>
                <a:cs typeface="Arial"/>
              </a:rPr>
              <a:t>ou</a:t>
            </a:r>
            <a:r>
              <a:rPr sz="1600" spc="20" dirty="0" smtClean="0">
                <a:latin typeface="Arial"/>
                <a:cs typeface="Arial"/>
              </a:rPr>
              <a:t> </a:t>
            </a:r>
            <a:r>
              <a:rPr sz="1600" spc="-10" dirty="0" smtClean="0">
                <a:latin typeface="Arial"/>
                <a:cs typeface="Arial"/>
              </a:rPr>
              <a:t>like</a:t>
            </a:r>
            <a:r>
              <a:rPr sz="1600" spc="-25" dirty="0" smtClean="0">
                <a:latin typeface="Arial"/>
                <a:cs typeface="Arial"/>
              </a:rPr>
              <a:t> </a:t>
            </a:r>
            <a:r>
              <a:rPr sz="1600" spc="-10" dirty="0" smtClean="0">
                <a:latin typeface="Arial"/>
                <a:cs typeface="Arial"/>
              </a:rPr>
              <a:t>group</a:t>
            </a:r>
            <a:r>
              <a:rPr sz="1600" spc="10" dirty="0" smtClean="0">
                <a:latin typeface="Arial"/>
                <a:cs typeface="Arial"/>
              </a:rPr>
              <a:t> </a:t>
            </a:r>
            <a:r>
              <a:rPr sz="1600" spc="-30" dirty="0" smtClean="0">
                <a:latin typeface="Arial"/>
                <a:cs typeface="Arial"/>
              </a:rPr>
              <a:t>w</a:t>
            </a:r>
            <a:r>
              <a:rPr sz="1600" spc="-10" dirty="0" smtClean="0">
                <a:latin typeface="Arial"/>
                <a:cs typeface="Arial"/>
              </a:rPr>
              <a:t>ork</a:t>
            </a:r>
            <a:endParaRPr sz="1600">
              <a:latin typeface="Arial"/>
              <a:cs typeface="Arial"/>
            </a:endParaRPr>
          </a:p>
          <a:p>
            <a:pPr marL="355600" indent="-343535">
              <a:lnSpc>
                <a:spcPct val="100000"/>
              </a:lnSpc>
              <a:spcBef>
                <a:spcPts val="425"/>
              </a:spcBef>
              <a:buClr>
                <a:srgbClr val="97C622"/>
              </a:buClr>
              <a:buFont typeface="Arial"/>
              <a:buAutoNum type="arabicPeriod" startAt="3"/>
              <a:tabLst>
                <a:tab pos="355600" algn="l"/>
              </a:tabLst>
            </a:pPr>
            <a:r>
              <a:rPr sz="1800" spc="0" dirty="0" smtClean="0">
                <a:latin typeface="Arial"/>
                <a:cs typeface="Arial"/>
              </a:rPr>
              <a:t>Wh</a:t>
            </a:r>
            <a:r>
              <a:rPr sz="1800" spc="-10" dirty="0" smtClean="0">
                <a:latin typeface="Arial"/>
                <a:cs typeface="Arial"/>
              </a:rPr>
              <a:t>a</a:t>
            </a:r>
            <a:r>
              <a:rPr sz="1800" spc="0" dirty="0" smtClean="0">
                <a:latin typeface="Arial"/>
                <a:cs typeface="Arial"/>
              </a:rPr>
              <a:t>t</a:t>
            </a:r>
            <a:r>
              <a:rPr sz="1800" spc="5" dirty="0" smtClean="0">
                <a:latin typeface="Arial"/>
                <a:cs typeface="Arial"/>
              </a:rPr>
              <a:t> </a:t>
            </a:r>
            <a:r>
              <a:rPr sz="1800" spc="-10" dirty="0" smtClean="0">
                <a:latin typeface="Arial"/>
                <a:cs typeface="Arial"/>
              </a:rPr>
              <a:t>d</a:t>
            </a:r>
            <a:r>
              <a:rPr sz="1800" spc="0" dirty="0" smtClean="0">
                <a:latin typeface="Arial"/>
                <a:cs typeface="Arial"/>
              </a:rPr>
              <a:t>o</a:t>
            </a:r>
            <a:r>
              <a:rPr sz="1800" spc="-5" dirty="0" smtClean="0">
                <a:latin typeface="Arial"/>
                <a:cs typeface="Arial"/>
              </a:rPr>
              <a:t> </a:t>
            </a:r>
            <a:r>
              <a:rPr sz="1800" spc="-25" dirty="0" smtClean="0">
                <a:latin typeface="Arial"/>
                <a:cs typeface="Arial"/>
              </a:rPr>
              <a:t>y</a:t>
            </a:r>
            <a:r>
              <a:rPr sz="1800" spc="-10" dirty="0" smtClean="0">
                <a:latin typeface="Arial"/>
                <a:cs typeface="Arial"/>
              </a:rPr>
              <a:t>o</a:t>
            </a:r>
            <a:r>
              <a:rPr sz="1800" spc="0" dirty="0" smtClean="0">
                <a:latin typeface="Arial"/>
                <a:cs typeface="Arial"/>
              </a:rPr>
              <a:t>u</a:t>
            </a:r>
            <a:r>
              <a:rPr sz="1800" spc="20" dirty="0" smtClean="0">
                <a:latin typeface="Arial"/>
                <a:cs typeface="Arial"/>
              </a:rPr>
              <a:t> </a:t>
            </a:r>
            <a:r>
              <a:rPr sz="1800" spc="-10" dirty="0" smtClean="0">
                <a:latin typeface="Arial"/>
                <a:cs typeface="Arial"/>
              </a:rPr>
              <a:t>d</a:t>
            </a:r>
            <a:r>
              <a:rPr sz="1800" spc="0" dirty="0" smtClean="0">
                <a:latin typeface="Arial"/>
                <a:cs typeface="Arial"/>
              </a:rPr>
              <a:t>is</a:t>
            </a:r>
            <a:r>
              <a:rPr sz="1800" spc="-10" dirty="0" smtClean="0">
                <a:latin typeface="Arial"/>
                <a:cs typeface="Arial"/>
              </a:rPr>
              <a:t>l</a:t>
            </a:r>
            <a:r>
              <a:rPr sz="1800" spc="0" dirty="0" smtClean="0">
                <a:latin typeface="Arial"/>
                <a:cs typeface="Arial"/>
              </a:rPr>
              <a:t>ike</a:t>
            </a:r>
            <a:r>
              <a:rPr sz="1800" spc="15" dirty="0" smtClean="0">
                <a:latin typeface="Arial"/>
                <a:cs typeface="Arial"/>
              </a:rPr>
              <a:t> </a:t>
            </a:r>
            <a:r>
              <a:rPr sz="1800" spc="-10" dirty="0" smtClean="0">
                <a:latin typeface="Arial"/>
                <a:cs typeface="Arial"/>
              </a:rPr>
              <a:t>abou</a:t>
            </a:r>
            <a:r>
              <a:rPr sz="1800" spc="0" dirty="0" smtClean="0">
                <a:latin typeface="Arial"/>
                <a:cs typeface="Arial"/>
              </a:rPr>
              <a:t>t</a:t>
            </a:r>
            <a:r>
              <a:rPr sz="1800" spc="5" dirty="0" smtClean="0">
                <a:latin typeface="Arial"/>
                <a:cs typeface="Arial"/>
              </a:rPr>
              <a:t> </a:t>
            </a:r>
            <a:r>
              <a:rPr sz="1800" spc="-10" dirty="0" smtClean="0">
                <a:latin typeface="Arial"/>
                <a:cs typeface="Arial"/>
              </a:rPr>
              <a:t>g</a:t>
            </a:r>
            <a:r>
              <a:rPr sz="1800" spc="0" dirty="0" smtClean="0">
                <a:latin typeface="Arial"/>
                <a:cs typeface="Arial"/>
              </a:rPr>
              <a:t>r</a:t>
            </a:r>
            <a:r>
              <a:rPr sz="1800" spc="-10" dirty="0" smtClean="0">
                <a:latin typeface="Arial"/>
                <a:cs typeface="Arial"/>
              </a:rPr>
              <a:t>ou</a:t>
            </a:r>
            <a:r>
              <a:rPr sz="1800" spc="0" dirty="0" smtClean="0">
                <a:latin typeface="Arial"/>
                <a:cs typeface="Arial"/>
              </a:rPr>
              <a:t>p</a:t>
            </a:r>
            <a:r>
              <a:rPr sz="1800" spc="5" dirty="0" smtClean="0">
                <a:latin typeface="Arial"/>
                <a:cs typeface="Arial"/>
              </a:rPr>
              <a:t> </a:t>
            </a:r>
            <a:r>
              <a:rPr sz="1800" spc="-45" dirty="0" smtClean="0">
                <a:latin typeface="Arial"/>
                <a:cs typeface="Arial"/>
              </a:rPr>
              <a:t>w</a:t>
            </a:r>
            <a:r>
              <a:rPr sz="1800" spc="-10" dirty="0" smtClean="0">
                <a:latin typeface="Arial"/>
                <a:cs typeface="Arial"/>
              </a:rPr>
              <a:t>o</a:t>
            </a:r>
            <a:r>
              <a:rPr sz="1800" spc="0" dirty="0" smtClean="0">
                <a:latin typeface="Arial"/>
                <a:cs typeface="Arial"/>
              </a:rPr>
              <a:t>rk?</a:t>
            </a:r>
            <a:endParaRPr sz="1800">
              <a:latin typeface="Arial"/>
              <a:cs typeface="Arial"/>
            </a:endParaRPr>
          </a:p>
          <a:p>
            <a:pPr marL="434975" lvl="1" indent="-125095">
              <a:lnSpc>
                <a:spcPct val="100000"/>
              </a:lnSpc>
              <a:spcBef>
                <a:spcPts val="390"/>
              </a:spcBef>
              <a:buFont typeface="Arial"/>
              <a:buChar char="-"/>
              <a:tabLst>
                <a:tab pos="434975" algn="l"/>
              </a:tabLst>
            </a:pPr>
            <a:r>
              <a:rPr sz="1600" spc="-20" dirty="0" smtClean="0">
                <a:latin typeface="Arial"/>
                <a:cs typeface="Arial"/>
              </a:rPr>
              <a:t>G</a:t>
            </a:r>
            <a:r>
              <a:rPr sz="1600" spc="-10" dirty="0" smtClean="0">
                <a:latin typeface="Arial"/>
                <a:cs typeface="Arial"/>
              </a:rPr>
              <a:t>ive</a:t>
            </a:r>
            <a:r>
              <a:rPr sz="1600" spc="10" dirty="0" smtClean="0">
                <a:latin typeface="Arial"/>
                <a:cs typeface="Arial"/>
              </a:rPr>
              <a:t> </a:t>
            </a:r>
            <a:r>
              <a:rPr sz="1600" spc="-10" dirty="0" smtClean="0">
                <a:latin typeface="Arial"/>
                <a:cs typeface="Arial"/>
              </a:rPr>
              <a:t>3 reasons</a:t>
            </a:r>
            <a:r>
              <a:rPr sz="1600" spc="15" dirty="0" smtClean="0">
                <a:latin typeface="Arial"/>
                <a:cs typeface="Arial"/>
              </a:rPr>
              <a:t> </a:t>
            </a:r>
            <a:r>
              <a:rPr sz="1600" spc="-30" dirty="0" smtClean="0">
                <a:latin typeface="Arial"/>
                <a:cs typeface="Arial"/>
              </a:rPr>
              <a:t>y</a:t>
            </a:r>
            <a:r>
              <a:rPr sz="1600" spc="-10" dirty="0" smtClean="0">
                <a:latin typeface="Arial"/>
                <a:cs typeface="Arial"/>
              </a:rPr>
              <a:t>ou</a:t>
            </a:r>
            <a:r>
              <a:rPr sz="1600" spc="20" dirty="0" smtClean="0">
                <a:latin typeface="Arial"/>
                <a:cs typeface="Arial"/>
              </a:rPr>
              <a:t> </a:t>
            </a:r>
            <a:r>
              <a:rPr sz="1600" spc="-10" dirty="0" smtClean="0">
                <a:latin typeface="Arial"/>
                <a:cs typeface="Arial"/>
              </a:rPr>
              <a:t>dislike</a:t>
            </a:r>
            <a:r>
              <a:rPr sz="1600" spc="-35" dirty="0" smtClean="0">
                <a:latin typeface="Arial"/>
                <a:cs typeface="Arial"/>
              </a:rPr>
              <a:t> </a:t>
            </a:r>
            <a:r>
              <a:rPr sz="1600" spc="-5" dirty="0" smtClean="0">
                <a:latin typeface="Arial"/>
                <a:cs typeface="Arial"/>
              </a:rPr>
              <a:t>it </a:t>
            </a:r>
            <a:r>
              <a:rPr sz="1600" spc="5" dirty="0" smtClean="0">
                <a:latin typeface="Arial"/>
                <a:cs typeface="Arial"/>
              </a:rPr>
              <a:t>(</a:t>
            </a:r>
            <a:r>
              <a:rPr sz="1400" spc="-5" dirty="0" smtClean="0">
                <a:latin typeface="Arial"/>
                <a:cs typeface="Arial"/>
              </a:rPr>
              <a:t>a</a:t>
            </a:r>
            <a:r>
              <a:rPr sz="1400" spc="-20" dirty="0" smtClean="0">
                <a:latin typeface="Arial"/>
                <a:cs typeface="Arial"/>
              </a:rPr>
              <a:t>v</a:t>
            </a:r>
            <a:r>
              <a:rPr sz="1400" spc="0" dirty="0" smtClean="0">
                <a:latin typeface="Arial"/>
                <a:cs typeface="Arial"/>
              </a:rPr>
              <a:t>oid</a:t>
            </a:r>
            <a:r>
              <a:rPr sz="1400" spc="5" dirty="0" smtClean="0">
                <a:latin typeface="Arial"/>
                <a:cs typeface="Arial"/>
              </a:rPr>
              <a:t> </a:t>
            </a:r>
            <a:r>
              <a:rPr sz="1400" spc="0" dirty="0" smtClean="0">
                <a:latin typeface="Arial"/>
                <a:cs typeface="Arial"/>
              </a:rPr>
              <a:t>s</a:t>
            </a:r>
            <a:r>
              <a:rPr sz="1400" spc="5" dirty="0" smtClean="0">
                <a:latin typeface="Arial"/>
                <a:cs typeface="Arial"/>
              </a:rPr>
              <a:t>t</a:t>
            </a:r>
            <a:r>
              <a:rPr sz="1400" spc="0" dirty="0" smtClean="0">
                <a:latin typeface="Arial"/>
                <a:cs typeface="Arial"/>
              </a:rPr>
              <a:t>or</a:t>
            </a:r>
            <a:r>
              <a:rPr sz="1400" spc="-20" dirty="0" smtClean="0">
                <a:latin typeface="Arial"/>
                <a:cs typeface="Arial"/>
              </a:rPr>
              <a:t>y</a:t>
            </a:r>
            <a:r>
              <a:rPr sz="1400" spc="5" dirty="0" smtClean="0">
                <a:latin typeface="Arial"/>
                <a:cs typeface="Arial"/>
              </a:rPr>
              <a:t>t</a:t>
            </a:r>
            <a:r>
              <a:rPr sz="1400" spc="0" dirty="0" smtClean="0">
                <a:latin typeface="Arial"/>
                <a:cs typeface="Arial"/>
              </a:rPr>
              <a:t>elling</a:t>
            </a:r>
            <a:r>
              <a:rPr sz="1400" spc="-30" dirty="0" smtClean="0">
                <a:latin typeface="Arial"/>
                <a:cs typeface="Arial"/>
              </a:rPr>
              <a:t>!</a:t>
            </a:r>
            <a:r>
              <a:rPr sz="1400" spc="0" dirty="0" smtClean="0">
                <a:latin typeface="Arial"/>
                <a:cs typeface="Arial"/>
              </a:rPr>
              <a:t>)</a:t>
            </a:r>
            <a:endParaRPr sz="1400">
              <a:latin typeface="Arial"/>
              <a:cs typeface="Arial"/>
            </a:endParaRPr>
          </a:p>
          <a:p>
            <a:pPr marL="355600" indent="-343535">
              <a:lnSpc>
                <a:spcPct val="100000"/>
              </a:lnSpc>
              <a:spcBef>
                <a:spcPts val="425"/>
              </a:spcBef>
              <a:buClr>
                <a:srgbClr val="97C622"/>
              </a:buClr>
              <a:buFont typeface="Arial"/>
              <a:buAutoNum type="arabicPeriod" startAt="3"/>
              <a:tabLst>
                <a:tab pos="355600" algn="l"/>
              </a:tabLst>
            </a:pPr>
            <a:r>
              <a:rPr sz="1800" spc="0" dirty="0" smtClean="0">
                <a:latin typeface="Arial"/>
                <a:cs typeface="Arial"/>
              </a:rPr>
              <a:t>What</a:t>
            </a:r>
            <a:r>
              <a:rPr sz="1800" spc="5" dirty="0" smtClean="0">
                <a:latin typeface="Arial"/>
                <a:cs typeface="Arial"/>
              </a:rPr>
              <a:t> </a:t>
            </a:r>
            <a:r>
              <a:rPr sz="1800" spc="0" dirty="0" smtClean="0">
                <a:latin typeface="Arial"/>
                <a:cs typeface="Arial"/>
              </a:rPr>
              <a:t>are</a:t>
            </a:r>
            <a:r>
              <a:rPr sz="1800" spc="-10" dirty="0" smtClean="0">
                <a:latin typeface="Arial"/>
                <a:cs typeface="Arial"/>
              </a:rPr>
              <a:t> </a:t>
            </a:r>
            <a:r>
              <a:rPr sz="1800" spc="0" dirty="0" smtClean="0">
                <a:latin typeface="Arial"/>
                <a:cs typeface="Arial"/>
              </a:rPr>
              <a:t>some</a:t>
            </a:r>
            <a:r>
              <a:rPr sz="1800" spc="-5" dirty="0" smtClean="0">
                <a:latin typeface="Arial"/>
                <a:cs typeface="Arial"/>
              </a:rPr>
              <a:t> </a:t>
            </a:r>
            <a:r>
              <a:rPr sz="1800" spc="0" dirty="0" smtClean="0">
                <a:latin typeface="Arial"/>
                <a:cs typeface="Arial"/>
              </a:rPr>
              <a:t>gr</a:t>
            </a:r>
            <a:r>
              <a:rPr sz="1800" spc="-10" dirty="0" smtClean="0">
                <a:latin typeface="Arial"/>
                <a:cs typeface="Arial"/>
              </a:rPr>
              <a:t>o</a:t>
            </a:r>
            <a:r>
              <a:rPr sz="1800" spc="0" dirty="0" smtClean="0">
                <a:latin typeface="Arial"/>
                <a:cs typeface="Arial"/>
              </a:rPr>
              <a:t>up</a:t>
            </a:r>
            <a:r>
              <a:rPr sz="1800" spc="5" dirty="0" smtClean="0">
                <a:latin typeface="Arial"/>
                <a:cs typeface="Arial"/>
              </a:rPr>
              <a:t> </a:t>
            </a:r>
            <a:r>
              <a:rPr sz="1800" spc="0" dirty="0" smtClean="0">
                <a:latin typeface="Arial"/>
                <a:cs typeface="Arial"/>
              </a:rPr>
              <a:t>ru</a:t>
            </a:r>
            <a:r>
              <a:rPr sz="1800" spc="-10" dirty="0" smtClean="0">
                <a:latin typeface="Arial"/>
                <a:cs typeface="Arial"/>
              </a:rPr>
              <a:t>l</a:t>
            </a:r>
            <a:r>
              <a:rPr sz="1800" spc="0" dirty="0" smtClean="0">
                <a:latin typeface="Arial"/>
                <a:cs typeface="Arial"/>
              </a:rPr>
              <a:t>es</a:t>
            </a:r>
            <a:r>
              <a:rPr sz="1800" spc="10" dirty="0" smtClean="0">
                <a:latin typeface="Arial"/>
                <a:cs typeface="Arial"/>
              </a:rPr>
              <a:t> </a:t>
            </a:r>
            <a:r>
              <a:rPr sz="1800" spc="0" dirty="0" smtClean="0">
                <a:latin typeface="Arial"/>
                <a:cs typeface="Arial"/>
              </a:rPr>
              <a:t>to a</a:t>
            </a:r>
            <a:r>
              <a:rPr sz="1800" spc="-10" dirty="0" smtClean="0">
                <a:latin typeface="Arial"/>
                <a:cs typeface="Arial"/>
              </a:rPr>
              <a:t>d</a:t>
            </a:r>
            <a:r>
              <a:rPr sz="1800" spc="0" dirty="0" smtClean="0">
                <a:latin typeface="Arial"/>
                <a:cs typeface="Arial"/>
              </a:rPr>
              <a:t>o</a:t>
            </a:r>
            <a:r>
              <a:rPr sz="1800" spc="-10" dirty="0" smtClean="0">
                <a:latin typeface="Arial"/>
                <a:cs typeface="Arial"/>
              </a:rPr>
              <a:t>p</a:t>
            </a:r>
            <a:r>
              <a:rPr sz="1800" spc="0" dirty="0" smtClean="0">
                <a:latin typeface="Arial"/>
                <a:cs typeface="Arial"/>
              </a:rPr>
              <a:t>t?</a:t>
            </a:r>
            <a:endParaRPr sz="1800">
              <a:latin typeface="Arial"/>
              <a:cs typeface="Arial"/>
            </a:endParaRPr>
          </a:p>
          <a:p>
            <a:pPr marL="434975" lvl="1" indent="-125095">
              <a:lnSpc>
                <a:spcPct val="100000"/>
              </a:lnSpc>
              <a:spcBef>
                <a:spcPts val="390"/>
              </a:spcBef>
              <a:buFont typeface="Arial"/>
              <a:buChar char="-"/>
              <a:tabLst>
                <a:tab pos="434975" algn="l"/>
              </a:tabLst>
            </a:pPr>
            <a:r>
              <a:rPr sz="1600" spc="-35" dirty="0" smtClean="0">
                <a:latin typeface="Arial"/>
                <a:cs typeface="Arial"/>
              </a:rPr>
              <a:t>W</a:t>
            </a:r>
            <a:r>
              <a:rPr sz="1600" spc="-10" dirty="0" smtClean="0">
                <a:latin typeface="Arial"/>
                <a:cs typeface="Arial"/>
              </a:rPr>
              <a:t>ork</a:t>
            </a:r>
            <a:r>
              <a:rPr sz="1600" spc="10" dirty="0" smtClean="0">
                <a:latin typeface="Arial"/>
                <a:cs typeface="Arial"/>
              </a:rPr>
              <a:t> </a:t>
            </a:r>
            <a:r>
              <a:rPr sz="1600" spc="-10" dirty="0" smtClean="0">
                <a:latin typeface="Arial"/>
                <a:cs typeface="Arial"/>
              </a:rPr>
              <a:t>via</a:t>
            </a:r>
            <a:r>
              <a:rPr sz="1600" spc="-15" dirty="0" smtClean="0">
                <a:latin typeface="Arial"/>
                <a:cs typeface="Arial"/>
              </a:rPr>
              <a:t> ema</a:t>
            </a:r>
            <a:r>
              <a:rPr sz="1600" spc="0" dirty="0" smtClean="0">
                <a:latin typeface="Arial"/>
                <a:cs typeface="Arial"/>
              </a:rPr>
              <a:t>i</a:t>
            </a:r>
            <a:r>
              <a:rPr sz="1600" spc="-5" dirty="0" smtClean="0">
                <a:latin typeface="Arial"/>
                <a:cs typeface="Arial"/>
              </a:rPr>
              <a:t>l</a:t>
            </a:r>
            <a:r>
              <a:rPr sz="1600" spc="-10" dirty="0" smtClean="0">
                <a:latin typeface="Arial"/>
                <a:cs typeface="Arial"/>
              </a:rPr>
              <a:t> or</a:t>
            </a:r>
            <a:r>
              <a:rPr sz="1600" spc="15" dirty="0" smtClean="0">
                <a:latin typeface="Arial"/>
                <a:cs typeface="Arial"/>
              </a:rPr>
              <a:t> </a:t>
            </a:r>
            <a:r>
              <a:rPr sz="1600" spc="-10" dirty="0" smtClean="0">
                <a:latin typeface="Arial"/>
                <a:cs typeface="Arial"/>
              </a:rPr>
              <a:t>Dropbox or</a:t>
            </a:r>
            <a:r>
              <a:rPr sz="1600" spc="5" dirty="0" smtClean="0">
                <a:latin typeface="Arial"/>
                <a:cs typeface="Arial"/>
              </a:rPr>
              <a:t> </a:t>
            </a:r>
            <a:r>
              <a:rPr sz="1600" spc="-20" dirty="0" smtClean="0">
                <a:latin typeface="Arial"/>
                <a:cs typeface="Arial"/>
              </a:rPr>
              <a:t>G</a:t>
            </a:r>
            <a:r>
              <a:rPr sz="1600" spc="-10" dirty="0" smtClean="0">
                <a:latin typeface="Arial"/>
                <a:cs typeface="Arial"/>
              </a:rPr>
              <a:t>oog</a:t>
            </a:r>
            <a:r>
              <a:rPr sz="1600" spc="0" dirty="0" smtClean="0">
                <a:latin typeface="Arial"/>
                <a:cs typeface="Arial"/>
              </a:rPr>
              <a:t>l</a:t>
            </a:r>
            <a:r>
              <a:rPr sz="1600" spc="-10" dirty="0" smtClean="0">
                <a:latin typeface="Arial"/>
                <a:cs typeface="Arial"/>
              </a:rPr>
              <a:t>e</a:t>
            </a:r>
            <a:r>
              <a:rPr sz="1600" spc="10" dirty="0" smtClean="0">
                <a:latin typeface="Arial"/>
                <a:cs typeface="Arial"/>
              </a:rPr>
              <a:t> </a:t>
            </a:r>
            <a:r>
              <a:rPr sz="1600" spc="-10" dirty="0" smtClean="0">
                <a:latin typeface="Arial"/>
                <a:cs typeface="Arial"/>
              </a:rPr>
              <a:t>do</a:t>
            </a:r>
            <a:r>
              <a:rPr sz="1600" spc="-5" dirty="0" smtClean="0">
                <a:latin typeface="Arial"/>
                <a:cs typeface="Arial"/>
              </a:rPr>
              <a:t>c</a:t>
            </a:r>
            <a:r>
              <a:rPr sz="1600" spc="-10" dirty="0" smtClean="0">
                <a:latin typeface="Arial"/>
                <a:cs typeface="Arial"/>
              </a:rPr>
              <a:t>s</a:t>
            </a:r>
            <a:endParaRPr sz="1600">
              <a:latin typeface="Arial"/>
              <a:cs typeface="Arial"/>
            </a:endParaRPr>
          </a:p>
          <a:p>
            <a:pPr marL="538480" lvl="1" indent="-228600">
              <a:lnSpc>
                <a:spcPct val="100000"/>
              </a:lnSpc>
              <a:spcBef>
                <a:spcPts val="385"/>
              </a:spcBef>
              <a:buFont typeface="Arial"/>
              <a:buChar char="-"/>
              <a:tabLst>
                <a:tab pos="538480" algn="l"/>
              </a:tabLst>
            </a:pPr>
            <a:r>
              <a:rPr sz="1600" spc="-15" dirty="0" smtClean="0">
                <a:latin typeface="Arial"/>
                <a:cs typeface="Arial"/>
              </a:rPr>
              <a:t>Who </a:t>
            </a:r>
            <a:r>
              <a:rPr sz="1600" spc="-30" dirty="0" smtClean="0">
                <a:latin typeface="Arial"/>
                <a:cs typeface="Arial"/>
              </a:rPr>
              <a:t>w</a:t>
            </a:r>
            <a:r>
              <a:rPr sz="1600" spc="-5" dirty="0" smtClean="0">
                <a:latin typeface="Arial"/>
                <a:cs typeface="Arial"/>
              </a:rPr>
              <a:t>ill</a:t>
            </a:r>
            <a:r>
              <a:rPr sz="1600" spc="-10" dirty="0" smtClean="0">
                <a:latin typeface="Arial"/>
                <a:cs typeface="Arial"/>
              </a:rPr>
              <a:t> be</a:t>
            </a:r>
            <a:r>
              <a:rPr sz="1600" spc="5" dirty="0" smtClean="0">
                <a:latin typeface="Arial"/>
                <a:cs typeface="Arial"/>
              </a:rPr>
              <a:t> </a:t>
            </a:r>
            <a:r>
              <a:rPr sz="1600" spc="-10" dirty="0" smtClean="0">
                <a:latin typeface="Arial"/>
                <a:cs typeface="Arial"/>
              </a:rPr>
              <a:t>the</a:t>
            </a:r>
            <a:r>
              <a:rPr sz="1600" spc="10" dirty="0" smtClean="0">
                <a:latin typeface="Arial"/>
                <a:cs typeface="Arial"/>
              </a:rPr>
              <a:t> </a:t>
            </a:r>
            <a:r>
              <a:rPr sz="1600" spc="-10" dirty="0" smtClean="0">
                <a:latin typeface="Arial"/>
                <a:cs typeface="Arial"/>
              </a:rPr>
              <a:t>g</a:t>
            </a:r>
            <a:r>
              <a:rPr sz="1600" spc="-15" dirty="0" smtClean="0">
                <a:latin typeface="Arial"/>
                <a:cs typeface="Arial"/>
              </a:rPr>
              <a:t>r</a:t>
            </a:r>
            <a:r>
              <a:rPr sz="1600" spc="-10" dirty="0" smtClean="0">
                <a:latin typeface="Arial"/>
                <a:cs typeface="Arial"/>
              </a:rPr>
              <a:t>oup</a:t>
            </a:r>
            <a:r>
              <a:rPr sz="1600" spc="5" dirty="0" smtClean="0">
                <a:latin typeface="Arial"/>
                <a:cs typeface="Arial"/>
              </a:rPr>
              <a:t> </a:t>
            </a:r>
            <a:r>
              <a:rPr sz="1600" spc="-10" dirty="0" smtClean="0">
                <a:latin typeface="Arial"/>
                <a:cs typeface="Arial"/>
              </a:rPr>
              <a:t>leade</a:t>
            </a:r>
            <a:r>
              <a:rPr sz="1600" spc="-20" dirty="0" smtClean="0">
                <a:latin typeface="Arial"/>
                <a:cs typeface="Arial"/>
              </a:rPr>
              <a:t>r</a:t>
            </a:r>
            <a:r>
              <a:rPr sz="1600" spc="-10" dirty="0" smtClean="0">
                <a:latin typeface="Arial"/>
                <a:cs typeface="Arial"/>
              </a:rPr>
              <a:t>? </a:t>
            </a:r>
            <a:r>
              <a:rPr sz="1600" spc="-15" dirty="0" smtClean="0">
                <a:latin typeface="Arial"/>
                <a:cs typeface="Arial"/>
              </a:rPr>
              <a:t>Who </a:t>
            </a:r>
            <a:r>
              <a:rPr sz="1600" spc="-30" dirty="0" smtClean="0">
                <a:latin typeface="Arial"/>
                <a:cs typeface="Arial"/>
              </a:rPr>
              <a:t>w</a:t>
            </a:r>
            <a:r>
              <a:rPr sz="1600" spc="-5" dirty="0" smtClean="0">
                <a:latin typeface="Arial"/>
                <a:cs typeface="Arial"/>
              </a:rPr>
              <a:t>ill</a:t>
            </a:r>
            <a:r>
              <a:rPr sz="1600" spc="-10" dirty="0" smtClean="0">
                <a:latin typeface="Arial"/>
                <a:cs typeface="Arial"/>
              </a:rPr>
              <a:t> be</a:t>
            </a:r>
            <a:r>
              <a:rPr sz="1600" spc="5" dirty="0" smtClean="0">
                <a:latin typeface="Arial"/>
                <a:cs typeface="Arial"/>
              </a:rPr>
              <a:t> </a:t>
            </a:r>
            <a:r>
              <a:rPr sz="1600" spc="-10" dirty="0" smtClean="0">
                <a:latin typeface="Arial"/>
                <a:cs typeface="Arial"/>
              </a:rPr>
              <a:t>second leader </a:t>
            </a:r>
            <a:r>
              <a:rPr sz="1600" spc="-5" dirty="0" smtClean="0">
                <a:latin typeface="Arial"/>
                <a:cs typeface="Arial"/>
              </a:rPr>
              <a:t>if first</a:t>
            </a:r>
            <a:r>
              <a:rPr sz="1600" spc="15" dirty="0" smtClean="0">
                <a:latin typeface="Arial"/>
                <a:cs typeface="Arial"/>
              </a:rPr>
              <a:t> </a:t>
            </a:r>
            <a:r>
              <a:rPr sz="1600" spc="-10" dirty="0" smtClean="0">
                <a:latin typeface="Arial"/>
                <a:cs typeface="Arial"/>
              </a:rPr>
              <a:t>leader is</a:t>
            </a:r>
            <a:endParaRPr sz="1600">
              <a:latin typeface="Arial"/>
              <a:cs typeface="Arial"/>
            </a:endParaRPr>
          </a:p>
          <a:p>
            <a:pPr marL="538480">
              <a:lnSpc>
                <a:spcPct val="100000"/>
              </a:lnSpc>
            </a:pPr>
            <a:r>
              <a:rPr sz="1600" spc="-10" dirty="0" smtClean="0">
                <a:latin typeface="Arial"/>
                <a:cs typeface="Arial"/>
              </a:rPr>
              <a:t>una</a:t>
            </a:r>
            <a:r>
              <a:rPr sz="1600" spc="-5" dirty="0" smtClean="0">
                <a:latin typeface="Arial"/>
                <a:cs typeface="Arial"/>
              </a:rPr>
              <a:t>v</a:t>
            </a:r>
            <a:r>
              <a:rPr sz="1600" spc="-10" dirty="0" smtClean="0">
                <a:latin typeface="Arial"/>
                <a:cs typeface="Arial"/>
              </a:rPr>
              <a:t>ailable?</a:t>
            </a:r>
            <a:endParaRPr sz="1600">
              <a:latin typeface="Arial"/>
              <a:cs typeface="Arial"/>
            </a:endParaRPr>
          </a:p>
          <a:p>
            <a:pPr marL="538480" lvl="1" indent="-228600">
              <a:lnSpc>
                <a:spcPct val="100000"/>
              </a:lnSpc>
              <a:spcBef>
                <a:spcPts val="384"/>
              </a:spcBef>
              <a:buFont typeface="Arial"/>
              <a:buChar char="-"/>
              <a:tabLst>
                <a:tab pos="538480" algn="l"/>
              </a:tabLst>
            </a:pPr>
            <a:r>
              <a:rPr sz="1600" spc="-10" dirty="0" smtClean="0">
                <a:latin typeface="Arial"/>
                <a:cs typeface="Arial"/>
              </a:rPr>
              <a:t>Use of</a:t>
            </a:r>
            <a:r>
              <a:rPr sz="1600" spc="10" dirty="0" smtClean="0">
                <a:latin typeface="Arial"/>
                <a:cs typeface="Arial"/>
              </a:rPr>
              <a:t> </a:t>
            </a:r>
            <a:r>
              <a:rPr sz="1600" spc="-10" dirty="0" smtClean="0">
                <a:latin typeface="Arial"/>
                <a:cs typeface="Arial"/>
              </a:rPr>
              <a:t>te</a:t>
            </a:r>
            <a:r>
              <a:rPr sz="1600" spc="-5" dirty="0" smtClean="0">
                <a:latin typeface="Arial"/>
                <a:cs typeface="Arial"/>
              </a:rPr>
              <a:t>c</a:t>
            </a:r>
            <a:r>
              <a:rPr sz="1600" spc="-10" dirty="0" smtClean="0">
                <a:latin typeface="Arial"/>
                <a:cs typeface="Arial"/>
              </a:rPr>
              <a:t>hno</a:t>
            </a:r>
            <a:r>
              <a:rPr sz="1600" spc="0" dirty="0" smtClean="0">
                <a:latin typeface="Arial"/>
                <a:cs typeface="Arial"/>
              </a:rPr>
              <a:t>l</a:t>
            </a:r>
            <a:r>
              <a:rPr sz="1600" spc="-10" dirty="0" smtClean="0">
                <a:latin typeface="Arial"/>
                <a:cs typeface="Arial"/>
              </a:rPr>
              <a:t>ogy</a:t>
            </a:r>
            <a:r>
              <a:rPr sz="1600" spc="-5" dirty="0" smtClean="0">
                <a:latin typeface="Arial"/>
                <a:cs typeface="Arial"/>
              </a:rPr>
              <a:t> </a:t>
            </a:r>
            <a:r>
              <a:rPr sz="1600" spc="-10" dirty="0" smtClean="0">
                <a:latin typeface="Arial"/>
                <a:cs typeface="Arial"/>
              </a:rPr>
              <a:t>during group</a:t>
            </a:r>
            <a:r>
              <a:rPr sz="1600" spc="20" dirty="0" smtClean="0">
                <a:latin typeface="Arial"/>
                <a:cs typeface="Arial"/>
              </a:rPr>
              <a:t> </a:t>
            </a:r>
            <a:r>
              <a:rPr sz="1600" spc="-10" dirty="0" smtClean="0">
                <a:latin typeface="Arial"/>
                <a:cs typeface="Arial"/>
              </a:rPr>
              <a:t>meet</a:t>
            </a:r>
            <a:r>
              <a:rPr sz="1600" spc="0" dirty="0" smtClean="0">
                <a:latin typeface="Arial"/>
                <a:cs typeface="Arial"/>
              </a:rPr>
              <a:t>i</a:t>
            </a:r>
            <a:r>
              <a:rPr sz="1600" spc="-10" dirty="0" smtClean="0">
                <a:latin typeface="Arial"/>
                <a:cs typeface="Arial"/>
              </a:rPr>
              <a:t>ngs</a:t>
            </a:r>
            <a:endParaRPr sz="1600">
              <a:latin typeface="Arial"/>
              <a:cs typeface="Arial"/>
            </a:endParaRPr>
          </a:p>
          <a:p>
            <a:pPr marL="538480" lvl="1" indent="-228600">
              <a:lnSpc>
                <a:spcPct val="100000"/>
              </a:lnSpc>
              <a:spcBef>
                <a:spcPts val="380"/>
              </a:spcBef>
              <a:buFont typeface="Arial"/>
              <a:buChar char="-"/>
              <a:tabLst>
                <a:tab pos="538480" algn="l"/>
              </a:tabLst>
            </a:pPr>
            <a:r>
              <a:rPr sz="1600" spc="-15" dirty="0" smtClean="0">
                <a:latin typeface="Arial"/>
                <a:cs typeface="Arial"/>
              </a:rPr>
              <a:t>How</a:t>
            </a:r>
            <a:r>
              <a:rPr sz="1600" spc="-5" dirty="0" smtClean="0">
                <a:latin typeface="Arial"/>
                <a:cs typeface="Arial"/>
              </a:rPr>
              <a:t> </a:t>
            </a:r>
            <a:r>
              <a:rPr sz="1600" spc="-30" dirty="0" smtClean="0">
                <a:latin typeface="Arial"/>
                <a:cs typeface="Arial"/>
              </a:rPr>
              <a:t>w</a:t>
            </a:r>
            <a:r>
              <a:rPr sz="1600" spc="-5" dirty="0" smtClean="0">
                <a:latin typeface="Arial"/>
                <a:cs typeface="Arial"/>
              </a:rPr>
              <a:t>ill</a:t>
            </a:r>
            <a:r>
              <a:rPr sz="1600" spc="-10" dirty="0" smtClean="0">
                <a:latin typeface="Arial"/>
                <a:cs typeface="Arial"/>
              </a:rPr>
              <a:t> ab</a:t>
            </a:r>
            <a:r>
              <a:rPr sz="1600" spc="-5" dirty="0" smtClean="0">
                <a:latin typeface="Arial"/>
                <a:cs typeface="Arial"/>
              </a:rPr>
              <a:t>s</a:t>
            </a:r>
            <a:r>
              <a:rPr sz="1600" spc="-10" dirty="0" smtClean="0">
                <a:latin typeface="Arial"/>
                <a:cs typeface="Arial"/>
              </a:rPr>
              <a:t>en</a:t>
            </a:r>
            <a:r>
              <a:rPr sz="1600" spc="-5" dirty="0" smtClean="0">
                <a:latin typeface="Arial"/>
                <a:cs typeface="Arial"/>
              </a:rPr>
              <a:t>c</a:t>
            </a:r>
            <a:r>
              <a:rPr sz="1600" spc="-10" dirty="0" smtClean="0">
                <a:latin typeface="Arial"/>
                <a:cs typeface="Arial"/>
              </a:rPr>
              <a:t>es be</a:t>
            </a:r>
            <a:r>
              <a:rPr sz="1600" spc="10" dirty="0" smtClean="0">
                <a:latin typeface="Arial"/>
                <a:cs typeface="Arial"/>
              </a:rPr>
              <a:t> </a:t>
            </a:r>
            <a:r>
              <a:rPr sz="1600" spc="-10" dirty="0" smtClean="0">
                <a:latin typeface="Arial"/>
                <a:cs typeface="Arial"/>
              </a:rPr>
              <a:t>addressed?</a:t>
            </a:r>
            <a:endParaRPr sz="1600">
              <a:latin typeface="Arial"/>
              <a:cs typeface="Arial"/>
            </a:endParaRPr>
          </a:p>
          <a:p>
            <a:pPr marL="538480" lvl="1" indent="-228600">
              <a:lnSpc>
                <a:spcPct val="100000"/>
              </a:lnSpc>
              <a:spcBef>
                <a:spcPts val="385"/>
              </a:spcBef>
              <a:buFont typeface="Arial"/>
              <a:buChar char="-"/>
              <a:tabLst>
                <a:tab pos="538480" algn="l"/>
              </a:tabLst>
            </a:pPr>
            <a:r>
              <a:rPr sz="1600" spc="-15" dirty="0" smtClean="0">
                <a:latin typeface="Arial"/>
                <a:cs typeface="Arial"/>
              </a:rPr>
              <a:t>How</a:t>
            </a:r>
            <a:r>
              <a:rPr sz="1600" spc="-10" dirty="0" smtClean="0">
                <a:latin typeface="Arial"/>
                <a:cs typeface="Arial"/>
              </a:rPr>
              <a:t> </a:t>
            </a:r>
            <a:r>
              <a:rPr sz="1600" spc="-30" dirty="0" smtClean="0">
                <a:latin typeface="Arial"/>
                <a:cs typeface="Arial"/>
              </a:rPr>
              <a:t>w</a:t>
            </a:r>
            <a:r>
              <a:rPr sz="1600" spc="-5" dirty="0" smtClean="0">
                <a:latin typeface="Arial"/>
                <a:cs typeface="Arial"/>
              </a:rPr>
              <a:t>ill</a:t>
            </a:r>
            <a:r>
              <a:rPr sz="1600" spc="-10" dirty="0" smtClean="0">
                <a:latin typeface="Arial"/>
                <a:cs typeface="Arial"/>
              </a:rPr>
              <a:t> the</a:t>
            </a:r>
            <a:r>
              <a:rPr sz="1600" spc="10" dirty="0" smtClean="0">
                <a:latin typeface="Arial"/>
                <a:cs typeface="Arial"/>
              </a:rPr>
              <a:t> </a:t>
            </a:r>
            <a:r>
              <a:rPr sz="1600" spc="-10" dirty="0" smtClean="0">
                <a:latin typeface="Arial"/>
                <a:cs typeface="Arial"/>
              </a:rPr>
              <a:t>g</a:t>
            </a:r>
            <a:r>
              <a:rPr sz="1600" spc="-15" dirty="0" smtClean="0">
                <a:latin typeface="Arial"/>
                <a:cs typeface="Arial"/>
              </a:rPr>
              <a:t>r</a:t>
            </a:r>
            <a:r>
              <a:rPr sz="1600" spc="-10" dirty="0" smtClean="0">
                <a:latin typeface="Arial"/>
                <a:cs typeface="Arial"/>
              </a:rPr>
              <a:t>oup</a:t>
            </a:r>
            <a:r>
              <a:rPr sz="1600" spc="5" dirty="0" smtClean="0">
                <a:latin typeface="Arial"/>
                <a:cs typeface="Arial"/>
              </a:rPr>
              <a:t> </a:t>
            </a:r>
            <a:r>
              <a:rPr sz="1600" spc="-10" dirty="0" smtClean="0">
                <a:latin typeface="Arial"/>
                <a:cs typeface="Arial"/>
              </a:rPr>
              <a:t>deve</a:t>
            </a:r>
            <a:r>
              <a:rPr sz="1600" spc="0" dirty="0" smtClean="0">
                <a:latin typeface="Arial"/>
                <a:cs typeface="Arial"/>
              </a:rPr>
              <a:t>l</a:t>
            </a:r>
            <a:r>
              <a:rPr sz="1600" spc="-10" dirty="0" smtClean="0">
                <a:latin typeface="Arial"/>
                <a:cs typeface="Arial"/>
              </a:rPr>
              <a:t>op</a:t>
            </a:r>
            <a:r>
              <a:rPr sz="1600" spc="-15" dirty="0" smtClean="0">
                <a:latin typeface="Arial"/>
                <a:cs typeface="Arial"/>
              </a:rPr>
              <a:t> </a:t>
            </a:r>
            <a:r>
              <a:rPr sz="1600" spc="-10" dirty="0" smtClean="0">
                <a:latin typeface="Arial"/>
                <a:cs typeface="Arial"/>
              </a:rPr>
              <a:t>consensus dec</a:t>
            </a:r>
            <a:r>
              <a:rPr sz="1600" spc="0" dirty="0" smtClean="0">
                <a:latin typeface="Arial"/>
                <a:cs typeface="Arial"/>
              </a:rPr>
              <a:t>i</a:t>
            </a:r>
            <a:r>
              <a:rPr sz="1600" spc="-10" dirty="0" smtClean="0">
                <a:latin typeface="Arial"/>
                <a:cs typeface="Arial"/>
              </a:rPr>
              <a:t>sions?</a:t>
            </a:r>
            <a:r>
              <a:rPr sz="1600" spc="-25" dirty="0" smtClean="0">
                <a:latin typeface="Arial"/>
                <a:cs typeface="Arial"/>
              </a:rPr>
              <a:t> </a:t>
            </a:r>
            <a:r>
              <a:rPr sz="1600" spc="-15" dirty="0" smtClean="0">
                <a:latin typeface="Arial"/>
                <a:cs typeface="Arial"/>
              </a:rPr>
              <a:t>How</a:t>
            </a:r>
            <a:r>
              <a:rPr sz="1600" spc="-10" dirty="0" smtClean="0">
                <a:latin typeface="Arial"/>
                <a:cs typeface="Arial"/>
              </a:rPr>
              <a:t> </a:t>
            </a:r>
            <a:r>
              <a:rPr sz="1600" spc="-30" dirty="0" smtClean="0">
                <a:latin typeface="Arial"/>
                <a:cs typeface="Arial"/>
              </a:rPr>
              <a:t>w</a:t>
            </a:r>
            <a:r>
              <a:rPr sz="1600" spc="-5" dirty="0" smtClean="0">
                <a:latin typeface="Arial"/>
                <a:cs typeface="Arial"/>
              </a:rPr>
              <a:t>ill</a:t>
            </a:r>
            <a:r>
              <a:rPr sz="1600" spc="-10" dirty="0" smtClean="0">
                <a:latin typeface="Arial"/>
                <a:cs typeface="Arial"/>
              </a:rPr>
              <a:t> </a:t>
            </a:r>
            <a:r>
              <a:rPr sz="1600" spc="-30" dirty="0" smtClean="0">
                <a:latin typeface="Arial"/>
                <a:cs typeface="Arial"/>
              </a:rPr>
              <a:t>y</a:t>
            </a:r>
            <a:r>
              <a:rPr sz="1600" spc="-10" dirty="0" smtClean="0">
                <a:latin typeface="Arial"/>
                <a:cs typeface="Arial"/>
              </a:rPr>
              <a:t>ou</a:t>
            </a:r>
            <a:r>
              <a:rPr sz="1600" spc="20" dirty="0" smtClean="0">
                <a:latin typeface="Arial"/>
                <a:cs typeface="Arial"/>
              </a:rPr>
              <a:t> </a:t>
            </a:r>
            <a:r>
              <a:rPr sz="1600" spc="-10" dirty="0" smtClean="0">
                <a:latin typeface="Arial"/>
                <a:cs typeface="Arial"/>
              </a:rPr>
              <a:t>deal </a:t>
            </a:r>
            <a:r>
              <a:rPr sz="1600" spc="-30" dirty="0" smtClean="0">
                <a:latin typeface="Arial"/>
                <a:cs typeface="Arial"/>
              </a:rPr>
              <a:t>w</a:t>
            </a:r>
            <a:r>
              <a:rPr sz="1600" spc="-10" dirty="0" smtClean="0">
                <a:latin typeface="Arial"/>
                <a:cs typeface="Arial"/>
              </a:rPr>
              <a:t>ith</a:t>
            </a:r>
            <a:endParaRPr sz="1600">
              <a:latin typeface="Arial"/>
              <a:cs typeface="Arial"/>
            </a:endParaRPr>
          </a:p>
          <a:p>
            <a:pPr marL="538480">
              <a:lnSpc>
                <a:spcPct val="100000"/>
              </a:lnSpc>
            </a:pPr>
            <a:r>
              <a:rPr sz="1600" spc="-10" dirty="0" smtClean="0">
                <a:latin typeface="Arial"/>
                <a:cs typeface="Arial"/>
              </a:rPr>
              <a:t>strong</a:t>
            </a:r>
            <a:r>
              <a:rPr sz="1600" spc="10" dirty="0" smtClean="0">
                <a:latin typeface="Arial"/>
                <a:cs typeface="Arial"/>
              </a:rPr>
              <a:t> </a:t>
            </a:r>
            <a:r>
              <a:rPr sz="1600" spc="-10" dirty="0" smtClean="0">
                <a:latin typeface="Arial"/>
                <a:cs typeface="Arial"/>
              </a:rPr>
              <a:t>object</a:t>
            </a:r>
            <a:r>
              <a:rPr sz="1600" spc="0" dirty="0" smtClean="0">
                <a:latin typeface="Arial"/>
                <a:cs typeface="Arial"/>
              </a:rPr>
              <a:t>i</a:t>
            </a:r>
            <a:r>
              <a:rPr sz="1600" spc="-10" dirty="0" smtClean="0">
                <a:latin typeface="Arial"/>
                <a:cs typeface="Arial"/>
              </a:rPr>
              <a:t>on</a:t>
            </a:r>
            <a:r>
              <a:rPr sz="1600" spc="-5" dirty="0" smtClean="0">
                <a:latin typeface="Arial"/>
                <a:cs typeface="Arial"/>
              </a:rPr>
              <a:t>s</a:t>
            </a:r>
            <a:r>
              <a:rPr sz="1600" spc="-10" dirty="0" smtClean="0">
                <a:latin typeface="Arial"/>
                <a:cs typeface="Arial"/>
              </a:rPr>
              <a:t>?</a:t>
            </a:r>
            <a:endParaRPr sz="1600">
              <a:latin typeface="Arial"/>
              <a:cs typeface="Arial"/>
            </a:endParaRPr>
          </a:p>
        </p:txBody>
      </p:sp>
      <p:sp>
        <p:nvSpPr>
          <p:cNvPr id="4" name="object 4"/>
          <p:cNvSpPr txBox="1"/>
          <p:nvPr/>
        </p:nvSpPr>
        <p:spPr>
          <a:xfrm>
            <a:off x="650240" y="5741212"/>
            <a:ext cx="6706234" cy="578485"/>
          </a:xfrm>
          <a:prstGeom prst="rect">
            <a:avLst/>
          </a:prstGeom>
        </p:spPr>
        <p:txBody>
          <a:bodyPr vert="horz" wrap="square" lIns="0" tIns="0" rIns="0" bIns="0" rtlCol="0">
            <a:noAutofit/>
          </a:bodyPr>
          <a:lstStyle/>
          <a:p>
            <a:pPr marL="12700">
              <a:lnSpc>
                <a:spcPct val="100000"/>
              </a:lnSpc>
              <a:tabLst>
                <a:tab pos="355600" algn="l"/>
              </a:tabLst>
            </a:pPr>
            <a:r>
              <a:rPr sz="1800" spc="-5" dirty="0" smtClean="0">
                <a:solidFill>
                  <a:srgbClr val="97C622"/>
                </a:solidFill>
                <a:latin typeface="Arial"/>
                <a:cs typeface="Arial"/>
              </a:rPr>
              <a:t>6</a:t>
            </a:r>
            <a:r>
              <a:rPr sz="1800" spc="0" dirty="0" smtClean="0">
                <a:solidFill>
                  <a:srgbClr val="97C622"/>
                </a:solidFill>
                <a:latin typeface="Arial"/>
                <a:cs typeface="Arial"/>
              </a:rPr>
              <a:t>.	</a:t>
            </a:r>
            <a:r>
              <a:rPr sz="1800" spc="0" dirty="0" smtClean="0">
                <a:latin typeface="Arial"/>
                <a:cs typeface="Arial"/>
              </a:rPr>
              <a:t>B</a:t>
            </a:r>
            <a:r>
              <a:rPr sz="1800" spc="-5" dirty="0" smtClean="0">
                <a:latin typeface="Arial"/>
                <a:cs typeface="Arial"/>
              </a:rPr>
              <a:t>a</a:t>
            </a:r>
            <a:r>
              <a:rPr sz="1800" spc="0" dirty="0" smtClean="0">
                <a:latin typeface="Arial"/>
                <a:cs typeface="Arial"/>
              </a:rPr>
              <a:t>sed</a:t>
            </a:r>
            <a:r>
              <a:rPr sz="1800" spc="5" dirty="0" smtClean="0">
                <a:latin typeface="Arial"/>
                <a:cs typeface="Arial"/>
              </a:rPr>
              <a:t> </a:t>
            </a:r>
            <a:r>
              <a:rPr sz="1800" spc="0" dirty="0" smtClean="0">
                <a:latin typeface="Arial"/>
                <a:cs typeface="Arial"/>
              </a:rPr>
              <a:t>on</a:t>
            </a:r>
            <a:r>
              <a:rPr sz="1800" spc="-10" dirty="0" smtClean="0">
                <a:latin typeface="Arial"/>
                <a:cs typeface="Arial"/>
              </a:rPr>
              <a:t> </a:t>
            </a:r>
            <a:r>
              <a:rPr sz="1800" spc="5" dirty="0" smtClean="0">
                <a:latin typeface="Arial"/>
                <a:cs typeface="Arial"/>
              </a:rPr>
              <a:t>t</a:t>
            </a:r>
            <a:r>
              <a:rPr sz="1800" spc="0" dirty="0" smtClean="0">
                <a:latin typeface="Arial"/>
                <a:cs typeface="Arial"/>
              </a:rPr>
              <a:t>he</a:t>
            </a:r>
            <a:r>
              <a:rPr sz="1800" spc="-10" dirty="0" smtClean="0">
                <a:latin typeface="Arial"/>
                <a:cs typeface="Arial"/>
              </a:rPr>
              <a:t> </a:t>
            </a:r>
            <a:r>
              <a:rPr sz="1800" spc="0" dirty="0" smtClean="0">
                <a:latin typeface="Arial"/>
                <a:cs typeface="Arial"/>
              </a:rPr>
              <a:t>pr</a:t>
            </a:r>
            <a:r>
              <a:rPr sz="1800" spc="-10" dirty="0" smtClean="0">
                <a:latin typeface="Arial"/>
                <a:cs typeface="Arial"/>
              </a:rPr>
              <a:t>o</a:t>
            </a:r>
            <a:r>
              <a:rPr sz="1800" spc="0" dirty="0" smtClean="0">
                <a:latin typeface="Arial"/>
                <a:cs typeface="Arial"/>
              </a:rPr>
              <a:t>j</a:t>
            </a:r>
            <a:r>
              <a:rPr sz="1800" spc="-10" dirty="0" smtClean="0">
                <a:latin typeface="Arial"/>
                <a:cs typeface="Arial"/>
              </a:rPr>
              <a:t>e</a:t>
            </a:r>
            <a:r>
              <a:rPr sz="1800" spc="0" dirty="0" smtClean="0">
                <a:latin typeface="Arial"/>
                <a:cs typeface="Arial"/>
              </a:rPr>
              <a:t>ct</a:t>
            </a:r>
            <a:r>
              <a:rPr sz="1800" spc="20" dirty="0" smtClean="0">
                <a:latin typeface="Arial"/>
                <a:cs typeface="Arial"/>
              </a:rPr>
              <a:t> </a:t>
            </a:r>
            <a:r>
              <a:rPr sz="1800" spc="0" dirty="0" smtClean="0">
                <a:latin typeface="Arial"/>
                <a:cs typeface="Arial"/>
              </a:rPr>
              <a:t>com</a:t>
            </a:r>
            <a:r>
              <a:rPr sz="1800" spc="-10" dirty="0" smtClean="0">
                <a:latin typeface="Arial"/>
                <a:cs typeface="Arial"/>
              </a:rPr>
              <a:t>p</a:t>
            </a:r>
            <a:r>
              <a:rPr sz="1800" spc="0" dirty="0" smtClean="0">
                <a:latin typeface="Arial"/>
                <a:cs typeface="Arial"/>
              </a:rPr>
              <a:t>o</a:t>
            </a:r>
            <a:r>
              <a:rPr sz="1800" spc="-10" dirty="0" smtClean="0">
                <a:latin typeface="Arial"/>
                <a:cs typeface="Arial"/>
              </a:rPr>
              <a:t>n</a:t>
            </a:r>
            <a:r>
              <a:rPr sz="1800" spc="0" dirty="0" smtClean="0">
                <a:latin typeface="Arial"/>
                <a:cs typeface="Arial"/>
              </a:rPr>
              <a:t>e</a:t>
            </a:r>
            <a:r>
              <a:rPr sz="1800" spc="-10" dirty="0" smtClean="0">
                <a:latin typeface="Arial"/>
                <a:cs typeface="Arial"/>
              </a:rPr>
              <a:t>n</a:t>
            </a:r>
            <a:r>
              <a:rPr sz="1800" spc="0" dirty="0" smtClean="0">
                <a:latin typeface="Arial"/>
                <a:cs typeface="Arial"/>
              </a:rPr>
              <a:t>ts,</a:t>
            </a:r>
            <a:r>
              <a:rPr sz="1800" spc="25" dirty="0" smtClean="0">
                <a:latin typeface="Arial"/>
                <a:cs typeface="Arial"/>
              </a:rPr>
              <a:t> </a:t>
            </a:r>
            <a:r>
              <a:rPr sz="1800" spc="0" dirty="0" smtClean="0">
                <a:latin typeface="Arial"/>
                <a:cs typeface="Arial"/>
              </a:rPr>
              <a:t>d</a:t>
            </a:r>
            <a:r>
              <a:rPr sz="1800" spc="-10" dirty="0" smtClean="0">
                <a:latin typeface="Arial"/>
                <a:cs typeface="Arial"/>
              </a:rPr>
              <a:t>i</a:t>
            </a:r>
            <a:r>
              <a:rPr sz="1800" spc="0" dirty="0" smtClean="0">
                <a:latin typeface="Arial"/>
                <a:cs typeface="Arial"/>
              </a:rPr>
              <a:t>scuss:</a:t>
            </a:r>
            <a:endParaRPr sz="1800">
              <a:latin typeface="Arial"/>
              <a:cs typeface="Arial"/>
            </a:endParaRPr>
          </a:p>
          <a:p>
            <a:pPr marL="309880">
              <a:lnSpc>
                <a:spcPct val="100000"/>
              </a:lnSpc>
              <a:spcBef>
                <a:spcPts val="390"/>
              </a:spcBef>
            </a:pPr>
            <a:r>
              <a:rPr sz="1600" spc="-10" dirty="0" smtClean="0">
                <a:latin typeface="Arial"/>
                <a:cs typeface="Arial"/>
              </a:rPr>
              <a:t>-</a:t>
            </a:r>
            <a:r>
              <a:rPr sz="1600" spc="-15" dirty="0" smtClean="0">
                <a:latin typeface="Arial"/>
                <a:cs typeface="Arial"/>
              </a:rPr>
              <a:t> </a:t>
            </a:r>
            <a:r>
              <a:rPr sz="1600" spc="-180" dirty="0" smtClean="0">
                <a:latin typeface="Arial"/>
                <a:cs typeface="Arial"/>
              </a:rPr>
              <a:t>Y</a:t>
            </a:r>
            <a:r>
              <a:rPr sz="1600" spc="-10" dirty="0" smtClean="0">
                <a:latin typeface="Arial"/>
                <a:cs typeface="Arial"/>
              </a:rPr>
              <a:t>our</a:t>
            </a:r>
            <a:r>
              <a:rPr sz="1600" spc="20" dirty="0" smtClean="0">
                <a:latin typeface="Arial"/>
                <a:cs typeface="Arial"/>
              </a:rPr>
              <a:t> </a:t>
            </a:r>
            <a:r>
              <a:rPr sz="1600" spc="-10" dirty="0" smtClean="0">
                <a:latin typeface="Arial"/>
                <a:cs typeface="Arial"/>
              </a:rPr>
              <a:t>strengths</a:t>
            </a:r>
            <a:r>
              <a:rPr sz="1600" spc="30" dirty="0" smtClean="0">
                <a:latin typeface="Arial"/>
                <a:cs typeface="Arial"/>
              </a:rPr>
              <a:t> </a:t>
            </a:r>
            <a:r>
              <a:rPr sz="1600" spc="-10" dirty="0" smtClean="0">
                <a:latin typeface="Arial"/>
                <a:cs typeface="Arial"/>
              </a:rPr>
              <a:t>for</a:t>
            </a:r>
            <a:r>
              <a:rPr sz="1600" spc="20" dirty="0" smtClean="0">
                <a:latin typeface="Arial"/>
                <a:cs typeface="Arial"/>
              </a:rPr>
              <a:t> </a:t>
            </a:r>
            <a:r>
              <a:rPr sz="1600" spc="-10" dirty="0" smtClean="0">
                <a:latin typeface="Arial"/>
                <a:cs typeface="Arial"/>
              </a:rPr>
              <a:t>contribut</a:t>
            </a:r>
            <a:r>
              <a:rPr sz="1600" spc="0" dirty="0" smtClean="0">
                <a:latin typeface="Arial"/>
                <a:cs typeface="Arial"/>
              </a:rPr>
              <a:t>i</a:t>
            </a:r>
            <a:r>
              <a:rPr sz="1600" spc="-10" dirty="0" smtClean="0">
                <a:latin typeface="Arial"/>
                <a:cs typeface="Arial"/>
              </a:rPr>
              <a:t>ng</a:t>
            </a:r>
            <a:r>
              <a:rPr sz="1600" spc="15" dirty="0" smtClean="0">
                <a:latin typeface="Arial"/>
                <a:cs typeface="Arial"/>
              </a:rPr>
              <a:t> </a:t>
            </a:r>
            <a:r>
              <a:rPr sz="1600" spc="-10" dirty="0" smtClean="0">
                <a:latin typeface="Arial"/>
                <a:cs typeface="Arial"/>
              </a:rPr>
              <a:t>– are</a:t>
            </a:r>
            <a:r>
              <a:rPr sz="1600" spc="5" dirty="0" smtClean="0">
                <a:latin typeface="Arial"/>
                <a:cs typeface="Arial"/>
              </a:rPr>
              <a:t> </a:t>
            </a:r>
            <a:r>
              <a:rPr sz="1600" spc="-30" dirty="0" smtClean="0">
                <a:latin typeface="Arial"/>
                <a:cs typeface="Arial"/>
              </a:rPr>
              <a:t>y</a:t>
            </a:r>
            <a:r>
              <a:rPr sz="1600" spc="-10" dirty="0" smtClean="0">
                <a:latin typeface="Arial"/>
                <a:cs typeface="Arial"/>
              </a:rPr>
              <a:t>ou</a:t>
            </a:r>
            <a:r>
              <a:rPr sz="1600" spc="20" dirty="0" smtClean="0">
                <a:latin typeface="Arial"/>
                <a:cs typeface="Arial"/>
              </a:rPr>
              <a:t> </a:t>
            </a:r>
            <a:r>
              <a:rPr sz="1600" spc="-10" dirty="0" smtClean="0">
                <a:latin typeface="Arial"/>
                <a:cs typeface="Arial"/>
              </a:rPr>
              <a:t>strong</a:t>
            </a:r>
            <a:r>
              <a:rPr sz="1600" spc="20" dirty="0" smtClean="0">
                <a:latin typeface="Arial"/>
                <a:cs typeface="Arial"/>
              </a:rPr>
              <a:t> </a:t>
            </a:r>
            <a:r>
              <a:rPr sz="1600" spc="-10" dirty="0" smtClean="0">
                <a:latin typeface="Arial"/>
                <a:cs typeface="Arial"/>
              </a:rPr>
              <a:t>in</a:t>
            </a:r>
            <a:r>
              <a:rPr sz="1600" spc="-15" dirty="0" smtClean="0">
                <a:latin typeface="Arial"/>
                <a:cs typeface="Arial"/>
              </a:rPr>
              <a:t> </a:t>
            </a:r>
            <a:r>
              <a:rPr sz="1600" spc="-10" dirty="0" smtClean="0">
                <a:latin typeface="Arial"/>
                <a:cs typeface="Arial"/>
              </a:rPr>
              <a:t>ana</a:t>
            </a:r>
            <a:r>
              <a:rPr sz="1600" spc="0" dirty="0" smtClean="0">
                <a:latin typeface="Arial"/>
                <a:cs typeface="Arial"/>
              </a:rPr>
              <a:t>l</a:t>
            </a:r>
            <a:r>
              <a:rPr sz="1600" spc="-30" dirty="0" smtClean="0">
                <a:latin typeface="Arial"/>
                <a:cs typeface="Arial"/>
              </a:rPr>
              <a:t>y</a:t>
            </a:r>
            <a:r>
              <a:rPr sz="1600" spc="-10" dirty="0" smtClean="0">
                <a:latin typeface="Arial"/>
                <a:cs typeface="Arial"/>
              </a:rPr>
              <a:t>sis? L</a:t>
            </a:r>
            <a:r>
              <a:rPr sz="1600" spc="0" dirty="0" smtClean="0">
                <a:latin typeface="Arial"/>
                <a:cs typeface="Arial"/>
              </a:rPr>
              <a:t>i</a:t>
            </a:r>
            <a:r>
              <a:rPr sz="1600" spc="-10" dirty="0" smtClean="0">
                <a:latin typeface="Arial"/>
                <a:cs typeface="Arial"/>
              </a:rPr>
              <a:t>terature</a:t>
            </a:r>
            <a:endParaRPr sz="1600">
              <a:latin typeface="Arial"/>
              <a:cs typeface="Arial"/>
            </a:endParaRPr>
          </a:p>
        </p:txBody>
      </p:sp>
      <p:sp>
        <p:nvSpPr>
          <p:cNvPr id="5" name="object 5"/>
          <p:cNvSpPr/>
          <p:nvPr/>
        </p:nvSpPr>
        <p:spPr>
          <a:xfrm>
            <a:off x="8531225" y="5649608"/>
            <a:ext cx="71247" cy="395591"/>
          </a:xfrm>
          <a:custGeom>
            <a:avLst/>
            <a:gdLst/>
            <a:ahLst/>
            <a:cxnLst/>
            <a:rect l="l" t="t" r="r" b="b"/>
            <a:pathLst>
              <a:path w="71247" h="395591">
                <a:moveTo>
                  <a:pt x="71247" y="395591"/>
                </a:moveTo>
                <a:lnTo>
                  <a:pt x="31115" y="383231"/>
                </a:lnTo>
                <a:lnTo>
                  <a:pt x="5325" y="351436"/>
                </a:lnTo>
                <a:lnTo>
                  <a:pt x="0" y="69950"/>
                </a:lnTo>
                <a:lnTo>
                  <a:pt x="1470" y="55476"/>
                </a:lnTo>
                <a:lnTo>
                  <a:pt x="21187" y="19253"/>
                </a:lnTo>
                <a:lnTo>
                  <a:pt x="44154" y="4043"/>
                </a:lnTo>
                <a:lnTo>
                  <a:pt x="57706" y="0"/>
                </a:lnTo>
              </a:path>
            </a:pathLst>
          </a:custGeom>
          <a:ln w="19050">
            <a:solidFill>
              <a:srgbClr val="FFFFFF"/>
            </a:solidFill>
          </a:ln>
        </p:spPr>
        <p:txBody>
          <a:bodyPr wrap="square" lIns="0" tIns="0" rIns="0" bIns="0" rtlCol="0">
            <a:noAutofit/>
          </a:bodyPr>
          <a:lstStyle/>
          <a:p>
            <a:endParaRPr/>
          </a:p>
        </p:txBody>
      </p:sp>
      <p:sp>
        <p:nvSpPr>
          <p:cNvPr id="6" name="object 6"/>
          <p:cNvSpPr/>
          <p:nvPr/>
        </p:nvSpPr>
        <p:spPr>
          <a:xfrm>
            <a:off x="9009253" y="5648325"/>
            <a:ext cx="71247" cy="395591"/>
          </a:xfrm>
          <a:custGeom>
            <a:avLst/>
            <a:gdLst/>
            <a:ahLst/>
            <a:cxnLst/>
            <a:rect l="l" t="t" r="r" b="b"/>
            <a:pathLst>
              <a:path w="71247" h="395591">
                <a:moveTo>
                  <a:pt x="0" y="0"/>
                </a:moveTo>
                <a:lnTo>
                  <a:pt x="40131" y="12360"/>
                </a:lnTo>
                <a:lnTo>
                  <a:pt x="65921" y="44154"/>
                </a:lnTo>
                <a:lnTo>
                  <a:pt x="71247" y="325640"/>
                </a:lnTo>
                <a:lnTo>
                  <a:pt x="69776" y="340115"/>
                </a:lnTo>
                <a:lnTo>
                  <a:pt x="50059" y="376337"/>
                </a:lnTo>
                <a:lnTo>
                  <a:pt x="27092" y="391548"/>
                </a:lnTo>
                <a:lnTo>
                  <a:pt x="13540" y="395591"/>
                </a:lnTo>
              </a:path>
            </a:pathLst>
          </a:custGeom>
          <a:ln w="19049">
            <a:solidFill>
              <a:srgbClr val="FFFFFF"/>
            </a:solidFill>
          </a:ln>
        </p:spPr>
        <p:txBody>
          <a:bodyPr wrap="square" lIns="0" tIns="0" rIns="0" bIns="0" rtlCol="0">
            <a:noAutofit/>
          </a:bodyPr>
          <a:lstStyle/>
          <a:p>
            <a:endParaRPr/>
          </a:p>
        </p:txBody>
      </p:sp>
      <p:sp>
        <p:nvSpPr>
          <p:cNvPr id="7" name="object 7"/>
          <p:cNvSpPr txBox="1"/>
          <p:nvPr/>
        </p:nvSpPr>
        <p:spPr>
          <a:xfrm>
            <a:off x="8667750" y="5704941"/>
            <a:ext cx="278765" cy="285115"/>
          </a:xfrm>
          <a:prstGeom prst="rect">
            <a:avLst/>
          </a:prstGeom>
        </p:spPr>
        <p:txBody>
          <a:bodyPr vert="horz" wrap="square" lIns="0" tIns="0" rIns="0" bIns="0" rtlCol="0">
            <a:noAutofit/>
          </a:bodyPr>
          <a:lstStyle/>
          <a:p>
            <a:pPr marL="12700">
              <a:lnSpc>
                <a:spcPct val="100000"/>
              </a:lnSpc>
            </a:pPr>
            <a:r>
              <a:rPr sz="1800" spc="-5" dirty="0" smtClean="0">
                <a:solidFill>
                  <a:srgbClr val="FFFFFF"/>
                </a:solidFill>
                <a:latin typeface="Arial"/>
                <a:cs typeface="Arial"/>
              </a:rPr>
              <a:t>20</a:t>
            </a:r>
            <a:endParaRPr sz="1800">
              <a:latin typeface="Arial"/>
              <a:cs typeface="Arial"/>
            </a:endParaRPr>
          </a:p>
        </p:txBody>
      </p:sp>
      <p:sp>
        <p:nvSpPr>
          <p:cNvPr id="8" name="object 8"/>
          <p:cNvSpPr txBox="1"/>
          <p:nvPr/>
        </p:nvSpPr>
        <p:spPr>
          <a:xfrm>
            <a:off x="947724" y="6309156"/>
            <a:ext cx="5248910" cy="254635"/>
          </a:xfrm>
          <a:prstGeom prst="rect">
            <a:avLst/>
          </a:prstGeom>
        </p:spPr>
        <p:txBody>
          <a:bodyPr vert="horz" wrap="square" lIns="0" tIns="0" rIns="0" bIns="0" rtlCol="0">
            <a:noAutofit/>
          </a:bodyPr>
          <a:lstStyle/>
          <a:p>
            <a:pPr marL="12700">
              <a:lnSpc>
                <a:spcPct val="100000"/>
              </a:lnSpc>
            </a:pPr>
            <a:r>
              <a:rPr sz="1600" spc="-10" dirty="0" smtClean="0">
                <a:latin typeface="Arial"/>
                <a:cs typeface="Arial"/>
              </a:rPr>
              <a:t>search</a:t>
            </a:r>
            <a:r>
              <a:rPr sz="1600" spc="0" dirty="0" smtClean="0">
                <a:latin typeface="Arial"/>
                <a:cs typeface="Arial"/>
              </a:rPr>
              <a:t>i</a:t>
            </a:r>
            <a:r>
              <a:rPr sz="1600" spc="-10" dirty="0" smtClean="0">
                <a:latin typeface="Arial"/>
                <a:cs typeface="Arial"/>
              </a:rPr>
              <a:t>ng? Creat</a:t>
            </a:r>
            <a:r>
              <a:rPr sz="1600" spc="0" dirty="0" smtClean="0">
                <a:latin typeface="Arial"/>
                <a:cs typeface="Arial"/>
              </a:rPr>
              <a:t>i</a:t>
            </a:r>
            <a:r>
              <a:rPr sz="1600" spc="-10" dirty="0" smtClean="0">
                <a:latin typeface="Arial"/>
                <a:cs typeface="Arial"/>
              </a:rPr>
              <a:t>ng presentat</a:t>
            </a:r>
            <a:r>
              <a:rPr sz="1600" spc="0" dirty="0" smtClean="0">
                <a:latin typeface="Arial"/>
                <a:cs typeface="Arial"/>
              </a:rPr>
              <a:t>i</a:t>
            </a:r>
            <a:r>
              <a:rPr sz="1600" spc="-10" dirty="0" smtClean="0">
                <a:latin typeface="Arial"/>
                <a:cs typeface="Arial"/>
              </a:rPr>
              <a:t>on</a:t>
            </a:r>
            <a:r>
              <a:rPr sz="1600" spc="-5" dirty="0" smtClean="0">
                <a:latin typeface="Arial"/>
                <a:cs typeface="Arial"/>
              </a:rPr>
              <a:t>s</a:t>
            </a:r>
            <a:r>
              <a:rPr sz="1600" spc="-10" dirty="0" smtClean="0">
                <a:latin typeface="Arial"/>
                <a:cs typeface="Arial"/>
              </a:rPr>
              <a:t>?</a:t>
            </a:r>
            <a:r>
              <a:rPr sz="1600" spc="10" dirty="0" smtClean="0">
                <a:latin typeface="Arial"/>
                <a:cs typeface="Arial"/>
              </a:rPr>
              <a:t> </a:t>
            </a:r>
            <a:r>
              <a:rPr sz="1600" spc="-20" dirty="0" smtClean="0">
                <a:latin typeface="Arial"/>
                <a:cs typeface="Arial"/>
              </a:rPr>
              <a:t>G</a:t>
            </a:r>
            <a:r>
              <a:rPr sz="1600" spc="-10" dirty="0" smtClean="0">
                <a:latin typeface="Arial"/>
                <a:cs typeface="Arial"/>
              </a:rPr>
              <a:t>iving</a:t>
            </a:r>
            <a:r>
              <a:rPr sz="1600" spc="-15" dirty="0" smtClean="0">
                <a:latin typeface="Arial"/>
                <a:cs typeface="Arial"/>
              </a:rPr>
              <a:t> </a:t>
            </a:r>
            <a:r>
              <a:rPr sz="1600" spc="-10" dirty="0" smtClean="0">
                <a:latin typeface="Arial"/>
                <a:cs typeface="Arial"/>
              </a:rPr>
              <a:t>presentat</a:t>
            </a:r>
            <a:r>
              <a:rPr sz="1600" spc="0" dirty="0" smtClean="0">
                <a:latin typeface="Arial"/>
                <a:cs typeface="Arial"/>
              </a:rPr>
              <a:t>i</a:t>
            </a:r>
            <a:r>
              <a:rPr sz="1600" spc="-10" dirty="0" smtClean="0">
                <a:latin typeface="Arial"/>
                <a:cs typeface="Arial"/>
              </a:rPr>
              <a:t>on</a:t>
            </a:r>
            <a:r>
              <a:rPr sz="1600" spc="-5" dirty="0" smtClean="0">
                <a:latin typeface="Arial"/>
                <a:cs typeface="Arial"/>
              </a:rPr>
              <a:t>s</a:t>
            </a:r>
            <a:r>
              <a:rPr sz="1600" spc="-10" dirty="0" smtClean="0">
                <a:latin typeface="Arial"/>
                <a:cs typeface="Arial"/>
              </a:rPr>
              <a:t>?</a:t>
            </a:r>
            <a:endParaRPr sz="1600">
              <a:latin typeface="Arial"/>
              <a:cs typeface="Arial"/>
            </a:endParaRPr>
          </a:p>
        </p:txBody>
      </p:sp>
    </p:spTree>
    <p:extLst>
      <p:ext uri="{BB962C8B-B14F-4D97-AF65-F5344CB8AC3E}">
        <p14:creationId xmlns:p14="http://schemas.microsoft.com/office/powerpoint/2010/main" val="42586059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1085</TotalTime>
  <Words>429</Words>
  <Application>Microsoft Macintosh PowerPoint</Application>
  <PresentationFormat>On-screen Show (4:3)</PresentationFormat>
  <Paragraphs>83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Apothecary</vt:lpstr>
      <vt:lpstr>Today’s Warmup</vt:lpstr>
      <vt:lpstr>PowerPoint Presentation</vt:lpstr>
      <vt:lpstr>PowerPoint Presentation</vt:lpstr>
      <vt:lpstr>Other ISP Studies</vt:lpstr>
      <vt:lpstr>Other ISP Studies</vt:lpstr>
      <vt:lpstr>PowerPoint Presentation</vt:lpstr>
      <vt:lpstr>Meet in Your Groups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 E. Bergquist</dc:creator>
  <cp:lastModifiedBy>Jeff Campbell</cp:lastModifiedBy>
  <cp:revision>8</cp:revision>
  <dcterms:created xsi:type="dcterms:W3CDTF">2013-12-30T09:10:05Z</dcterms:created>
  <dcterms:modified xsi:type="dcterms:W3CDTF">2014-09-17T01:41:03Z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2013-09-16T00:00:00Z</vt:filetime>
  </property>
  <property fmtid="{D5CDD505-2E9C-101B-9397-08002B2CF9AE}" pid="3" name="LastSaved">
    <vt:filetime>2013-12-30T00:00:00Z</vt:filetime>
  </property>
</Properties>
</file>