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46" autoAdjust="0"/>
    <p:restoredTop sz="95522" autoAdjust="0"/>
  </p:normalViewPr>
  <p:slideViewPr>
    <p:cSldViewPr>
      <p:cViewPr varScale="1">
        <p:scale>
          <a:sx n="74" d="100"/>
          <a:sy n="74" d="100"/>
        </p:scale>
        <p:origin x="-928" y="-104"/>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84D8E-EE95-4143-AB03-1F5C48516012}" type="datetimeFigureOut">
              <a:rPr lang="en-US" smtClean="0"/>
              <a:pPr/>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5CE6C-5AF8-9D46-8B34-57B56281D585}" type="slidenum">
              <a:rPr lang="en-US" smtClean="0"/>
              <a:pPr/>
              <a:t>‹#›</a:t>
            </a:fld>
            <a:endParaRPr lang="en-US"/>
          </a:p>
        </p:txBody>
      </p:sp>
    </p:spTree>
    <p:extLst>
      <p:ext uri="{BB962C8B-B14F-4D97-AF65-F5344CB8AC3E}">
        <p14:creationId xmlns:p14="http://schemas.microsoft.com/office/powerpoint/2010/main" val="376397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16</a:t>
            </a:fld>
            <a:endParaRPr lang="en-US"/>
          </a:p>
        </p:txBody>
      </p:sp>
    </p:spTree>
    <p:extLst>
      <p:ext uri="{BB962C8B-B14F-4D97-AF65-F5344CB8AC3E}">
        <p14:creationId xmlns:p14="http://schemas.microsoft.com/office/powerpoint/2010/main" val="387293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22</a:t>
            </a:fld>
            <a:endParaRPr lang="en-US"/>
          </a:p>
        </p:txBody>
      </p:sp>
    </p:spTree>
    <p:extLst>
      <p:ext uri="{BB962C8B-B14F-4D97-AF65-F5344CB8AC3E}">
        <p14:creationId xmlns:p14="http://schemas.microsoft.com/office/powerpoint/2010/main" val="170565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26</a:t>
            </a:fld>
            <a:endParaRPr lang="en-US"/>
          </a:p>
        </p:txBody>
      </p:sp>
    </p:spTree>
    <p:extLst>
      <p:ext uri="{BB962C8B-B14F-4D97-AF65-F5344CB8AC3E}">
        <p14:creationId xmlns:p14="http://schemas.microsoft.com/office/powerpoint/2010/main" val="133796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5FD65-C84A-674E-9AB1-3EE727E2787C}" type="slidenum">
              <a:rPr lang="en-US" smtClean="0"/>
              <a:t>27</a:t>
            </a:fld>
            <a:endParaRPr lang="en-US"/>
          </a:p>
        </p:txBody>
      </p:sp>
    </p:spTree>
    <p:extLst>
      <p:ext uri="{BB962C8B-B14F-4D97-AF65-F5344CB8AC3E}">
        <p14:creationId xmlns:p14="http://schemas.microsoft.com/office/powerpoint/2010/main" val="327676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29</a:t>
            </a:fld>
            <a:endParaRPr lang="en-US"/>
          </a:p>
        </p:txBody>
      </p:sp>
    </p:spTree>
    <p:extLst>
      <p:ext uri="{BB962C8B-B14F-4D97-AF65-F5344CB8AC3E}">
        <p14:creationId xmlns:p14="http://schemas.microsoft.com/office/powerpoint/2010/main" val="170565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30</a:t>
            </a:fld>
            <a:endParaRPr lang="en-US"/>
          </a:p>
        </p:txBody>
      </p:sp>
    </p:spTree>
    <p:extLst>
      <p:ext uri="{BB962C8B-B14F-4D97-AF65-F5344CB8AC3E}">
        <p14:creationId xmlns:p14="http://schemas.microsoft.com/office/powerpoint/2010/main" val="167264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36D2C4-28CC-4BAB-B1F3-1DB22C1EF898}"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6D2C4-28CC-4BAB-B1F3-1DB22C1EF898}"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36D2C4-28CC-4BAB-B1F3-1DB22C1EF898}"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6D2C4-28CC-4BAB-B1F3-1DB22C1EF898}" type="datetimeFigureOut">
              <a:rPr lang="en-US" smtClean="0"/>
              <a:pPr/>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6D2C4-28CC-4BAB-B1F3-1DB22C1EF898}" type="datetimeFigureOut">
              <a:rPr lang="en-US" smtClean="0"/>
              <a:pPr/>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6D2C4-28CC-4BAB-B1F3-1DB22C1EF898}" type="datetimeFigureOut">
              <a:rPr lang="en-US" smtClean="0"/>
              <a:pPr/>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6D2C4-28CC-4BAB-B1F3-1DB22C1EF898}"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936D2C4-28CC-4BAB-B1F3-1DB22C1EF898}" type="datetimeFigureOut">
              <a:rPr lang="en-US" smtClean="0"/>
              <a:pPr/>
              <a:t>9/2/14</a:t>
            </a:fld>
            <a:endParaRPr lang="en-US"/>
          </a:p>
        </p:txBody>
      </p:sp>
      <p:sp>
        <p:nvSpPr>
          <p:cNvPr id="9" name="Slide Number Placeholder 8"/>
          <p:cNvSpPr>
            <a:spLocks noGrp="1"/>
          </p:cNvSpPr>
          <p:nvPr>
            <p:ph type="sldNum" sz="quarter" idx="11"/>
          </p:nvPr>
        </p:nvSpPr>
        <p:spPr/>
        <p:txBody>
          <a:bodyPr/>
          <a:lstStyle/>
          <a:p>
            <a:fld id="{00364ECF-F6E9-4C10-A53D-93CEE309992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0364ECF-F6E9-4C10-A53D-93CEE309992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936D2C4-28CC-4BAB-B1F3-1DB22C1EF898}" type="datetimeFigureOut">
              <a:rPr lang="en-US" smtClean="0"/>
              <a:pPr/>
              <a:t>9/2/14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rriam-webst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56308" y="2793310"/>
            <a:ext cx="300362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Information</a:t>
            </a:r>
            <a:endParaRPr sz="4400">
              <a:latin typeface="Tahoma"/>
              <a:cs typeface="Tahoma"/>
            </a:endParaRPr>
          </a:p>
        </p:txBody>
      </p:sp>
      <p:sp>
        <p:nvSpPr>
          <p:cNvPr id="3" name="object 3"/>
          <p:cNvSpPr txBox="1"/>
          <p:nvPr/>
        </p:nvSpPr>
        <p:spPr>
          <a:xfrm>
            <a:off x="5024792" y="2793310"/>
            <a:ext cx="2247742"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Behavior</a:t>
            </a:r>
            <a:endParaRPr sz="4400">
              <a:latin typeface="Tahoma"/>
              <a:cs typeface="Tahoma"/>
            </a:endParaRPr>
          </a:p>
        </p:txBody>
      </p:sp>
      <p:sp>
        <p:nvSpPr>
          <p:cNvPr id="2" name="object 2"/>
          <p:cNvSpPr txBox="1"/>
          <p:nvPr/>
        </p:nvSpPr>
        <p:spPr>
          <a:xfrm>
            <a:off x="1761998" y="3987956"/>
            <a:ext cx="5653811" cy="1407108"/>
          </a:xfrm>
          <a:prstGeom prst="rect">
            <a:avLst/>
          </a:prstGeom>
        </p:spPr>
        <p:txBody>
          <a:bodyPr wrap="square" lIns="0" tIns="0" rIns="0" bIns="0" rtlCol="0">
            <a:noAutofit/>
          </a:bodyPr>
          <a:lstStyle/>
          <a:p>
            <a:pPr algn="ctr">
              <a:lnSpc>
                <a:spcPts val="3410"/>
              </a:lnSpc>
              <a:spcBef>
                <a:spcPts val="170"/>
              </a:spcBef>
            </a:pPr>
            <a:r>
              <a:rPr sz="3200" spc="0" dirty="0" smtClean="0">
                <a:latin typeface="Tahoma"/>
                <a:cs typeface="Tahoma"/>
              </a:rPr>
              <a:t>Seeking</a:t>
            </a:r>
            <a:r>
              <a:rPr sz="3200" spc="19" dirty="0" smtClean="0">
                <a:latin typeface="Tahoma"/>
                <a:cs typeface="Tahoma"/>
              </a:rPr>
              <a:t> </a:t>
            </a:r>
            <a:r>
              <a:rPr sz="3200" spc="0" dirty="0" smtClean="0">
                <a:latin typeface="Tahoma"/>
                <a:cs typeface="Tahoma"/>
              </a:rPr>
              <a:t>and</a:t>
            </a:r>
            <a:r>
              <a:rPr sz="3200" spc="19" dirty="0" smtClean="0">
                <a:latin typeface="Tahoma"/>
                <a:cs typeface="Tahoma"/>
              </a:rPr>
              <a:t> </a:t>
            </a:r>
            <a:r>
              <a:rPr sz="3200" spc="0" dirty="0" smtClean="0">
                <a:latin typeface="Tahoma"/>
                <a:cs typeface="Tahoma"/>
              </a:rPr>
              <a:t>using</a:t>
            </a:r>
            <a:r>
              <a:rPr sz="3200" spc="19" dirty="0" smtClean="0">
                <a:latin typeface="Tahoma"/>
                <a:cs typeface="Tahoma"/>
              </a:rPr>
              <a:t> </a:t>
            </a:r>
            <a:r>
              <a:rPr sz="3200" spc="0" dirty="0" smtClean="0">
                <a:latin typeface="Tahoma"/>
                <a:cs typeface="Tahoma"/>
              </a:rPr>
              <a:t>information:</a:t>
            </a:r>
            <a:endParaRPr sz="3200">
              <a:latin typeface="Tahoma"/>
              <a:cs typeface="Tahoma"/>
            </a:endParaRPr>
          </a:p>
          <a:p>
            <a:pPr marL="88005" marR="119563" indent="0" algn="ctr">
              <a:lnSpc>
                <a:spcPts val="3840"/>
              </a:lnSpc>
              <a:spcBef>
                <a:spcPts val="126"/>
              </a:spcBef>
            </a:pPr>
            <a:r>
              <a:rPr sz="3200" spc="0" dirty="0" smtClean="0">
                <a:latin typeface="Tahoma"/>
                <a:cs typeface="Tahoma"/>
              </a:rPr>
              <a:t>common</a:t>
            </a:r>
            <a:r>
              <a:rPr sz="3200" spc="9"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essential</a:t>
            </a:r>
            <a:r>
              <a:rPr sz="3200" spc="9" dirty="0" smtClean="0">
                <a:latin typeface="Tahoma"/>
                <a:cs typeface="Tahoma"/>
              </a:rPr>
              <a:t> </a:t>
            </a:r>
            <a:r>
              <a:rPr sz="3200" spc="0" dirty="0" smtClean="0">
                <a:latin typeface="Tahoma"/>
                <a:cs typeface="Tahoma"/>
              </a:rPr>
              <a:t>human behaviors</a:t>
            </a:r>
            <a:endParaRPr sz="3200">
              <a:latin typeface="Tahoma"/>
              <a:cs typeface="Tahoma"/>
            </a:endParaRPr>
          </a:p>
        </p:txBody>
      </p:sp>
    </p:spTree>
    <p:extLst>
      <p:ext uri="{BB962C8B-B14F-4D97-AF65-F5344CB8AC3E}">
        <p14:creationId xmlns:p14="http://schemas.microsoft.com/office/powerpoint/2010/main" val="210500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9144000" cy="6858000"/>
          </a:xfrm>
          <a:prstGeom prst="rect">
            <a:avLst/>
          </a:prstGeom>
        </p:spPr>
        <p:txBody>
          <a:bodyPr wrap="square" lIns="0" tIns="0" rIns="0" bIns="0" rtlCol="0">
            <a:noAutofit/>
          </a:bodyPr>
          <a:lstStyle/>
          <a:p>
            <a:endParaRPr/>
          </a:p>
        </p:txBody>
      </p:sp>
      <p:sp>
        <p:nvSpPr>
          <p:cNvPr id="10" name="object 10"/>
          <p:cNvSpPr txBox="1"/>
          <p:nvPr/>
        </p:nvSpPr>
        <p:spPr>
          <a:xfrm>
            <a:off x="1259839" y="446888"/>
            <a:ext cx="1096646"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Why</a:t>
            </a:r>
            <a:endParaRPr sz="4000">
              <a:latin typeface="Tahoma"/>
              <a:cs typeface="Tahoma"/>
            </a:endParaRPr>
          </a:p>
        </p:txBody>
      </p:sp>
      <p:sp>
        <p:nvSpPr>
          <p:cNvPr id="9" name="object 9"/>
          <p:cNvSpPr txBox="1"/>
          <p:nvPr/>
        </p:nvSpPr>
        <p:spPr>
          <a:xfrm>
            <a:off x="2412814" y="446888"/>
            <a:ext cx="6585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do</a:t>
            </a:r>
            <a:endParaRPr sz="4000">
              <a:latin typeface="Tahoma"/>
              <a:cs typeface="Tahoma"/>
            </a:endParaRPr>
          </a:p>
        </p:txBody>
      </p:sp>
      <p:sp>
        <p:nvSpPr>
          <p:cNvPr id="8" name="object 8"/>
          <p:cNvSpPr txBox="1"/>
          <p:nvPr/>
        </p:nvSpPr>
        <p:spPr>
          <a:xfrm>
            <a:off x="3127724" y="446888"/>
            <a:ext cx="74600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we</a:t>
            </a:r>
            <a:endParaRPr sz="4000">
              <a:latin typeface="Tahoma"/>
              <a:cs typeface="Tahoma"/>
            </a:endParaRPr>
          </a:p>
        </p:txBody>
      </p:sp>
      <p:sp>
        <p:nvSpPr>
          <p:cNvPr id="7" name="object 7"/>
          <p:cNvSpPr txBox="1"/>
          <p:nvPr/>
        </p:nvSpPr>
        <p:spPr>
          <a:xfrm>
            <a:off x="3930054" y="446888"/>
            <a:ext cx="131560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study</a:t>
            </a:r>
            <a:endParaRPr sz="4000">
              <a:latin typeface="Tahoma"/>
              <a:cs typeface="Tahoma"/>
            </a:endParaRPr>
          </a:p>
        </p:txBody>
      </p:sp>
      <p:sp>
        <p:nvSpPr>
          <p:cNvPr id="6" name="object 6"/>
          <p:cNvSpPr txBox="1"/>
          <p:nvPr/>
        </p:nvSpPr>
        <p:spPr>
          <a:xfrm>
            <a:off x="5301984" y="446888"/>
            <a:ext cx="266115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5" name="object 5"/>
          <p:cNvSpPr txBox="1"/>
          <p:nvPr/>
        </p:nvSpPr>
        <p:spPr>
          <a:xfrm>
            <a:off x="879602" y="1056285"/>
            <a:ext cx="7527890" cy="4503270"/>
          </a:xfrm>
          <a:prstGeom prst="rect">
            <a:avLst/>
          </a:prstGeom>
        </p:spPr>
        <p:txBody>
          <a:bodyPr wrap="square" lIns="0" tIns="0" rIns="0" bIns="0" rtlCol="0">
            <a:noAutofit/>
          </a:bodyPr>
          <a:lstStyle/>
          <a:p>
            <a:pPr marL="2558614" marR="2700341" algn="ctr">
              <a:lnSpc>
                <a:spcPts val="4245"/>
              </a:lnSpc>
              <a:spcBef>
                <a:spcPts val="212"/>
              </a:spcBef>
            </a:pPr>
            <a:r>
              <a:rPr sz="4000" spc="0" dirty="0" smtClean="0">
                <a:latin typeface="Tahoma"/>
                <a:cs typeface="Tahoma"/>
              </a:rPr>
              <a:t>behavior?</a:t>
            </a:r>
            <a:endParaRPr sz="4000">
              <a:latin typeface="Tahoma"/>
              <a:cs typeface="Tahoma"/>
            </a:endParaRPr>
          </a:p>
          <a:p>
            <a:pPr marL="12700" marR="124402">
              <a:lnSpc>
                <a:spcPts val="3840"/>
              </a:lnSpc>
              <a:spcBef>
                <a:spcPts val="2899"/>
              </a:spcBef>
            </a:pPr>
            <a:r>
              <a:rPr sz="3200" spc="0" dirty="0" smtClean="0">
                <a:latin typeface="Tahoma"/>
                <a:cs typeface="Tahoma"/>
              </a:rPr>
              <a:t>All</a:t>
            </a:r>
            <a:r>
              <a:rPr sz="3200" spc="9" dirty="0" smtClean="0">
                <a:latin typeface="Tahoma"/>
                <a:cs typeface="Tahoma"/>
              </a:rPr>
              <a:t> </a:t>
            </a:r>
            <a:r>
              <a:rPr sz="3200" spc="0" dirty="0" smtClean="0">
                <a:latin typeface="Tahoma"/>
                <a:cs typeface="Tahoma"/>
              </a:rPr>
              <a:t>people</a:t>
            </a:r>
            <a:r>
              <a:rPr sz="3200" spc="29" dirty="0" smtClean="0">
                <a:latin typeface="Tahoma"/>
                <a:cs typeface="Tahoma"/>
              </a:rPr>
              <a:t> </a:t>
            </a:r>
            <a:r>
              <a:rPr sz="3200" spc="0" dirty="0" smtClean="0">
                <a:latin typeface="Tahoma"/>
                <a:cs typeface="Tahoma"/>
              </a:rPr>
              <a:t>seek</a:t>
            </a:r>
            <a:r>
              <a:rPr sz="3200" spc="-53" dirty="0" smtClean="0">
                <a:latin typeface="Tahoma"/>
                <a:cs typeface="Tahoma"/>
              </a:rPr>
              <a:t> </a:t>
            </a:r>
            <a:r>
              <a:rPr sz="3200" spc="0" dirty="0" smtClean="0">
                <a:latin typeface="Tahoma"/>
                <a:cs typeface="Tahoma"/>
              </a:rPr>
              <a:t>information.</a:t>
            </a:r>
            <a:r>
              <a:rPr sz="3200" spc="29" dirty="0" smtClean="0">
                <a:latin typeface="Tahoma"/>
                <a:cs typeface="Tahoma"/>
              </a:rPr>
              <a:t> </a:t>
            </a:r>
            <a:r>
              <a:rPr sz="3200" spc="0" dirty="0" smtClean="0">
                <a:latin typeface="Tahoma"/>
                <a:cs typeface="Tahoma"/>
              </a:rPr>
              <a:t>For</a:t>
            </a:r>
            <a:r>
              <a:rPr sz="3200" spc="9" dirty="0" smtClean="0">
                <a:latin typeface="Tahoma"/>
                <a:cs typeface="Tahoma"/>
              </a:rPr>
              <a:t> </a:t>
            </a:r>
            <a:r>
              <a:rPr sz="3200" spc="0" dirty="0" smtClean="0">
                <a:latin typeface="Tahoma"/>
                <a:cs typeface="Tahoma"/>
              </a:rPr>
              <a:t>some people</a:t>
            </a:r>
            <a:r>
              <a:rPr sz="3200" spc="14" dirty="0" smtClean="0">
                <a:latin typeface="Tahoma"/>
                <a:cs typeface="Tahoma"/>
              </a:rPr>
              <a:t> </a:t>
            </a:r>
            <a:r>
              <a:rPr sz="3200" spc="0" dirty="0" smtClean="0">
                <a:latin typeface="Tahoma"/>
                <a:cs typeface="Tahoma"/>
              </a:rPr>
              <a:t>and</a:t>
            </a:r>
            <a:r>
              <a:rPr sz="3200" spc="14" dirty="0" smtClean="0">
                <a:latin typeface="Tahoma"/>
                <a:cs typeface="Tahoma"/>
              </a:rPr>
              <a:t> </a:t>
            </a:r>
            <a:r>
              <a:rPr sz="3200" spc="0" dirty="0" smtClean="0">
                <a:latin typeface="Tahoma"/>
                <a:cs typeface="Tahoma"/>
              </a:rPr>
              <a:t>in</a:t>
            </a:r>
            <a:r>
              <a:rPr sz="3200" spc="14" dirty="0" smtClean="0">
                <a:latin typeface="Tahoma"/>
                <a:cs typeface="Tahoma"/>
              </a:rPr>
              <a:t> </a:t>
            </a:r>
            <a:r>
              <a:rPr sz="3200" spc="0" dirty="0" smtClean="0">
                <a:latin typeface="Tahoma"/>
                <a:cs typeface="Tahoma"/>
              </a:rPr>
              <a:t>some</a:t>
            </a:r>
            <a:r>
              <a:rPr sz="3200" spc="14" dirty="0" smtClean="0">
                <a:latin typeface="Tahoma"/>
                <a:cs typeface="Tahoma"/>
              </a:rPr>
              <a:t> </a:t>
            </a:r>
            <a:r>
              <a:rPr sz="3200" spc="0" dirty="0" smtClean="0">
                <a:latin typeface="Tahoma"/>
                <a:cs typeface="Tahoma"/>
              </a:rPr>
              <a:t>situations</a:t>
            </a:r>
            <a:r>
              <a:rPr sz="3200" spc="14" dirty="0" smtClean="0">
                <a:latin typeface="Tahoma"/>
                <a:cs typeface="Tahoma"/>
              </a:rPr>
              <a:t> </a:t>
            </a:r>
            <a:r>
              <a:rPr sz="3200" spc="0" dirty="0" smtClean="0">
                <a:latin typeface="Tahoma"/>
                <a:cs typeface="Tahoma"/>
              </a:rPr>
              <a:t>the</a:t>
            </a:r>
            <a:r>
              <a:rPr sz="3200" spc="14" dirty="0" smtClean="0">
                <a:latin typeface="Tahoma"/>
                <a:cs typeface="Tahoma"/>
              </a:rPr>
              <a:t> </a:t>
            </a:r>
            <a:r>
              <a:rPr sz="3200" spc="0" dirty="0" smtClean="0">
                <a:latin typeface="Tahoma"/>
                <a:cs typeface="Tahoma"/>
              </a:rPr>
              <a:t>stakes are much</a:t>
            </a:r>
            <a:r>
              <a:rPr sz="3200" spc="14" dirty="0" smtClean="0">
                <a:latin typeface="Tahoma"/>
                <a:cs typeface="Tahoma"/>
              </a:rPr>
              <a:t> </a:t>
            </a:r>
            <a:r>
              <a:rPr sz="3200" spc="0" dirty="0" smtClean="0">
                <a:latin typeface="Tahoma"/>
                <a:cs typeface="Tahoma"/>
              </a:rPr>
              <a:t>higher</a:t>
            </a:r>
            <a:endParaRPr sz="3200">
              <a:latin typeface="Tahoma"/>
              <a:cs typeface="Tahoma"/>
            </a:endParaRPr>
          </a:p>
          <a:p>
            <a:pPr marL="12700" marR="501549" indent="0">
              <a:lnSpc>
                <a:spcPts val="3840"/>
              </a:lnSpc>
              <a:spcBef>
                <a:spcPts val="766"/>
              </a:spcBef>
            </a:pPr>
            <a:r>
              <a:rPr sz="3200" spc="0" dirty="0" smtClean="0">
                <a:latin typeface="Tahoma"/>
                <a:cs typeface="Tahoma"/>
              </a:rPr>
              <a:t>Higher</a:t>
            </a:r>
            <a:r>
              <a:rPr sz="3200" spc="14" dirty="0" smtClean="0">
                <a:latin typeface="Tahoma"/>
                <a:cs typeface="Tahoma"/>
              </a:rPr>
              <a:t> </a:t>
            </a:r>
            <a:r>
              <a:rPr sz="3200" spc="0" dirty="0" smtClean="0">
                <a:latin typeface="Tahoma"/>
                <a:cs typeface="Tahoma"/>
              </a:rPr>
              <a:t>stakes</a:t>
            </a:r>
            <a:r>
              <a:rPr sz="3200" spc="-73" dirty="0" smtClean="0">
                <a:latin typeface="Tahoma"/>
                <a:cs typeface="Tahoma"/>
              </a:rPr>
              <a:t> </a:t>
            </a:r>
            <a:r>
              <a:rPr sz="3200" spc="0" dirty="0" smtClean="0">
                <a:latin typeface="Tahoma"/>
                <a:cs typeface="Tahoma"/>
              </a:rPr>
              <a:t>are more</a:t>
            </a:r>
            <a:r>
              <a:rPr sz="3200" spc="14" dirty="0" smtClean="0">
                <a:latin typeface="Tahoma"/>
                <a:cs typeface="Tahoma"/>
              </a:rPr>
              <a:t> </a:t>
            </a:r>
            <a:r>
              <a:rPr sz="3200" spc="0" dirty="0" smtClean="0">
                <a:latin typeface="Tahoma"/>
                <a:cs typeface="Tahoma"/>
              </a:rPr>
              <a:t>likely</a:t>
            </a:r>
            <a:r>
              <a:rPr sz="3200" spc="14" dirty="0" smtClean="0">
                <a:latin typeface="Tahoma"/>
                <a:cs typeface="Tahoma"/>
              </a:rPr>
              <a:t> </a:t>
            </a:r>
            <a:r>
              <a:rPr sz="3200" spc="0" dirty="0" smtClean="0">
                <a:latin typeface="Tahoma"/>
                <a:cs typeface="Tahoma"/>
              </a:rPr>
              <a:t>to</a:t>
            </a:r>
            <a:r>
              <a:rPr sz="3200" spc="14" dirty="0" smtClean="0">
                <a:latin typeface="Tahoma"/>
                <a:cs typeface="Tahoma"/>
              </a:rPr>
              <a:t> </a:t>
            </a:r>
            <a:r>
              <a:rPr sz="3200" spc="0" dirty="0" smtClean="0">
                <a:latin typeface="Tahoma"/>
                <a:cs typeface="Tahoma"/>
              </a:rPr>
              <a:t>create situations</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attract</a:t>
            </a:r>
            <a:r>
              <a:rPr sz="3200" spc="19" dirty="0" smtClean="0">
                <a:latin typeface="Tahoma"/>
                <a:cs typeface="Tahoma"/>
              </a:rPr>
              <a:t> </a:t>
            </a:r>
            <a:r>
              <a:rPr sz="3200" spc="0" dirty="0" smtClean="0">
                <a:latin typeface="Tahoma"/>
                <a:cs typeface="Tahoma"/>
              </a:rPr>
              <a:t>research.</a:t>
            </a:r>
            <a:endParaRPr sz="3200">
              <a:latin typeface="Tahoma"/>
              <a:cs typeface="Tahoma"/>
            </a:endParaRPr>
          </a:p>
          <a:p>
            <a:pPr marL="12700">
              <a:lnSpc>
                <a:spcPts val="3840"/>
              </a:lnSpc>
              <a:spcBef>
                <a:spcPts val="767"/>
              </a:spcBef>
            </a:pPr>
            <a:r>
              <a:rPr sz="3200" spc="0" dirty="0" smtClean="0">
                <a:latin typeface="Tahoma"/>
                <a:cs typeface="Tahoma"/>
              </a:rPr>
              <a:t>There is a broad array of goals and motives</a:t>
            </a:r>
            <a:r>
              <a:rPr sz="3200" spc="29" dirty="0" smtClean="0">
                <a:latin typeface="Tahoma"/>
                <a:cs typeface="Tahoma"/>
              </a:rPr>
              <a:t> </a:t>
            </a:r>
            <a:r>
              <a:rPr sz="3200" spc="0" dirty="0" smtClean="0">
                <a:latin typeface="Tahoma"/>
                <a:cs typeface="Tahoma"/>
              </a:rPr>
              <a:t>in</a:t>
            </a:r>
            <a:r>
              <a:rPr sz="3200" spc="9" dirty="0" smtClean="0">
                <a:latin typeface="Tahoma"/>
                <a:cs typeface="Tahoma"/>
              </a:rPr>
              <a:t> </a:t>
            </a:r>
            <a:r>
              <a:rPr sz="3200" spc="0" dirty="0" smtClean="0">
                <a:latin typeface="Tahoma"/>
                <a:cs typeface="Tahoma"/>
              </a:rPr>
              <a:t>studying</a:t>
            </a:r>
            <a:r>
              <a:rPr sz="3200" spc="29" dirty="0" smtClean="0">
                <a:latin typeface="Tahoma"/>
                <a:cs typeface="Tahoma"/>
              </a:rPr>
              <a:t> </a:t>
            </a:r>
            <a:r>
              <a:rPr sz="3200" spc="0" dirty="0" smtClean="0">
                <a:latin typeface="Tahoma"/>
                <a:cs typeface="Tahoma"/>
              </a:rPr>
              <a:t>information</a:t>
            </a:r>
            <a:r>
              <a:rPr sz="3200" spc="29" dirty="0" smtClean="0">
                <a:latin typeface="Tahoma"/>
                <a:cs typeface="Tahoma"/>
              </a:rPr>
              <a:t> </a:t>
            </a:r>
            <a:r>
              <a:rPr sz="3200" spc="0" dirty="0" smtClean="0">
                <a:latin typeface="Tahoma"/>
                <a:cs typeface="Tahoma"/>
              </a:rPr>
              <a:t>research.</a:t>
            </a:r>
            <a:endParaRPr sz="3200">
              <a:latin typeface="Tahoma"/>
              <a:cs typeface="Tahoma"/>
            </a:endParaRPr>
          </a:p>
        </p:txBody>
      </p:sp>
      <p:sp>
        <p:nvSpPr>
          <p:cNvPr id="4" name="object 4"/>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536702" y="349975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2" name="object 2"/>
          <p:cNvSpPr txBox="1"/>
          <p:nvPr/>
        </p:nvSpPr>
        <p:spPr>
          <a:xfrm>
            <a:off x="536702" y="4572646"/>
            <a:ext cx="320446" cy="513080"/>
          </a:xfrm>
          <a:prstGeom prst="rect">
            <a:avLst/>
          </a:prstGeom>
        </p:spPr>
        <p:txBody>
          <a:bodyPr wrap="square" lIns="0" tIns="0" rIns="0" bIns="0" rtlCol="0">
            <a:noAutofit/>
          </a:bodyPr>
          <a:lstStyle/>
          <a:p>
            <a:pPr marL="12700">
              <a:lnSpc>
                <a:spcPts val="4040"/>
              </a:lnSpc>
              <a:spcBef>
                <a:spcPts val="202"/>
              </a:spcBef>
            </a:pPr>
            <a:r>
              <a:rPr sz="3850" spc="0" dirty="0" smtClean="0">
                <a:solidFill>
                  <a:srgbClr val="64C7FE"/>
                </a:solidFill>
                <a:latin typeface="Tahoma"/>
                <a:cs typeface="Tahoma"/>
              </a:rPr>
              <a:t>•</a:t>
            </a:r>
            <a:endParaRPr sz="3850">
              <a:latin typeface="Tahoma"/>
              <a:cs typeface="Tahoma"/>
            </a:endParaRPr>
          </a:p>
        </p:txBody>
      </p:sp>
    </p:spTree>
    <p:extLst>
      <p:ext uri="{BB962C8B-B14F-4D97-AF65-F5344CB8AC3E}">
        <p14:creationId xmlns:p14="http://schemas.microsoft.com/office/powerpoint/2010/main" val="197856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9144000" cy="6858000"/>
          </a:xfrm>
          <a:prstGeom prst="rect">
            <a:avLst/>
          </a:prstGeom>
        </p:spPr>
        <p:txBody>
          <a:bodyPr wrap="square" lIns="0" tIns="0" rIns="0" bIns="0" rtlCol="0">
            <a:noAutofit/>
          </a:bodyPr>
          <a:lstStyle/>
          <a:p>
            <a:endParaRPr/>
          </a:p>
        </p:txBody>
      </p:sp>
      <p:sp>
        <p:nvSpPr>
          <p:cNvPr id="8" name="object 8"/>
          <p:cNvSpPr txBox="1"/>
          <p:nvPr/>
        </p:nvSpPr>
        <p:spPr>
          <a:xfrm>
            <a:off x="1259839" y="446888"/>
            <a:ext cx="1096646"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Why</a:t>
            </a:r>
            <a:endParaRPr sz="4000">
              <a:latin typeface="Tahoma"/>
              <a:cs typeface="Tahoma"/>
            </a:endParaRPr>
          </a:p>
        </p:txBody>
      </p:sp>
      <p:sp>
        <p:nvSpPr>
          <p:cNvPr id="7" name="object 7"/>
          <p:cNvSpPr txBox="1"/>
          <p:nvPr/>
        </p:nvSpPr>
        <p:spPr>
          <a:xfrm>
            <a:off x="2412814" y="446888"/>
            <a:ext cx="6585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do</a:t>
            </a:r>
            <a:endParaRPr sz="4000">
              <a:latin typeface="Tahoma"/>
              <a:cs typeface="Tahoma"/>
            </a:endParaRPr>
          </a:p>
        </p:txBody>
      </p:sp>
      <p:sp>
        <p:nvSpPr>
          <p:cNvPr id="6" name="object 6"/>
          <p:cNvSpPr txBox="1"/>
          <p:nvPr/>
        </p:nvSpPr>
        <p:spPr>
          <a:xfrm>
            <a:off x="3127724" y="446888"/>
            <a:ext cx="74600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we</a:t>
            </a:r>
            <a:endParaRPr sz="4000">
              <a:latin typeface="Tahoma"/>
              <a:cs typeface="Tahoma"/>
            </a:endParaRPr>
          </a:p>
        </p:txBody>
      </p:sp>
      <p:sp>
        <p:nvSpPr>
          <p:cNvPr id="5" name="object 5"/>
          <p:cNvSpPr txBox="1"/>
          <p:nvPr/>
        </p:nvSpPr>
        <p:spPr>
          <a:xfrm>
            <a:off x="3930054" y="446888"/>
            <a:ext cx="131560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study</a:t>
            </a:r>
            <a:endParaRPr sz="4000">
              <a:latin typeface="Tahoma"/>
              <a:cs typeface="Tahoma"/>
            </a:endParaRPr>
          </a:p>
        </p:txBody>
      </p:sp>
      <p:sp>
        <p:nvSpPr>
          <p:cNvPr id="4" name="object 4"/>
          <p:cNvSpPr txBox="1"/>
          <p:nvPr/>
        </p:nvSpPr>
        <p:spPr>
          <a:xfrm>
            <a:off x="5301984" y="446888"/>
            <a:ext cx="266115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3" name="object 3"/>
          <p:cNvSpPr txBox="1"/>
          <p:nvPr/>
        </p:nvSpPr>
        <p:spPr>
          <a:xfrm>
            <a:off x="879602" y="1056285"/>
            <a:ext cx="7615415" cy="4308705"/>
          </a:xfrm>
          <a:prstGeom prst="rect">
            <a:avLst/>
          </a:prstGeom>
        </p:spPr>
        <p:txBody>
          <a:bodyPr wrap="square" lIns="0" tIns="0" rIns="0" bIns="0" rtlCol="0">
            <a:noAutofit/>
          </a:bodyPr>
          <a:lstStyle/>
          <a:p>
            <a:pPr marL="2558614" marR="2787865" algn="ctr">
              <a:lnSpc>
                <a:spcPts val="4245"/>
              </a:lnSpc>
              <a:spcBef>
                <a:spcPts val="212"/>
              </a:spcBef>
            </a:pPr>
            <a:r>
              <a:rPr sz="4000" spc="0" dirty="0" smtClean="0">
                <a:latin typeface="Tahoma"/>
                <a:cs typeface="Tahoma"/>
              </a:rPr>
              <a:t>behavior?</a:t>
            </a:r>
            <a:endParaRPr sz="4000">
              <a:latin typeface="Tahoma"/>
              <a:cs typeface="Tahoma"/>
            </a:endParaRPr>
          </a:p>
          <a:p>
            <a:pPr marL="12700">
              <a:lnSpc>
                <a:spcPts val="3840"/>
              </a:lnSpc>
              <a:spcBef>
                <a:spcPts val="2899"/>
              </a:spcBef>
            </a:pPr>
            <a:r>
              <a:rPr sz="3200" spc="0" dirty="0" smtClean="0">
                <a:latin typeface="Tahoma"/>
                <a:cs typeface="Tahoma"/>
              </a:rPr>
              <a:t>Example:</a:t>
            </a:r>
            <a:r>
              <a:rPr sz="3200" spc="14" dirty="0" smtClean="0">
                <a:latin typeface="Tahoma"/>
                <a:cs typeface="Tahoma"/>
              </a:rPr>
              <a:t> </a:t>
            </a:r>
            <a:r>
              <a:rPr sz="3200" spc="0" dirty="0" smtClean="0">
                <a:latin typeface="Tahoma"/>
                <a:cs typeface="Tahoma"/>
              </a:rPr>
              <a:t>market</a:t>
            </a:r>
            <a:r>
              <a:rPr sz="3200" spc="14" dirty="0" smtClean="0">
                <a:latin typeface="Tahoma"/>
                <a:cs typeface="Tahoma"/>
              </a:rPr>
              <a:t> </a:t>
            </a:r>
            <a:r>
              <a:rPr sz="3200" spc="0" dirty="0" smtClean="0">
                <a:latin typeface="Tahoma"/>
                <a:cs typeface="Tahoma"/>
              </a:rPr>
              <a:t>research,</a:t>
            </a:r>
            <a:r>
              <a:rPr sz="3200" spc="14" dirty="0" smtClean="0">
                <a:latin typeface="Tahoma"/>
                <a:cs typeface="Tahoma"/>
              </a:rPr>
              <a:t> </a:t>
            </a:r>
            <a:r>
              <a:rPr sz="3200" spc="0" dirty="0" smtClean="0">
                <a:latin typeface="Tahoma"/>
                <a:cs typeface="Tahoma"/>
              </a:rPr>
              <a:t>an</a:t>
            </a:r>
            <a:r>
              <a:rPr sz="3200" spc="14" dirty="0" smtClean="0">
                <a:latin typeface="Tahoma"/>
                <a:cs typeface="Tahoma"/>
              </a:rPr>
              <a:t> </a:t>
            </a:r>
            <a:r>
              <a:rPr sz="3200" spc="0" dirty="0" smtClean="0">
                <a:latin typeface="Tahoma"/>
                <a:cs typeface="Tahoma"/>
              </a:rPr>
              <a:t>entire industry</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investigates</a:t>
            </a:r>
            <a:r>
              <a:rPr sz="3200" spc="19" dirty="0" smtClean="0">
                <a:latin typeface="Tahoma"/>
                <a:cs typeface="Tahoma"/>
              </a:rPr>
              <a:t> </a:t>
            </a:r>
            <a:r>
              <a:rPr sz="3200" spc="0" dirty="0" smtClean="0">
                <a:latin typeface="Tahoma"/>
                <a:cs typeface="Tahoma"/>
              </a:rPr>
              <a:t>purchase decisions</a:t>
            </a:r>
            <a:r>
              <a:rPr sz="3200" spc="19" dirty="0" smtClean="0">
                <a:latin typeface="Tahoma"/>
                <a:cs typeface="Tahoma"/>
              </a:rPr>
              <a:t> </a:t>
            </a:r>
            <a:r>
              <a:rPr sz="3200" spc="0" dirty="0" smtClean="0">
                <a:latin typeface="Tahoma"/>
                <a:cs typeface="Tahoma"/>
              </a:rPr>
              <a:t>(seeking</a:t>
            </a:r>
            <a:r>
              <a:rPr sz="3200" spc="19" dirty="0" smtClean="0">
                <a:latin typeface="Tahoma"/>
                <a:cs typeface="Tahoma"/>
              </a:rPr>
              <a:t> </a:t>
            </a:r>
            <a:r>
              <a:rPr sz="3200" spc="0" dirty="0" smtClean="0">
                <a:latin typeface="Tahoma"/>
                <a:cs typeface="Tahoma"/>
              </a:rPr>
              <a:t>and</a:t>
            </a:r>
            <a:r>
              <a:rPr sz="3200" spc="19" dirty="0" smtClean="0">
                <a:latin typeface="Tahoma"/>
                <a:cs typeface="Tahoma"/>
              </a:rPr>
              <a:t> </a:t>
            </a:r>
            <a:r>
              <a:rPr sz="3200" spc="0" dirty="0" smtClean="0">
                <a:latin typeface="Tahoma"/>
                <a:cs typeface="Tahoma"/>
              </a:rPr>
              <a:t>using</a:t>
            </a:r>
            <a:r>
              <a:rPr sz="3200" spc="19" dirty="0" smtClean="0">
                <a:latin typeface="Tahoma"/>
                <a:cs typeface="Tahoma"/>
              </a:rPr>
              <a:t> </a:t>
            </a:r>
            <a:r>
              <a:rPr sz="3200" spc="0" dirty="0" smtClean="0">
                <a:latin typeface="Tahoma"/>
                <a:cs typeface="Tahoma"/>
              </a:rPr>
              <a:t>info</a:t>
            </a:r>
            <a:r>
              <a:rPr sz="3200" spc="19" dirty="0" smtClean="0">
                <a:latin typeface="Tahoma"/>
                <a:cs typeface="Tahoma"/>
              </a:rPr>
              <a:t> </a:t>
            </a:r>
            <a:r>
              <a:rPr sz="3200" spc="0" dirty="0" smtClean="0">
                <a:latin typeface="Tahoma"/>
                <a:cs typeface="Tahoma"/>
              </a:rPr>
              <a:t>on</a:t>
            </a:r>
            <a:r>
              <a:rPr sz="3200" spc="19" dirty="0" smtClean="0">
                <a:latin typeface="Tahoma"/>
                <a:cs typeface="Tahoma"/>
              </a:rPr>
              <a:t> </a:t>
            </a:r>
            <a:r>
              <a:rPr sz="3200" spc="0" dirty="0" smtClean="0">
                <a:latin typeface="Tahoma"/>
                <a:cs typeface="Tahoma"/>
              </a:rPr>
              <a:t>what to purchase);</a:t>
            </a:r>
            <a:r>
              <a:rPr sz="3200" spc="25" dirty="0" smtClean="0">
                <a:latin typeface="Tahoma"/>
                <a:cs typeface="Tahoma"/>
              </a:rPr>
              <a:t> </a:t>
            </a:r>
            <a:r>
              <a:rPr sz="3200" spc="0" dirty="0" smtClean="0">
                <a:latin typeface="Tahoma"/>
                <a:cs typeface="Tahoma"/>
              </a:rPr>
              <a:t>individual</a:t>
            </a:r>
            <a:r>
              <a:rPr sz="3200" spc="29" dirty="0" smtClean="0">
                <a:latin typeface="Tahoma"/>
                <a:cs typeface="Tahoma"/>
              </a:rPr>
              <a:t> </a:t>
            </a:r>
            <a:r>
              <a:rPr sz="3200" spc="0" dirty="0" smtClean="0">
                <a:latin typeface="Tahoma"/>
                <a:cs typeface="Tahoma"/>
              </a:rPr>
              <a:t>purchases are relatively</a:t>
            </a:r>
            <a:r>
              <a:rPr sz="3200" spc="25" dirty="0" smtClean="0">
                <a:latin typeface="Tahoma"/>
                <a:cs typeface="Tahoma"/>
              </a:rPr>
              <a:t> </a:t>
            </a:r>
            <a:r>
              <a:rPr sz="3200" spc="0" dirty="0" smtClean="0">
                <a:latin typeface="Tahoma"/>
                <a:cs typeface="Tahoma"/>
              </a:rPr>
              <a:t>small yet</a:t>
            </a:r>
            <a:r>
              <a:rPr sz="3200" spc="-18" dirty="0" smtClean="0">
                <a:latin typeface="Tahoma"/>
                <a:cs typeface="Tahoma"/>
              </a:rPr>
              <a:t> </a:t>
            </a:r>
            <a:r>
              <a:rPr sz="3200" spc="0" dirty="0" smtClean="0">
                <a:latin typeface="Tahoma"/>
                <a:cs typeface="Tahoma"/>
              </a:rPr>
              <a:t>they</a:t>
            </a:r>
            <a:r>
              <a:rPr sz="3200" spc="-31" dirty="0" smtClean="0">
                <a:latin typeface="Tahoma"/>
                <a:cs typeface="Tahoma"/>
              </a:rPr>
              <a:t> </a:t>
            </a:r>
            <a:r>
              <a:rPr sz="3200" spc="0" dirty="0" smtClean="0">
                <a:latin typeface="Tahoma"/>
                <a:cs typeface="Tahoma"/>
              </a:rPr>
              <a:t>all add up to significant</a:t>
            </a:r>
            <a:r>
              <a:rPr sz="3200" spc="29" dirty="0" smtClean="0">
                <a:latin typeface="Tahoma"/>
                <a:cs typeface="Tahoma"/>
              </a:rPr>
              <a:t> </a:t>
            </a:r>
            <a:r>
              <a:rPr sz="3200" spc="0" dirty="0" smtClean="0">
                <a:latin typeface="Tahoma"/>
                <a:cs typeface="Tahoma"/>
              </a:rPr>
              <a:t>amounts</a:t>
            </a:r>
            <a:r>
              <a:rPr sz="3200" spc="14" dirty="0" smtClean="0">
                <a:latin typeface="Tahoma"/>
                <a:cs typeface="Tahoma"/>
              </a:rPr>
              <a:t> </a:t>
            </a:r>
            <a:r>
              <a:rPr sz="3200" spc="0" dirty="0" smtClean="0">
                <a:latin typeface="Tahoma"/>
                <a:cs typeface="Tahoma"/>
              </a:rPr>
              <a:t>of</a:t>
            </a:r>
            <a:r>
              <a:rPr sz="3200" spc="14" dirty="0" smtClean="0">
                <a:latin typeface="Tahoma"/>
                <a:cs typeface="Tahoma"/>
              </a:rPr>
              <a:t> </a:t>
            </a:r>
            <a:r>
              <a:rPr sz="3200" spc="0" dirty="0" smtClean="0">
                <a:latin typeface="Tahoma"/>
                <a:cs typeface="Tahoma"/>
              </a:rPr>
              <a:t>money</a:t>
            </a:r>
            <a:r>
              <a:rPr sz="3200" spc="14" dirty="0" smtClean="0">
                <a:latin typeface="Tahoma"/>
                <a:cs typeface="Tahoma"/>
              </a:rPr>
              <a:t> </a:t>
            </a:r>
            <a:r>
              <a:rPr sz="3200" spc="0" dirty="0" smtClean="0">
                <a:latin typeface="Tahoma"/>
                <a:cs typeface="Tahoma"/>
              </a:rPr>
              <a:t>garnered</a:t>
            </a:r>
            <a:r>
              <a:rPr sz="3200" spc="14" dirty="0" smtClean="0">
                <a:latin typeface="Tahoma"/>
                <a:cs typeface="Tahoma"/>
              </a:rPr>
              <a:t> </a:t>
            </a:r>
            <a:r>
              <a:rPr sz="3200" spc="0" dirty="0" smtClean="0">
                <a:latin typeface="Tahoma"/>
                <a:cs typeface="Tahoma"/>
              </a:rPr>
              <a:t>or lost</a:t>
            </a:r>
            <a:r>
              <a:rPr sz="3200" spc="14" dirty="0" smtClean="0">
                <a:latin typeface="Tahoma"/>
                <a:cs typeface="Tahoma"/>
              </a:rPr>
              <a:t> </a:t>
            </a:r>
            <a:r>
              <a:rPr sz="3200" spc="0" dirty="0" smtClean="0">
                <a:latin typeface="Tahoma"/>
                <a:cs typeface="Tahoma"/>
              </a:rPr>
              <a:t>in</a:t>
            </a:r>
            <a:r>
              <a:rPr sz="3200" spc="14" dirty="0" smtClean="0">
                <a:latin typeface="Tahoma"/>
                <a:cs typeface="Tahoma"/>
              </a:rPr>
              <a:t> </a:t>
            </a:r>
            <a:r>
              <a:rPr sz="3200" spc="0" dirty="0" smtClean="0">
                <a:latin typeface="Tahoma"/>
                <a:cs typeface="Tahoma"/>
              </a:rPr>
              <a:t>the</a:t>
            </a:r>
            <a:r>
              <a:rPr sz="3200" spc="14" dirty="0" smtClean="0">
                <a:latin typeface="Tahoma"/>
                <a:cs typeface="Tahoma"/>
              </a:rPr>
              <a:t> </a:t>
            </a:r>
            <a:r>
              <a:rPr sz="3200" spc="0" dirty="0" smtClean="0">
                <a:latin typeface="Tahoma"/>
                <a:cs typeface="Tahoma"/>
              </a:rPr>
              <a:t>long</a:t>
            </a:r>
            <a:r>
              <a:rPr sz="3200" spc="14" dirty="0" smtClean="0">
                <a:latin typeface="Tahoma"/>
                <a:cs typeface="Tahoma"/>
              </a:rPr>
              <a:t> </a:t>
            </a:r>
            <a:r>
              <a:rPr sz="3200" spc="0" dirty="0" smtClean="0">
                <a:latin typeface="Tahoma"/>
                <a:cs typeface="Tahoma"/>
              </a:rPr>
              <a:t>run</a:t>
            </a:r>
            <a:endParaRPr sz="3200">
              <a:latin typeface="Tahoma"/>
              <a:cs typeface="Tahoma"/>
            </a:endParaRPr>
          </a:p>
        </p:txBody>
      </p:sp>
      <p:sp>
        <p:nvSpPr>
          <p:cNvPr id="2" name="object 2"/>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Tree>
    <p:extLst>
      <p:ext uri="{BB962C8B-B14F-4D97-AF65-F5344CB8AC3E}">
        <p14:creationId xmlns:p14="http://schemas.microsoft.com/office/powerpoint/2010/main" val="334565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9144000" cy="6858000"/>
          </a:xfrm>
          <a:prstGeom prst="rect">
            <a:avLst/>
          </a:prstGeom>
        </p:spPr>
        <p:txBody>
          <a:bodyPr wrap="square" lIns="0" tIns="0" rIns="0" bIns="0" rtlCol="0">
            <a:noAutofit/>
          </a:bodyPr>
          <a:lstStyle/>
          <a:p>
            <a:endParaRPr/>
          </a:p>
        </p:txBody>
      </p:sp>
      <p:sp>
        <p:nvSpPr>
          <p:cNvPr id="11" name="object 11"/>
          <p:cNvSpPr txBox="1"/>
          <p:nvPr/>
        </p:nvSpPr>
        <p:spPr>
          <a:xfrm>
            <a:off x="1091438" y="446888"/>
            <a:ext cx="1812776"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Aspects</a:t>
            </a:r>
            <a:endParaRPr sz="4000">
              <a:latin typeface="Tahoma"/>
              <a:cs typeface="Tahoma"/>
            </a:endParaRPr>
          </a:p>
        </p:txBody>
      </p:sp>
      <p:sp>
        <p:nvSpPr>
          <p:cNvPr id="10" name="object 10"/>
          <p:cNvSpPr txBox="1"/>
          <p:nvPr/>
        </p:nvSpPr>
        <p:spPr>
          <a:xfrm>
            <a:off x="2960287" y="446888"/>
            <a:ext cx="178431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Studied</a:t>
            </a:r>
            <a:endParaRPr sz="4000">
              <a:latin typeface="Tahoma"/>
              <a:cs typeface="Tahoma"/>
            </a:endParaRPr>
          </a:p>
        </p:txBody>
      </p:sp>
      <p:sp>
        <p:nvSpPr>
          <p:cNvPr id="9" name="object 9"/>
          <p:cNvSpPr txBox="1"/>
          <p:nvPr/>
        </p:nvSpPr>
        <p:spPr>
          <a:xfrm>
            <a:off x="4800675" y="446888"/>
            <a:ext cx="539346"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8" name="object 8"/>
          <p:cNvSpPr txBox="1"/>
          <p:nvPr/>
        </p:nvSpPr>
        <p:spPr>
          <a:xfrm>
            <a:off x="5396095" y="446888"/>
            <a:ext cx="2735461"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7" name="object 7"/>
          <p:cNvSpPr txBox="1"/>
          <p:nvPr/>
        </p:nvSpPr>
        <p:spPr>
          <a:xfrm>
            <a:off x="536702" y="1056285"/>
            <a:ext cx="3460106" cy="1382017"/>
          </a:xfrm>
          <a:prstGeom prst="rect">
            <a:avLst/>
          </a:prstGeom>
        </p:spPr>
        <p:txBody>
          <a:bodyPr wrap="square" lIns="0" tIns="0" rIns="0" bIns="0" rtlCol="0">
            <a:noAutofit/>
          </a:bodyPr>
          <a:lstStyle/>
          <a:p>
            <a:pPr marL="1426385">
              <a:lnSpc>
                <a:spcPts val="4245"/>
              </a:lnSpc>
              <a:spcBef>
                <a:spcPts val="212"/>
              </a:spcBef>
            </a:pPr>
            <a:r>
              <a:rPr sz="4000" spc="0" dirty="0" smtClean="0">
                <a:latin typeface="Tahoma"/>
                <a:cs typeface="Tahoma"/>
              </a:rPr>
              <a:t>Behavior</a:t>
            </a:r>
            <a:endParaRPr sz="4000">
              <a:latin typeface="Tahoma"/>
              <a:cs typeface="Tahoma"/>
            </a:endParaRPr>
          </a:p>
          <a:p>
            <a:pPr marL="12700" marR="76238">
              <a:lnSpc>
                <a:spcPts val="3850"/>
              </a:lnSpc>
              <a:spcBef>
                <a:spcPts val="2770"/>
              </a:spcBef>
            </a:pPr>
            <a:r>
              <a:rPr sz="4800" spc="0" baseline="-1725" dirty="0" smtClean="0">
                <a:latin typeface="Tahoma"/>
                <a:cs typeface="Tahoma"/>
              </a:rPr>
              <a:t>Context</a:t>
            </a:r>
            <a:r>
              <a:rPr sz="4800" spc="24" baseline="-1725" dirty="0" smtClean="0">
                <a:latin typeface="Tahoma"/>
                <a:cs typeface="Tahoma"/>
              </a:rPr>
              <a:t> </a:t>
            </a:r>
            <a:r>
              <a:rPr sz="4800" spc="0" baseline="-1725" dirty="0" smtClean="0">
                <a:latin typeface="Tahoma"/>
                <a:cs typeface="Tahoma"/>
              </a:rPr>
              <a:t>includes</a:t>
            </a:r>
            <a:endParaRPr sz="3200">
              <a:latin typeface="Tahoma"/>
              <a:cs typeface="Tahoma"/>
            </a:endParaRPr>
          </a:p>
        </p:txBody>
      </p:sp>
      <p:sp>
        <p:nvSpPr>
          <p:cNvPr id="6" name="object 6"/>
          <p:cNvSpPr txBox="1"/>
          <p:nvPr/>
        </p:nvSpPr>
        <p:spPr>
          <a:xfrm>
            <a:off x="4052373" y="1056285"/>
            <a:ext cx="3218200"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(The Context)</a:t>
            </a:r>
            <a:endParaRPr sz="4000">
              <a:latin typeface="Tahoma"/>
              <a:cs typeface="Tahoma"/>
            </a:endParaRPr>
          </a:p>
        </p:txBody>
      </p:sp>
      <p:sp>
        <p:nvSpPr>
          <p:cNvPr id="5" name="object 5"/>
          <p:cNvSpPr txBox="1"/>
          <p:nvPr/>
        </p:nvSpPr>
        <p:spPr>
          <a:xfrm>
            <a:off x="536702" y="2524390"/>
            <a:ext cx="320446" cy="2853944"/>
          </a:xfrm>
          <a:prstGeom prst="rect">
            <a:avLst/>
          </a:prstGeom>
        </p:spPr>
        <p:txBody>
          <a:bodyPr wrap="square" lIns="0" tIns="0" rIns="0" bIns="0" rtlCol="0">
            <a:noAutofit/>
          </a:bodyPr>
          <a:lstStyle/>
          <a:p>
            <a:pPr marL="12700" marR="0">
              <a:lnSpc>
                <a:spcPts val="4070"/>
              </a:lnSpc>
              <a:spcBef>
                <a:spcPts val="203"/>
              </a:spcBef>
            </a:pPr>
            <a:r>
              <a:rPr sz="3800" spc="0" dirty="0" smtClean="0">
                <a:solidFill>
                  <a:srgbClr val="64C7FE"/>
                </a:solidFill>
                <a:latin typeface="Tahoma"/>
                <a:cs typeface="Tahoma"/>
              </a:rPr>
              <a:t>•</a:t>
            </a:r>
            <a:endParaRPr sz="3800">
              <a:latin typeface="Tahoma"/>
              <a:cs typeface="Tahoma"/>
            </a:endParaRPr>
          </a:p>
          <a:p>
            <a:pPr marL="12700" marR="0">
              <a:lnSpc>
                <a:spcPct val="100585"/>
              </a:lnSpc>
            </a:pPr>
            <a:r>
              <a:rPr sz="3800" spc="0" dirty="0" smtClean="0">
                <a:solidFill>
                  <a:srgbClr val="64C7FE"/>
                </a:solidFill>
                <a:latin typeface="Tahoma"/>
                <a:cs typeface="Tahoma"/>
              </a:rPr>
              <a:t>•</a:t>
            </a:r>
            <a:endParaRPr sz="3800">
              <a:latin typeface="Tahoma"/>
              <a:cs typeface="Tahoma"/>
            </a:endParaRPr>
          </a:p>
          <a:p>
            <a:pPr marL="12700">
              <a:lnSpc>
                <a:spcPts val="4620"/>
              </a:lnSpc>
              <a:spcBef>
                <a:spcPts val="231"/>
              </a:spcBef>
            </a:pPr>
            <a:r>
              <a:rPr sz="5775" spc="0" baseline="-2151" dirty="0" smtClean="0">
                <a:solidFill>
                  <a:srgbClr val="64C7FE"/>
                </a:solidFill>
                <a:latin typeface="Tahoma"/>
                <a:cs typeface="Tahoma"/>
              </a:rPr>
              <a:t>•</a:t>
            </a:r>
            <a:endParaRPr sz="3850">
              <a:latin typeface="Tahoma"/>
              <a:cs typeface="Tahoma"/>
            </a:endParaRPr>
          </a:p>
          <a:p>
            <a:pPr marL="12700">
              <a:lnSpc>
                <a:spcPts val="4610"/>
              </a:lnSpc>
            </a:pPr>
            <a:r>
              <a:rPr sz="5775" spc="0" baseline="-2151" dirty="0" smtClean="0">
                <a:solidFill>
                  <a:srgbClr val="64C7FE"/>
                </a:solidFill>
                <a:latin typeface="Tahoma"/>
                <a:cs typeface="Tahoma"/>
              </a:rPr>
              <a:t>•</a:t>
            </a:r>
            <a:endParaRPr sz="3850">
              <a:latin typeface="Tahoma"/>
              <a:cs typeface="Tahoma"/>
            </a:endParaRPr>
          </a:p>
          <a:p>
            <a:pPr marL="12700">
              <a:lnSpc>
                <a:spcPts val="4570"/>
              </a:lnSpc>
            </a:pPr>
            <a:r>
              <a:rPr sz="5775" spc="0" baseline="-2151" dirty="0" smtClean="0">
                <a:solidFill>
                  <a:srgbClr val="64C7FE"/>
                </a:solidFill>
                <a:latin typeface="Tahoma"/>
                <a:cs typeface="Tahoma"/>
              </a:rPr>
              <a:t>•</a:t>
            </a:r>
            <a:endParaRPr sz="3850">
              <a:latin typeface="Tahoma"/>
              <a:cs typeface="Tahoma"/>
            </a:endParaRPr>
          </a:p>
        </p:txBody>
      </p:sp>
      <p:sp>
        <p:nvSpPr>
          <p:cNvPr id="4" name="object 4"/>
          <p:cNvSpPr txBox="1"/>
          <p:nvPr/>
        </p:nvSpPr>
        <p:spPr>
          <a:xfrm>
            <a:off x="879602" y="2591972"/>
            <a:ext cx="4926322" cy="2187193"/>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motives</a:t>
            </a:r>
            <a:r>
              <a:rPr sz="3200" spc="24" dirty="0" smtClean="0">
                <a:latin typeface="Tahoma"/>
                <a:cs typeface="Tahoma"/>
              </a:rPr>
              <a:t> </a:t>
            </a:r>
            <a:r>
              <a:rPr sz="3200" spc="0" dirty="0" smtClean="0">
                <a:latin typeface="Tahoma"/>
                <a:cs typeface="Tahoma"/>
              </a:rPr>
              <a:t>for seeking</a:t>
            </a:r>
            <a:r>
              <a:rPr sz="3200" spc="24" dirty="0" smtClean="0">
                <a:latin typeface="Tahoma"/>
                <a:cs typeface="Tahoma"/>
              </a:rPr>
              <a:t> </a:t>
            </a:r>
            <a:r>
              <a:rPr sz="3200" spc="0" dirty="0" smtClean="0">
                <a:latin typeface="Tahoma"/>
                <a:cs typeface="Tahoma"/>
              </a:rPr>
              <a:t>info</a:t>
            </a:r>
            <a:endParaRPr sz="3200">
              <a:latin typeface="Tahoma"/>
              <a:cs typeface="Tahoma"/>
            </a:endParaRPr>
          </a:p>
          <a:p>
            <a:pPr marL="12700" indent="0">
              <a:lnSpc>
                <a:spcPts val="4610"/>
              </a:lnSpc>
              <a:spcBef>
                <a:spcPts val="320"/>
              </a:spcBef>
            </a:pPr>
            <a:r>
              <a:rPr sz="3200" spc="0" dirty="0" smtClean="0">
                <a:latin typeface="Tahoma"/>
                <a:cs typeface="Tahoma"/>
              </a:rPr>
              <a:t>specific</a:t>
            </a:r>
            <a:r>
              <a:rPr sz="3200" spc="19" dirty="0" smtClean="0">
                <a:latin typeface="Tahoma"/>
                <a:cs typeface="Tahoma"/>
              </a:rPr>
              <a:t> </a:t>
            </a:r>
            <a:r>
              <a:rPr sz="3200" spc="0" dirty="0" smtClean="0">
                <a:latin typeface="Tahoma"/>
                <a:cs typeface="Tahoma"/>
              </a:rPr>
              <a:t>activities</a:t>
            </a:r>
            <a:r>
              <a:rPr sz="3200" spc="19" dirty="0" smtClean="0">
                <a:latin typeface="Tahoma"/>
                <a:cs typeface="Tahoma"/>
              </a:rPr>
              <a:t> </a:t>
            </a:r>
            <a:r>
              <a:rPr sz="3200" spc="0" dirty="0" smtClean="0">
                <a:latin typeface="Tahoma"/>
                <a:cs typeface="Tahoma"/>
              </a:rPr>
              <a:t>and kinds surrounding</a:t>
            </a:r>
            <a:r>
              <a:rPr sz="3200" spc="25" dirty="0" smtClean="0">
                <a:latin typeface="Tahoma"/>
                <a:cs typeface="Tahoma"/>
              </a:rPr>
              <a:t> </a:t>
            </a:r>
            <a:r>
              <a:rPr sz="3200" spc="0" dirty="0" smtClean="0">
                <a:latin typeface="Tahoma"/>
                <a:cs typeface="Tahoma"/>
              </a:rPr>
              <a:t>environment types</a:t>
            </a:r>
            <a:r>
              <a:rPr sz="3200" spc="-60" dirty="0" smtClean="0">
                <a:latin typeface="Tahoma"/>
                <a:cs typeface="Tahoma"/>
              </a:rPr>
              <a:t> </a:t>
            </a:r>
            <a:r>
              <a:rPr sz="3200" spc="0" dirty="0" smtClean="0">
                <a:latin typeface="Tahoma"/>
                <a:cs typeface="Tahoma"/>
              </a:rPr>
              <a:t>of</a:t>
            </a:r>
            <a:r>
              <a:rPr sz="3200" spc="14" dirty="0" smtClean="0">
                <a:latin typeface="Tahoma"/>
                <a:cs typeface="Tahoma"/>
              </a:rPr>
              <a:t> </a:t>
            </a:r>
            <a:r>
              <a:rPr sz="3200" spc="0" dirty="0" smtClean="0">
                <a:latin typeface="Tahoma"/>
                <a:cs typeface="Tahoma"/>
              </a:rPr>
              <a:t>people</a:t>
            </a:r>
            <a:endParaRPr sz="3200">
              <a:latin typeface="Tahoma"/>
              <a:cs typeface="Tahoma"/>
            </a:endParaRPr>
          </a:p>
        </p:txBody>
      </p:sp>
      <p:sp>
        <p:nvSpPr>
          <p:cNvPr id="3" name="object 3"/>
          <p:cNvSpPr txBox="1"/>
          <p:nvPr/>
        </p:nvSpPr>
        <p:spPr>
          <a:xfrm>
            <a:off x="5848798" y="3177188"/>
            <a:ext cx="2613565"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of</a:t>
            </a:r>
            <a:r>
              <a:rPr sz="3200" spc="19" dirty="0" smtClean="0">
                <a:latin typeface="Tahoma"/>
                <a:cs typeface="Tahoma"/>
              </a:rPr>
              <a:t> </a:t>
            </a:r>
            <a:r>
              <a:rPr sz="3200" spc="0" dirty="0" smtClean="0">
                <a:latin typeface="Tahoma"/>
                <a:cs typeface="Tahoma"/>
              </a:rPr>
              <a:t>information</a:t>
            </a:r>
            <a:endParaRPr sz="3200">
              <a:latin typeface="Tahoma"/>
              <a:cs typeface="Tahoma"/>
            </a:endParaRPr>
          </a:p>
        </p:txBody>
      </p:sp>
      <p:sp>
        <p:nvSpPr>
          <p:cNvPr id="2" name="object 2"/>
          <p:cNvSpPr txBox="1"/>
          <p:nvPr/>
        </p:nvSpPr>
        <p:spPr>
          <a:xfrm>
            <a:off x="879602" y="4932836"/>
            <a:ext cx="5577334" cy="919327"/>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size</a:t>
            </a:r>
            <a:r>
              <a:rPr sz="3200" spc="-37" dirty="0" smtClean="0">
                <a:latin typeface="Tahoma"/>
                <a:cs typeface="Tahoma"/>
              </a:rPr>
              <a:t> </a:t>
            </a:r>
            <a:r>
              <a:rPr sz="3200" spc="0" dirty="0" smtClean="0">
                <a:latin typeface="Tahoma"/>
                <a:cs typeface="Tahoma"/>
              </a:rPr>
              <a:t>of</a:t>
            </a:r>
            <a:r>
              <a:rPr sz="3200" spc="14" dirty="0" smtClean="0">
                <a:latin typeface="Tahoma"/>
                <a:cs typeface="Tahoma"/>
              </a:rPr>
              <a:t> </a:t>
            </a:r>
            <a:r>
              <a:rPr sz="3200" spc="0" dirty="0" smtClean="0">
                <a:latin typeface="Tahoma"/>
                <a:cs typeface="Tahoma"/>
              </a:rPr>
              <a:t>social</a:t>
            </a:r>
            <a:r>
              <a:rPr sz="3200" spc="14" dirty="0" smtClean="0">
                <a:latin typeface="Tahoma"/>
                <a:cs typeface="Tahoma"/>
              </a:rPr>
              <a:t> </a:t>
            </a:r>
            <a:r>
              <a:rPr sz="3200" spc="0" dirty="0" smtClean="0">
                <a:latin typeface="Tahoma"/>
                <a:cs typeface="Tahoma"/>
              </a:rPr>
              <a:t>group</a:t>
            </a:r>
            <a:r>
              <a:rPr sz="3200" spc="14" dirty="0" smtClean="0">
                <a:latin typeface="Tahoma"/>
                <a:cs typeface="Tahoma"/>
              </a:rPr>
              <a:t> </a:t>
            </a:r>
            <a:r>
              <a:rPr sz="3200" spc="0" dirty="0" smtClean="0">
                <a:latin typeface="Tahoma"/>
                <a:cs typeface="Tahoma"/>
              </a:rPr>
              <a:t>involved</a:t>
            </a:r>
            <a:r>
              <a:rPr sz="3200" spc="14" dirty="0" smtClean="0">
                <a:latin typeface="Tahoma"/>
                <a:cs typeface="Tahoma"/>
              </a:rPr>
              <a:t> </a:t>
            </a:r>
            <a:r>
              <a:rPr sz="3200" spc="0" dirty="0" smtClean="0">
                <a:latin typeface="Tahoma"/>
                <a:cs typeface="Tahoma"/>
              </a:rPr>
              <a:t>in</a:t>
            </a:r>
            <a:endParaRPr sz="3200">
              <a:latin typeface="Tahoma"/>
              <a:cs typeface="Tahoma"/>
            </a:endParaRPr>
          </a:p>
          <a:p>
            <a:pPr marL="12700" marR="60921">
              <a:lnSpc>
                <a:spcPts val="3825"/>
              </a:lnSpc>
              <a:spcBef>
                <a:spcPts val="20"/>
              </a:spcBef>
            </a:pPr>
            <a:r>
              <a:rPr sz="4800" spc="0" baseline="-1725" dirty="0" smtClean="0">
                <a:latin typeface="Tahoma"/>
                <a:cs typeface="Tahoma"/>
              </a:rPr>
              <a:t>investigations</a:t>
            </a:r>
            <a:endParaRPr sz="3200">
              <a:latin typeface="Tahoma"/>
              <a:cs typeface="Tahoma"/>
            </a:endParaRPr>
          </a:p>
        </p:txBody>
      </p:sp>
    </p:spTree>
    <p:extLst>
      <p:ext uri="{BB962C8B-B14F-4D97-AF65-F5344CB8AC3E}">
        <p14:creationId xmlns:p14="http://schemas.microsoft.com/office/powerpoint/2010/main" val="371558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9144000" cy="6858000"/>
          </a:xfrm>
          <a:prstGeom prst="rect">
            <a:avLst/>
          </a:prstGeom>
        </p:spPr>
        <p:txBody>
          <a:bodyPr wrap="square" lIns="0" tIns="0" rIns="0" bIns="0" rtlCol="0">
            <a:noAutofit/>
          </a:bodyPr>
          <a:lstStyle/>
          <a:p>
            <a:endParaRPr/>
          </a:p>
        </p:txBody>
      </p:sp>
      <p:sp>
        <p:nvSpPr>
          <p:cNvPr id="8" name="object 8"/>
          <p:cNvSpPr txBox="1"/>
          <p:nvPr/>
        </p:nvSpPr>
        <p:spPr>
          <a:xfrm>
            <a:off x="1472438" y="729814"/>
            <a:ext cx="1041171"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The</a:t>
            </a:r>
            <a:endParaRPr sz="4400">
              <a:latin typeface="Tahoma"/>
              <a:cs typeface="Tahoma"/>
            </a:endParaRPr>
          </a:p>
        </p:txBody>
      </p:sp>
      <p:sp>
        <p:nvSpPr>
          <p:cNvPr id="7" name="object 7"/>
          <p:cNvSpPr txBox="1"/>
          <p:nvPr/>
        </p:nvSpPr>
        <p:spPr>
          <a:xfrm>
            <a:off x="2578247" y="729814"/>
            <a:ext cx="2457309"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Definition</a:t>
            </a:r>
            <a:endParaRPr sz="4400">
              <a:latin typeface="Tahoma"/>
              <a:cs typeface="Tahoma"/>
            </a:endParaRPr>
          </a:p>
        </p:txBody>
      </p:sp>
      <p:sp>
        <p:nvSpPr>
          <p:cNvPr id="6" name="object 6"/>
          <p:cNvSpPr txBox="1"/>
          <p:nvPr/>
        </p:nvSpPr>
        <p:spPr>
          <a:xfrm>
            <a:off x="5100194" y="729814"/>
            <a:ext cx="59031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of</a:t>
            </a:r>
            <a:endParaRPr sz="4400">
              <a:latin typeface="Tahoma"/>
              <a:cs typeface="Tahoma"/>
            </a:endParaRPr>
          </a:p>
        </p:txBody>
      </p:sp>
      <p:sp>
        <p:nvSpPr>
          <p:cNvPr id="5" name="object 5"/>
          <p:cNvSpPr txBox="1"/>
          <p:nvPr/>
        </p:nvSpPr>
        <p:spPr>
          <a:xfrm>
            <a:off x="5755145" y="729814"/>
            <a:ext cx="200399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Context</a:t>
            </a:r>
            <a:endParaRPr sz="4400">
              <a:latin typeface="Tahoma"/>
              <a:cs typeface="Tahoma"/>
            </a:endParaRPr>
          </a:p>
        </p:txBody>
      </p:sp>
      <p:sp>
        <p:nvSpPr>
          <p:cNvPr id="4" name="object 4"/>
          <p:cNvSpPr txBox="1"/>
          <p:nvPr/>
        </p:nvSpPr>
        <p:spPr>
          <a:xfrm>
            <a:off x="536702" y="252439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2591972"/>
            <a:ext cx="7557458" cy="2967684"/>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context</a:t>
            </a:r>
            <a:r>
              <a:rPr sz="3200" spc="-83" dirty="0" smtClean="0">
                <a:latin typeface="Tahoma"/>
                <a:cs typeface="Tahoma"/>
              </a:rPr>
              <a:t> </a:t>
            </a:r>
            <a:r>
              <a:rPr sz="3200" spc="0" dirty="0" smtClean="0">
                <a:latin typeface="Tahoma"/>
                <a:cs typeface="Tahoma"/>
              </a:rPr>
              <a:t>– the</a:t>
            </a:r>
            <a:r>
              <a:rPr sz="3200" spc="9" dirty="0" smtClean="0">
                <a:latin typeface="Tahoma"/>
                <a:cs typeface="Tahoma"/>
              </a:rPr>
              <a:t> </a:t>
            </a:r>
            <a:r>
              <a:rPr sz="3200" spc="0" dirty="0" smtClean="0">
                <a:latin typeface="Tahoma"/>
                <a:cs typeface="Tahoma"/>
              </a:rPr>
              <a:t>particular</a:t>
            </a:r>
            <a:r>
              <a:rPr sz="3200" spc="19" dirty="0" smtClean="0">
                <a:latin typeface="Tahoma"/>
                <a:cs typeface="Tahoma"/>
              </a:rPr>
              <a:t> </a:t>
            </a:r>
            <a:r>
              <a:rPr sz="3200" spc="0" dirty="0" smtClean="0">
                <a:latin typeface="Tahoma"/>
                <a:cs typeface="Tahoma"/>
              </a:rPr>
              <a:t>combination</a:t>
            </a:r>
            <a:r>
              <a:rPr sz="3200" spc="19" dirty="0" smtClean="0">
                <a:latin typeface="Tahoma"/>
                <a:cs typeface="Tahoma"/>
              </a:rPr>
              <a:t> </a:t>
            </a:r>
            <a:r>
              <a:rPr sz="3200" spc="0" dirty="0" smtClean="0">
                <a:latin typeface="Tahoma"/>
                <a:cs typeface="Tahoma"/>
              </a:rPr>
              <a:t>of</a:t>
            </a:r>
            <a:endParaRPr sz="3200">
              <a:latin typeface="Tahoma"/>
              <a:cs typeface="Tahoma"/>
            </a:endParaRPr>
          </a:p>
          <a:p>
            <a:pPr marL="12700">
              <a:lnSpc>
                <a:spcPts val="3840"/>
              </a:lnSpc>
              <a:spcBef>
                <a:spcPts val="126"/>
              </a:spcBef>
            </a:pPr>
            <a:r>
              <a:rPr sz="3200" spc="0" dirty="0" smtClean="0">
                <a:latin typeface="Tahoma"/>
                <a:cs typeface="Tahoma"/>
              </a:rPr>
              <a:t>person</a:t>
            </a:r>
            <a:r>
              <a:rPr sz="3200" spc="14" dirty="0" smtClean="0">
                <a:latin typeface="Tahoma"/>
                <a:cs typeface="Tahoma"/>
              </a:rPr>
              <a:t> </a:t>
            </a:r>
            <a:r>
              <a:rPr sz="3200" spc="0" dirty="0" smtClean="0">
                <a:latin typeface="Tahoma"/>
                <a:cs typeface="Tahoma"/>
              </a:rPr>
              <a:t>and</a:t>
            </a:r>
            <a:r>
              <a:rPr sz="3200" spc="14" dirty="0" smtClean="0">
                <a:latin typeface="Tahoma"/>
                <a:cs typeface="Tahoma"/>
              </a:rPr>
              <a:t> </a:t>
            </a:r>
            <a:r>
              <a:rPr sz="3200" spc="0" dirty="0" smtClean="0">
                <a:latin typeface="Tahoma"/>
                <a:cs typeface="Tahoma"/>
              </a:rPr>
              <a:t>situation</a:t>
            </a:r>
            <a:r>
              <a:rPr sz="3200" spc="14" dirty="0" smtClean="0">
                <a:latin typeface="Tahoma"/>
                <a:cs typeface="Tahoma"/>
              </a:rPr>
              <a:t> </a:t>
            </a:r>
            <a:r>
              <a:rPr sz="3200" spc="0" dirty="0" smtClean="0">
                <a:latin typeface="Tahoma"/>
                <a:cs typeface="Tahoma"/>
              </a:rPr>
              <a:t>that</a:t>
            </a:r>
            <a:r>
              <a:rPr sz="3200" spc="14" dirty="0" smtClean="0">
                <a:latin typeface="Tahoma"/>
                <a:cs typeface="Tahoma"/>
              </a:rPr>
              <a:t> </a:t>
            </a:r>
            <a:r>
              <a:rPr sz="3200" spc="0" dirty="0" smtClean="0">
                <a:latin typeface="Tahoma"/>
                <a:cs typeface="Tahoma"/>
              </a:rPr>
              <a:t>served</a:t>
            </a:r>
            <a:r>
              <a:rPr sz="3200" spc="-78" dirty="0" smtClean="0">
                <a:latin typeface="Tahoma"/>
                <a:cs typeface="Tahoma"/>
              </a:rPr>
              <a:t> </a:t>
            </a:r>
            <a:r>
              <a:rPr sz="3200" spc="0" dirty="0" smtClean="0">
                <a:latin typeface="Tahoma"/>
                <a:cs typeface="Tahoma"/>
              </a:rPr>
              <a:t>to</a:t>
            </a:r>
            <a:r>
              <a:rPr sz="3200" spc="14" dirty="0" smtClean="0">
                <a:latin typeface="Tahoma"/>
                <a:cs typeface="Tahoma"/>
              </a:rPr>
              <a:t> </a:t>
            </a:r>
            <a:r>
              <a:rPr sz="3200" spc="0" dirty="0" smtClean="0">
                <a:latin typeface="Tahoma"/>
                <a:cs typeface="Tahoma"/>
              </a:rPr>
              <a:t>frame an investigation</a:t>
            </a:r>
            <a:endParaRPr sz="3200">
              <a:latin typeface="Tahoma"/>
              <a:cs typeface="Tahoma"/>
            </a:endParaRPr>
          </a:p>
          <a:p>
            <a:pPr marL="12700" marR="56535">
              <a:lnSpc>
                <a:spcPts val="3840"/>
              </a:lnSpc>
              <a:spcBef>
                <a:spcPts val="766"/>
              </a:spcBef>
            </a:pPr>
            <a:r>
              <a:rPr sz="3200" spc="0" dirty="0" smtClean="0">
                <a:latin typeface="Tahoma"/>
                <a:cs typeface="Tahoma"/>
              </a:rPr>
              <a:t>the</a:t>
            </a:r>
            <a:r>
              <a:rPr sz="3200" spc="14" dirty="0" smtClean="0">
                <a:latin typeface="Tahoma"/>
                <a:cs typeface="Tahoma"/>
              </a:rPr>
              <a:t> </a:t>
            </a:r>
            <a:r>
              <a:rPr sz="3200" spc="0" dirty="0" smtClean="0">
                <a:latin typeface="Tahoma"/>
                <a:cs typeface="Tahoma"/>
              </a:rPr>
              <a:t>interrelated</a:t>
            </a:r>
            <a:r>
              <a:rPr sz="3200" spc="29" dirty="0" smtClean="0">
                <a:latin typeface="Tahoma"/>
                <a:cs typeface="Tahoma"/>
              </a:rPr>
              <a:t> </a:t>
            </a:r>
            <a:r>
              <a:rPr sz="3200" spc="0" dirty="0" smtClean="0">
                <a:latin typeface="Tahoma"/>
                <a:cs typeface="Tahoma"/>
              </a:rPr>
              <a:t>conditions</a:t>
            </a:r>
            <a:r>
              <a:rPr sz="3200" spc="14" dirty="0" smtClean="0">
                <a:latin typeface="Tahoma"/>
                <a:cs typeface="Tahoma"/>
              </a:rPr>
              <a:t> </a:t>
            </a:r>
            <a:r>
              <a:rPr sz="3200" spc="0" dirty="0" smtClean="0">
                <a:latin typeface="Tahoma"/>
                <a:cs typeface="Tahoma"/>
              </a:rPr>
              <a:t>in</a:t>
            </a:r>
            <a:r>
              <a:rPr sz="3200" spc="14" dirty="0" smtClean="0">
                <a:latin typeface="Tahoma"/>
                <a:cs typeface="Tahoma"/>
              </a:rPr>
              <a:t> </a:t>
            </a:r>
            <a:r>
              <a:rPr sz="3200" spc="0" dirty="0" smtClean="0">
                <a:latin typeface="Tahoma"/>
                <a:cs typeface="Tahoma"/>
              </a:rPr>
              <a:t>which something</a:t>
            </a:r>
            <a:r>
              <a:rPr sz="3200" spc="29" dirty="0" smtClean="0">
                <a:latin typeface="Tahoma"/>
                <a:cs typeface="Tahoma"/>
              </a:rPr>
              <a:t> </a:t>
            </a:r>
            <a:r>
              <a:rPr sz="3200" spc="0" dirty="0" smtClean="0">
                <a:latin typeface="Tahoma"/>
                <a:cs typeface="Tahoma"/>
              </a:rPr>
              <a:t>exists</a:t>
            </a:r>
            <a:r>
              <a:rPr sz="3200" spc="-69" dirty="0" smtClean="0">
                <a:latin typeface="Tahoma"/>
                <a:cs typeface="Tahoma"/>
              </a:rPr>
              <a:t> </a:t>
            </a:r>
            <a:r>
              <a:rPr sz="3200" spc="0" dirty="0" smtClean="0">
                <a:latin typeface="Tahoma"/>
                <a:cs typeface="Tahoma"/>
              </a:rPr>
              <a:t>or occurs:</a:t>
            </a:r>
            <a:r>
              <a:rPr sz="3200" spc="14" dirty="0" smtClean="0">
                <a:latin typeface="Tahoma"/>
                <a:cs typeface="Tahoma"/>
              </a:rPr>
              <a:t> </a:t>
            </a:r>
            <a:r>
              <a:rPr sz="3200" spc="4" dirty="0" smtClean="0">
                <a:latin typeface="Tahoma"/>
                <a:cs typeface="Tahoma"/>
              </a:rPr>
              <a:t>e</a:t>
            </a:r>
            <a:r>
              <a:rPr sz="3200" spc="0" dirty="0" smtClean="0">
                <a:latin typeface="Tahoma"/>
                <a:cs typeface="Tahoma"/>
              </a:rPr>
              <a:t>nvironment, setting</a:t>
            </a:r>
            <a:r>
              <a:rPr sz="3200" spc="24" dirty="0" smtClean="0">
                <a:latin typeface="Tahoma"/>
                <a:cs typeface="Tahoma"/>
              </a:rPr>
              <a:t> </a:t>
            </a:r>
            <a:r>
              <a:rPr sz="2800" spc="0" dirty="0" smtClean="0">
                <a:latin typeface="Tahoma"/>
                <a:cs typeface="Tahoma"/>
                <a:hlinkClick r:id="rId2"/>
              </a:rPr>
              <a:t>(http://www.merriam-webster.com)</a:t>
            </a:r>
            <a:endParaRPr sz="2800">
              <a:latin typeface="Tahoma"/>
              <a:cs typeface="Tahoma"/>
            </a:endParaRPr>
          </a:p>
        </p:txBody>
      </p:sp>
      <p:sp>
        <p:nvSpPr>
          <p:cNvPr id="2" name="object 2"/>
          <p:cNvSpPr txBox="1"/>
          <p:nvPr/>
        </p:nvSpPr>
        <p:spPr>
          <a:xfrm>
            <a:off x="536702" y="4084966"/>
            <a:ext cx="320446" cy="513080"/>
          </a:xfrm>
          <a:prstGeom prst="rect">
            <a:avLst/>
          </a:prstGeom>
        </p:spPr>
        <p:txBody>
          <a:bodyPr wrap="square" lIns="0" tIns="0" rIns="0" bIns="0" rtlCol="0">
            <a:noAutofit/>
          </a:bodyPr>
          <a:lstStyle/>
          <a:p>
            <a:pPr marL="12700">
              <a:lnSpc>
                <a:spcPts val="4040"/>
              </a:lnSpc>
              <a:spcBef>
                <a:spcPts val="202"/>
              </a:spcBef>
            </a:pPr>
            <a:r>
              <a:rPr sz="3850" spc="0" dirty="0" smtClean="0">
                <a:solidFill>
                  <a:srgbClr val="64C7FE"/>
                </a:solidFill>
                <a:latin typeface="Tahoma"/>
                <a:cs typeface="Tahoma"/>
              </a:rPr>
              <a:t>•</a:t>
            </a:r>
            <a:endParaRPr sz="3850">
              <a:latin typeface="Tahoma"/>
              <a:cs typeface="Tahoma"/>
            </a:endParaRPr>
          </a:p>
        </p:txBody>
      </p:sp>
    </p:spTree>
    <p:extLst>
      <p:ext uri="{BB962C8B-B14F-4D97-AF65-F5344CB8AC3E}">
        <p14:creationId xmlns:p14="http://schemas.microsoft.com/office/powerpoint/2010/main" val="99313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6858000"/>
          </a:xfrm>
          <a:prstGeom prst="rect">
            <a:avLst/>
          </a:prstGeom>
        </p:spPr>
        <p:txBody>
          <a:bodyPr wrap="square" lIns="0" tIns="0" rIns="0" bIns="0" rtlCol="0">
            <a:noAutofit/>
          </a:bodyPr>
          <a:lstStyle/>
          <a:p>
            <a:endParaRPr/>
          </a:p>
        </p:txBody>
      </p:sp>
      <p:sp>
        <p:nvSpPr>
          <p:cNvPr id="9" name="object 9"/>
          <p:cNvSpPr/>
          <p:nvPr/>
        </p:nvSpPr>
        <p:spPr>
          <a:xfrm>
            <a:off x="7382255" y="5486399"/>
            <a:ext cx="1243583" cy="176783"/>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472438" y="729814"/>
            <a:ext cx="1041171"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The</a:t>
            </a:r>
            <a:endParaRPr sz="4400">
              <a:latin typeface="Tahoma"/>
              <a:cs typeface="Tahoma"/>
            </a:endParaRPr>
          </a:p>
        </p:txBody>
      </p:sp>
      <p:sp>
        <p:nvSpPr>
          <p:cNvPr id="5" name="object 5"/>
          <p:cNvSpPr txBox="1"/>
          <p:nvPr/>
        </p:nvSpPr>
        <p:spPr>
          <a:xfrm>
            <a:off x="2578247" y="729814"/>
            <a:ext cx="2457309"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Definition</a:t>
            </a:r>
            <a:endParaRPr sz="4400">
              <a:latin typeface="Tahoma"/>
              <a:cs typeface="Tahoma"/>
            </a:endParaRPr>
          </a:p>
        </p:txBody>
      </p:sp>
      <p:sp>
        <p:nvSpPr>
          <p:cNvPr id="4" name="object 4"/>
          <p:cNvSpPr txBox="1"/>
          <p:nvPr/>
        </p:nvSpPr>
        <p:spPr>
          <a:xfrm>
            <a:off x="5100194" y="729814"/>
            <a:ext cx="59031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of</a:t>
            </a:r>
            <a:endParaRPr sz="4400">
              <a:latin typeface="Tahoma"/>
              <a:cs typeface="Tahoma"/>
            </a:endParaRPr>
          </a:p>
        </p:txBody>
      </p:sp>
      <p:sp>
        <p:nvSpPr>
          <p:cNvPr id="3" name="object 3"/>
          <p:cNvSpPr txBox="1"/>
          <p:nvPr/>
        </p:nvSpPr>
        <p:spPr>
          <a:xfrm>
            <a:off x="5755145" y="729814"/>
            <a:ext cx="200399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Context</a:t>
            </a:r>
            <a:endParaRPr sz="4400">
              <a:latin typeface="Tahoma"/>
              <a:cs typeface="Tahoma"/>
            </a:endParaRPr>
          </a:p>
        </p:txBody>
      </p:sp>
      <p:sp>
        <p:nvSpPr>
          <p:cNvPr id="2" name="object 2"/>
          <p:cNvSpPr txBox="1"/>
          <p:nvPr/>
        </p:nvSpPr>
        <p:spPr>
          <a:xfrm>
            <a:off x="152400" y="1981200"/>
            <a:ext cx="8070625" cy="3157598"/>
          </a:xfrm>
          <a:prstGeom prst="rect">
            <a:avLst/>
          </a:prstGeom>
        </p:spPr>
        <p:txBody>
          <a:bodyPr wrap="square" lIns="0" tIns="0" rIns="0" bIns="0" rtlCol="0">
            <a:noAutofit/>
          </a:bodyPr>
          <a:lstStyle/>
          <a:p>
            <a:pPr marL="355612" marR="281257" indent="-342912">
              <a:lnSpc>
                <a:spcPts val="3460"/>
              </a:lnSpc>
              <a:spcBef>
                <a:spcPts val="303"/>
              </a:spcBef>
              <a:tabLst>
                <a:tab pos="508000" algn="l"/>
              </a:tabLst>
            </a:pPr>
            <a:r>
              <a:rPr sz="3200" spc="0" dirty="0" smtClean="0">
                <a:latin typeface="Tahoma"/>
                <a:cs typeface="Tahoma"/>
              </a:rPr>
              <a:t>9)	</a:t>
            </a:r>
            <a:r>
              <a:rPr sz="3350" spc="0" dirty="0" smtClean="0">
                <a:latin typeface="Tahoma"/>
                <a:cs typeface="Tahoma"/>
              </a:rPr>
              <a:t>Time</a:t>
            </a:r>
            <a:r>
              <a:rPr sz="3350" spc="-399" dirty="0" smtClean="0">
                <a:latin typeface="Tahoma"/>
                <a:cs typeface="Tahoma"/>
              </a:rPr>
              <a:t> </a:t>
            </a:r>
            <a:r>
              <a:rPr sz="3350" spc="0" dirty="0" smtClean="0">
                <a:latin typeface="Tahoma"/>
                <a:cs typeface="Tahoma"/>
              </a:rPr>
              <a:t>and</a:t>
            </a:r>
            <a:r>
              <a:rPr sz="3350" spc="-308" dirty="0" smtClean="0">
                <a:latin typeface="Tahoma"/>
                <a:cs typeface="Tahoma"/>
              </a:rPr>
              <a:t> </a:t>
            </a:r>
            <a:r>
              <a:rPr sz="3350" spc="0" dirty="0" smtClean="0">
                <a:latin typeface="Tahoma"/>
                <a:cs typeface="Tahoma"/>
              </a:rPr>
              <a:t>space</a:t>
            </a:r>
            <a:r>
              <a:rPr sz="3350" spc="17" dirty="0" smtClean="0">
                <a:latin typeface="Tahoma"/>
                <a:cs typeface="Tahoma"/>
              </a:rPr>
              <a:t> </a:t>
            </a:r>
            <a:r>
              <a:rPr sz="3350" spc="0" dirty="0" smtClean="0">
                <a:latin typeface="Tahoma"/>
                <a:cs typeface="Tahoma"/>
              </a:rPr>
              <a:t>-</a:t>
            </a:r>
            <a:r>
              <a:rPr sz="3350" spc="-110" dirty="0" smtClean="0">
                <a:latin typeface="Tahoma"/>
                <a:cs typeface="Tahoma"/>
              </a:rPr>
              <a:t> </a:t>
            </a:r>
            <a:r>
              <a:rPr sz="3350" spc="0" dirty="0" smtClean="0">
                <a:latin typeface="Tahoma"/>
                <a:cs typeface="Tahoma"/>
              </a:rPr>
              <a:t>individual</a:t>
            </a:r>
            <a:r>
              <a:rPr sz="3350" spc="37" dirty="0" smtClean="0">
                <a:latin typeface="Tahoma"/>
                <a:cs typeface="Tahoma"/>
              </a:rPr>
              <a:t> </a:t>
            </a:r>
            <a:r>
              <a:rPr sz="3350" spc="0" dirty="0" smtClean="0">
                <a:latin typeface="Tahoma"/>
                <a:cs typeface="Tahoma"/>
              </a:rPr>
              <a:t>situations</a:t>
            </a:r>
            <a:r>
              <a:rPr sz="3350" spc="27" dirty="0" smtClean="0">
                <a:latin typeface="Tahoma"/>
                <a:cs typeface="Tahoma"/>
              </a:rPr>
              <a:t> </a:t>
            </a:r>
            <a:r>
              <a:rPr sz="3350" spc="0" dirty="0" smtClean="0">
                <a:latin typeface="Tahoma"/>
                <a:cs typeface="Tahoma"/>
              </a:rPr>
              <a:t>- can</a:t>
            </a:r>
            <a:r>
              <a:rPr sz="3350" spc="-308" dirty="0" smtClean="0">
                <a:latin typeface="Tahoma"/>
                <a:cs typeface="Tahoma"/>
              </a:rPr>
              <a:t> </a:t>
            </a:r>
            <a:r>
              <a:rPr sz="3350" spc="0" dirty="0" smtClean="0">
                <a:latin typeface="Tahoma"/>
                <a:cs typeface="Tahoma"/>
              </a:rPr>
              <a:t>be</a:t>
            </a:r>
            <a:r>
              <a:rPr sz="3350" spc="-210" dirty="0" smtClean="0">
                <a:latin typeface="Tahoma"/>
                <a:cs typeface="Tahoma"/>
              </a:rPr>
              <a:t> </a:t>
            </a:r>
            <a:r>
              <a:rPr sz="3350" spc="0" dirty="0" smtClean="0">
                <a:latin typeface="Tahoma"/>
                <a:cs typeface="Tahoma"/>
              </a:rPr>
              <a:t>ignored</a:t>
            </a:r>
            <a:r>
              <a:rPr sz="3350" spc="22" dirty="0" smtClean="0">
                <a:latin typeface="Tahoma"/>
                <a:cs typeface="Tahoma"/>
              </a:rPr>
              <a:t> </a:t>
            </a:r>
            <a:r>
              <a:rPr sz="3350" spc="0" dirty="0" smtClean="0">
                <a:latin typeface="Tahoma"/>
                <a:cs typeface="Tahoma"/>
              </a:rPr>
              <a:t>in</a:t>
            </a:r>
            <a:r>
              <a:rPr sz="3350" spc="-161" dirty="0" smtClean="0">
                <a:latin typeface="Tahoma"/>
                <a:cs typeface="Tahoma"/>
              </a:rPr>
              <a:t> </a:t>
            </a:r>
            <a:r>
              <a:rPr sz="3350" spc="0" dirty="0" smtClean="0">
                <a:latin typeface="Tahoma"/>
                <a:cs typeface="Tahoma"/>
              </a:rPr>
              <a:t>addressing</a:t>
            </a:r>
            <a:r>
              <a:rPr lang="en-US" sz="3350" spc="22" dirty="0">
                <a:latin typeface="Tahoma"/>
                <a:cs typeface="Tahoma"/>
              </a:rPr>
              <a:t> </a:t>
            </a:r>
            <a:r>
              <a:rPr sz="3350" spc="0" dirty="0" smtClean="0">
                <a:latin typeface="Tahoma"/>
                <a:cs typeface="Tahoma"/>
              </a:rPr>
              <a:t>information </a:t>
            </a:r>
            <a:r>
              <a:rPr sz="3350" spc="0" dirty="0" smtClean="0">
                <a:latin typeface="Tahoma"/>
                <a:cs typeface="Tahoma"/>
              </a:rPr>
              <a:t>seeking</a:t>
            </a:r>
            <a:r>
              <a:rPr sz="3350" spc="22" dirty="0" smtClean="0">
                <a:latin typeface="Tahoma"/>
                <a:cs typeface="Tahoma"/>
              </a:rPr>
              <a:t> </a:t>
            </a:r>
            <a:r>
              <a:rPr sz="3350" spc="0" dirty="0" smtClean="0">
                <a:latin typeface="Tahoma"/>
                <a:cs typeface="Tahoma"/>
              </a:rPr>
              <a:t>and</a:t>
            </a:r>
            <a:r>
              <a:rPr sz="3350" spc="-303" dirty="0" smtClean="0">
                <a:latin typeface="Tahoma"/>
                <a:cs typeface="Tahoma"/>
              </a:rPr>
              <a:t> </a:t>
            </a:r>
            <a:r>
              <a:rPr sz="3350" spc="0" dirty="0" smtClean="0">
                <a:latin typeface="Tahoma"/>
                <a:cs typeface="Tahoma"/>
              </a:rPr>
              <a:t>use.</a:t>
            </a:r>
            <a:r>
              <a:rPr sz="3350" spc="-356" dirty="0" smtClean="0">
                <a:latin typeface="Tahoma"/>
                <a:cs typeface="Tahoma"/>
              </a:rPr>
              <a:t> </a:t>
            </a:r>
            <a:r>
              <a:rPr sz="3200" spc="0" dirty="0" smtClean="0">
                <a:latin typeface="Tahoma"/>
                <a:cs typeface="Tahoma"/>
              </a:rPr>
              <a:t>But</a:t>
            </a:r>
            <a:r>
              <a:rPr sz="3200" spc="19" dirty="0" smtClean="0">
                <a:latin typeface="Tahoma"/>
                <a:cs typeface="Tahoma"/>
              </a:rPr>
              <a:t> </a:t>
            </a:r>
            <a:r>
              <a:rPr sz="3200" spc="0" dirty="0" smtClean="0">
                <a:latin typeface="Tahoma"/>
                <a:cs typeface="Tahoma"/>
              </a:rPr>
              <a:t>the</a:t>
            </a:r>
            <a:r>
              <a:rPr sz="3200" spc="19" dirty="0" smtClean="0">
                <a:latin typeface="Tahoma"/>
                <a:cs typeface="Tahoma"/>
              </a:rPr>
              <a:t> </a:t>
            </a:r>
            <a:r>
              <a:rPr sz="3200" spc="0" dirty="0" smtClean="0">
                <a:latin typeface="Tahoma"/>
                <a:cs typeface="Tahoma"/>
              </a:rPr>
              <a:t>individual's</a:t>
            </a:r>
            <a:r>
              <a:rPr lang="en-US" sz="3200" dirty="0">
                <a:latin typeface="Tahoma"/>
                <a:cs typeface="Tahoma"/>
              </a:rPr>
              <a:t> </a:t>
            </a:r>
            <a:r>
              <a:rPr sz="3200" spc="0" dirty="0" smtClean="0">
                <a:latin typeface="Tahoma"/>
                <a:cs typeface="Tahoma"/>
              </a:rPr>
              <a:t>assessment</a:t>
            </a:r>
            <a:r>
              <a:rPr sz="3200" spc="-162" dirty="0" smtClean="0">
                <a:latin typeface="Tahoma"/>
                <a:cs typeface="Tahoma"/>
              </a:rPr>
              <a:t> </a:t>
            </a:r>
            <a:r>
              <a:rPr sz="3200" spc="0" dirty="0" smtClean="0">
                <a:latin typeface="Tahoma"/>
                <a:cs typeface="Tahoma"/>
              </a:rPr>
              <a:t>of</a:t>
            </a:r>
            <a:r>
              <a:rPr sz="3200" spc="9" dirty="0" smtClean="0">
                <a:latin typeface="Tahoma"/>
                <a:cs typeface="Tahoma"/>
              </a:rPr>
              <a:t> </a:t>
            </a:r>
            <a:r>
              <a:rPr sz="3200" spc="0" dirty="0" smtClean="0">
                <a:latin typeface="Tahoma"/>
                <a:cs typeface="Tahoma"/>
              </a:rPr>
              <a:t>his</a:t>
            </a:r>
            <a:r>
              <a:rPr sz="3200" spc="9" dirty="0" smtClean="0">
                <a:latin typeface="Tahoma"/>
                <a:cs typeface="Tahoma"/>
              </a:rPr>
              <a:t> </a:t>
            </a:r>
            <a:r>
              <a:rPr sz="3200" spc="0" dirty="0" smtClean="0">
                <a:latin typeface="Tahoma"/>
                <a:cs typeface="Tahoma"/>
              </a:rPr>
              <a:t>or</a:t>
            </a:r>
            <a:r>
              <a:rPr sz="3200" spc="9" dirty="0" smtClean="0">
                <a:latin typeface="Tahoma"/>
                <a:cs typeface="Tahoma"/>
              </a:rPr>
              <a:t> </a:t>
            </a:r>
            <a:r>
              <a:rPr sz="3200" spc="0" dirty="0" smtClean="0">
                <a:latin typeface="Tahoma"/>
                <a:cs typeface="Tahoma"/>
              </a:rPr>
              <a:t>her</a:t>
            </a:r>
            <a:r>
              <a:rPr sz="3200" spc="9" dirty="0" smtClean="0">
                <a:latin typeface="Tahoma"/>
                <a:cs typeface="Tahoma"/>
              </a:rPr>
              <a:t> </a:t>
            </a:r>
            <a:r>
              <a:rPr sz="3200" spc="0" dirty="0" smtClean="0">
                <a:latin typeface="Tahoma"/>
                <a:cs typeface="Tahoma"/>
              </a:rPr>
              <a:t>situation</a:t>
            </a:r>
            <a:r>
              <a:rPr sz="3200" spc="29" dirty="0" smtClean="0">
                <a:latin typeface="Tahoma"/>
                <a:cs typeface="Tahoma"/>
              </a:rPr>
              <a:t> </a:t>
            </a:r>
            <a:r>
              <a:rPr sz="3200" spc="0" dirty="0" smtClean="0">
                <a:latin typeface="Tahoma"/>
                <a:cs typeface="Tahoma"/>
              </a:rPr>
              <a:t>shapes</a:t>
            </a:r>
            <a:r>
              <a:rPr lang="en-US" sz="3200" dirty="0">
                <a:latin typeface="Tahoma"/>
                <a:cs typeface="Tahoma"/>
              </a:rPr>
              <a:t> </a:t>
            </a:r>
            <a:r>
              <a:rPr sz="3200" spc="0" dirty="0" smtClean="0">
                <a:latin typeface="Tahoma"/>
                <a:cs typeface="Tahoma"/>
              </a:rPr>
              <a:t>his </a:t>
            </a:r>
            <a:r>
              <a:rPr sz="3200" spc="0" dirty="0" smtClean="0">
                <a:latin typeface="Tahoma"/>
                <a:cs typeface="Tahoma"/>
              </a:rPr>
              <a:t>or her needs </a:t>
            </a:r>
            <a:r>
              <a:rPr sz="3200" spc="0" dirty="0" smtClean="0">
                <a:latin typeface="Tahoma"/>
                <a:cs typeface="Tahoma"/>
              </a:rPr>
              <a:t>as</a:t>
            </a:r>
            <a:r>
              <a:rPr lang="en-US" sz="3200" spc="0" dirty="0" smtClean="0">
                <a:latin typeface="Tahoma"/>
                <a:cs typeface="Tahoma"/>
              </a:rPr>
              <a:t> </a:t>
            </a:r>
            <a:r>
              <a:rPr sz="3200" spc="0" dirty="0" smtClean="0">
                <a:latin typeface="Tahoma"/>
                <a:cs typeface="Tahoma"/>
              </a:rPr>
              <a:t>much </a:t>
            </a:r>
            <a:r>
              <a:rPr sz="3200" spc="0" dirty="0" smtClean="0">
                <a:latin typeface="Tahoma"/>
                <a:cs typeface="Tahoma"/>
              </a:rPr>
              <a:t>as the "real" situation</a:t>
            </a:r>
            <a:r>
              <a:rPr sz="3200" spc="29" dirty="0" smtClean="0">
                <a:latin typeface="Tahoma"/>
                <a:cs typeface="Tahoma"/>
              </a:rPr>
              <a:t> </a:t>
            </a:r>
            <a:r>
              <a:rPr sz="3200" spc="0" dirty="0" smtClean="0">
                <a:latin typeface="Tahoma"/>
                <a:cs typeface="Tahoma"/>
              </a:rPr>
              <a:t>itself!</a:t>
            </a:r>
            <a:endParaRPr sz="3200" dirty="0">
              <a:latin typeface="Tahoma"/>
              <a:cs typeface="Tahoma"/>
            </a:endParaRPr>
          </a:p>
          <a:p>
            <a:pPr marR="12700" algn="r">
              <a:lnSpc>
                <a:spcPct val="100585"/>
              </a:lnSpc>
              <a:spcBef>
                <a:spcPts val="2541"/>
              </a:spcBef>
            </a:pPr>
            <a:r>
              <a:rPr sz="1000" spc="0" dirty="0" smtClean="0">
                <a:latin typeface="Tahoma"/>
                <a:cs typeface="Tahoma"/>
              </a:rPr>
              <a:t>Brenda</a:t>
            </a:r>
            <a:r>
              <a:rPr sz="1000" spc="-4" dirty="0" smtClean="0">
                <a:latin typeface="Tahoma"/>
                <a:cs typeface="Tahoma"/>
              </a:rPr>
              <a:t> </a:t>
            </a:r>
            <a:r>
              <a:rPr sz="1000" spc="0" dirty="0" smtClean="0">
                <a:latin typeface="Tahoma"/>
                <a:cs typeface="Tahoma"/>
              </a:rPr>
              <a:t>Dervin (1976)</a:t>
            </a:r>
            <a:endParaRPr sz="1000" dirty="0">
              <a:latin typeface="Tahoma"/>
              <a:cs typeface="Tahoma"/>
            </a:endParaRPr>
          </a:p>
        </p:txBody>
      </p:sp>
    </p:spTree>
    <p:extLst>
      <p:ext uri="{BB962C8B-B14F-4D97-AF65-F5344CB8AC3E}">
        <p14:creationId xmlns:p14="http://schemas.microsoft.com/office/powerpoint/2010/main" val="131964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9144000" cy="6858000"/>
          </a:xfrm>
          <a:prstGeom prst="rect">
            <a:avLst/>
          </a:prstGeom>
        </p:spPr>
        <p:txBody>
          <a:bodyPr wrap="square" lIns="0" tIns="0" rIns="0" bIns="0" rtlCol="0">
            <a:noAutofit/>
          </a:bodyPr>
          <a:lstStyle/>
          <a:p>
            <a:endParaRPr/>
          </a:p>
        </p:txBody>
      </p:sp>
      <p:sp>
        <p:nvSpPr>
          <p:cNvPr id="2" name="object 2"/>
          <p:cNvSpPr txBox="1"/>
          <p:nvPr/>
        </p:nvSpPr>
        <p:spPr>
          <a:xfrm>
            <a:off x="762000" y="1524000"/>
            <a:ext cx="7311135" cy="1523688"/>
          </a:xfrm>
          <a:prstGeom prst="rect">
            <a:avLst/>
          </a:prstGeom>
        </p:spPr>
        <p:txBody>
          <a:bodyPr wrap="square" lIns="0" tIns="0" rIns="0" bIns="0" rtlCol="0">
            <a:noAutofit/>
          </a:bodyPr>
          <a:lstStyle/>
          <a:p>
            <a:pPr algn="ctr">
              <a:lnSpc>
                <a:spcPts val="3595"/>
              </a:lnSpc>
              <a:spcBef>
                <a:spcPts val="179"/>
              </a:spcBef>
            </a:pPr>
            <a:endParaRPr sz="3350" dirty="0">
              <a:latin typeface="Tahoma"/>
              <a:cs typeface="Tahoma"/>
            </a:endParaRPr>
          </a:p>
          <a:p>
            <a:pPr marL="626911" marR="657339" algn="ctr">
              <a:lnSpc>
                <a:spcPct val="100585"/>
              </a:lnSpc>
              <a:spcBef>
                <a:spcPts val="534"/>
              </a:spcBef>
            </a:pPr>
            <a:r>
              <a:rPr sz="3200" spc="0" dirty="0" smtClean="0">
                <a:latin typeface="Tahoma"/>
                <a:cs typeface="Tahoma"/>
              </a:rPr>
              <a:t>Chapter</a:t>
            </a:r>
            <a:r>
              <a:rPr sz="3200" spc="19" dirty="0" smtClean="0">
                <a:latin typeface="Tahoma"/>
                <a:cs typeface="Tahoma"/>
              </a:rPr>
              <a:t> </a:t>
            </a:r>
            <a:r>
              <a:rPr sz="3200" spc="0" dirty="0" smtClean="0">
                <a:latin typeface="Tahoma"/>
                <a:cs typeface="Tahoma"/>
              </a:rPr>
              <a:t>2:</a:t>
            </a:r>
            <a:r>
              <a:rPr sz="3200" spc="19" dirty="0" smtClean="0">
                <a:latin typeface="Tahoma"/>
                <a:cs typeface="Tahoma"/>
              </a:rPr>
              <a:t> </a:t>
            </a:r>
            <a:r>
              <a:rPr sz="3200" spc="0" dirty="0" smtClean="0">
                <a:latin typeface="Tahoma"/>
                <a:cs typeface="Tahoma"/>
              </a:rPr>
              <a:t>Common</a:t>
            </a:r>
            <a:r>
              <a:rPr sz="3200" spc="19" dirty="0" smtClean="0">
                <a:latin typeface="Tahoma"/>
                <a:cs typeface="Tahoma"/>
              </a:rPr>
              <a:t> </a:t>
            </a:r>
            <a:r>
              <a:rPr sz="3200" spc="0" dirty="0" smtClean="0">
                <a:latin typeface="Tahoma"/>
                <a:cs typeface="Tahoma"/>
              </a:rPr>
              <a:t>Examples</a:t>
            </a:r>
            <a:r>
              <a:rPr sz="3200" spc="19" dirty="0" smtClean="0">
                <a:latin typeface="Tahoma"/>
                <a:cs typeface="Tahoma"/>
              </a:rPr>
              <a:t> </a:t>
            </a:r>
            <a:r>
              <a:rPr sz="3200" spc="0" dirty="0" smtClean="0">
                <a:latin typeface="Tahoma"/>
                <a:cs typeface="Tahoma"/>
              </a:rPr>
              <a:t>of</a:t>
            </a:r>
            <a:endParaRPr sz="3200" dirty="0">
              <a:latin typeface="Tahoma"/>
              <a:cs typeface="Tahoma"/>
            </a:endParaRPr>
          </a:p>
          <a:p>
            <a:pPr marL="1916365" marR="32193">
              <a:lnSpc>
                <a:spcPts val="3825"/>
              </a:lnSpc>
              <a:spcBef>
                <a:spcPts val="191"/>
              </a:spcBef>
            </a:pPr>
            <a:r>
              <a:rPr sz="4800" spc="0" baseline="-1725" dirty="0" smtClean="0">
                <a:latin typeface="Tahoma"/>
                <a:cs typeface="Tahoma"/>
              </a:rPr>
              <a:t>Information</a:t>
            </a:r>
            <a:r>
              <a:rPr sz="4800" spc="25" baseline="-1725" dirty="0" smtClean="0">
                <a:latin typeface="Tahoma"/>
                <a:cs typeface="Tahoma"/>
              </a:rPr>
              <a:t> </a:t>
            </a:r>
            <a:r>
              <a:rPr sz="4800" spc="0" baseline="-1725" dirty="0" smtClean="0">
                <a:latin typeface="Tahoma"/>
                <a:cs typeface="Tahoma"/>
              </a:rPr>
              <a:t>Behavior</a:t>
            </a:r>
            <a:endParaRPr sz="3200" dirty="0">
              <a:latin typeface="Tahoma"/>
              <a:cs typeface="Tahoma"/>
            </a:endParaRPr>
          </a:p>
        </p:txBody>
      </p:sp>
    </p:spTree>
    <p:extLst>
      <p:ext uri="{BB962C8B-B14F-4D97-AF65-F5344CB8AC3E}">
        <p14:creationId xmlns:p14="http://schemas.microsoft.com/office/powerpoint/2010/main" val="274278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19200"/>
            <a:ext cx="7010400" cy="1384995"/>
          </a:xfrm>
          <a:prstGeom prst="rect">
            <a:avLst/>
          </a:prstGeom>
          <a:noFill/>
        </p:spPr>
        <p:txBody>
          <a:bodyPr wrap="square" rtlCol="0">
            <a:spAutoFit/>
          </a:bodyPr>
          <a:lstStyle/>
          <a:p>
            <a:r>
              <a:rPr lang="en-US" sz="2800" dirty="0"/>
              <a:t>“People are not accustomed to thinking hard and are often content to trust a plausible judgment that comes quickly to mind.”</a:t>
            </a:r>
          </a:p>
        </p:txBody>
      </p:sp>
      <p:pic>
        <p:nvPicPr>
          <p:cNvPr id="3" name="Picture 2"/>
          <p:cNvPicPr>
            <a:picLocks noChangeAspect="1"/>
          </p:cNvPicPr>
          <p:nvPr/>
        </p:nvPicPr>
        <p:blipFill>
          <a:blip r:embed="rId3" cstate="print"/>
          <a:stretch>
            <a:fillRect/>
          </a:stretch>
        </p:blipFill>
        <p:spPr>
          <a:xfrm>
            <a:off x="1371600" y="3429000"/>
            <a:ext cx="2309914" cy="2971800"/>
          </a:xfrm>
          <a:prstGeom prst="rect">
            <a:avLst/>
          </a:prstGeom>
        </p:spPr>
      </p:pic>
      <p:sp>
        <p:nvSpPr>
          <p:cNvPr id="4" name="TextBox 3"/>
          <p:cNvSpPr txBox="1"/>
          <p:nvPr/>
        </p:nvSpPr>
        <p:spPr>
          <a:xfrm>
            <a:off x="4419600" y="5638800"/>
            <a:ext cx="4419600" cy="646331"/>
          </a:xfrm>
          <a:prstGeom prst="rect">
            <a:avLst/>
          </a:prstGeom>
          <a:noFill/>
        </p:spPr>
        <p:txBody>
          <a:bodyPr wrap="square" rtlCol="0">
            <a:spAutoFit/>
          </a:bodyPr>
          <a:lstStyle/>
          <a:p>
            <a:pPr algn="r"/>
            <a:r>
              <a:rPr lang="en-US" dirty="0"/>
              <a:t>Daniel </a:t>
            </a:r>
            <a:r>
              <a:rPr lang="en-US" dirty="0" err="1" smtClean="0"/>
              <a:t>Kahneman</a:t>
            </a:r>
            <a:r>
              <a:rPr lang="en-US" dirty="0" smtClean="0"/>
              <a:t>. (2003). </a:t>
            </a:r>
            <a:r>
              <a:rPr lang="en-US" i="1" dirty="0" smtClean="0"/>
              <a:t>American </a:t>
            </a:r>
            <a:r>
              <a:rPr lang="en-US" i="1" dirty="0"/>
              <a:t>Economic Review</a:t>
            </a:r>
            <a:r>
              <a:rPr lang="en-US" dirty="0"/>
              <a:t> </a:t>
            </a:r>
            <a:r>
              <a:rPr lang="en-US" b="1" dirty="0"/>
              <a:t>93</a:t>
            </a:r>
            <a:r>
              <a:rPr lang="en-US" dirty="0"/>
              <a:t> (5</a:t>
            </a:r>
            <a:r>
              <a:rPr lang="en-US" dirty="0" smtClean="0"/>
              <a:t>), </a:t>
            </a:r>
            <a:r>
              <a:rPr lang="en-US" dirty="0"/>
              <a:t>p. 1450</a:t>
            </a:r>
          </a:p>
        </p:txBody>
      </p:sp>
    </p:spTree>
    <p:extLst>
      <p:ext uri="{BB962C8B-B14F-4D97-AF65-F5344CB8AC3E}">
        <p14:creationId xmlns:p14="http://schemas.microsoft.com/office/powerpoint/2010/main" val="26057212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560832" y="2036064"/>
            <a:ext cx="7863839" cy="2980944"/>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6" name="object 6"/>
          <p:cNvSpPr txBox="1"/>
          <p:nvPr/>
        </p:nvSpPr>
        <p:spPr>
          <a:xfrm>
            <a:off x="879602" y="2006756"/>
            <a:ext cx="4646650" cy="1992122"/>
          </a:xfrm>
          <a:prstGeom prst="rect">
            <a:avLst/>
          </a:prstGeom>
        </p:spPr>
        <p:txBody>
          <a:bodyPr wrap="square" lIns="0" tIns="0" rIns="0" bIns="0" rtlCol="0">
            <a:noAutofit/>
          </a:bodyPr>
          <a:lstStyle/>
          <a:p>
            <a:pPr marL="12700" marR="4304">
              <a:lnSpc>
                <a:spcPts val="3410"/>
              </a:lnSpc>
              <a:spcBef>
                <a:spcPts val="170"/>
              </a:spcBef>
            </a:pPr>
            <a:r>
              <a:rPr sz="3200" spc="0" dirty="0" smtClean="0">
                <a:latin typeface="Tahoma"/>
                <a:cs typeface="Tahoma"/>
              </a:rPr>
              <a:t>Searching for information</a:t>
            </a:r>
            <a:endParaRPr sz="3200">
              <a:latin typeface="Tahoma"/>
              <a:cs typeface="Tahoma"/>
            </a:endParaRPr>
          </a:p>
          <a:p>
            <a:pPr marL="12700">
              <a:lnSpc>
                <a:spcPts val="3840"/>
              </a:lnSpc>
              <a:spcBef>
                <a:spcPts val="126"/>
              </a:spcBef>
            </a:pPr>
            <a:r>
              <a:rPr sz="3200" spc="0" dirty="0" smtClean="0">
                <a:latin typeface="Tahoma"/>
                <a:cs typeface="Tahoma"/>
              </a:rPr>
              <a:t>part of</a:t>
            </a:r>
            <a:r>
              <a:rPr sz="3200" spc="19" dirty="0" smtClean="0">
                <a:latin typeface="Tahoma"/>
                <a:cs typeface="Tahoma"/>
              </a:rPr>
              <a:t> </a:t>
            </a:r>
            <a:r>
              <a:rPr sz="3200" spc="0" dirty="0" smtClean="0">
                <a:latin typeface="Tahoma"/>
                <a:cs typeface="Tahoma"/>
              </a:rPr>
              <a:t>being</a:t>
            </a:r>
            <a:r>
              <a:rPr sz="3200" spc="19" dirty="0" smtClean="0">
                <a:latin typeface="Tahoma"/>
                <a:cs typeface="Tahoma"/>
              </a:rPr>
              <a:t> </a:t>
            </a:r>
            <a:r>
              <a:rPr sz="3200" spc="0" dirty="0" smtClean="0">
                <a:latin typeface="Tahoma"/>
                <a:cs typeface="Tahoma"/>
              </a:rPr>
              <a:t>human,</a:t>
            </a:r>
            <a:r>
              <a:rPr sz="3200" spc="19" dirty="0" smtClean="0">
                <a:latin typeface="Tahoma"/>
                <a:cs typeface="Tahoma"/>
              </a:rPr>
              <a:t> </a:t>
            </a:r>
            <a:r>
              <a:rPr sz="3200" spc="0" dirty="0" smtClean="0">
                <a:latin typeface="Tahoma"/>
                <a:cs typeface="Tahoma"/>
              </a:rPr>
              <a:t>it</a:t>
            </a:r>
            <a:r>
              <a:rPr sz="3200" spc="19" dirty="0" smtClean="0">
                <a:latin typeface="Tahoma"/>
                <a:cs typeface="Tahoma"/>
              </a:rPr>
              <a:t> </a:t>
            </a:r>
            <a:r>
              <a:rPr sz="3200" spc="0" dirty="0" smtClean="0">
                <a:latin typeface="Tahoma"/>
                <a:cs typeface="Tahoma"/>
              </a:rPr>
              <a:t>is do on a regular basis</a:t>
            </a:r>
            <a:endParaRPr sz="3200">
              <a:latin typeface="Tahoma"/>
              <a:cs typeface="Tahoma"/>
            </a:endParaRPr>
          </a:p>
          <a:p>
            <a:pPr marL="12700" marR="41548">
              <a:lnSpc>
                <a:spcPts val="3850"/>
              </a:lnSpc>
              <a:spcBef>
                <a:spcPts val="637"/>
              </a:spcBef>
            </a:pPr>
            <a:r>
              <a:rPr sz="4800" spc="0" baseline="-1725" dirty="0" smtClean="0">
                <a:latin typeface="Tahoma"/>
                <a:cs typeface="Tahoma"/>
              </a:rPr>
              <a:t>Every</a:t>
            </a:r>
            <a:r>
              <a:rPr sz="4800" spc="-63" baseline="-1725" dirty="0" smtClean="0">
                <a:latin typeface="Tahoma"/>
                <a:cs typeface="Tahoma"/>
              </a:rPr>
              <a:t> </a:t>
            </a:r>
            <a:r>
              <a:rPr sz="4800" spc="0" baseline="-1725" dirty="0" smtClean="0">
                <a:latin typeface="Tahoma"/>
                <a:cs typeface="Tahoma"/>
              </a:rPr>
              <a:t>day</a:t>
            </a:r>
            <a:r>
              <a:rPr sz="4800" spc="14" baseline="-1725" dirty="0" smtClean="0">
                <a:latin typeface="Tahoma"/>
                <a:cs typeface="Tahoma"/>
              </a:rPr>
              <a:t> </a:t>
            </a:r>
            <a:r>
              <a:rPr sz="4800" spc="0" baseline="-1725" dirty="0" smtClean="0">
                <a:latin typeface="Tahoma"/>
                <a:cs typeface="Tahoma"/>
              </a:rPr>
              <a:t>of</a:t>
            </a:r>
            <a:r>
              <a:rPr sz="4800" spc="14" baseline="-1725" dirty="0" smtClean="0">
                <a:latin typeface="Tahoma"/>
                <a:cs typeface="Tahoma"/>
              </a:rPr>
              <a:t> </a:t>
            </a:r>
            <a:r>
              <a:rPr sz="4800" spc="0" baseline="-1725" dirty="0" smtClean="0">
                <a:latin typeface="Tahoma"/>
                <a:cs typeface="Tahoma"/>
              </a:rPr>
              <a:t>our</a:t>
            </a:r>
            <a:r>
              <a:rPr sz="4800" spc="14" baseline="-1725" dirty="0" smtClean="0">
                <a:latin typeface="Tahoma"/>
                <a:cs typeface="Tahoma"/>
              </a:rPr>
              <a:t> </a:t>
            </a:r>
            <a:r>
              <a:rPr sz="4800" spc="0" baseline="-1725" dirty="0" smtClean="0">
                <a:latin typeface="Tahoma"/>
                <a:cs typeface="Tahoma"/>
              </a:rPr>
              <a:t>lives</a:t>
            </a:r>
            <a:r>
              <a:rPr sz="4800" spc="14" baseline="-1725" dirty="0" smtClean="0">
                <a:latin typeface="Tahoma"/>
                <a:cs typeface="Tahoma"/>
              </a:rPr>
              <a:t> </a:t>
            </a:r>
            <a:r>
              <a:rPr sz="4800" spc="0" baseline="-1725" dirty="0" smtClean="0">
                <a:latin typeface="Tahoma"/>
                <a:cs typeface="Tahoma"/>
              </a:rPr>
              <a:t>we</a:t>
            </a:r>
            <a:endParaRPr sz="3200">
              <a:latin typeface="Tahoma"/>
              <a:cs typeface="Tahoma"/>
            </a:endParaRPr>
          </a:p>
        </p:txBody>
      </p:sp>
      <p:sp>
        <p:nvSpPr>
          <p:cNvPr id="5" name="object 5"/>
          <p:cNvSpPr txBox="1"/>
          <p:nvPr/>
        </p:nvSpPr>
        <p:spPr>
          <a:xfrm>
            <a:off x="5566080" y="2006756"/>
            <a:ext cx="2793569" cy="919327"/>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is an important</a:t>
            </a:r>
            <a:endParaRPr sz="3200">
              <a:latin typeface="Tahoma"/>
              <a:cs typeface="Tahoma"/>
            </a:endParaRPr>
          </a:p>
          <a:p>
            <a:pPr marL="13959" marR="60921">
              <a:lnSpc>
                <a:spcPts val="3825"/>
              </a:lnSpc>
              <a:spcBef>
                <a:spcPts val="20"/>
              </a:spcBef>
            </a:pPr>
            <a:r>
              <a:rPr sz="4800" spc="0" baseline="-1725" dirty="0" smtClean="0">
                <a:latin typeface="Tahoma"/>
                <a:cs typeface="Tahoma"/>
              </a:rPr>
              <a:t>something</a:t>
            </a:r>
            <a:r>
              <a:rPr sz="4800" spc="19" baseline="-1725" dirty="0" smtClean="0">
                <a:latin typeface="Tahoma"/>
                <a:cs typeface="Tahoma"/>
              </a:rPr>
              <a:t> </a:t>
            </a:r>
            <a:r>
              <a:rPr sz="4800" spc="0" baseline="-1725" dirty="0" smtClean="0">
                <a:latin typeface="Tahoma"/>
                <a:cs typeface="Tahoma"/>
              </a:rPr>
              <a:t>we</a:t>
            </a:r>
            <a:endParaRPr sz="3200">
              <a:latin typeface="Tahoma"/>
              <a:cs typeface="Tahoma"/>
            </a:endParaRPr>
          </a:p>
        </p:txBody>
      </p:sp>
      <p:sp>
        <p:nvSpPr>
          <p:cNvPr id="4" name="object 4"/>
          <p:cNvSpPr txBox="1"/>
          <p:nvPr/>
        </p:nvSpPr>
        <p:spPr>
          <a:xfrm>
            <a:off x="536702" y="349975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5526968" y="3567332"/>
            <a:ext cx="2937385"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engage</a:t>
            </a:r>
            <a:r>
              <a:rPr sz="3200" spc="14" dirty="0" smtClean="0">
                <a:latin typeface="Tahoma"/>
                <a:cs typeface="Tahoma"/>
              </a:rPr>
              <a:t> </a:t>
            </a:r>
            <a:r>
              <a:rPr sz="3200" spc="0" dirty="0" smtClean="0">
                <a:latin typeface="Tahoma"/>
                <a:cs typeface="Tahoma"/>
              </a:rPr>
              <a:t>in</a:t>
            </a:r>
            <a:r>
              <a:rPr sz="3200" spc="14" dirty="0" smtClean="0">
                <a:latin typeface="Tahoma"/>
                <a:cs typeface="Tahoma"/>
              </a:rPr>
              <a:t> </a:t>
            </a:r>
            <a:r>
              <a:rPr sz="3200" spc="0" dirty="0" smtClean="0">
                <a:latin typeface="Tahoma"/>
                <a:cs typeface="Tahoma"/>
              </a:rPr>
              <a:t>some</a:t>
            </a:r>
            <a:endParaRPr sz="3200">
              <a:latin typeface="Tahoma"/>
              <a:cs typeface="Tahoma"/>
            </a:endParaRPr>
          </a:p>
        </p:txBody>
      </p:sp>
      <p:sp>
        <p:nvSpPr>
          <p:cNvPr id="2" name="object 2"/>
          <p:cNvSpPr txBox="1"/>
          <p:nvPr/>
        </p:nvSpPr>
        <p:spPr>
          <a:xfrm>
            <a:off x="879602" y="4055113"/>
            <a:ext cx="7239284" cy="919327"/>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activity</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might</a:t>
            </a:r>
            <a:r>
              <a:rPr sz="3200" spc="19" dirty="0" smtClean="0">
                <a:latin typeface="Tahoma"/>
                <a:cs typeface="Tahoma"/>
              </a:rPr>
              <a:t> </a:t>
            </a:r>
            <a:r>
              <a:rPr sz="3200" spc="0" dirty="0" smtClean="0">
                <a:latin typeface="Tahoma"/>
                <a:cs typeface="Tahoma"/>
              </a:rPr>
              <a:t>be</a:t>
            </a:r>
            <a:r>
              <a:rPr sz="3200" spc="19" dirty="0" smtClean="0">
                <a:latin typeface="Tahoma"/>
                <a:cs typeface="Tahoma"/>
              </a:rPr>
              <a:t> </a:t>
            </a:r>
            <a:r>
              <a:rPr sz="3200" spc="0" dirty="0" smtClean="0">
                <a:latin typeface="Tahoma"/>
                <a:cs typeface="Tahoma"/>
              </a:rPr>
              <a:t>called</a:t>
            </a:r>
            <a:r>
              <a:rPr sz="3200" spc="19" dirty="0" smtClean="0">
                <a:latin typeface="Tahoma"/>
                <a:cs typeface="Tahoma"/>
              </a:rPr>
              <a:t> </a:t>
            </a:r>
            <a:r>
              <a:rPr sz="3200" spc="0" dirty="0" smtClean="0">
                <a:latin typeface="Tahoma"/>
                <a:cs typeface="Tahoma"/>
              </a:rPr>
              <a:t>information</a:t>
            </a:r>
            <a:endParaRPr sz="3200">
              <a:latin typeface="Tahoma"/>
              <a:cs typeface="Tahoma"/>
            </a:endParaRPr>
          </a:p>
          <a:p>
            <a:pPr marL="12700" marR="60921">
              <a:lnSpc>
                <a:spcPts val="3825"/>
              </a:lnSpc>
              <a:spcBef>
                <a:spcPts val="20"/>
              </a:spcBef>
            </a:pPr>
            <a:r>
              <a:rPr sz="4800" spc="4" baseline="-1725" dirty="0" smtClean="0">
                <a:latin typeface="Tahoma"/>
                <a:cs typeface="Tahoma"/>
              </a:rPr>
              <a:t>seeking.</a:t>
            </a:r>
            <a:endParaRPr sz="3200">
              <a:latin typeface="Tahoma"/>
              <a:cs typeface="Tahoma"/>
            </a:endParaRPr>
          </a:p>
        </p:txBody>
      </p:sp>
    </p:spTree>
    <p:extLst>
      <p:ext uri="{BB962C8B-B14F-4D97-AF65-F5344CB8AC3E}">
        <p14:creationId xmlns:p14="http://schemas.microsoft.com/office/powerpoint/2010/main" val="365407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9144000" cy="6858000"/>
          </a:xfrm>
          <a:prstGeom prst="rect">
            <a:avLst/>
          </a:prstGeom>
        </p:spPr>
        <p:txBody>
          <a:bodyPr wrap="square" lIns="0" tIns="0" rIns="0" bIns="0" rtlCol="0">
            <a:noAutofit/>
          </a:bodyPr>
          <a:lstStyle/>
          <a:p>
            <a:endParaRPr/>
          </a:p>
        </p:txBody>
      </p:sp>
      <p:sp>
        <p:nvSpPr>
          <p:cNvPr id="7" name="object 7"/>
          <p:cNvSpPr txBox="1"/>
          <p:nvPr/>
        </p:nvSpPr>
        <p:spPr>
          <a:xfrm>
            <a:off x="536702" y="729814"/>
            <a:ext cx="1100265"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Five</a:t>
            </a:r>
            <a:endParaRPr sz="4400">
              <a:latin typeface="Tahoma"/>
              <a:cs typeface="Tahoma"/>
            </a:endParaRPr>
          </a:p>
        </p:txBody>
      </p:sp>
      <p:sp>
        <p:nvSpPr>
          <p:cNvPr id="6" name="object 6"/>
          <p:cNvSpPr txBox="1"/>
          <p:nvPr/>
        </p:nvSpPr>
        <p:spPr>
          <a:xfrm>
            <a:off x="1701828" y="729814"/>
            <a:ext cx="2301810"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Common</a:t>
            </a:r>
            <a:endParaRPr sz="4400">
              <a:latin typeface="Tahoma"/>
              <a:cs typeface="Tahoma"/>
            </a:endParaRPr>
          </a:p>
        </p:txBody>
      </p:sp>
      <p:sp>
        <p:nvSpPr>
          <p:cNvPr id="5" name="object 5"/>
          <p:cNvSpPr txBox="1"/>
          <p:nvPr/>
        </p:nvSpPr>
        <p:spPr>
          <a:xfrm>
            <a:off x="4068500" y="729814"/>
            <a:ext cx="2518749"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Situations</a:t>
            </a:r>
            <a:endParaRPr sz="4400">
              <a:latin typeface="Tahoma"/>
              <a:cs typeface="Tahoma"/>
            </a:endParaRPr>
          </a:p>
        </p:txBody>
      </p:sp>
      <p:sp>
        <p:nvSpPr>
          <p:cNvPr id="4" name="object 4"/>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2006756"/>
            <a:ext cx="7629955" cy="2967684"/>
          </a:xfrm>
          <a:prstGeom prst="rect">
            <a:avLst/>
          </a:prstGeom>
        </p:spPr>
        <p:txBody>
          <a:bodyPr wrap="square" lIns="0" tIns="0" rIns="0" bIns="0" rtlCol="0">
            <a:noAutofit/>
          </a:bodyPr>
          <a:lstStyle/>
          <a:p>
            <a:pPr marL="12700" marR="648642" algn="just">
              <a:lnSpc>
                <a:spcPts val="3410"/>
              </a:lnSpc>
              <a:spcBef>
                <a:spcPts val="170"/>
              </a:spcBef>
            </a:pPr>
            <a:r>
              <a:rPr lang="en-US" sz="3200" spc="0" dirty="0" smtClean="0">
                <a:latin typeface="Tahoma"/>
                <a:cs typeface="Tahoma"/>
              </a:rPr>
              <a:t>That </a:t>
            </a:r>
            <a:r>
              <a:rPr sz="3200" spc="0" dirty="0" smtClean="0">
                <a:latin typeface="Tahoma"/>
                <a:cs typeface="Tahoma"/>
              </a:rPr>
              <a:t>underscore</a:t>
            </a:r>
            <a:r>
              <a:rPr sz="3200" spc="14" dirty="0" smtClean="0">
                <a:latin typeface="Tahoma"/>
                <a:cs typeface="Tahoma"/>
              </a:rPr>
              <a:t> </a:t>
            </a:r>
            <a:r>
              <a:rPr sz="3200" spc="0" dirty="0" smtClean="0">
                <a:latin typeface="Tahoma"/>
                <a:cs typeface="Tahoma"/>
              </a:rPr>
              <a:t>the</a:t>
            </a:r>
            <a:r>
              <a:rPr sz="3200" spc="14" dirty="0" smtClean="0">
                <a:latin typeface="Tahoma"/>
                <a:cs typeface="Tahoma"/>
              </a:rPr>
              <a:t> </a:t>
            </a:r>
            <a:r>
              <a:rPr sz="3200" spc="0" dirty="0" smtClean="0">
                <a:latin typeface="Tahoma"/>
                <a:cs typeface="Tahoma"/>
              </a:rPr>
              <a:t>complexity</a:t>
            </a:r>
            <a:r>
              <a:rPr sz="3200" spc="14" dirty="0" smtClean="0">
                <a:latin typeface="Tahoma"/>
                <a:cs typeface="Tahoma"/>
              </a:rPr>
              <a:t> </a:t>
            </a:r>
            <a:r>
              <a:rPr sz="3200" spc="0" dirty="0" smtClean="0">
                <a:latin typeface="Tahoma"/>
                <a:cs typeface="Tahoma"/>
              </a:rPr>
              <a:t>of</a:t>
            </a:r>
            <a:endParaRPr sz="3200" dirty="0">
              <a:latin typeface="Tahoma"/>
              <a:cs typeface="Tahoma"/>
            </a:endParaRPr>
          </a:p>
          <a:p>
            <a:pPr marL="12700">
              <a:lnSpc>
                <a:spcPts val="3840"/>
              </a:lnSpc>
              <a:spcBef>
                <a:spcPts val="126"/>
              </a:spcBef>
            </a:pP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seeking</a:t>
            </a:r>
            <a:r>
              <a:rPr sz="3200" spc="19" dirty="0" smtClean="0">
                <a:latin typeface="Tahoma"/>
                <a:cs typeface="Tahoma"/>
              </a:rPr>
              <a:t> </a:t>
            </a:r>
            <a:r>
              <a:rPr sz="3200" spc="0" dirty="0" smtClean="0">
                <a:latin typeface="Tahoma"/>
                <a:cs typeface="Tahoma"/>
              </a:rPr>
              <a:t>and</a:t>
            </a:r>
            <a:r>
              <a:rPr sz="3200" spc="19" dirty="0" smtClean="0">
                <a:latin typeface="Tahoma"/>
                <a:cs typeface="Tahoma"/>
              </a:rPr>
              <a:t> </a:t>
            </a:r>
            <a:r>
              <a:rPr sz="3200" spc="0" dirty="0" smtClean="0">
                <a:latin typeface="Tahoma"/>
                <a:cs typeface="Tahoma"/>
              </a:rPr>
              <a:t>the</a:t>
            </a:r>
            <a:r>
              <a:rPr sz="3200" spc="19" dirty="0" smtClean="0">
                <a:latin typeface="Tahoma"/>
                <a:cs typeface="Tahoma"/>
              </a:rPr>
              <a:t> </a:t>
            </a:r>
            <a:r>
              <a:rPr sz="3200" spc="0" dirty="0" smtClean="0">
                <a:latin typeface="Tahoma"/>
                <a:cs typeface="Tahoma"/>
              </a:rPr>
              <a:t>strategies</a:t>
            </a:r>
            <a:r>
              <a:rPr sz="3200" spc="19" dirty="0" smtClean="0">
                <a:latin typeface="Tahoma"/>
                <a:cs typeface="Tahoma"/>
              </a:rPr>
              <a:t> </a:t>
            </a:r>
            <a:r>
              <a:rPr sz="3200" spc="0" dirty="0" smtClean="0">
                <a:latin typeface="Tahoma"/>
                <a:cs typeface="Tahoma"/>
              </a:rPr>
              <a:t>we use to</a:t>
            </a:r>
            <a:r>
              <a:rPr sz="3200" spc="14" dirty="0" smtClean="0">
                <a:latin typeface="Tahoma"/>
                <a:cs typeface="Tahoma"/>
              </a:rPr>
              <a:t> </a:t>
            </a:r>
            <a:r>
              <a:rPr sz="3200" spc="0" dirty="0" smtClean="0">
                <a:latin typeface="Tahoma"/>
                <a:cs typeface="Tahoma"/>
              </a:rPr>
              <a:t>make</a:t>
            </a:r>
            <a:r>
              <a:rPr sz="3200" spc="14" dirty="0" smtClean="0">
                <a:latin typeface="Tahoma"/>
                <a:cs typeface="Tahoma"/>
              </a:rPr>
              <a:t> </a:t>
            </a:r>
            <a:r>
              <a:rPr sz="3200" spc="0" dirty="0" smtClean="0">
                <a:latin typeface="Tahoma"/>
                <a:cs typeface="Tahoma"/>
              </a:rPr>
              <a:t>it</a:t>
            </a:r>
            <a:r>
              <a:rPr sz="3200" spc="14" dirty="0" smtClean="0">
                <a:latin typeface="Tahoma"/>
                <a:cs typeface="Tahoma"/>
              </a:rPr>
              <a:t> </a:t>
            </a:r>
            <a:r>
              <a:rPr sz="3200" spc="0" dirty="0" smtClean="0">
                <a:latin typeface="Tahoma"/>
                <a:cs typeface="Tahoma"/>
              </a:rPr>
              <a:t>simpler.</a:t>
            </a:r>
            <a:endParaRPr sz="3200" dirty="0">
              <a:latin typeface="Tahoma"/>
              <a:cs typeface="Tahoma"/>
            </a:endParaRPr>
          </a:p>
          <a:p>
            <a:pPr marL="12700" marR="419386" indent="0" algn="just">
              <a:lnSpc>
                <a:spcPts val="3840"/>
              </a:lnSpc>
              <a:spcBef>
                <a:spcPts val="766"/>
              </a:spcBef>
            </a:pPr>
            <a:r>
              <a:rPr sz="3200" spc="0" dirty="0" smtClean="0">
                <a:latin typeface="Tahoma"/>
                <a:cs typeface="Tahoma"/>
              </a:rPr>
              <a:t>All of the situations </a:t>
            </a:r>
            <a:r>
              <a:rPr sz="3200" spc="0" dirty="0" smtClean="0">
                <a:latin typeface="Tahoma"/>
                <a:cs typeface="Tahoma"/>
              </a:rPr>
              <a:t>involve</a:t>
            </a:r>
            <a:r>
              <a:rPr lang="en-US" sz="3200" spc="0" dirty="0" smtClean="0">
                <a:latin typeface="Tahoma"/>
                <a:cs typeface="Tahoma"/>
              </a:rPr>
              <a:t>d</a:t>
            </a:r>
            <a:r>
              <a:rPr sz="3200" spc="0" dirty="0" smtClean="0">
                <a:latin typeface="Tahoma"/>
                <a:cs typeface="Tahoma"/>
              </a:rPr>
              <a:t> </a:t>
            </a:r>
            <a:r>
              <a:rPr sz="3200" spc="0" dirty="0" smtClean="0">
                <a:latin typeface="Tahoma"/>
                <a:cs typeface="Tahoma"/>
              </a:rPr>
              <a:t>not only</a:t>
            </a:r>
            <a:r>
              <a:rPr sz="3200" spc="10" dirty="0" smtClean="0">
                <a:latin typeface="Tahoma"/>
                <a:cs typeface="Tahoma"/>
              </a:rPr>
              <a:t> </a:t>
            </a:r>
            <a:r>
              <a:rPr sz="3200" spc="0" dirty="0" smtClean="0">
                <a:latin typeface="Tahoma"/>
                <a:cs typeface="Tahoma"/>
              </a:rPr>
              <a:t>the search for</a:t>
            </a:r>
            <a:r>
              <a:rPr sz="3200" spc="19" dirty="0" smtClean="0">
                <a:latin typeface="Tahoma"/>
                <a:cs typeface="Tahoma"/>
              </a:rPr>
              <a:t> </a:t>
            </a: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but</a:t>
            </a:r>
            <a:r>
              <a:rPr sz="3200" spc="19" dirty="0" smtClean="0">
                <a:latin typeface="Tahoma"/>
                <a:cs typeface="Tahoma"/>
              </a:rPr>
              <a:t> </a:t>
            </a:r>
            <a:r>
              <a:rPr sz="3200" spc="0" dirty="0" smtClean="0">
                <a:latin typeface="Tahoma"/>
                <a:cs typeface="Tahoma"/>
              </a:rPr>
              <a:t>the</a:t>
            </a:r>
            <a:r>
              <a:rPr sz="3200" spc="19" dirty="0" smtClean="0">
                <a:latin typeface="Tahoma"/>
                <a:cs typeface="Tahoma"/>
              </a:rPr>
              <a:t> </a:t>
            </a:r>
            <a:r>
              <a:rPr sz="3200" spc="0" dirty="0" smtClean="0">
                <a:latin typeface="Tahoma"/>
                <a:cs typeface="Tahoma"/>
              </a:rPr>
              <a:t>choice</a:t>
            </a:r>
            <a:r>
              <a:rPr sz="3200" spc="19" dirty="0" smtClean="0">
                <a:latin typeface="Tahoma"/>
                <a:cs typeface="Tahoma"/>
              </a:rPr>
              <a:t> </a:t>
            </a:r>
            <a:r>
              <a:rPr sz="3200" spc="0" dirty="0" smtClean="0">
                <a:latin typeface="Tahoma"/>
                <a:cs typeface="Tahoma"/>
              </a:rPr>
              <a:t>of which</a:t>
            </a:r>
            <a:r>
              <a:rPr sz="3200" spc="9" dirty="0" smtClean="0">
                <a:latin typeface="Tahoma"/>
                <a:cs typeface="Tahoma"/>
              </a:rPr>
              <a:t> </a:t>
            </a:r>
            <a:r>
              <a:rPr sz="3200" spc="0" dirty="0" smtClean="0">
                <a:latin typeface="Tahoma"/>
                <a:cs typeface="Tahoma"/>
              </a:rPr>
              <a:t>data</a:t>
            </a:r>
            <a:r>
              <a:rPr sz="3200" spc="9" dirty="0" smtClean="0">
                <a:latin typeface="Tahoma"/>
                <a:cs typeface="Tahoma"/>
              </a:rPr>
              <a:t> </a:t>
            </a:r>
            <a:r>
              <a:rPr sz="3200" spc="0" dirty="0" smtClean="0">
                <a:latin typeface="Tahoma"/>
                <a:cs typeface="Tahoma"/>
              </a:rPr>
              <a:t>to</a:t>
            </a:r>
            <a:r>
              <a:rPr sz="3200" spc="9" dirty="0" smtClean="0">
                <a:latin typeface="Tahoma"/>
                <a:cs typeface="Tahoma"/>
              </a:rPr>
              <a:t> </a:t>
            </a:r>
            <a:r>
              <a:rPr sz="3200" spc="0" dirty="0" smtClean="0">
                <a:latin typeface="Tahoma"/>
                <a:cs typeface="Tahoma"/>
              </a:rPr>
              <a:t>retain</a:t>
            </a:r>
            <a:r>
              <a:rPr sz="3200" spc="9"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consider.</a:t>
            </a:r>
            <a:endParaRPr sz="3200" dirty="0">
              <a:latin typeface="Tahoma"/>
              <a:cs typeface="Tahoma"/>
            </a:endParaRPr>
          </a:p>
        </p:txBody>
      </p:sp>
      <p:sp>
        <p:nvSpPr>
          <p:cNvPr id="2" name="object 2"/>
          <p:cNvSpPr txBox="1"/>
          <p:nvPr/>
        </p:nvSpPr>
        <p:spPr>
          <a:xfrm>
            <a:off x="536702" y="349975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Tree>
    <p:extLst>
      <p:ext uri="{BB962C8B-B14F-4D97-AF65-F5344CB8AC3E}">
        <p14:creationId xmlns:p14="http://schemas.microsoft.com/office/powerpoint/2010/main" val="355182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79120" y="768095"/>
            <a:ext cx="3986783" cy="6096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0" y="0"/>
            <a:ext cx="9144000" cy="6858000"/>
          </a:xfrm>
          <a:prstGeom prst="rect">
            <a:avLst/>
          </a:prstGeom>
        </p:spPr>
        <p:txBody>
          <a:bodyPr wrap="square" lIns="0" tIns="0" rIns="0" bIns="0" rtlCol="0">
            <a:noAutofit/>
          </a:bodyPr>
          <a:lstStyle/>
          <a:p>
            <a:endParaRPr/>
          </a:p>
        </p:txBody>
      </p:sp>
      <p:sp>
        <p:nvSpPr>
          <p:cNvPr id="4" name="object 4"/>
          <p:cNvSpPr txBox="1"/>
          <p:nvPr/>
        </p:nvSpPr>
        <p:spPr>
          <a:xfrm>
            <a:off x="536702" y="729814"/>
            <a:ext cx="1775436"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Buying</a:t>
            </a:r>
            <a:endParaRPr sz="4400">
              <a:latin typeface="Tahoma"/>
              <a:cs typeface="Tahoma"/>
            </a:endParaRPr>
          </a:p>
        </p:txBody>
      </p:sp>
      <p:sp>
        <p:nvSpPr>
          <p:cNvPr id="3" name="object 3"/>
          <p:cNvSpPr txBox="1"/>
          <p:nvPr/>
        </p:nvSpPr>
        <p:spPr>
          <a:xfrm>
            <a:off x="2376217" y="729814"/>
            <a:ext cx="2233667"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Products</a:t>
            </a:r>
            <a:endParaRPr sz="4400">
              <a:latin typeface="Tahoma"/>
              <a:cs typeface="Tahoma"/>
            </a:endParaRPr>
          </a:p>
        </p:txBody>
      </p:sp>
      <p:sp>
        <p:nvSpPr>
          <p:cNvPr id="2" name="object 2"/>
          <p:cNvSpPr txBox="1"/>
          <p:nvPr/>
        </p:nvSpPr>
        <p:spPr>
          <a:xfrm>
            <a:off x="536702" y="1939174"/>
            <a:ext cx="7654355" cy="1962472"/>
          </a:xfrm>
          <a:prstGeom prst="rect">
            <a:avLst/>
          </a:prstGeom>
        </p:spPr>
        <p:txBody>
          <a:bodyPr wrap="square" lIns="0" tIns="0" rIns="0" bIns="0" rtlCol="0">
            <a:noAutofit/>
          </a:bodyPr>
          <a:lstStyle/>
          <a:p>
            <a:pPr marL="355600" indent="-342900">
              <a:lnSpc>
                <a:spcPts val="3840"/>
              </a:lnSpc>
              <a:spcBef>
                <a:spcPts val="401"/>
              </a:spcBef>
            </a:pPr>
            <a:r>
              <a:rPr sz="3800" spc="0" dirty="0" smtClean="0">
                <a:solidFill>
                  <a:srgbClr val="64C7FE"/>
                </a:solidFill>
                <a:latin typeface="Tahoma"/>
                <a:cs typeface="Tahoma"/>
              </a:rPr>
              <a:t>•</a:t>
            </a:r>
            <a:r>
              <a:rPr sz="3800" spc="-217" dirty="0" smtClean="0">
                <a:solidFill>
                  <a:srgbClr val="64C7FE"/>
                </a:solidFill>
                <a:latin typeface="Tahoma"/>
                <a:cs typeface="Tahoma"/>
              </a:rPr>
              <a:t> </a:t>
            </a:r>
            <a:r>
              <a:rPr sz="3200" spc="0" dirty="0" smtClean="0">
                <a:latin typeface="Tahoma"/>
                <a:cs typeface="Tahoma"/>
              </a:rPr>
              <a:t>Goal</a:t>
            </a:r>
            <a:r>
              <a:rPr sz="3200" spc="9" dirty="0" smtClean="0">
                <a:latin typeface="Tahoma"/>
                <a:cs typeface="Tahoma"/>
              </a:rPr>
              <a:t> </a:t>
            </a:r>
            <a:r>
              <a:rPr sz="3200" spc="0" dirty="0" smtClean="0">
                <a:latin typeface="Tahoma"/>
                <a:cs typeface="Tahoma"/>
              </a:rPr>
              <a:t>is</a:t>
            </a:r>
            <a:r>
              <a:rPr sz="3200" spc="9" dirty="0" smtClean="0">
                <a:latin typeface="Tahoma"/>
                <a:cs typeface="Tahoma"/>
              </a:rPr>
              <a:t> </a:t>
            </a:r>
            <a:r>
              <a:rPr sz="3200" spc="0" dirty="0" smtClean="0">
                <a:latin typeface="Tahoma"/>
                <a:cs typeface="Tahoma"/>
              </a:rPr>
              <a:t>to</a:t>
            </a:r>
            <a:r>
              <a:rPr sz="3200" spc="9" dirty="0" smtClean="0">
                <a:latin typeface="Tahoma"/>
                <a:cs typeface="Tahoma"/>
              </a:rPr>
              <a:t> </a:t>
            </a:r>
            <a:r>
              <a:rPr sz="3200" spc="0" dirty="0" smtClean="0">
                <a:latin typeface="Tahoma"/>
                <a:cs typeface="Tahoma"/>
              </a:rPr>
              <a:t>reduce</a:t>
            </a:r>
            <a:r>
              <a:rPr sz="3200" spc="9" dirty="0" smtClean="0">
                <a:latin typeface="Tahoma"/>
                <a:cs typeface="Tahoma"/>
              </a:rPr>
              <a:t> </a:t>
            </a:r>
            <a:r>
              <a:rPr sz="3200" spc="0" dirty="0" smtClean="0">
                <a:latin typeface="Tahoma"/>
                <a:cs typeface="Tahoma"/>
              </a:rPr>
              <a:t>the</a:t>
            </a:r>
            <a:r>
              <a:rPr sz="3200" spc="9" dirty="0" smtClean="0">
                <a:latin typeface="Tahoma"/>
                <a:cs typeface="Tahoma"/>
              </a:rPr>
              <a:t> </a:t>
            </a:r>
            <a:r>
              <a:rPr sz="3200" spc="0" dirty="0" smtClean="0">
                <a:latin typeface="Tahoma"/>
                <a:cs typeface="Tahoma"/>
              </a:rPr>
              <a:t>often</a:t>
            </a:r>
            <a:r>
              <a:rPr sz="3200" spc="24" dirty="0" smtClean="0">
                <a:latin typeface="Tahoma"/>
                <a:cs typeface="Tahoma"/>
              </a:rPr>
              <a:t> </a:t>
            </a:r>
            <a:r>
              <a:rPr sz="3200" spc="0" dirty="0" smtClean="0">
                <a:latin typeface="Tahoma"/>
                <a:cs typeface="Tahoma"/>
              </a:rPr>
              <a:t>massive amount</a:t>
            </a:r>
            <a:r>
              <a:rPr sz="3200" spc="14" dirty="0" smtClean="0">
                <a:latin typeface="Tahoma"/>
                <a:cs typeface="Tahoma"/>
              </a:rPr>
              <a:t> </a:t>
            </a:r>
            <a:r>
              <a:rPr sz="3200" spc="0" dirty="0" smtClean="0">
                <a:latin typeface="Tahoma"/>
                <a:cs typeface="Tahoma"/>
              </a:rPr>
              <a:t>of</a:t>
            </a:r>
            <a:r>
              <a:rPr sz="3200" spc="14" dirty="0" smtClean="0">
                <a:latin typeface="Tahoma"/>
                <a:cs typeface="Tahoma"/>
              </a:rPr>
              <a:t> </a:t>
            </a:r>
            <a:r>
              <a:rPr sz="3200" spc="0" dirty="0" smtClean="0">
                <a:latin typeface="Tahoma"/>
                <a:cs typeface="Tahoma"/>
              </a:rPr>
              <a:t>salient</a:t>
            </a:r>
            <a:r>
              <a:rPr sz="3200" spc="14" dirty="0" smtClean="0">
                <a:latin typeface="Tahoma"/>
                <a:cs typeface="Tahoma"/>
              </a:rPr>
              <a:t> </a:t>
            </a:r>
            <a:r>
              <a:rPr sz="3200" spc="0" dirty="0" smtClean="0">
                <a:latin typeface="Tahoma"/>
                <a:cs typeface="Tahoma"/>
              </a:rPr>
              <a:t>information</a:t>
            </a:r>
            <a:r>
              <a:rPr sz="3200" spc="14" dirty="0" smtClean="0">
                <a:latin typeface="Tahoma"/>
                <a:cs typeface="Tahoma"/>
              </a:rPr>
              <a:t> </a:t>
            </a:r>
            <a:r>
              <a:rPr sz="3200" spc="0" dirty="0" smtClean="0">
                <a:latin typeface="Tahoma"/>
                <a:cs typeface="Tahoma"/>
              </a:rPr>
              <a:t>into</a:t>
            </a:r>
            <a:r>
              <a:rPr sz="3200" spc="14" dirty="0" smtClean="0">
                <a:latin typeface="Tahoma"/>
                <a:cs typeface="Tahoma"/>
              </a:rPr>
              <a:t> </a:t>
            </a:r>
            <a:r>
              <a:rPr sz="3200" spc="0" dirty="0" smtClean="0">
                <a:latin typeface="Tahoma"/>
                <a:cs typeface="Tahoma"/>
              </a:rPr>
              <a:t>a</a:t>
            </a:r>
            <a:r>
              <a:rPr sz="3200" spc="14" dirty="0" smtClean="0">
                <a:latin typeface="Tahoma"/>
                <a:cs typeface="Tahoma"/>
              </a:rPr>
              <a:t> </a:t>
            </a:r>
            <a:r>
              <a:rPr sz="3200" spc="0" dirty="0" smtClean="0">
                <a:latin typeface="Tahoma"/>
                <a:cs typeface="Tahoma"/>
              </a:rPr>
              <a:t>few key</a:t>
            </a:r>
            <a:r>
              <a:rPr sz="3200" spc="-33" dirty="0" smtClean="0">
                <a:latin typeface="Tahoma"/>
                <a:cs typeface="Tahoma"/>
              </a:rPr>
              <a:t> </a:t>
            </a:r>
            <a:r>
              <a:rPr sz="3200" spc="0" dirty="0" smtClean="0">
                <a:latin typeface="Tahoma"/>
                <a:cs typeface="Tahoma"/>
              </a:rPr>
              <a:t>factors,</a:t>
            </a:r>
            <a:r>
              <a:rPr sz="3200" spc="14" dirty="0" smtClean="0">
                <a:latin typeface="Tahoma"/>
                <a:cs typeface="Tahoma"/>
              </a:rPr>
              <a:t> </a:t>
            </a:r>
            <a:r>
              <a:rPr sz="3200" spc="0" dirty="0" smtClean="0">
                <a:latin typeface="Tahoma"/>
                <a:cs typeface="Tahoma"/>
              </a:rPr>
              <a:t>rated</a:t>
            </a:r>
            <a:r>
              <a:rPr sz="3200" spc="14" dirty="0" smtClean="0">
                <a:latin typeface="Tahoma"/>
                <a:cs typeface="Tahoma"/>
              </a:rPr>
              <a:t> </a:t>
            </a:r>
            <a:r>
              <a:rPr sz="3200" spc="0" dirty="0" smtClean="0">
                <a:latin typeface="Tahoma"/>
                <a:cs typeface="Tahoma"/>
              </a:rPr>
              <a:t>or</a:t>
            </a:r>
            <a:r>
              <a:rPr sz="3200" spc="14" dirty="0" smtClean="0">
                <a:latin typeface="Tahoma"/>
                <a:cs typeface="Tahoma"/>
              </a:rPr>
              <a:t> </a:t>
            </a:r>
            <a:r>
              <a:rPr sz="3200" spc="0" dirty="0" smtClean="0">
                <a:latin typeface="Tahoma"/>
                <a:cs typeface="Tahoma"/>
              </a:rPr>
              <a:t>described</a:t>
            </a:r>
            <a:r>
              <a:rPr sz="3200" spc="14" dirty="0" smtClean="0">
                <a:latin typeface="Tahoma"/>
                <a:cs typeface="Tahoma"/>
              </a:rPr>
              <a:t> </a:t>
            </a:r>
            <a:r>
              <a:rPr sz="3200" spc="0" dirty="0" smtClean="0">
                <a:latin typeface="Tahoma"/>
                <a:cs typeface="Tahoma"/>
              </a:rPr>
              <a:t>in</a:t>
            </a:r>
            <a:r>
              <a:rPr sz="3200" spc="14" dirty="0" smtClean="0">
                <a:latin typeface="Tahoma"/>
                <a:cs typeface="Tahoma"/>
              </a:rPr>
              <a:t> </a:t>
            </a:r>
            <a:r>
              <a:rPr sz="3200" spc="0" dirty="0" smtClean="0">
                <a:latin typeface="Tahoma"/>
                <a:cs typeface="Tahoma"/>
              </a:rPr>
              <a:t>the simplest</a:t>
            </a:r>
            <a:r>
              <a:rPr sz="3200" spc="9" dirty="0" smtClean="0">
                <a:latin typeface="Tahoma"/>
                <a:cs typeface="Tahoma"/>
              </a:rPr>
              <a:t> </a:t>
            </a:r>
            <a:r>
              <a:rPr sz="3200" spc="0" dirty="0" smtClean="0">
                <a:latin typeface="Tahoma"/>
                <a:cs typeface="Tahoma"/>
              </a:rPr>
              <a:t>way</a:t>
            </a:r>
            <a:r>
              <a:rPr sz="3200" spc="-46" dirty="0" smtClean="0">
                <a:latin typeface="Tahoma"/>
                <a:cs typeface="Tahoma"/>
              </a:rPr>
              <a:t> </a:t>
            </a:r>
            <a:r>
              <a:rPr sz="3200" spc="0" dirty="0" smtClean="0">
                <a:latin typeface="Tahoma"/>
                <a:cs typeface="Tahoma"/>
              </a:rPr>
              <a:t>possible</a:t>
            </a:r>
            <a:r>
              <a:rPr sz="3200" spc="0" dirty="0" smtClean="0">
                <a:latin typeface="Tahoma"/>
                <a:cs typeface="Tahoma"/>
              </a:rPr>
              <a:t>.</a:t>
            </a:r>
            <a:endParaRPr lang="en-US" sz="3200" spc="0" dirty="0" smtClean="0">
              <a:latin typeface="Tahoma"/>
              <a:cs typeface="Tahoma"/>
            </a:endParaRPr>
          </a:p>
          <a:p>
            <a:pPr marL="355600" indent="-342900">
              <a:lnSpc>
                <a:spcPts val="3840"/>
              </a:lnSpc>
              <a:spcBef>
                <a:spcPts val="401"/>
              </a:spcBef>
            </a:pPr>
            <a:r>
              <a:rPr lang="en-US" sz="3200" dirty="0" smtClean="0">
                <a:latin typeface="Tahoma"/>
                <a:cs typeface="Tahoma"/>
              </a:rPr>
              <a:t>Better for manufacturers </a:t>
            </a:r>
            <a:r>
              <a:rPr lang="en-US" sz="3200" dirty="0" smtClean="0">
                <a:latin typeface="Tahoma"/>
                <a:cs typeface="Tahoma"/>
              </a:rPr>
              <a:t>if the user to see advertisement and buy then search for information.</a:t>
            </a:r>
            <a:endParaRPr sz="3200" dirty="0">
              <a:latin typeface="Tahoma"/>
              <a:cs typeface="Tahoma"/>
            </a:endParaRPr>
          </a:p>
        </p:txBody>
      </p:sp>
    </p:spTree>
    <p:extLst>
      <p:ext uri="{BB962C8B-B14F-4D97-AF65-F5344CB8AC3E}">
        <p14:creationId xmlns:p14="http://schemas.microsoft.com/office/powerpoint/2010/main" val="111787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36702" y="729814"/>
            <a:ext cx="1565590"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Types</a:t>
            </a:r>
            <a:endParaRPr sz="4400" dirty="0">
              <a:latin typeface="Tahoma"/>
              <a:cs typeface="Tahoma"/>
            </a:endParaRPr>
          </a:p>
        </p:txBody>
      </p:sp>
      <p:sp>
        <p:nvSpPr>
          <p:cNvPr id="6" name="object 6"/>
          <p:cNvSpPr txBox="1"/>
          <p:nvPr/>
        </p:nvSpPr>
        <p:spPr>
          <a:xfrm>
            <a:off x="2168103" y="729814"/>
            <a:ext cx="590201"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of</a:t>
            </a:r>
            <a:endParaRPr sz="4400">
              <a:latin typeface="Tahoma"/>
              <a:cs typeface="Tahoma"/>
            </a:endParaRPr>
          </a:p>
        </p:txBody>
      </p:sp>
      <p:sp>
        <p:nvSpPr>
          <p:cNvPr id="5" name="object 5"/>
          <p:cNvSpPr txBox="1"/>
          <p:nvPr/>
        </p:nvSpPr>
        <p:spPr>
          <a:xfrm>
            <a:off x="2824115" y="729814"/>
            <a:ext cx="556634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Information Behaviors</a:t>
            </a:r>
            <a:endParaRPr sz="4400">
              <a:latin typeface="Tahoma"/>
              <a:cs typeface="Tahoma"/>
            </a:endParaRPr>
          </a:p>
        </p:txBody>
      </p:sp>
      <p:sp>
        <p:nvSpPr>
          <p:cNvPr id="4" name="object 4"/>
          <p:cNvSpPr txBox="1"/>
          <p:nvPr/>
        </p:nvSpPr>
        <p:spPr>
          <a:xfrm>
            <a:off x="536702" y="1938648"/>
            <a:ext cx="283565" cy="2500376"/>
          </a:xfrm>
          <a:prstGeom prst="rect">
            <a:avLst/>
          </a:prstGeom>
        </p:spPr>
        <p:txBody>
          <a:bodyPr wrap="square" lIns="0" tIns="0" rIns="0" bIns="0" rtlCol="0">
            <a:noAutofit/>
          </a:bodyPr>
          <a:lstStyle/>
          <a:p>
            <a:pPr marL="12700" marR="0">
              <a:lnSpc>
                <a:spcPts val="3575"/>
              </a:lnSpc>
              <a:spcBef>
                <a:spcPts val="178"/>
              </a:spcBef>
            </a:pPr>
            <a:r>
              <a:rPr sz="3350" spc="0" dirty="0" smtClean="0">
                <a:solidFill>
                  <a:srgbClr val="64C7FE"/>
                </a:solidFill>
                <a:latin typeface="Tahoma"/>
                <a:cs typeface="Tahoma"/>
              </a:rPr>
              <a:t>•</a:t>
            </a:r>
            <a:endParaRPr sz="3350">
              <a:latin typeface="Tahoma"/>
              <a:cs typeface="Tahoma"/>
            </a:endParaRPr>
          </a:p>
          <a:p>
            <a:pPr marL="12700" marR="0">
              <a:lnSpc>
                <a:spcPts val="4029"/>
              </a:lnSpc>
              <a:spcBef>
                <a:spcPts val="22"/>
              </a:spcBef>
            </a:pPr>
            <a:r>
              <a:rPr sz="5025" spc="0" baseline="-1648" dirty="0" smtClean="0">
                <a:solidFill>
                  <a:srgbClr val="64C7FE"/>
                </a:solidFill>
                <a:latin typeface="Tahoma"/>
                <a:cs typeface="Tahoma"/>
              </a:rPr>
              <a:t>•</a:t>
            </a:r>
            <a:endParaRPr sz="3350">
              <a:latin typeface="Tahoma"/>
              <a:cs typeface="Tahoma"/>
            </a:endParaRPr>
          </a:p>
          <a:p>
            <a:pPr marL="12700" marR="0">
              <a:lnSpc>
                <a:spcPts val="4029"/>
              </a:lnSpc>
            </a:pPr>
            <a:r>
              <a:rPr sz="5025" spc="0" baseline="-1648" dirty="0" smtClean="0">
                <a:solidFill>
                  <a:srgbClr val="64C7FE"/>
                </a:solidFill>
                <a:latin typeface="Tahoma"/>
                <a:cs typeface="Tahoma"/>
              </a:rPr>
              <a:t>•</a:t>
            </a:r>
            <a:endParaRPr sz="3350">
              <a:latin typeface="Tahoma"/>
              <a:cs typeface="Tahoma"/>
            </a:endParaRPr>
          </a:p>
          <a:p>
            <a:pPr marL="12700" marR="0">
              <a:lnSpc>
                <a:spcPts val="4029"/>
              </a:lnSpc>
            </a:pPr>
            <a:r>
              <a:rPr sz="5025" spc="0" baseline="-1648" dirty="0" smtClean="0">
                <a:solidFill>
                  <a:srgbClr val="64C7FE"/>
                </a:solidFill>
                <a:latin typeface="Tahoma"/>
                <a:cs typeface="Tahoma"/>
              </a:rPr>
              <a:t>•</a:t>
            </a:r>
            <a:endParaRPr sz="3350">
              <a:latin typeface="Tahoma"/>
              <a:cs typeface="Tahoma"/>
            </a:endParaRPr>
          </a:p>
          <a:p>
            <a:pPr marL="12700">
              <a:lnSpc>
                <a:spcPts val="4015"/>
              </a:lnSpc>
            </a:pPr>
            <a:r>
              <a:rPr sz="5025" spc="0" baseline="-2473" dirty="0" smtClean="0">
                <a:solidFill>
                  <a:srgbClr val="64C7FE"/>
                </a:solidFill>
                <a:latin typeface="Tahoma"/>
                <a:cs typeface="Tahoma"/>
              </a:rPr>
              <a:t>•</a:t>
            </a:r>
            <a:endParaRPr sz="3350">
              <a:latin typeface="Tahoma"/>
              <a:cs typeface="Tahoma"/>
            </a:endParaRPr>
          </a:p>
        </p:txBody>
      </p:sp>
      <p:sp>
        <p:nvSpPr>
          <p:cNvPr id="3" name="object 3"/>
          <p:cNvSpPr txBox="1"/>
          <p:nvPr/>
        </p:nvSpPr>
        <p:spPr>
          <a:xfrm>
            <a:off x="879602" y="2057400"/>
            <a:ext cx="7477979" cy="2429510"/>
          </a:xfrm>
          <a:prstGeom prst="rect">
            <a:avLst/>
          </a:prstGeom>
        </p:spPr>
        <p:txBody>
          <a:bodyPr wrap="square" lIns="0" tIns="0" rIns="0" bIns="0" rtlCol="0">
            <a:noAutofit/>
          </a:bodyPr>
          <a:lstStyle/>
          <a:p>
            <a:pPr marL="12700">
              <a:lnSpc>
                <a:spcPts val="3000"/>
              </a:lnSpc>
              <a:spcBef>
                <a:spcPts val="150"/>
              </a:spcBef>
            </a:pPr>
            <a:r>
              <a:rPr sz="2800" spc="0" dirty="0" smtClean="0">
                <a:latin typeface="Tahoma"/>
                <a:cs typeface="Tahoma"/>
              </a:rPr>
              <a:t>Encountering – </a:t>
            </a:r>
            <a:r>
              <a:rPr sz="2800" spc="-4" dirty="0" smtClean="0">
                <a:latin typeface="Tahoma"/>
                <a:cs typeface="Tahoma"/>
              </a:rPr>
              <a:t>s</a:t>
            </a:r>
            <a:r>
              <a:rPr sz="2800" spc="0" dirty="0" smtClean="0">
                <a:latin typeface="Tahoma"/>
                <a:cs typeface="Tahoma"/>
              </a:rPr>
              <a:t>tumbling upon a bus stop sign</a:t>
            </a:r>
            <a:endParaRPr sz="2800" dirty="0">
              <a:latin typeface="Tahoma"/>
              <a:cs typeface="Tahoma"/>
            </a:endParaRPr>
          </a:p>
          <a:p>
            <a:pPr marL="12700" marR="762155">
              <a:lnSpc>
                <a:spcPts val="3379"/>
              </a:lnSpc>
              <a:spcBef>
                <a:spcPts val="502"/>
              </a:spcBef>
            </a:pPr>
            <a:r>
              <a:rPr sz="2800" spc="0" dirty="0" smtClean="0">
                <a:latin typeface="Tahoma"/>
                <a:cs typeface="Tahoma"/>
              </a:rPr>
              <a:t>Needing – when does the next bus arrive? </a:t>
            </a:r>
            <a:endParaRPr sz="2800" dirty="0">
              <a:latin typeface="Tahoma"/>
              <a:cs typeface="Tahoma"/>
            </a:endParaRPr>
          </a:p>
          <a:p>
            <a:pPr marL="12700" marR="762155">
              <a:lnSpc>
                <a:spcPts val="3379"/>
              </a:lnSpc>
              <a:spcBef>
                <a:spcPts val="652"/>
              </a:spcBef>
            </a:pPr>
            <a:r>
              <a:rPr sz="2800" spc="0" dirty="0" smtClean="0">
                <a:latin typeface="Tahoma"/>
                <a:cs typeface="Tahoma"/>
              </a:rPr>
              <a:t>Finding – </a:t>
            </a:r>
            <a:r>
              <a:rPr sz="2800" spc="4" dirty="0" smtClean="0">
                <a:latin typeface="Tahoma"/>
                <a:cs typeface="Tahoma"/>
              </a:rPr>
              <a:t>l</a:t>
            </a:r>
            <a:r>
              <a:rPr sz="2800" spc="0" dirty="0" smtClean="0">
                <a:latin typeface="Tahoma"/>
                <a:cs typeface="Tahoma"/>
              </a:rPr>
              <a:t>ooking at a time table</a:t>
            </a:r>
            <a:endParaRPr sz="2800" dirty="0">
              <a:latin typeface="Tahoma"/>
              <a:cs typeface="Tahoma"/>
            </a:endParaRPr>
          </a:p>
          <a:p>
            <a:pPr marL="12700" marR="53378">
              <a:lnSpc>
                <a:spcPct val="100585"/>
              </a:lnSpc>
              <a:spcBef>
                <a:spcPts val="652"/>
              </a:spcBef>
            </a:pPr>
            <a:r>
              <a:rPr sz="2800" spc="0" dirty="0" smtClean="0">
                <a:latin typeface="Tahoma"/>
                <a:cs typeface="Tahoma"/>
              </a:rPr>
              <a:t>Choosing – which time table?</a:t>
            </a:r>
            <a:endParaRPr sz="2800" dirty="0">
              <a:latin typeface="Tahoma"/>
              <a:cs typeface="Tahoma"/>
            </a:endParaRPr>
          </a:p>
          <a:p>
            <a:pPr marL="12700" marR="53378">
              <a:lnSpc>
                <a:spcPct val="100585"/>
              </a:lnSpc>
              <a:spcBef>
                <a:spcPts val="652"/>
              </a:spcBef>
            </a:pPr>
            <a:r>
              <a:rPr sz="2800" spc="0" dirty="0" smtClean="0">
                <a:latin typeface="Tahoma"/>
                <a:cs typeface="Tahoma"/>
              </a:rPr>
              <a:t>Using Information</a:t>
            </a:r>
            <a:r>
              <a:rPr sz="2800" spc="9" dirty="0" smtClean="0">
                <a:latin typeface="Tahoma"/>
                <a:cs typeface="Tahoma"/>
              </a:rPr>
              <a:t> </a:t>
            </a:r>
            <a:r>
              <a:rPr sz="2800" spc="0" dirty="0" smtClean="0">
                <a:latin typeface="Tahoma"/>
                <a:cs typeface="Tahoma"/>
              </a:rPr>
              <a:t>– boarding</a:t>
            </a:r>
            <a:r>
              <a:rPr sz="2800" spc="9" dirty="0" smtClean="0">
                <a:latin typeface="Tahoma"/>
                <a:cs typeface="Tahoma"/>
              </a:rPr>
              <a:t> </a:t>
            </a:r>
            <a:r>
              <a:rPr sz="2800" spc="0" dirty="0" smtClean="0">
                <a:latin typeface="Tahoma"/>
                <a:cs typeface="Tahoma"/>
              </a:rPr>
              <a:t>the</a:t>
            </a:r>
            <a:r>
              <a:rPr sz="2800" spc="9" dirty="0" smtClean="0">
                <a:latin typeface="Tahoma"/>
                <a:cs typeface="Tahoma"/>
              </a:rPr>
              <a:t> </a:t>
            </a:r>
            <a:r>
              <a:rPr sz="2800" spc="0" dirty="0" smtClean="0">
                <a:latin typeface="Tahoma"/>
                <a:cs typeface="Tahoma"/>
              </a:rPr>
              <a:t>correct</a:t>
            </a:r>
            <a:r>
              <a:rPr sz="2800" spc="9" dirty="0" smtClean="0">
                <a:latin typeface="Tahoma"/>
                <a:cs typeface="Tahoma"/>
              </a:rPr>
              <a:t> </a:t>
            </a:r>
            <a:r>
              <a:rPr sz="2800" spc="0" dirty="0" smtClean="0">
                <a:latin typeface="Tahoma"/>
                <a:cs typeface="Tahoma"/>
              </a:rPr>
              <a:t>bus</a:t>
            </a:r>
            <a:endParaRPr sz="2800" dirty="0">
              <a:latin typeface="Tahoma"/>
              <a:cs typeface="Tahoma"/>
            </a:endParaRPr>
          </a:p>
        </p:txBody>
      </p:sp>
      <p:sp>
        <p:nvSpPr>
          <p:cNvPr id="2" name="object 2"/>
          <p:cNvSpPr txBox="1"/>
          <p:nvPr/>
        </p:nvSpPr>
        <p:spPr>
          <a:xfrm>
            <a:off x="536558" y="5069792"/>
            <a:ext cx="7447695" cy="381254"/>
          </a:xfrm>
          <a:prstGeom prst="rect">
            <a:avLst/>
          </a:prstGeom>
        </p:spPr>
        <p:txBody>
          <a:bodyPr wrap="square" lIns="0" tIns="0" rIns="0" bIns="0" rtlCol="0">
            <a:noAutofit/>
          </a:bodyPr>
          <a:lstStyle/>
          <a:p>
            <a:pPr marL="12700">
              <a:lnSpc>
                <a:spcPts val="3000"/>
              </a:lnSpc>
              <a:spcBef>
                <a:spcPts val="150"/>
              </a:spcBef>
            </a:pPr>
            <a:r>
              <a:rPr sz="2800" spc="0" dirty="0" smtClean="0">
                <a:latin typeface="Tahoma"/>
                <a:cs typeface="Tahoma"/>
              </a:rPr>
              <a:t>These behaviors</a:t>
            </a:r>
            <a:r>
              <a:rPr sz="2800" spc="9" dirty="0" smtClean="0">
                <a:latin typeface="Tahoma"/>
                <a:cs typeface="Tahoma"/>
              </a:rPr>
              <a:t> </a:t>
            </a:r>
            <a:r>
              <a:rPr sz="2800" spc="0" dirty="0" smtClean="0">
                <a:latin typeface="Tahoma"/>
                <a:cs typeface="Tahoma"/>
              </a:rPr>
              <a:t>are</a:t>
            </a:r>
            <a:r>
              <a:rPr sz="2800" spc="9" dirty="0" smtClean="0">
                <a:latin typeface="Tahoma"/>
                <a:cs typeface="Tahoma"/>
              </a:rPr>
              <a:t> </a:t>
            </a:r>
            <a:r>
              <a:rPr sz="2800" spc="0" dirty="0" smtClean="0">
                <a:latin typeface="Tahoma"/>
                <a:cs typeface="Tahoma"/>
              </a:rPr>
              <a:t>basic</a:t>
            </a:r>
            <a:r>
              <a:rPr sz="2800" spc="9" dirty="0" smtClean="0">
                <a:latin typeface="Tahoma"/>
                <a:cs typeface="Tahoma"/>
              </a:rPr>
              <a:t> </a:t>
            </a:r>
            <a:r>
              <a:rPr sz="2800" spc="0" dirty="0" smtClean="0">
                <a:latin typeface="Tahoma"/>
                <a:cs typeface="Tahoma"/>
              </a:rPr>
              <a:t>to</a:t>
            </a:r>
            <a:r>
              <a:rPr sz="2800" spc="9" dirty="0" smtClean="0">
                <a:latin typeface="Tahoma"/>
                <a:cs typeface="Tahoma"/>
              </a:rPr>
              <a:t> </a:t>
            </a:r>
            <a:r>
              <a:rPr sz="2800" spc="0" dirty="0" smtClean="0">
                <a:latin typeface="Tahoma"/>
                <a:cs typeface="Tahoma"/>
              </a:rPr>
              <a:t>human</a:t>
            </a:r>
            <a:r>
              <a:rPr sz="2800" spc="9" dirty="0" smtClean="0">
                <a:latin typeface="Tahoma"/>
                <a:cs typeface="Tahoma"/>
              </a:rPr>
              <a:t> </a:t>
            </a:r>
            <a:r>
              <a:rPr sz="2800" spc="0" dirty="0" smtClean="0">
                <a:latin typeface="Tahoma"/>
                <a:cs typeface="Tahoma"/>
              </a:rPr>
              <a:t>existence.</a:t>
            </a:r>
            <a:endParaRPr sz="2800">
              <a:latin typeface="Tahoma"/>
              <a:cs typeface="Tahoma"/>
            </a:endParaRPr>
          </a:p>
        </p:txBody>
      </p:sp>
    </p:spTree>
    <p:extLst>
      <p:ext uri="{BB962C8B-B14F-4D97-AF65-F5344CB8AC3E}">
        <p14:creationId xmlns:p14="http://schemas.microsoft.com/office/powerpoint/2010/main" val="14841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9144000" cy="6858000"/>
          </a:xfrm>
          <a:prstGeom prst="rect">
            <a:avLst/>
          </a:prstGeom>
        </p:spPr>
        <p:txBody>
          <a:bodyPr wrap="square" lIns="0" tIns="0" rIns="0" bIns="0" rtlCol="0">
            <a:noAutofit/>
          </a:bodyPr>
          <a:lstStyle/>
          <a:p>
            <a:endParaRPr/>
          </a:p>
        </p:txBody>
      </p:sp>
      <p:sp>
        <p:nvSpPr>
          <p:cNvPr id="7" name="object 7"/>
          <p:cNvSpPr txBox="1"/>
          <p:nvPr/>
        </p:nvSpPr>
        <p:spPr>
          <a:xfrm>
            <a:off x="536702" y="729814"/>
            <a:ext cx="1536546"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Three</a:t>
            </a:r>
            <a:endParaRPr sz="4400">
              <a:latin typeface="Tahoma"/>
              <a:cs typeface="Tahoma"/>
            </a:endParaRPr>
          </a:p>
        </p:txBody>
      </p:sp>
      <p:sp>
        <p:nvSpPr>
          <p:cNvPr id="6" name="object 6"/>
          <p:cNvSpPr txBox="1"/>
          <p:nvPr/>
        </p:nvSpPr>
        <p:spPr>
          <a:xfrm>
            <a:off x="2138500" y="729814"/>
            <a:ext cx="2302480"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Common</a:t>
            </a:r>
            <a:endParaRPr sz="4400">
              <a:latin typeface="Tahoma"/>
              <a:cs typeface="Tahoma"/>
            </a:endParaRPr>
          </a:p>
        </p:txBody>
      </p:sp>
      <p:sp>
        <p:nvSpPr>
          <p:cNvPr id="5" name="object 5"/>
          <p:cNvSpPr txBox="1"/>
          <p:nvPr/>
        </p:nvSpPr>
        <p:spPr>
          <a:xfrm>
            <a:off x="4506232" y="729814"/>
            <a:ext cx="2621912"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Anomalies</a:t>
            </a:r>
            <a:endParaRPr sz="4400">
              <a:latin typeface="Tahoma"/>
              <a:cs typeface="Tahoma"/>
            </a:endParaRPr>
          </a:p>
        </p:txBody>
      </p:sp>
      <p:sp>
        <p:nvSpPr>
          <p:cNvPr id="4" name="object 4"/>
          <p:cNvSpPr txBox="1"/>
          <p:nvPr/>
        </p:nvSpPr>
        <p:spPr>
          <a:xfrm>
            <a:off x="536702" y="1939174"/>
            <a:ext cx="320446" cy="1098296"/>
          </a:xfrm>
          <a:prstGeom prst="rect">
            <a:avLst/>
          </a:prstGeom>
        </p:spPr>
        <p:txBody>
          <a:bodyPr wrap="square" lIns="0" tIns="0" rIns="0" bIns="0" rtlCol="0">
            <a:noAutofit/>
          </a:bodyPr>
          <a:lstStyle/>
          <a:p>
            <a:pPr marL="12700">
              <a:lnSpc>
                <a:spcPts val="4070"/>
              </a:lnSpc>
              <a:spcBef>
                <a:spcPts val="203"/>
              </a:spcBef>
            </a:pPr>
            <a:r>
              <a:rPr sz="3800" spc="0" dirty="0" smtClean="0">
                <a:solidFill>
                  <a:srgbClr val="64C7FE"/>
                </a:solidFill>
                <a:latin typeface="Tahoma"/>
                <a:cs typeface="Tahoma"/>
              </a:rPr>
              <a:t>•</a:t>
            </a:r>
            <a:endParaRPr sz="3800">
              <a:latin typeface="Tahoma"/>
              <a:cs typeface="Tahoma"/>
            </a:endParaRPr>
          </a:p>
          <a:p>
            <a:pPr marL="12700">
              <a:lnSpc>
                <a:spcPts val="4560"/>
              </a:lnSpc>
              <a:spcBef>
                <a:spcPts val="44"/>
              </a:spcBef>
            </a:pPr>
            <a:r>
              <a:rPr sz="5700" spc="0" baseline="-218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2006756"/>
            <a:ext cx="7335743" cy="2089658"/>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Mysterious</a:t>
            </a:r>
            <a:r>
              <a:rPr sz="3200" spc="19" dirty="0" smtClean="0">
                <a:latin typeface="Tahoma"/>
                <a:cs typeface="Tahoma"/>
              </a:rPr>
              <a:t> </a:t>
            </a:r>
            <a:r>
              <a:rPr sz="3200" spc="0" dirty="0" smtClean="0">
                <a:latin typeface="Tahoma"/>
                <a:cs typeface="Tahoma"/>
              </a:rPr>
              <a:t>influence</a:t>
            </a:r>
            <a:r>
              <a:rPr sz="3200" spc="19" dirty="0" smtClean="0">
                <a:latin typeface="Tahoma"/>
                <a:cs typeface="Tahoma"/>
              </a:rPr>
              <a:t> </a:t>
            </a:r>
            <a:r>
              <a:rPr sz="3200" spc="0" dirty="0" smtClean="0">
                <a:latin typeface="Tahoma"/>
                <a:cs typeface="Tahoma"/>
              </a:rPr>
              <a:t>called</a:t>
            </a:r>
            <a:r>
              <a:rPr sz="3200" spc="19" dirty="0" smtClean="0">
                <a:latin typeface="Tahoma"/>
                <a:cs typeface="Tahoma"/>
              </a:rPr>
              <a:t> </a:t>
            </a:r>
            <a:r>
              <a:rPr sz="3200" spc="0" dirty="0" smtClean="0">
                <a:latin typeface="Tahoma"/>
                <a:cs typeface="Tahoma"/>
              </a:rPr>
              <a:t>taste</a:t>
            </a:r>
            <a:endParaRPr sz="3200">
              <a:latin typeface="Tahoma"/>
              <a:cs typeface="Tahoma"/>
            </a:endParaRPr>
          </a:p>
          <a:p>
            <a:pPr marL="12700">
              <a:lnSpc>
                <a:spcPts val="3840"/>
              </a:lnSpc>
              <a:spcBef>
                <a:spcPts val="896"/>
              </a:spcBef>
            </a:pPr>
            <a:r>
              <a:rPr sz="3200" spc="0" dirty="0" smtClean="0">
                <a:latin typeface="Tahoma"/>
                <a:cs typeface="Tahoma"/>
              </a:rPr>
              <a:t>Personal contacts</a:t>
            </a:r>
            <a:r>
              <a:rPr sz="3200" spc="19" dirty="0" smtClean="0">
                <a:latin typeface="Tahoma"/>
                <a:cs typeface="Tahoma"/>
              </a:rPr>
              <a:t> </a:t>
            </a:r>
            <a:r>
              <a:rPr sz="3200" spc="0" dirty="0" smtClean="0">
                <a:latin typeface="Tahoma"/>
                <a:cs typeface="Tahoma"/>
              </a:rPr>
              <a:t>have</a:t>
            </a:r>
            <a:r>
              <a:rPr sz="3200" spc="19" dirty="0" smtClean="0">
                <a:latin typeface="Tahoma"/>
                <a:cs typeface="Tahoma"/>
              </a:rPr>
              <a:t> </a:t>
            </a:r>
            <a:r>
              <a:rPr sz="3200" spc="0" dirty="0" smtClean="0">
                <a:latin typeface="Tahoma"/>
                <a:cs typeface="Tahoma"/>
              </a:rPr>
              <a:t>strong</a:t>
            </a:r>
            <a:r>
              <a:rPr sz="3200" spc="19" dirty="0" smtClean="0">
                <a:latin typeface="Tahoma"/>
                <a:cs typeface="Tahoma"/>
              </a:rPr>
              <a:t> </a:t>
            </a:r>
            <a:r>
              <a:rPr sz="3200" spc="0" dirty="0" smtClean="0">
                <a:latin typeface="Tahoma"/>
                <a:cs typeface="Tahoma"/>
              </a:rPr>
              <a:t>influence, whether</a:t>
            </a:r>
            <a:r>
              <a:rPr sz="3200" spc="-95" dirty="0" smtClean="0">
                <a:latin typeface="Tahoma"/>
                <a:cs typeface="Tahoma"/>
              </a:rPr>
              <a:t> </a:t>
            </a:r>
            <a:r>
              <a:rPr sz="3200" spc="0" dirty="0" smtClean="0">
                <a:latin typeface="Tahoma"/>
                <a:cs typeface="Tahoma"/>
              </a:rPr>
              <a:t>they</a:t>
            </a:r>
            <a:r>
              <a:rPr sz="3200" spc="-41" dirty="0" smtClean="0">
                <a:latin typeface="Tahoma"/>
                <a:cs typeface="Tahoma"/>
              </a:rPr>
              <a:t> </a:t>
            </a:r>
            <a:r>
              <a:rPr sz="3200" spc="0" dirty="0" smtClean="0">
                <a:latin typeface="Tahoma"/>
                <a:cs typeface="Tahoma"/>
              </a:rPr>
              <a:t>compel</a:t>
            </a:r>
            <a:r>
              <a:rPr sz="3200" spc="19" dirty="0" smtClean="0">
                <a:latin typeface="Tahoma"/>
                <a:cs typeface="Tahoma"/>
              </a:rPr>
              <a:t> </a:t>
            </a:r>
            <a:r>
              <a:rPr sz="3200" spc="0" dirty="0" smtClean="0">
                <a:latin typeface="Tahoma"/>
                <a:cs typeface="Tahoma"/>
              </a:rPr>
              <a:t>agreement…</a:t>
            </a:r>
            <a:endParaRPr sz="3200">
              <a:latin typeface="Tahoma"/>
              <a:cs typeface="Tahoma"/>
            </a:endParaRPr>
          </a:p>
          <a:p>
            <a:pPr marL="12700" marR="60880">
              <a:lnSpc>
                <a:spcPts val="3850"/>
              </a:lnSpc>
              <a:spcBef>
                <a:spcPts val="638"/>
              </a:spcBef>
            </a:pPr>
            <a:r>
              <a:rPr sz="4800" spc="0" baseline="-1725" dirty="0" smtClean="0">
                <a:latin typeface="Tahoma"/>
                <a:cs typeface="Tahoma"/>
              </a:rPr>
              <a:t>Affluence</a:t>
            </a:r>
            <a:r>
              <a:rPr sz="4800" spc="19" baseline="-1725" dirty="0" smtClean="0">
                <a:latin typeface="Tahoma"/>
                <a:cs typeface="Tahoma"/>
              </a:rPr>
              <a:t> </a:t>
            </a:r>
            <a:r>
              <a:rPr sz="4800" spc="0" baseline="-1725" dirty="0" smtClean="0">
                <a:latin typeface="Tahoma"/>
                <a:cs typeface="Tahoma"/>
              </a:rPr>
              <a:t>and</a:t>
            </a:r>
            <a:r>
              <a:rPr sz="4800" spc="19" baseline="-1725" dirty="0" smtClean="0">
                <a:latin typeface="Tahoma"/>
                <a:cs typeface="Tahoma"/>
              </a:rPr>
              <a:t> </a:t>
            </a:r>
            <a:r>
              <a:rPr sz="4800" spc="0" baseline="-1725" dirty="0" smtClean="0">
                <a:latin typeface="Tahoma"/>
                <a:cs typeface="Tahoma"/>
              </a:rPr>
              <a:t>education</a:t>
            </a:r>
            <a:endParaRPr sz="3200">
              <a:latin typeface="Tahoma"/>
              <a:cs typeface="Tahoma"/>
            </a:endParaRPr>
          </a:p>
        </p:txBody>
      </p:sp>
      <p:sp>
        <p:nvSpPr>
          <p:cNvPr id="2" name="object 2"/>
          <p:cNvSpPr txBox="1"/>
          <p:nvPr/>
        </p:nvSpPr>
        <p:spPr>
          <a:xfrm>
            <a:off x="536702" y="3597286"/>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Tree>
    <p:extLst>
      <p:ext uri="{BB962C8B-B14F-4D97-AF65-F5344CB8AC3E}">
        <p14:creationId xmlns:p14="http://schemas.microsoft.com/office/powerpoint/2010/main" val="72315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5998" y="2678313"/>
            <a:ext cx="184666" cy="369332"/>
          </a:xfrm>
          <a:prstGeom prst="rect">
            <a:avLst/>
          </a:prstGeom>
          <a:noFill/>
        </p:spPr>
        <p:txBody>
          <a:bodyPr wrap="none" rtlCol="0">
            <a:spAutoFit/>
          </a:bodyPr>
          <a:lstStyle/>
          <a:p>
            <a:endParaRPr lang="en-US" dirty="0"/>
          </a:p>
        </p:txBody>
      </p:sp>
      <p:sp>
        <p:nvSpPr>
          <p:cNvPr id="3" name="Title 2"/>
          <p:cNvSpPr>
            <a:spLocks noGrp="1"/>
          </p:cNvSpPr>
          <p:nvPr>
            <p:ph type="title"/>
          </p:nvPr>
        </p:nvSpPr>
        <p:spPr/>
        <p:txBody>
          <a:bodyPr/>
          <a:lstStyle/>
          <a:p>
            <a:r>
              <a:rPr lang="en-US" dirty="0" smtClean="0"/>
              <a:t>Library Observations</a:t>
            </a:r>
            <a:endParaRPr lang="en-US" dirty="0"/>
          </a:p>
        </p:txBody>
      </p:sp>
      <p:sp>
        <p:nvSpPr>
          <p:cNvPr id="4" name="Content Placeholder 3"/>
          <p:cNvSpPr>
            <a:spLocks noGrp="1"/>
          </p:cNvSpPr>
          <p:nvPr>
            <p:ph idx="1"/>
          </p:nvPr>
        </p:nvSpPr>
        <p:spPr/>
        <p:txBody>
          <a:bodyPr/>
          <a:lstStyle/>
          <a:p>
            <a:r>
              <a:rPr lang="en-US" dirty="0" smtClean="0"/>
              <a:t>Most users of the library do not search in-depth.</a:t>
            </a:r>
          </a:p>
          <a:p>
            <a:r>
              <a:rPr lang="en-US" dirty="0" smtClean="0"/>
              <a:t>Most user are reluctant to ask a librarian or search the catalog for help.</a:t>
            </a:r>
          </a:p>
          <a:p>
            <a:endParaRPr lang="en-US" dirty="0"/>
          </a:p>
        </p:txBody>
      </p:sp>
    </p:spTree>
    <p:extLst>
      <p:ext uri="{BB962C8B-B14F-4D97-AF65-F5344CB8AC3E}">
        <p14:creationId xmlns:p14="http://schemas.microsoft.com/office/powerpoint/2010/main" val="114385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391400" cy="4431983"/>
          </a:xfrm>
          <a:prstGeom prst="rect">
            <a:avLst/>
          </a:prstGeom>
          <a:noFill/>
        </p:spPr>
        <p:txBody>
          <a:bodyPr wrap="square" rtlCol="0">
            <a:spAutoFit/>
          </a:bodyPr>
          <a:lstStyle/>
          <a:p>
            <a:endParaRPr lang="en-US" sz="2400" dirty="0"/>
          </a:p>
          <a:p>
            <a:r>
              <a:rPr lang="en-US" sz="2400" dirty="0"/>
              <a:t>The scenario about the patient in the hospital showcases the </a:t>
            </a:r>
            <a:r>
              <a:rPr lang="en-US" sz="2400" u="sng" dirty="0"/>
              <a:t>importance seeking information in groups</a:t>
            </a:r>
            <a:r>
              <a:rPr lang="en-US" sz="2400" dirty="0"/>
              <a:t>. The team members of the physician, nurse, night nurse, and pharmacist work together in measuring, searching, and recording information. Each measurement most be taken carefully and be as accurate as possible because it is important and useful related to the life of the patient. </a:t>
            </a:r>
            <a:endParaRPr lang="en-US" sz="2400" dirty="0" smtClean="0"/>
          </a:p>
          <a:p>
            <a:endParaRPr lang="en-US" sz="2400" dirty="0"/>
          </a:p>
          <a:p>
            <a:r>
              <a:rPr lang="en-US" sz="2400" dirty="0" smtClean="0"/>
              <a:t>What </a:t>
            </a:r>
            <a:r>
              <a:rPr lang="en-US" sz="2400" dirty="0"/>
              <a:t>is another example of situation where information is processed in this way?</a:t>
            </a:r>
          </a:p>
          <a:p>
            <a:endParaRPr lang="en-US" dirty="0"/>
          </a:p>
        </p:txBody>
      </p:sp>
      <p:sp>
        <p:nvSpPr>
          <p:cNvPr id="6" name="TextBox 5"/>
          <p:cNvSpPr txBox="1"/>
          <p:nvPr/>
        </p:nvSpPr>
        <p:spPr>
          <a:xfrm>
            <a:off x="838200" y="4800600"/>
            <a:ext cx="6324600" cy="523220"/>
          </a:xfrm>
          <a:prstGeom prst="rect">
            <a:avLst/>
          </a:prstGeom>
          <a:noFill/>
        </p:spPr>
        <p:txBody>
          <a:bodyPr wrap="square" rtlCol="0">
            <a:spAutoFit/>
          </a:bodyPr>
          <a:lstStyle/>
          <a:p>
            <a:r>
              <a:rPr lang="en-US" sz="2800" b="1" dirty="0" smtClean="0">
                <a:solidFill>
                  <a:srgbClr val="FF0000"/>
                </a:solidFill>
              </a:rPr>
              <a:t>Collaborative information seeking/use</a:t>
            </a:r>
            <a:endParaRPr lang="en-US" sz="2800" b="1" dirty="0">
              <a:solidFill>
                <a:srgbClr val="FF0000"/>
              </a:solidFill>
            </a:endParaRPr>
          </a:p>
        </p:txBody>
      </p:sp>
      <p:sp>
        <p:nvSpPr>
          <p:cNvPr id="7" name="Bent-Up Arrow 6"/>
          <p:cNvSpPr/>
          <p:nvPr/>
        </p:nvSpPr>
        <p:spPr>
          <a:xfrm rot="10800000">
            <a:off x="-1" y="1524000"/>
            <a:ext cx="1066281" cy="3657600"/>
          </a:xfrm>
          <a:prstGeom prst="bentUpArrow">
            <a:avLst>
              <a:gd name="adj1" fmla="val 9826"/>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57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Herbert Simon - </a:t>
            </a:r>
            <a:r>
              <a:rPr lang="en-US" i="1" dirty="0" err="1" smtClean="0">
                <a:solidFill>
                  <a:srgbClr val="000000"/>
                </a:solidFill>
              </a:rPr>
              <a:t>satisficing</a:t>
            </a:r>
            <a:endParaRPr lang="en-US" i="1" dirty="0">
              <a:solidFill>
                <a:srgbClr val="00000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rPr>
              <a:t>Simon argued </a:t>
            </a:r>
            <a:r>
              <a:rPr lang="en-US" dirty="0">
                <a:solidFill>
                  <a:srgbClr val="000000"/>
                </a:solidFill>
              </a:rPr>
              <a:t>that the presumed goal of maximization (or optimization) </a:t>
            </a:r>
            <a:r>
              <a:rPr lang="en-US" dirty="0" smtClean="0">
                <a:solidFill>
                  <a:srgbClr val="000000"/>
                </a:solidFill>
              </a:rPr>
              <a:t>is virtually </a:t>
            </a:r>
            <a:r>
              <a:rPr lang="en-US" dirty="0">
                <a:solidFill>
                  <a:srgbClr val="000000"/>
                </a:solidFill>
              </a:rPr>
              <a:t>always unrealizable in real life, owing both to the </a:t>
            </a:r>
            <a:r>
              <a:rPr lang="en-US" dirty="0" smtClean="0">
                <a:solidFill>
                  <a:srgbClr val="000000"/>
                </a:solidFill>
              </a:rPr>
              <a:t>complexity of </a:t>
            </a:r>
            <a:r>
              <a:rPr lang="en-US" dirty="0">
                <a:solidFill>
                  <a:srgbClr val="000000"/>
                </a:solidFill>
              </a:rPr>
              <a:t>the human environment and the limitations of </a:t>
            </a:r>
            <a:r>
              <a:rPr lang="en-US" dirty="0" smtClean="0">
                <a:solidFill>
                  <a:srgbClr val="000000"/>
                </a:solidFill>
              </a:rPr>
              <a:t>human information </a:t>
            </a:r>
            <a:r>
              <a:rPr lang="en-US" dirty="0">
                <a:solidFill>
                  <a:srgbClr val="000000"/>
                </a:solidFill>
              </a:rPr>
              <a:t>processing.</a:t>
            </a:r>
          </a:p>
        </p:txBody>
      </p:sp>
    </p:spTree>
    <p:extLst>
      <p:ext uri="{BB962C8B-B14F-4D97-AF65-F5344CB8AC3E}">
        <p14:creationId xmlns:p14="http://schemas.microsoft.com/office/powerpoint/2010/main" val="4040476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Herbert Simon - </a:t>
            </a:r>
            <a:r>
              <a:rPr lang="en-US" i="1" dirty="0" err="1" smtClean="0">
                <a:solidFill>
                  <a:srgbClr val="000000"/>
                </a:solidFill>
              </a:rPr>
              <a:t>satisficing</a:t>
            </a:r>
            <a:endParaRPr lang="en-US" i="1" dirty="0">
              <a:solidFill>
                <a:srgbClr val="000000"/>
              </a:solidFill>
            </a:endParaRPr>
          </a:p>
        </p:txBody>
      </p:sp>
      <p:sp>
        <p:nvSpPr>
          <p:cNvPr id="3" name="Content Placeholder 2"/>
          <p:cNvSpPr>
            <a:spLocks noGrp="1"/>
          </p:cNvSpPr>
          <p:nvPr>
            <p:ph idx="1"/>
          </p:nvPr>
        </p:nvSpPr>
        <p:spPr/>
        <p:txBody>
          <a:bodyPr/>
          <a:lstStyle/>
          <a:p>
            <a:pPr>
              <a:buNone/>
            </a:pPr>
            <a:r>
              <a:rPr lang="en-US" dirty="0" smtClean="0"/>
              <a:t>In </a:t>
            </a:r>
            <a:r>
              <a:rPr lang="en-US" dirty="0"/>
              <a:t>choice situations</a:t>
            </a:r>
            <a:r>
              <a:rPr lang="en-US" dirty="0" smtClean="0"/>
              <a:t>, people </a:t>
            </a:r>
            <a:r>
              <a:rPr lang="en-US" dirty="0"/>
              <a:t>actually have the goal of “</a:t>
            </a:r>
            <a:r>
              <a:rPr lang="en-US" dirty="0" err="1"/>
              <a:t>satisficing</a:t>
            </a:r>
            <a:r>
              <a:rPr lang="en-US" dirty="0"/>
              <a:t>” rather than maximizing</a:t>
            </a:r>
            <a:r>
              <a:rPr lang="en-US" dirty="0" smtClean="0"/>
              <a:t>.</a:t>
            </a:r>
          </a:p>
          <a:p>
            <a:pPr>
              <a:buNone/>
            </a:pPr>
            <a:endParaRPr lang="en-US" dirty="0"/>
          </a:p>
          <a:p>
            <a:pPr>
              <a:buNone/>
            </a:pPr>
            <a:r>
              <a:rPr lang="en-US" dirty="0"/>
              <a:t>To </a:t>
            </a:r>
            <a:r>
              <a:rPr lang="en-US" dirty="0" err="1"/>
              <a:t>satisfice</a:t>
            </a:r>
            <a:r>
              <a:rPr lang="en-US" dirty="0"/>
              <a:t>, people need only to be able to place goods </a:t>
            </a:r>
            <a:r>
              <a:rPr lang="en-US" dirty="0" smtClean="0"/>
              <a:t>on some </a:t>
            </a:r>
            <a:r>
              <a:rPr lang="en-US" dirty="0"/>
              <a:t>scale in terms of the degree of satisfaction they will afford</a:t>
            </a:r>
            <a:r>
              <a:rPr lang="en-US" dirty="0" smtClean="0"/>
              <a:t>, and </a:t>
            </a:r>
            <a:r>
              <a:rPr lang="en-US" dirty="0"/>
              <a:t>to have a threshold of acceptability.</a:t>
            </a:r>
          </a:p>
        </p:txBody>
      </p:sp>
    </p:spTree>
    <p:extLst>
      <p:ext uri="{BB962C8B-B14F-4D97-AF65-F5344CB8AC3E}">
        <p14:creationId xmlns:p14="http://schemas.microsoft.com/office/powerpoint/2010/main" val="1805694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rgbClr val="000000"/>
                </a:solidFill>
              </a:rPr>
              <a:t>To </a:t>
            </a:r>
            <a:r>
              <a:rPr lang="en-US" dirty="0" err="1" smtClean="0">
                <a:solidFill>
                  <a:srgbClr val="000000"/>
                </a:solidFill>
              </a:rPr>
              <a:t>satisfice</a:t>
            </a:r>
            <a:r>
              <a:rPr lang="en-US" dirty="0" smtClean="0">
                <a:solidFill>
                  <a:srgbClr val="000000"/>
                </a:solidFill>
              </a:rPr>
              <a:t> is </a:t>
            </a:r>
            <a:r>
              <a:rPr lang="en-US" dirty="0">
                <a:solidFill>
                  <a:srgbClr val="000000"/>
                </a:solidFill>
              </a:rPr>
              <a:t>to pursue not the best option, but a good enough option.</a:t>
            </a:r>
          </a:p>
        </p:txBody>
      </p:sp>
      <p:sp>
        <p:nvSpPr>
          <p:cNvPr id="4" name="TextBox 3"/>
          <p:cNvSpPr txBox="1"/>
          <p:nvPr/>
        </p:nvSpPr>
        <p:spPr>
          <a:xfrm>
            <a:off x="3429000" y="5877580"/>
            <a:ext cx="5486400" cy="523220"/>
          </a:xfrm>
          <a:prstGeom prst="rect">
            <a:avLst/>
          </a:prstGeom>
          <a:noFill/>
        </p:spPr>
        <p:txBody>
          <a:bodyPr wrap="square" rtlCol="0">
            <a:spAutoFit/>
          </a:bodyPr>
          <a:lstStyle/>
          <a:p>
            <a:pPr algn="r"/>
            <a:r>
              <a:rPr lang="en-US" sz="1400" dirty="0">
                <a:solidFill>
                  <a:schemeClr val="bg1"/>
                </a:solidFill>
              </a:rPr>
              <a:t>Simon, H. A. (1957). </a:t>
            </a:r>
            <a:r>
              <a:rPr lang="en-US" sz="1400" i="1" dirty="0">
                <a:solidFill>
                  <a:schemeClr val="bg1"/>
                </a:solidFill>
              </a:rPr>
              <a:t>Models of man, social and rational: Mathematical</a:t>
            </a:r>
          </a:p>
          <a:p>
            <a:pPr algn="r"/>
            <a:r>
              <a:rPr lang="en-US" sz="1400" i="1" dirty="0">
                <a:solidFill>
                  <a:schemeClr val="bg1"/>
                </a:solidFill>
              </a:rPr>
              <a:t>essays on rational human behavior. New York: Wiley.</a:t>
            </a:r>
            <a:endParaRPr lang="en-US" sz="1400" dirty="0">
              <a:solidFill>
                <a:schemeClr val="bg1"/>
              </a:solidFill>
            </a:endParaRPr>
          </a:p>
        </p:txBody>
      </p:sp>
    </p:spTree>
    <p:extLst>
      <p:ext uri="{BB962C8B-B14F-4D97-AF65-F5344CB8AC3E}">
        <p14:creationId xmlns:p14="http://schemas.microsoft.com/office/powerpoint/2010/main" val="3070718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OMM 10"/>
          <p:cNvPicPr>
            <a:picLocks noChangeAspect="1" noChangeArrowheads="1"/>
          </p:cNvPicPr>
          <p:nvPr/>
        </p:nvPicPr>
        <p:blipFill>
          <a:blip r:embed="rId3" cstate="print">
            <a:lum bright="46000" contrast="-70000"/>
          </a:blip>
          <a:srcRect/>
          <a:stretch>
            <a:fillRect/>
          </a:stretch>
        </p:blipFill>
        <p:spPr bwMode="auto">
          <a:xfrm>
            <a:off x="152400" y="1517650"/>
            <a:ext cx="8839200" cy="4806950"/>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en-US" dirty="0" smtClean="0"/>
              <a:t>Quality Information</a:t>
            </a:r>
          </a:p>
        </p:txBody>
      </p:sp>
      <p:sp>
        <p:nvSpPr>
          <p:cNvPr id="18435" name="Rectangle 3"/>
          <p:cNvSpPr>
            <a:spLocks noGrp="1" noChangeArrowheads="1"/>
          </p:cNvSpPr>
          <p:nvPr>
            <p:ph idx="1"/>
          </p:nvPr>
        </p:nvSpPr>
        <p:spPr/>
        <p:txBody>
          <a:bodyPr/>
          <a:lstStyle/>
          <a:p>
            <a:pPr eaLnBrk="1" hangingPunct="1"/>
            <a:r>
              <a:rPr lang="en-US" dirty="0" smtClean="0"/>
              <a:t>What does that mean to you?</a:t>
            </a:r>
          </a:p>
          <a:p>
            <a:pPr lvl="1" eaLnBrk="1" hangingPunct="1"/>
            <a:r>
              <a:rPr lang="en-US" dirty="0" smtClean="0"/>
              <a:t>Accuracy</a:t>
            </a:r>
          </a:p>
          <a:p>
            <a:pPr lvl="1" eaLnBrk="1" hangingPunct="1"/>
            <a:r>
              <a:rPr lang="en-US" dirty="0" smtClean="0"/>
              <a:t>Depth</a:t>
            </a:r>
          </a:p>
          <a:p>
            <a:pPr lvl="1" eaLnBrk="1" hangingPunct="1"/>
            <a:r>
              <a:rPr lang="en-US" dirty="0" smtClean="0"/>
              <a:t>Caliber of sources</a:t>
            </a:r>
          </a:p>
          <a:p>
            <a:pPr lvl="1" eaLnBrk="1" hangingPunct="1"/>
            <a:r>
              <a:rPr lang="en-US" dirty="0" smtClean="0"/>
              <a:t>Timeliness</a:t>
            </a:r>
          </a:p>
          <a:p>
            <a:pPr lvl="1" eaLnBrk="1" hangingPunct="1"/>
            <a:r>
              <a:rPr lang="en-US" dirty="0" smtClean="0"/>
              <a:t>Documentation</a:t>
            </a:r>
          </a:p>
          <a:p>
            <a:pPr lvl="1" eaLnBrk="1" hangingPunct="1"/>
            <a:r>
              <a:rPr lang="en-US" dirty="0" smtClean="0"/>
              <a:t>Verified by several sources</a:t>
            </a:r>
          </a:p>
          <a:p>
            <a:pPr lvl="1" eaLnBrk="1" hangingPunct="1"/>
            <a:r>
              <a:rPr lang="en-US" dirty="0" smtClean="0"/>
              <a:t>Interest / new / fresh</a:t>
            </a:r>
          </a:p>
        </p:txBody>
      </p:sp>
      <p:sp>
        <p:nvSpPr>
          <p:cNvPr id="4101" name="Rectangle 5"/>
          <p:cNvSpPr>
            <a:spLocks noChangeArrowheads="1"/>
          </p:cNvSpPr>
          <p:nvPr/>
        </p:nvSpPr>
        <p:spPr bwMode="auto">
          <a:xfrm>
            <a:off x="0" y="0"/>
            <a:ext cx="9144000" cy="6858000"/>
          </a:xfrm>
          <a:prstGeom prst="rect">
            <a:avLst/>
          </a:prstGeom>
          <a:noFill/>
          <a:ln w="381000" algn="ctr">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315409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fade">
                                      <p:cBhvr>
                                        <p:cTn id="13" dur="500"/>
                                        <p:tgtEl>
                                          <p:spTgt spid="1843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Effect transition="in" filter="fade">
                                      <p:cBhvr>
                                        <p:cTn id="16" dur="500"/>
                                        <p:tgtEl>
                                          <p:spTgt spid="1843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fade">
                                      <p:cBhvr>
                                        <p:cTn id="19" dur="500"/>
                                        <p:tgtEl>
                                          <p:spTgt spid="1843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fade">
                                      <p:cBhvr>
                                        <p:cTn id="22" dur="500"/>
                                        <p:tgtEl>
                                          <p:spTgt spid="1843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animEffect transition="in" filter="fade">
                                      <p:cBhvr>
                                        <p:cTn id="25"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41485409"/>
              </p:ext>
            </p:extLst>
          </p:nvPr>
        </p:nvGraphicFramePr>
        <p:xfrm>
          <a:off x="128990" y="345079"/>
          <a:ext cx="8829325" cy="5315430"/>
        </p:xfrm>
        <a:graphic>
          <a:graphicData uri="http://schemas.openxmlformats.org/drawingml/2006/table">
            <a:tbl>
              <a:tblPr firstRow="1" bandRow="1">
                <a:tableStyleId>{9D7B26C5-4107-4FEC-AEDC-1716B250A1EF}</a:tableStyleId>
              </a:tblPr>
              <a:tblGrid>
                <a:gridCol w="1765865"/>
                <a:gridCol w="1765865"/>
                <a:gridCol w="2508043"/>
                <a:gridCol w="1406115"/>
                <a:gridCol w="1383437"/>
              </a:tblGrid>
              <a:tr h="478732">
                <a:tc>
                  <a:txBody>
                    <a:bodyPr/>
                    <a:lstStyle/>
                    <a:p>
                      <a:pPr algn="l"/>
                      <a:r>
                        <a:rPr lang="en-US" sz="1400" dirty="0" smtClean="0"/>
                        <a:t>Seeker(s) and situation</a:t>
                      </a:r>
                      <a:endParaRPr lang="en-US" sz="1400" dirty="0"/>
                    </a:p>
                  </a:txBody>
                  <a:tcPr/>
                </a:tc>
                <a:tc>
                  <a:txBody>
                    <a:bodyPr/>
                    <a:lstStyle/>
                    <a:p>
                      <a:pPr algn="l"/>
                      <a:r>
                        <a:rPr lang="en-US" sz="1400" dirty="0" smtClean="0"/>
                        <a:t>Main motivation</a:t>
                      </a:r>
                      <a:endParaRPr lang="en-US" sz="1400" dirty="0"/>
                    </a:p>
                  </a:txBody>
                  <a:tcPr/>
                </a:tc>
                <a:tc>
                  <a:txBody>
                    <a:bodyPr/>
                    <a:lstStyle/>
                    <a:p>
                      <a:pPr algn="l"/>
                      <a:r>
                        <a:rPr lang="en-US" sz="1400" dirty="0" smtClean="0"/>
                        <a:t>Sources of information</a:t>
                      </a:r>
                      <a:endParaRPr lang="en-US" sz="1400" dirty="0"/>
                    </a:p>
                  </a:txBody>
                  <a:tcPr/>
                </a:tc>
                <a:tc>
                  <a:txBody>
                    <a:bodyPr/>
                    <a:lstStyle/>
                    <a:p>
                      <a:pPr algn="l"/>
                      <a:r>
                        <a:rPr lang="en-US" sz="1400" dirty="0" smtClean="0"/>
                        <a:t>Time pressure</a:t>
                      </a:r>
                      <a:endParaRPr lang="en-US" sz="1400" dirty="0"/>
                    </a:p>
                  </a:txBody>
                  <a:tcPr/>
                </a:tc>
                <a:tc>
                  <a:txBody>
                    <a:bodyPr/>
                    <a:lstStyle/>
                    <a:p>
                      <a:pPr algn="l"/>
                      <a:r>
                        <a:rPr lang="en-US" sz="1400" dirty="0" smtClean="0"/>
                        <a:t>Degree of thoroughness</a:t>
                      </a:r>
                      <a:endParaRPr lang="en-US" sz="1400" dirty="0"/>
                    </a:p>
                  </a:txBody>
                  <a:tcPr/>
                </a:tc>
              </a:tr>
              <a:tr h="478732">
                <a:tc>
                  <a:txBody>
                    <a:bodyPr/>
                    <a:lstStyle/>
                    <a:p>
                      <a:pPr algn="l"/>
                      <a:r>
                        <a:rPr lang="en-US" sz="1400" dirty="0" smtClean="0"/>
                        <a:t>Julie: car purchase</a:t>
                      </a:r>
                      <a:endParaRPr lang="en-US" sz="1400" dirty="0"/>
                    </a:p>
                  </a:txBody>
                  <a:tcPr/>
                </a:tc>
                <a:tc>
                  <a:txBody>
                    <a:bodyPr/>
                    <a:lstStyle/>
                    <a:p>
                      <a:pPr algn="l"/>
                      <a:r>
                        <a:rPr lang="en-US" sz="1400" dirty="0" smtClean="0"/>
                        <a:t>Optimize functionality and</a:t>
                      </a:r>
                      <a:r>
                        <a:rPr lang="en-US" sz="1400" baseline="0" dirty="0" smtClean="0"/>
                        <a:t> value</a:t>
                      </a:r>
                      <a:endParaRPr lang="en-US" sz="1400" dirty="0"/>
                    </a:p>
                  </a:txBody>
                  <a:tcPr/>
                </a:tc>
                <a:tc>
                  <a:txBody>
                    <a:bodyPr/>
                    <a:lstStyle/>
                    <a:p>
                      <a:pPr algn="l"/>
                      <a:r>
                        <a:rPr lang="en-US" sz="1400" dirty="0" smtClean="0"/>
                        <a:t>Friends, web pages, salespeople</a:t>
                      </a:r>
                      <a:endParaRPr lang="en-US" sz="1400" dirty="0"/>
                    </a:p>
                  </a:txBody>
                  <a:tcPr/>
                </a:tc>
                <a:tc>
                  <a:txBody>
                    <a:bodyPr/>
                    <a:lstStyle/>
                    <a:p>
                      <a:pPr algn="l"/>
                      <a:r>
                        <a:rPr lang="en-US" sz="1400" dirty="0" smtClean="0"/>
                        <a:t>Low (months)</a:t>
                      </a:r>
                      <a:endParaRPr lang="en-US" sz="1400" dirty="0"/>
                    </a:p>
                  </a:txBody>
                  <a:tcPr/>
                </a:tc>
                <a:tc>
                  <a:txBody>
                    <a:bodyPr/>
                    <a:lstStyle/>
                    <a:p>
                      <a:pPr algn="l"/>
                      <a:r>
                        <a:rPr lang="en-US" sz="1400" dirty="0" smtClean="0"/>
                        <a:t>low</a:t>
                      </a:r>
                      <a:endParaRPr lang="en-US" sz="1400" dirty="0"/>
                    </a:p>
                  </a:txBody>
                  <a:tcPr/>
                </a:tc>
              </a:tr>
              <a:tr h="872982">
                <a:tc>
                  <a:txBody>
                    <a:bodyPr/>
                    <a:lstStyle/>
                    <a:p>
                      <a:pPr algn="l"/>
                      <a:r>
                        <a:rPr lang="en-US" sz="1400" dirty="0" smtClean="0"/>
                        <a:t>Leslie: library research</a:t>
                      </a:r>
                      <a:endParaRPr lang="en-US" sz="1400" dirty="0"/>
                    </a:p>
                  </a:txBody>
                  <a:tcPr/>
                </a:tc>
                <a:tc>
                  <a:txBody>
                    <a:bodyPr/>
                    <a:lstStyle/>
                    <a:p>
                      <a:pPr algn="l"/>
                      <a:r>
                        <a:rPr lang="en-US" sz="1400" dirty="0" smtClean="0"/>
                        <a:t>Class assignment; earn credit/grade</a:t>
                      </a:r>
                      <a:endParaRPr lang="en-US" sz="1400" dirty="0"/>
                    </a:p>
                  </a:txBody>
                  <a:tcPr/>
                </a:tc>
                <a:tc>
                  <a:txBody>
                    <a:bodyPr/>
                    <a:lstStyle/>
                    <a:p>
                      <a:pPr algn="l"/>
                      <a:r>
                        <a:rPr lang="en-US" sz="1400" dirty="0" smtClean="0"/>
                        <a:t>Online catalogs, books, journals, professional advice</a:t>
                      </a:r>
                      <a:r>
                        <a:rPr lang="en-US" sz="1400" baseline="0" dirty="0" smtClean="0"/>
                        <a:t> (on how to search</a:t>
                      </a:r>
                      <a:endParaRPr lang="en-US" sz="1400" dirty="0"/>
                    </a:p>
                  </a:txBody>
                  <a:tcPr/>
                </a:tc>
                <a:tc>
                  <a:txBody>
                    <a:bodyPr/>
                    <a:lstStyle/>
                    <a:p>
                      <a:pPr algn="l"/>
                      <a:r>
                        <a:rPr lang="en-US" sz="1400" dirty="0" smtClean="0"/>
                        <a:t>Moderate (weeks)</a:t>
                      </a:r>
                      <a:endParaRPr lang="en-US" sz="1400" dirty="0"/>
                    </a:p>
                  </a:txBody>
                  <a:tcPr/>
                </a:tc>
                <a:tc>
                  <a:txBody>
                    <a:bodyPr/>
                    <a:lstStyle/>
                    <a:p>
                      <a:pPr algn="l"/>
                      <a:r>
                        <a:rPr lang="en-US" sz="1400" dirty="0" smtClean="0"/>
                        <a:t>moderate</a:t>
                      </a:r>
                      <a:endParaRPr lang="en-US" sz="1400" dirty="0"/>
                    </a:p>
                  </a:txBody>
                  <a:tcPr/>
                </a:tc>
              </a:tr>
              <a:tr h="1267232">
                <a:tc>
                  <a:txBody>
                    <a:bodyPr/>
                    <a:lstStyle/>
                    <a:p>
                      <a:pPr algn="l"/>
                      <a:r>
                        <a:rPr lang="en-US" sz="1400" dirty="0" smtClean="0"/>
                        <a:t>Hospital ICU team members: caring for an accident victim</a:t>
                      </a:r>
                      <a:endParaRPr lang="en-US" sz="1400" dirty="0"/>
                    </a:p>
                  </a:txBody>
                  <a:tcPr/>
                </a:tc>
                <a:tc>
                  <a:txBody>
                    <a:bodyPr/>
                    <a:lstStyle/>
                    <a:p>
                      <a:pPr algn="l"/>
                      <a:r>
                        <a:rPr lang="en-US" sz="1400" dirty="0" smtClean="0"/>
                        <a:t>Work assignment; desire to help others</a:t>
                      </a:r>
                      <a:endParaRPr lang="en-US" sz="1400" dirty="0"/>
                    </a:p>
                  </a:txBody>
                  <a:tcPr/>
                </a:tc>
                <a:tc>
                  <a:txBody>
                    <a:bodyPr/>
                    <a:lstStyle/>
                    <a:p>
                      <a:pPr algn="l"/>
                      <a:r>
                        <a:rPr lang="en-US" sz="1400" dirty="0" smtClean="0"/>
                        <a:t>Observation of patient, paper and electronic records, monitoring devices, medical manuals, hospital employees</a:t>
                      </a:r>
                      <a:endParaRPr lang="en-US" sz="1400" dirty="0"/>
                    </a:p>
                  </a:txBody>
                  <a:tcPr/>
                </a:tc>
                <a:tc>
                  <a:txBody>
                    <a:bodyPr/>
                    <a:lstStyle/>
                    <a:p>
                      <a:pPr algn="l"/>
                      <a:r>
                        <a:rPr lang="en-US" sz="1400" dirty="0" smtClean="0"/>
                        <a:t>Very high (hours or days, based on patient improvement</a:t>
                      </a:r>
                      <a:endParaRPr lang="en-US" sz="1400" dirty="0"/>
                    </a:p>
                  </a:txBody>
                  <a:tcPr/>
                </a:tc>
                <a:tc>
                  <a:txBody>
                    <a:bodyPr/>
                    <a:lstStyle/>
                    <a:p>
                      <a:pPr algn="l"/>
                      <a:r>
                        <a:rPr lang="en-US" sz="1400" dirty="0" smtClean="0"/>
                        <a:t>High</a:t>
                      </a:r>
                      <a:endParaRPr lang="en-US" sz="1400" dirty="0"/>
                    </a:p>
                  </a:txBody>
                  <a:tcPr/>
                </a:tc>
              </a:tr>
              <a:tr h="478732">
                <a:tc>
                  <a:txBody>
                    <a:bodyPr/>
                    <a:lstStyle/>
                    <a:p>
                      <a:pPr algn="l"/>
                      <a:r>
                        <a:rPr lang="en-US" sz="1400" dirty="0" smtClean="0"/>
                        <a:t>Joe: horse race wager</a:t>
                      </a:r>
                      <a:endParaRPr lang="en-US" sz="1400" dirty="0"/>
                    </a:p>
                  </a:txBody>
                  <a:tcPr/>
                </a:tc>
                <a:tc>
                  <a:txBody>
                    <a:bodyPr/>
                    <a:lstStyle/>
                    <a:p>
                      <a:pPr algn="l"/>
                      <a:r>
                        <a:rPr lang="en-US" sz="1400" dirty="0" smtClean="0"/>
                        <a:t>Desire for thrill; to win money</a:t>
                      </a:r>
                      <a:endParaRPr lang="en-US" sz="1400" dirty="0"/>
                    </a:p>
                  </a:txBody>
                  <a:tcPr/>
                </a:tc>
                <a:tc>
                  <a:txBody>
                    <a:bodyPr/>
                    <a:lstStyle/>
                    <a:p>
                      <a:pPr algn="l"/>
                      <a:r>
                        <a:rPr lang="en-US" sz="1400" dirty="0" smtClean="0"/>
                        <a:t>Special journals, observation, intuition</a:t>
                      </a:r>
                      <a:endParaRPr lang="en-US" sz="1400" dirty="0"/>
                    </a:p>
                  </a:txBody>
                  <a:tcPr/>
                </a:tc>
                <a:tc>
                  <a:txBody>
                    <a:bodyPr/>
                    <a:lstStyle/>
                    <a:p>
                      <a:pPr algn="l"/>
                      <a:r>
                        <a:rPr lang="en-US" sz="1400" dirty="0" smtClean="0"/>
                        <a:t>Very high (minutes)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George: legal research</a:t>
                      </a:r>
                      <a:endParaRPr lang="en-US" sz="1400" dirty="0"/>
                    </a:p>
                  </a:txBody>
                  <a:tcPr/>
                </a:tc>
                <a:tc>
                  <a:txBody>
                    <a:bodyPr/>
                    <a:lstStyle/>
                    <a:p>
                      <a:pPr algn="l"/>
                      <a:r>
                        <a:rPr lang="en-US" sz="1400" dirty="0" smtClean="0"/>
                        <a:t>Work assignment; help relatives</a:t>
                      </a:r>
                      <a:endParaRPr lang="en-US" sz="1400" dirty="0"/>
                    </a:p>
                  </a:txBody>
                  <a:tcPr/>
                </a:tc>
                <a:tc>
                  <a:txBody>
                    <a:bodyPr/>
                    <a:lstStyle/>
                    <a:p>
                      <a:pPr algn="l"/>
                      <a:r>
                        <a:rPr lang="en-US" sz="1400" dirty="0" smtClean="0"/>
                        <a:t>Special databases and publications, professional advice</a:t>
                      </a:r>
                      <a:endParaRPr lang="en-US" sz="1400" dirty="0"/>
                    </a:p>
                  </a:txBody>
                  <a:tcPr/>
                </a:tc>
                <a:tc>
                  <a:txBody>
                    <a:bodyPr/>
                    <a:lstStyle/>
                    <a:p>
                      <a:pPr algn="l"/>
                      <a:r>
                        <a:rPr lang="en-US" sz="1400" dirty="0" smtClean="0"/>
                        <a:t>High (days)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Maria: information on cancers</a:t>
                      </a:r>
                      <a:endParaRPr lang="en-US" sz="1400" dirty="0"/>
                    </a:p>
                  </a:txBody>
                  <a:tcPr/>
                </a:tc>
                <a:tc>
                  <a:txBody>
                    <a:bodyPr/>
                    <a:lstStyle/>
                    <a:p>
                      <a:pPr algn="l"/>
                      <a:r>
                        <a:rPr lang="en-US" sz="1400" dirty="0" smtClean="0"/>
                        <a:t>Curiosity; preemptive information search</a:t>
                      </a:r>
                      <a:endParaRPr lang="en-US" sz="1400" dirty="0"/>
                    </a:p>
                  </a:txBody>
                  <a:tcPr/>
                </a:tc>
                <a:tc>
                  <a:txBody>
                    <a:bodyPr/>
                    <a:lstStyle/>
                    <a:p>
                      <a:pPr algn="l"/>
                      <a:r>
                        <a:rPr lang="en-US" sz="1400" dirty="0" smtClean="0"/>
                        <a:t>Web pages, books, brochures, friends, experts</a:t>
                      </a:r>
                      <a:endParaRPr lang="en-US" sz="1400" dirty="0"/>
                    </a:p>
                  </a:txBody>
                  <a:tcPr/>
                </a:tc>
                <a:tc>
                  <a:txBody>
                    <a:bodyPr/>
                    <a:lstStyle/>
                    <a:p>
                      <a:pPr algn="l"/>
                      <a:r>
                        <a:rPr lang="en-US" sz="1400" dirty="0" smtClean="0"/>
                        <a:t>None (lifetime)</a:t>
                      </a:r>
                      <a:endParaRPr lang="en-US" sz="1400" dirty="0"/>
                    </a:p>
                  </a:txBody>
                  <a:tcPr/>
                </a:tc>
                <a:tc>
                  <a:txBody>
                    <a:bodyPr/>
                    <a:lstStyle/>
                    <a:p>
                      <a:pPr algn="l"/>
                      <a:r>
                        <a:rPr lang="en-US" sz="1400" dirty="0" smtClean="0"/>
                        <a:t>moderate</a:t>
                      </a:r>
                      <a:endParaRPr lang="en-US" sz="1400" dirty="0"/>
                    </a:p>
                  </a:txBody>
                  <a:tcPr/>
                </a:tc>
              </a:tr>
            </a:tbl>
          </a:graphicData>
        </a:graphic>
      </p:graphicFrame>
      <p:sp>
        <p:nvSpPr>
          <p:cNvPr id="2" name="TextBox 1"/>
          <p:cNvSpPr txBox="1"/>
          <p:nvPr/>
        </p:nvSpPr>
        <p:spPr>
          <a:xfrm>
            <a:off x="304800" y="5715000"/>
            <a:ext cx="8305800" cy="923330"/>
          </a:xfrm>
          <a:prstGeom prst="rect">
            <a:avLst/>
          </a:prstGeom>
          <a:noFill/>
        </p:spPr>
        <p:txBody>
          <a:bodyPr wrap="square" rtlCol="0">
            <a:spAutoFit/>
          </a:bodyPr>
          <a:lstStyle/>
          <a:p>
            <a:r>
              <a:rPr lang="en-US" dirty="0"/>
              <a:t>What factors might determine an individual's point of satisficing? Or in other words if two people have the same information goal, time pressure, etc., what might make one person feel satisfied sooner/later than the other person?</a:t>
            </a:r>
          </a:p>
        </p:txBody>
      </p:sp>
    </p:spTree>
    <p:extLst>
      <p:ext uri="{BB962C8B-B14F-4D97-AF65-F5344CB8AC3E}">
        <p14:creationId xmlns:p14="http://schemas.microsoft.com/office/powerpoint/2010/main" val="236762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79602" y="394534"/>
            <a:ext cx="7533505" cy="5284928"/>
          </a:xfrm>
          <a:prstGeom prst="rect">
            <a:avLst/>
          </a:prstGeom>
        </p:spPr>
        <p:txBody>
          <a:bodyPr wrap="square" lIns="0" tIns="0" rIns="0" bIns="0" rtlCol="0">
            <a:noAutofit/>
          </a:bodyPr>
          <a:lstStyle/>
          <a:p>
            <a:pPr marL="2471185" marR="2619142" algn="ctr">
              <a:lnSpc>
                <a:spcPts val="4655"/>
              </a:lnSpc>
              <a:spcBef>
                <a:spcPts val="232"/>
              </a:spcBef>
            </a:pPr>
            <a:r>
              <a:rPr sz="4400" spc="0" dirty="0" smtClean="0">
                <a:latin typeface="Tahoma"/>
                <a:cs typeface="Tahoma"/>
              </a:rPr>
              <a:t>Summary</a:t>
            </a:r>
            <a:endParaRPr sz="4400" dirty="0">
              <a:latin typeface="Tahoma"/>
              <a:cs typeface="Tahoma"/>
            </a:endParaRPr>
          </a:p>
          <a:p>
            <a:pPr marL="12700" marR="436134">
              <a:lnSpc>
                <a:spcPts val="3020"/>
              </a:lnSpc>
              <a:spcBef>
                <a:spcPts val="955"/>
              </a:spcBef>
            </a:pPr>
            <a:r>
              <a:rPr sz="2800" spc="0" dirty="0" smtClean="0">
                <a:latin typeface="Tahoma"/>
                <a:cs typeface="Tahoma"/>
              </a:rPr>
              <a:t>Few</a:t>
            </a:r>
            <a:r>
              <a:rPr sz="2800" spc="-14" dirty="0" smtClean="0">
                <a:latin typeface="Tahoma"/>
                <a:cs typeface="Tahoma"/>
              </a:rPr>
              <a:t> </a:t>
            </a:r>
            <a:r>
              <a:rPr sz="2800" spc="0" dirty="0" smtClean="0">
                <a:latin typeface="Tahoma"/>
                <a:cs typeface="Tahoma"/>
              </a:rPr>
              <a:t>problems</a:t>
            </a:r>
            <a:r>
              <a:rPr sz="2800" spc="9" dirty="0" smtClean="0">
                <a:latin typeface="Tahoma"/>
                <a:cs typeface="Tahoma"/>
              </a:rPr>
              <a:t> </a:t>
            </a:r>
            <a:r>
              <a:rPr sz="2800" spc="0" dirty="0" smtClean="0">
                <a:latin typeface="Tahoma"/>
                <a:cs typeface="Tahoma"/>
              </a:rPr>
              <a:t>are</a:t>
            </a:r>
            <a:r>
              <a:rPr sz="2800" spc="9" dirty="0" smtClean="0">
                <a:latin typeface="Tahoma"/>
                <a:cs typeface="Tahoma"/>
              </a:rPr>
              <a:t> </a:t>
            </a:r>
            <a:r>
              <a:rPr sz="2800" spc="0" dirty="0" smtClean="0">
                <a:latin typeface="Tahoma"/>
                <a:cs typeface="Tahoma"/>
              </a:rPr>
              <a:t>immediately solved</a:t>
            </a:r>
            <a:r>
              <a:rPr sz="2800" spc="9" dirty="0" smtClean="0">
                <a:latin typeface="Tahoma"/>
                <a:cs typeface="Tahoma"/>
              </a:rPr>
              <a:t> </a:t>
            </a:r>
            <a:r>
              <a:rPr sz="2800" spc="0" dirty="0" smtClean="0">
                <a:latin typeface="Tahoma"/>
                <a:cs typeface="Tahoma"/>
              </a:rPr>
              <a:t>by</a:t>
            </a:r>
            <a:r>
              <a:rPr sz="2800" spc="9" dirty="0" smtClean="0">
                <a:latin typeface="Tahoma"/>
                <a:cs typeface="Tahoma"/>
              </a:rPr>
              <a:t> </a:t>
            </a:r>
            <a:r>
              <a:rPr sz="2800" spc="0" dirty="0" smtClean="0">
                <a:latin typeface="Tahoma"/>
                <a:cs typeface="Tahoma"/>
              </a:rPr>
              <a:t>the discovery of relevant information.</a:t>
            </a:r>
            <a:endParaRPr sz="2800" dirty="0">
              <a:latin typeface="Tahoma"/>
              <a:cs typeface="Tahoma"/>
            </a:endParaRPr>
          </a:p>
          <a:p>
            <a:pPr marL="12700" marR="51683">
              <a:lnSpc>
                <a:spcPct val="100585"/>
              </a:lnSpc>
              <a:spcBef>
                <a:spcPts val="139"/>
              </a:spcBef>
            </a:pPr>
            <a:r>
              <a:rPr sz="2800" spc="0" dirty="0" smtClean="0">
                <a:latin typeface="Tahoma"/>
                <a:cs typeface="Tahoma"/>
              </a:rPr>
              <a:t>People resort</a:t>
            </a:r>
            <a:r>
              <a:rPr sz="2800" spc="9" dirty="0" smtClean="0">
                <a:latin typeface="Tahoma"/>
                <a:cs typeface="Tahoma"/>
              </a:rPr>
              <a:t> </a:t>
            </a:r>
            <a:r>
              <a:rPr sz="2800" spc="0" dirty="0" smtClean="0">
                <a:latin typeface="Tahoma"/>
                <a:cs typeface="Tahoma"/>
              </a:rPr>
              <a:t>to</a:t>
            </a:r>
            <a:r>
              <a:rPr sz="2800" spc="9" dirty="0" smtClean="0">
                <a:latin typeface="Tahoma"/>
                <a:cs typeface="Tahoma"/>
              </a:rPr>
              <a:t> </a:t>
            </a:r>
            <a:r>
              <a:rPr sz="2800" spc="0" dirty="0" smtClean="0">
                <a:latin typeface="Tahoma"/>
                <a:cs typeface="Tahoma"/>
              </a:rPr>
              <a:t>simple strategies</a:t>
            </a:r>
            <a:endParaRPr sz="2800" dirty="0">
              <a:latin typeface="Tahoma"/>
              <a:cs typeface="Tahoma"/>
            </a:endParaRPr>
          </a:p>
          <a:p>
            <a:pPr marL="12700" marR="395674">
              <a:lnSpc>
                <a:spcPts val="3020"/>
              </a:lnSpc>
              <a:spcBef>
                <a:spcPts val="852"/>
              </a:spcBef>
            </a:pPr>
            <a:r>
              <a:rPr sz="2800" spc="0" dirty="0" smtClean="0">
                <a:latin typeface="Tahoma"/>
                <a:cs typeface="Tahoma"/>
              </a:rPr>
              <a:t>Too much information isn’t necessary a good thing</a:t>
            </a:r>
            <a:endParaRPr sz="2800" dirty="0">
              <a:latin typeface="Tahoma"/>
              <a:cs typeface="Tahoma"/>
            </a:endParaRPr>
          </a:p>
          <a:p>
            <a:pPr marL="12700" marR="240699" indent="0">
              <a:lnSpc>
                <a:spcPts val="3020"/>
              </a:lnSpc>
              <a:spcBef>
                <a:spcPts val="676"/>
              </a:spcBef>
            </a:pPr>
            <a:r>
              <a:rPr sz="2800" spc="0" dirty="0" smtClean="0">
                <a:latin typeface="Tahoma"/>
                <a:cs typeface="Tahoma"/>
              </a:rPr>
              <a:t>Satisfying: a type of behavior,</a:t>
            </a:r>
            <a:r>
              <a:rPr sz="2800" spc="14" dirty="0" smtClean="0">
                <a:latin typeface="Tahoma"/>
                <a:cs typeface="Tahoma"/>
              </a:rPr>
              <a:t> </a:t>
            </a:r>
            <a:r>
              <a:rPr sz="2800" spc="0" dirty="0" smtClean="0">
                <a:latin typeface="Tahoma"/>
                <a:cs typeface="Tahoma"/>
              </a:rPr>
              <a:t>take into consideration time and place, good enough to satisfy the need of the seeker</a:t>
            </a:r>
            <a:endParaRPr sz="2800" dirty="0">
              <a:latin typeface="Tahoma"/>
              <a:cs typeface="Tahoma"/>
            </a:endParaRPr>
          </a:p>
          <a:p>
            <a:pPr marL="12700">
              <a:lnSpc>
                <a:spcPts val="3020"/>
              </a:lnSpc>
              <a:spcBef>
                <a:spcPts val="677"/>
              </a:spcBef>
            </a:pPr>
            <a:r>
              <a:rPr sz="2800" spc="0" dirty="0" smtClean="0">
                <a:latin typeface="Tahoma"/>
                <a:cs typeface="Tahoma"/>
              </a:rPr>
              <a:t>Optimizing:</a:t>
            </a:r>
            <a:r>
              <a:rPr sz="2800" spc="-14" dirty="0" smtClean="0">
                <a:latin typeface="Tahoma"/>
                <a:cs typeface="Tahoma"/>
              </a:rPr>
              <a:t> </a:t>
            </a:r>
            <a:r>
              <a:rPr sz="2800" spc="0" dirty="0" smtClean="0">
                <a:latin typeface="Tahoma"/>
                <a:cs typeface="Tahoma"/>
              </a:rPr>
              <a:t>Seeker of information did not make every possible attempt to the most complete, accurate, and detailed information available</a:t>
            </a:r>
            <a:endParaRPr sz="2800" dirty="0">
              <a:latin typeface="Tahoma"/>
              <a:cs typeface="Tahoma"/>
            </a:endParaRPr>
          </a:p>
        </p:txBody>
      </p:sp>
      <p:sp>
        <p:nvSpPr>
          <p:cNvPr id="3" name="object 3"/>
          <p:cNvSpPr txBox="1"/>
          <p:nvPr/>
        </p:nvSpPr>
        <p:spPr>
          <a:xfrm>
            <a:off x="536702" y="1057776"/>
            <a:ext cx="283565" cy="2628392"/>
          </a:xfrm>
          <a:prstGeom prst="rect">
            <a:avLst/>
          </a:prstGeom>
        </p:spPr>
        <p:txBody>
          <a:bodyPr wrap="square" lIns="0" tIns="0" rIns="0" bIns="0" rtlCol="0">
            <a:noAutofit/>
          </a:bodyPr>
          <a:lstStyle/>
          <a:p>
            <a:pPr marL="12700">
              <a:lnSpc>
                <a:spcPts val="3575"/>
              </a:lnSpc>
              <a:spcBef>
                <a:spcPts val="178"/>
              </a:spcBef>
            </a:pPr>
            <a:r>
              <a:rPr sz="3350" spc="0" dirty="0" smtClean="0">
                <a:solidFill>
                  <a:srgbClr val="64C7FE"/>
                </a:solidFill>
                <a:latin typeface="Tahoma"/>
                <a:cs typeface="Tahoma"/>
              </a:rPr>
              <a:t>•</a:t>
            </a:r>
            <a:endParaRPr sz="3350">
              <a:latin typeface="Tahoma"/>
              <a:cs typeface="Tahoma"/>
            </a:endParaRPr>
          </a:p>
          <a:p>
            <a:pPr marL="12700">
              <a:lnSpc>
                <a:spcPct val="100585"/>
              </a:lnSpc>
              <a:spcBef>
                <a:spcPts val="2497"/>
              </a:spcBef>
            </a:pPr>
            <a:r>
              <a:rPr sz="3350" spc="0" dirty="0" smtClean="0">
                <a:solidFill>
                  <a:srgbClr val="64C7FE"/>
                </a:solidFill>
                <a:latin typeface="Tahoma"/>
                <a:cs typeface="Tahoma"/>
              </a:rPr>
              <a:t>•</a:t>
            </a:r>
            <a:endParaRPr sz="3350">
              <a:latin typeface="Tahoma"/>
              <a:cs typeface="Tahoma"/>
            </a:endParaRPr>
          </a:p>
          <a:p>
            <a:pPr marL="12700">
              <a:lnSpc>
                <a:spcPts val="3695"/>
              </a:lnSpc>
              <a:spcBef>
                <a:spcPts val="184"/>
              </a:spcBef>
            </a:pPr>
            <a:r>
              <a:rPr sz="3350" spc="0" dirty="0" smtClean="0">
                <a:solidFill>
                  <a:srgbClr val="64C7FE"/>
                </a:solidFill>
                <a:latin typeface="Tahoma"/>
                <a:cs typeface="Tahoma"/>
              </a:rPr>
              <a:t>•</a:t>
            </a:r>
            <a:endParaRPr sz="3350">
              <a:latin typeface="Tahoma"/>
              <a:cs typeface="Tahoma"/>
            </a:endParaRPr>
          </a:p>
          <a:p>
            <a:pPr marL="12700">
              <a:lnSpc>
                <a:spcPts val="4025"/>
              </a:lnSpc>
              <a:spcBef>
                <a:spcPts val="2692"/>
              </a:spcBef>
            </a:pPr>
            <a:r>
              <a:rPr sz="5025" spc="0" baseline="-2473" dirty="0" smtClean="0">
                <a:solidFill>
                  <a:srgbClr val="64C7FE"/>
                </a:solidFill>
                <a:latin typeface="Tahoma"/>
                <a:cs typeface="Tahoma"/>
              </a:rPr>
              <a:t>•</a:t>
            </a:r>
            <a:endParaRPr sz="3350">
              <a:latin typeface="Tahoma"/>
              <a:cs typeface="Tahoma"/>
            </a:endParaRPr>
          </a:p>
        </p:txBody>
      </p:sp>
      <p:sp>
        <p:nvSpPr>
          <p:cNvPr id="2" name="object 2"/>
          <p:cNvSpPr txBox="1"/>
          <p:nvPr/>
        </p:nvSpPr>
        <p:spPr>
          <a:xfrm>
            <a:off x="536702" y="4471536"/>
            <a:ext cx="283565" cy="452119"/>
          </a:xfrm>
          <a:prstGeom prst="rect">
            <a:avLst/>
          </a:prstGeom>
        </p:spPr>
        <p:txBody>
          <a:bodyPr wrap="square" lIns="0" tIns="0" rIns="0" bIns="0" rtlCol="0">
            <a:noAutofit/>
          </a:bodyPr>
          <a:lstStyle/>
          <a:p>
            <a:pPr marL="12700">
              <a:lnSpc>
                <a:spcPts val="3560"/>
              </a:lnSpc>
              <a:spcBef>
                <a:spcPts val="178"/>
              </a:spcBef>
            </a:pPr>
            <a:r>
              <a:rPr sz="3350" spc="0" dirty="0" smtClean="0">
                <a:solidFill>
                  <a:srgbClr val="64C7FE"/>
                </a:solidFill>
                <a:latin typeface="Tahoma"/>
                <a:cs typeface="Tahoma"/>
              </a:rPr>
              <a:t>•</a:t>
            </a:r>
            <a:endParaRPr sz="3350">
              <a:latin typeface="Tahoma"/>
              <a:cs typeface="Tahoma"/>
            </a:endParaRPr>
          </a:p>
        </p:txBody>
      </p:sp>
    </p:spTree>
    <p:extLst>
      <p:ext uri="{BB962C8B-B14F-4D97-AF65-F5344CB8AC3E}">
        <p14:creationId xmlns:p14="http://schemas.microsoft.com/office/powerpoint/2010/main" val="670387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391400" cy="4431983"/>
          </a:xfrm>
          <a:prstGeom prst="rect">
            <a:avLst/>
          </a:prstGeom>
          <a:noFill/>
        </p:spPr>
        <p:txBody>
          <a:bodyPr wrap="square" rtlCol="0">
            <a:spAutoFit/>
          </a:bodyPr>
          <a:lstStyle/>
          <a:p>
            <a:endParaRPr lang="en-US" sz="2400" dirty="0"/>
          </a:p>
          <a:p>
            <a:r>
              <a:rPr lang="en-US" sz="2400" dirty="0"/>
              <a:t>The scenario about the patient in the hospital showcases the </a:t>
            </a:r>
            <a:r>
              <a:rPr lang="en-US" sz="2400" u="sng" dirty="0"/>
              <a:t>importance seeking information in groups</a:t>
            </a:r>
            <a:r>
              <a:rPr lang="en-US" sz="2400" dirty="0"/>
              <a:t>. The team members of the physician, nurse, night nurse, and pharmacist work together in measuring, searching, and recording information. Each measurement most be taken carefully and be as accurate as possible because it is important and useful related to the life of the patient. </a:t>
            </a:r>
            <a:endParaRPr lang="en-US" sz="2400" dirty="0" smtClean="0"/>
          </a:p>
          <a:p>
            <a:endParaRPr lang="en-US" sz="2400" dirty="0"/>
          </a:p>
          <a:p>
            <a:r>
              <a:rPr lang="en-US" sz="2400" dirty="0" smtClean="0"/>
              <a:t>What </a:t>
            </a:r>
            <a:r>
              <a:rPr lang="en-US" sz="2400" dirty="0"/>
              <a:t>is another example of situation where information is processed in this way?</a:t>
            </a:r>
          </a:p>
          <a:p>
            <a:endParaRPr lang="en-US" dirty="0"/>
          </a:p>
        </p:txBody>
      </p:sp>
      <p:sp>
        <p:nvSpPr>
          <p:cNvPr id="5" name="TextBox 4"/>
          <p:cNvSpPr txBox="1"/>
          <p:nvPr/>
        </p:nvSpPr>
        <p:spPr>
          <a:xfrm>
            <a:off x="6172200" y="4343400"/>
            <a:ext cx="2057400" cy="369332"/>
          </a:xfrm>
          <a:prstGeom prst="rect">
            <a:avLst/>
          </a:prstGeom>
          <a:noFill/>
        </p:spPr>
        <p:txBody>
          <a:bodyPr wrap="square" rtlCol="0">
            <a:spAutoFit/>
          </a:bodyPr>
          <a:lstStyle/>
          <a:p>
            <a:pPr algn="r"/>
            <a:r>
              <a:rPr lang="en-US" dirty="0" smtClean="0"/>
              <a:t>-Ally</a:t>
            </a:r>
            <a:endParaRPr lang="en-US" dirty="0"/>
          </a:p>
        </p:txBody>
      </p:sp>
      <p:sp>
        <p:nvSpPr>
          <p:cNvPr id="6" name="TextBox 5"/>
          <p:cNvSpPr txBox="1"/>
          <p:nvPr/>
        </p:nvSpPr>
        <p:spPr>
          <a:xfrm>
            <a:off x="838200" y="4800600"/>
            <a:ext cx="6324600" cy="523220"/>
          </a:xfrm>
          <a:prstGeom prst="rect">
            <a:avLst/>
          </a:prstGeom>
          <a:noFill/>
        </p:spPr>
        <p:txBody>
          <a:bodyPr wrap="square" rtlCol="0">
            <a:spAutoFit/>
          </a:bodyPr>
          <a:lstStyle/>
          <a:p>
            <a:r>
              <a:rPr lang="en-US" sz="2800" b="1" dirty="0" smtClean="0">
                <a:solidFill>
                  <a:srgbClr val="FF0000"/>
                </a:solidFill>
              </a:rPr>
              <a:t>Collaborative information seeking/use</a:t>
            </a:r>
            <a:endParaRPr lang="en-US" sz="2800" b="1" dirty="0">
              <a:solidFill>
                <a:srgbClr val="FF0000"/>
              </a:solidFill>
            </a:endParaRPr>
          </a:p>
        </p:txBody>
      </p:sp>
      <p:sp>
        <p:nvSpPr>
          <p:cNvPr id="7" name="Bent-Up Arrow 6"/>
          <p:cNvSpPr/>
          <p:nvPr/>
        </p:nvSpPr>
        <p:spPr>
          <a:xfrm rot="10800000">
            <a:off x="-1" y="1524000"/>
            <a:ext cx="1066281" cy="3657600"/>
          </a:xfrm>
          <a:prstGeom prst="bentUpArrow">
            <a:avLst>
              <a:gd name="adj1" fmla="val 9826"/>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0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6858000"/>
          </a:xfrm>
          <a:prstGeom prst="rect">
            <a:avLst/>
          </a:prstGeom>
        </p:spPr>
        <p:txBody>
          <a:bodyPr wrap="square" lIns="0" tIns="0" rIns="0" bIns="0" rtlCol="0">
            <a:noAutofit/>
          </a:bodyPr>
          <a:lstStyle/>
          <a:p>
            <a:endParaRPr/>
          </a:p>
        </p:txBody>
      </p:sp>
      <p:sp>
        <p:nvSpPr>
          <p:cNvPr id="9" name="object 9"/>
          <p:cNvSpPr/>
          <p:nvPr/>
        </p:nvSpPr>
        <p:spPr>
          <a:xfrm>
            <a:off x="7388351" y="5687567"/>
            <a:ext cx="1237488" cy="176783"/>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3261614" y="729814"/>
            <a:ext cx="2705918"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Definitions</a:t>
            </a:r>
            <a:endParaRPr sz="4400">
              <a:latin typeface="Tahoma"/>
              <a:cs typeface="Tahoma"/>
            </a:endParaRPr>
          </a:p>
        </p:txBody>
      </p:sp>
      <p:sp>
        <p:nvSpPr>
          <p:cNvPr id="5" name="object 5"/>
          <p:cNvSpPr txBox="1"/>
          <p:nvPr/>
        </p:nvSpPr>
        <p:spPr>
          <a:xfrm>
            <a:off x="536702" y="1890406"/>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4" name="object 4"/>
          <p:cNvSpPr txBox="1"/>
          <p:nvPr/>
        </p:nvSpPr>
        <p:spPr>
          <a:xfrm>
            <a:off x="914400" y="1981200"/>
            <a:ext cx="7716261" cy="3162817"/>
          </a:xfrm>
          <a:prstGeom prst="rect">
            <a:avLst/>
          </a:prstGeom>
        </p:spPr>
        <p:txBody>
          <a:bodyPr wrap="square" lIns="0" tIns="0" rIns="0" bIns="0" rtlCol="0">
            <a:noAutofit/>
          </a:bodyPr>
          <a:lstStyle/>
          <a:p>
            <a:pPr marL="12700" marR="26845">
              <a:lnSpc>
                <a:spcPts val="3410"/>
              </a:lnSpc>
              <a:spcBef>
                <a:spcPts val="170"/>
              </a:spcBef>
            </a:pP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 any</a:t>
            </a:r>
            <a:r>
              <a:rPr sz="3200" spc="19" dirty="0" smtClean="0">
                <a:latin typeface="Tahoma"/>
                <a:cs typeface="Tahoma"/>
              </a:rPr>
              <a:t> </a:t>
            </a:r>
            <a:r>
              <a:rPr sz="3200" spc="0" dirty="0" smtClean="0">
                <a:latin typeface="Tahoma"/>
                <a:cs typeface="Tahoma"/>
              </a:rPr>
              <a:t>difference</a:t>
            </a:r>
            <a:r>
              <a:rPr sz="3200" spc="19" dirty="0" smtClean="0">
                <a:latin typeface="Tahoma"/>
                <a:cs typeface="Tahoma"/>
              </a:rPr>
              <a:t> </a:t>
            </a:r>
            <a:r>
              <a:rPr sz="3200" spc="0" dirty="0" smtClean="0">
                <a:latin typeface="Tahoma"/>
                <a:cs typeface="Tahoma"/>
              </a:rPr>
              <a:t>you</a:t>
            </a:r>
            <a:r>
              <a:rPr sz="3200" spc="19" dirty="0" smtClean="0">
                <a:latin typeface="Tahoma"/>
                <a:cs typeface="Tahoma"/>
              </a:rPr>
              <a:t> </a:t>
            </a:r>
            <a:r>
              <a:rPr sz="3200" spc="0" dirty="0" smtClean="0">
                <a:latin typeface="Tahoma"/>
                <a:cs typeface="Tahoma"/>
              </a:rPr>
              <a:t>perceive,</a:t>
            </a:r>
            <a:endParaRPr sz="3200" dirty="0">
              <a:latin typeface="Tahoma"/>
              <a:cs typeface="Tahoma"/>
            </a:endParaRPr>
          </a:p>
          <a:p>
            <a:pPr marL="12700" marR="224314">
              <a:lnSpc>
                <a:spcPts val="3460"/>
              </a:lnSpc>
              <a:spcBef>
                <a:spcPts val="27"/>
              </a:spcBef>
            </a:pPr>
            <a:r>
              <a:rPr sz="3200" spc="0" dirty="0" smtClean="0">
                <a:latin typeface="Tahoma"/>
                <a:cs typeface="Tahoma"/>
              </a:rPr>
              <a:t>in</a:t>
            </a:r>
            <a:r>
              <a:rPr sz="3200" spc="9" dirty="0" smtClean="0">
                <a:latin typeface="Tahoma"/>
                <a:cs typeface="Tahoma"/>
              </a:rPr>
              <a:t> </a:t>
            </a:r>
            <a:r>
              <a:rPr sz="3200" spc="0" dirty="0" smtClean="0">
                <a:latin typeface="Tahoma"/>
                <a:cs typeface="Tahoma"/>
              </a:rPr>
              <a:t>your</a:t>
            </a:r>
            <a:r>
              <a:rPr sz="3200" spc="24" dirty="0" smtClean="0">
                <a:latin typeface="Tahoma"/>
                <a:cs typeface="Tahoma"/>
              </a:rPr>
              <a:t> </a:t>
            </a:r>
            <a:r>
              <a:rPr sz="3200" spc="0" dirty="0" smtClean="0">
                <a:latin typeface="Tahoma"/>
                <a:cs typeface="Tahoma"/>
              </a:rPr>
              <a:t>environment</a:t>
            </a:r>
            <a:r>
              <a:rPr sz="3200" spc="24" dirty="0" smtClean="0">
                <a:latin typeface="Tahoma"/>
                <a:cs typeface="Tahoma"/>
              </a:rPr>
              <a:t> </a:t>
            </a:r>
            <a:r>
              <a:rPr sz="3200" spc="0" dirty="0" smtClean="0">
                <a:latin typeface="Tahoma"/>
                <a:cs typeface="Tahoma"/>
              </a:rPr>
              <a:t>or within</a:t>
            </a:r>
            <a:r>
              <a:rPr sz="3200" spc="24" dirty="0" smtClean="0">
                <a:latin typeface="Tahoma"/>
                <a:cs typeface="Tahoma"/>
              </a:rPr>
              <a:t> </a:t>
            </a:r>
            <a:r>
              <a:rPr sz="3200" spc="0" dirty="0" smtClean="0">
                <a:latin typeface="Tahoma"/>
                <a:cs typeface="Tahoma"/>
              </a:rPr>
              <a:t>yourself.</a:t>
            </a:r>
            <a:r>
              <a:rPr sz="3200" spc="25" dirty="0" smtClean="0">
                <a:latin typeface="Tahoma"/>
                <a:cs typeface="Tahoma"/>
              </a:rPr>
              <a:t> </a:t>
            </a:r>
            <a:r>
              <a:rPr sz="3200" spc="0" dirty="0" smtClean="0">
                <a:latin typeface="Tahoma"/>
                <a:cs typeface="Tahoma"/>
              </a:rPr>
              <a:t>It is any</a:t>
            </a:r>
            <a:r>
              <a:rPr sz="3200" spc="19" dirty="0" smtClean="0">
                <a:latin typeface="Tahoma"/>
                <a:cs typeface="Tahoma"/>
              </a:rPr>
              <a:t> </a:t>
            </a:r>
            <a:r>
              <a:rPr sz="3200" spc="0" dirty="0" smtClean="0">
                <a:latin typeface="Tahoma"/>
                <a:cs typeface="Tahoma"/>
              </a:rPr>
              <a:t>aspect</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you</a:t>
            </a:r>
            <a:r>
              <a:rPr sz="3200" spc="19" dirty="0" smtClean="0">
                <a:latin typeface="Tahoma"/>
                <a:cs typeface="Tahoma"/>
              </a:rPr>
              <a:t> </a:t>
            </a:r>
            <a:r>
              <a:rPr sz="3200" spc="0" dirty="0" smtClean="0">
                <a:latin typeface="Tahoma"/>
                <a:cs typeface="Tahoma"/>
              </a:rPr>
              <a:t>notice</a:t>
            </a:r>
            <a:r>
              <a:rPr sz="3200" spc="19" dirty="0" smtClean="0">
                <a:latin typeface="Tahoma"/>
                <a:cs typeface="Tahoma"/>
              </a:rPr>
              <a:t> </a:t>
            </a:r>
            <a:r>
              <a:rPr sz="3200" spc="0" dirty="0" smtClean="0">
                <a:latin typeface="Tahoma"/>
                <a:cs typeface="Tahoma"/>
              </a:rPr>
              <a:t>in</a:t>
            </a:r>
            <a:r>
              <a:rPr sz="3200" spc="19" dirty="0" smtClean="0">
                <a:latin typeface="Tahoma"/>
                <a:cs typeface="Tahoma"/>
              </a:rPr>
              <a:t> </a:t>
            </a:r>
            <a:r>
              <a:rPr sz="3200" spc="0" dirty="0" smtClean="0">
                <a:latin typeface="Tahoma"/>
                <a:cs typeface="Tahoma"/>
              </a:rPr>
              <a:t>the pattern</a:t>
            </a:r>
            <a:r>
              <a:rPr sz="3200" spc="14" dirty="0" smtClean="0">
                <a:latin typeface="Tahoma"/>
                <a:cs typeface="Tahoma"/>
              </a:rPr>
              <a:t> </a:t>
            </a:r>
            <a:r>
              <a:rPr sz="3200" spc="0" dirty="0" smtClean="0">
                <a:latin typeface="Tahoma"/>
                <a:cs typeface="Tahoma"/>
              </a:rPr>
              <a:t>of</a:t>
            </a:r>
            <a:r>
              <a:rPr sz="3200" spc="14" dirty="0" smtClean="0">
                <a:latin typeface="Tahoma"/>
                <a:cs typeface="Tahoma"/>
              </a:rPr>
              <a:t> </a:t>
            </a:r>
            <a:r>
              <a:rPr sz="3200" spc="0" dirty="0" smtClean="0">
                <a:latin typeface="Tahoma"/>
                <a:cs typeface="Tahoma"/>
              </a:rPr>
              <a:t>reality.</a:t>
            </a:r>
            <a:endParaRPr sz="3200" dirty="0">
              <a:latin typeface="Tahoma"/>
              <a:cs typeface="Tahoma"/>
            </a:endParaRPr>
          </a:p>
          <a:p>
            <a:pPr marL="12700">
              <a:lnSpc>
                <a:spcPts val="3460"/>
              </a:lnSpc>
              <a:spcBef>
                <a:spcPts val="760"/>
              </a:spcBef>
            </a:pP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need</a:t>
            </a:r>
            <a:r>
              <a:rPr sz="3200" spc="19" dirty="0" smtClean="0">
                <a:latin typeface="Tahoma"/>
                <a:cs typeface="Tahoma"/>
              </a:rPr>
              <a:t> </a:t>
            </a:r>
            <a:r>
              <a:rPr sz="3200" spc="0" dirty="0" smtClean="0">
                <a:latin typeface="Tahoma"/>
                <a:cs typeface="Tahoma"/>
              </a:rPr>
              <a:t>– a recognition</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your knowledge</a:t>
            </a:r>
            <a:r>
              <a:rPr sz="3200" spc="29" dirty="0" smtClean="0">
                <a:latin typeface="Tahoma"/>
                <a:cs typeface="Tahoma"/>
              </a:rPr>
              <a:t> </a:t>
            </a:r>
            <a:r>
              <a:rPr sz="3200" spc="0" dirty="0" smtClean="0">
                <a:latin typeface="Tahoma"/>
                <a:cs typeface="Tahoma"/>
              </a:rPr>
              <a:t>is inadequate</a:t>
            </a:r>
            <a:r>
              <a:rPr sz="3200" spc="29" dirty="0" smtClean="0">
                <a:latin typeface="Tahoma"/>
                <a:cs typeface="Tahoma"/>
              </a:rPr>
              <a:t> </a:t>
            </a:r>
            <a:r>
              <a:rPr sz="3200" spc="0" dirty="0" smtClean="0">
                <a:latin typeface="Tahoma"/>
                <a:cs typeface="Tahoma"/>
              </a:rPr>
              <a:t>to</a:t>
            </a:r>
            <a:r>
              <a:rPr sz="3200" spc="9" dirty="0" smtClean="0">
                <a:latin typeface="Tahoma"/>
                <a:cs typeface="Tahoma"/>
              </a:rPr>
              <a:t> </a:t>
            </a:r>
            <a:r>
              <a:rPr sz="3200" spc="0" dirty="0" smtClean="0">
                <a:latin typeface="Tahoma"/>
                <a:cs typeface="Tahoma"/>
              </a:rPr>
              <a:t>satisfy</a:t>
            </a:r>
            <a:r>
              <a:rPr sz="3200" spc="29" dirty="0" smtClean="0">
                <a:latin typeface="Tahoma"/>
                <a:cs typeface="Tahoma"/>
              </a:rPr>
              <a:t> </a:t>
            </a:r>
            <a:r>
              <a:rPr sz="3200" spc="0" dirty="0" smtClean="0">
                <a:latin typeface="Tahoma"/>
                <a:cs typeface="Tahoma"/>
              </a:rPr>
              <a:t>a goal that</a:t>
            </a:r>
            <a:r>
              <a:rPr sz="3200" spc="14" dirty="0" smtClean="0">
                <a:latin typeface="Tahoma"/>
                <a:cs typeface="Tahoma"/>
              </a:rPr>
              <a:t> </a:t>
            </a:r>
            <a:r>
              <a:rPr sz="3200" spc="0" dirty="0" smtClean="0">
                <a:latin typeface="Tahoma"/>
                <a:cs typeface="Tahoma"/>
              </a:rPr>
              <a:t>you</a:t>
            </a:r>
            <a:r>
              <a:rPr sz="3200" spc="14" dirty="0" smtClean="0">
                <a:latin typeface="Tahoma"/>
                <a:cs typeface="Tahoma"/>
              </a:rPr>
              <a:t> </a:t>
            </a:r>
            <a:r>
              <a:rPr sz="3200" spc="0" dirty="0" smtClean="0">
                <a:latin typeface="Tahoma"/>
                <a:cs typeface="Tahoma"/>
              </a:rPr>
              <a:t>have.</a:t>
            </a:r>
            <a:endParaRPr sz="3200" dirty="0">
              <a:latin typeface="Tahoma"/>
              <a:cs typeface="Tahoma"/>
            </a:endParaRPr>
          </a:p>
        </p:txBody>
      </p:sp>
      <p:sp>
        <p:nvSpPr>
          <p:cNvPr id="3" name="object 3"/>
          <p:cNvSpPr txBox="1"/>
          <p:nvPr/>
        </p:nvSpPr>
        <p:spPr>
          <a:xfrm>
            <a:off x="536702" y="3743590"/>
            <a:ext cx="320446" cy="513080"/>
          </a:xfrm>
          <a:prstGeom prst="rect">
            <a:avLst/>
          </a:prstGeom>
        </p:spPr>
        <p:txBody>
          <a:bodyPr wrap="square" lIns="0" tIns="0" rIns="0" bIns="0" rtlCol="0">
            <a:noAutofit/>
          </a:bodyPr>
          <a:lstStyle/>
          <a:p>
            <a:pPr marL="12700">
              <a:lnSpc>
                <a:spcPts val="4040"/>
              </a:lnSpc>
              <a:spcBef>
                <a:spcPts val="202"/>
              </a:spcBef>
            </a:pPr>
            <a:r>
              <a:rPr sz="3850" spc="0" dirty="0" smtClean="0">
                <a:solidFill>
                  <a:srgbClr val="64C7FE"/>
                </a:solidFill>
                <a:latin typeface="Tahoma"/>
                <a:cs typeface="Tahoma"/>
              </a:rPr>
              <a:t>•</a:t>
            </a:r>
            <a:endParaRPr sz="3850">
              <a:latin typeface="Tahoma"/>
              <a:cs typeface="Tahoma"/>
            </a:endParaRPr>
          </a:p>
        </p:txBody>
      </p:sp>
      <p:sp>
        <p:nvSpPr>
          <p:cNvPr id="2" name="object 2"/>
          <p:cNvSpPr txBox="1"/>
          <p:nvPr/>
        </p:nvSpPr>
        <p:spPr>
          <a:xfrm>
            <a:off x="7378700" y="5681401"/>
            <a:ext cx="1247840" cy="152653"/>
          </a:xfrm>
          <a:prstGeom prst="rect">
            <a:avLst/>
          </a:prstGeom>
        </p:spPr>
        <p:txBody>
          <a:bodyPr wrap="square" lIns="0" tIns="0" rIns="0" bIns="0" rtlCol="0">
            <a:noAutofit/>
          </a:bodyPr>
          <a:lstStyle/>
          <a:p>
            <a:pPr marL="12700">
              <a:lnSpc>
                <a:spcPts val="1135"/>
              </a:lnSpc>
              <a:spcBef>
                <a:spcPts val="56"/>
              </a:spcBef>
            </a:pPr>
            <a:r>
              <a:rPr sz="1000" spc="0" dirty="0" smtClean="0">
                <a:latin typeface="Tahoma"/>
                <a:cs typeface="Tahoma"/>
              </a:rPr>
              <a:t>David</a:t>
            </a:r>
            <a:r>
              <a:rPr sz="1000" spc="-9" dirty="0" smtClean="0">
                <a:latin typeface="Tahoma"/>
                <a:cs typeface="Tahoma"/>
              </a:rPr>
              <a:t> </a:t>
            </a:r>
            <a:r>
              <a:rPr sz="1000" spc="0" dirty="0" smtClean="0">
                <a:latin typeface="Tahoma"/>
                <a:cs typeface="Tahoma"/>
              </a:rPr>
              <a:t>O.</a:t>
            </a:r>
            <a:r>
              <a:rPr sz="1000" spc="-4" dirty="0" smtClean="0">
                <a:latin typeface="Tahoma"/>
                <a:cs typeface="Tahoma"/>
              </a:rPr>
              <a:t> </a:t>
            </a:r>
            <a:r>
              <a:rPr sz="1000" spc="0" dirty="0" smtClean="0">
                <a:latin typeface="Tahoma"/>
                <a:cs typeface="Tahoma"/>
              </a:rPr>
              <a:t>Case (2007)</a:t>
            </a:r>
            <a:endParaRPr sz="1000">
              <a:latin typeface="Tahoma"/>
              <a:cs typeface="Tahoma"/>
            </a:endParaRPr>
          </a:p>
        </p:txBody>
      </p:sp>
    </p:spTree>
    <p:extLst>
      <p:ext uri="{BB962C8B-B14F-4D97-AF65-F5344CB8AC3E}">
        <p14:creationId xmlns:p14="http://schemas.microsoft.com/office/powerpoint/2010/main" val="57030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010400" cy="3108544"/>
          </a:xfrm>
          <a:prstGeom prst="rect">
            <a:avLst/>
          </a:prstGeom>
          <a:noFill/>
        </p:spPr>
        <p:txBody>
          <a:bodyPr wrap="square" rtlCol="0">
            <a:spAutoFit/>
          </a:bodyPr>
          <a:lstStyle/>
          <a:p>
            <a:r>
              <a:rPr lang="en-US" sz="2800" dirty="0" smtClean="0"/>
              <a:t>In small groups, brainstorm and identify a real-world situation that requires some form of </a:t>
            </a:r>
            <a:r>
              <a:rPr lang="en-US" sz="2800" i="1" dirty="0" smtClean="0"/>
              <a:t>collaborative information search.  </a:t>
            </a:r>
          </a:p>
          <a:p>
            <a:endParaRPr lang="en-US" sz="2800" i="1" dirty="0"/>
          </a:p>
          <a:p>
            <a:r>
              <a:rPr lang="en-US" sz="2800" dirty="0" smtClean="0"/>
              <a:t>If you are the project manager/coordinator what sort of rules/requirements would you initiate?</a:t>
            </a:r>
            <a:endParaRPr lang="en-US" sz="2800" dirty="0"/>
          </a:p>
        </p:txBody>
      </p:sp>
    </p:spTree>
    <p:extLst>
      <p:ext uri="{BB962C8B-B14F-4D97-AF65-F5344CB8AC3E}">
        <p14:creationId xmlns:p14="http://schemas.microsoft.com/office/powerpoint/2010/main" val="8427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9144000" cy="6858000"/>
          </a:xfrm>
          <a:prstGeom prst="rect">
            <a:avLst/>
          </a:prstGeom>
        </p:spPr>
        <p:txBody>
          <a:bodyPr wrap="square" lIns="0" tIns="0" rIns="0" bIns="0" rtlCol="0">
            <a:noAutofit/>
          </a:bodyPr>
          <a:lstStyle/>
          <a:p>
            <a:endParaRPr/>
          </a:p>
        </p:txBody>
      </p:sp>
      <p:sp>
        <p:nvSpPr>
          <p:cNvPr id="16" name="object 16"/>
          <p:cNvSpPr/>
          <p:nvPr/>
        </p:nvSpPr>
        <p:spPr>
          <a:xfrm>
            <a:off x="560832" y="2036064"/>
            <a:ext cx="7851648" cy="1426464"/>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7388351" y="5803392"/>
            <a:ext cx="1237488" cy="170688"/>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txBox="1"/>
          <p:nvPr/>
        </p:nvSpPr>
        <p:spPr>
          <a:xfrm>
            <a:off x="2523236" y="729814"/>
            <a:ext cx="2705303"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Definitions</a:t>
            </a:r>
            <a:endParaRPr sz="4400">
              <a:latin typeface="Tahoma"/>
              <a:cs typeface="Tahoma"/>
            </a:endParaRPr>
          </a:p>
        </p:txBody>
      </p:sp>
      <p:sp>
        <p:nvSpPr>
          <p:cNvPr id="13" name="object 13"/>
          <p:cNvSpPr txBox="1"/>
          <p:nvPr/>
        </p:nvSpPr>
        <p:spPr>
          <a:xfrm>
            <a:off x="5291110" y="729814"/>
            <a:ext cx="1415620" cy="583946"/>
          </a:xfrm>
          <a:prstGeom prst="rect">
            <a:avLst/>
          </a:prstGeom>
        </p:spPr>
        <p:txBody>
          <a:bodyPr wrap="square" lIns="0" tIns="0" rIns="0" bIns="0" rtlCol="0">
            <a:noAutofit/>
          </a:bodyPr>
          <a:lstStyle/>
          <a:p>
            <a:pPr marL="12700">
              <a:lnSpc>
                <a:spcPts val="4600"/>
              </a:lnSpc>
              <a:spcBef>
                <a:spcPts val="230"/>
              </a:spcBef>
            </a:pPr>
            <a:r>
              <a:rPr sz="4400" spc="0" dirty="0" smtClean="0">
                <a:latin typeface="Tahoma"/>
                <a:cs typeface="Tahoma"/>
              </a:rPr>
              <a:t>Cont.</a:t>
            </a:r>
            <a:endParaRPr sz="4400">
              <a:latin typeface="Tahoma"/>
              <a:cs typeface="Tahoma"/>
            </a:endParaRPr>
          </a:p>
        </p:txBody>
      </p:sp>
      <p:sp>
        <p:nvSpPr>
          <p:cNvPr id="12" name="object 12"/>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11" name="object 11"/>
          <p:cNvSpPr txBox="1"/>
          <p:nvPr/>
        </p:nvSpPr>
        <p:spPr>
          <a:xfrm>
            <a:off x="879602" y="2006756"/>
            <a:ext cx="7412302"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seeking</a:t>
            </a:r>
            <a:r>
              <a:rPr sz="3200" spc="19" dirty="0" smtClean="0">
                <a:latin typeface="Tahoma"/>
                <a:cs typeface="Tahoma"/>
              </a:rPr>
              <a:t> </a:t>
            </a:r>
            <a:r>
              <a:rPr sz="3200" spc="0" dirty="0" smtClean="0">
                <a:latin typeface="Tahoma"/>
                <a:cs typeface="Tahoma"/>
              </a:rPr>
              <a:t>– conscious</a:t>
            </a:r>
            <a:r>
              <a:rPr sz="3200" spc="19" dirty="0" smtClean="0">
                <a:latin typeface="Tahoma"/>
                <a:cs typeface="Tahoma"/>
              </a:rPr>
              <a:t> </a:t>
            </a:r>
            <a:r>
              <a:rPr sz="3200" spc="0" dirty="0" smtClean="0">
                <a:latin typeface="Tahoma"/>
                <a:cs typeface="Tahoma"/>
              </a:rPr>
              <a:t>effort</a:t>
            </a:r>
            <a:r>
              <a:rPr sz="3200" spc="-56" dirty="0" smtClean="0">
                <a:latin typeface="Tahoma"/>
                <a:cs typeface="Tahoma"/>
              </a:rPr>
              <a:t> </a:t>
            </a:r>
            <a:r>
              <a:rPr sz="3200" spc="0" dirty="0" smtClean="0">
                <a:latin typeface="Tahoma"/>
                <a:cs typeface="Tahoma"/>
              </a:rPr>
              <a:t>to</a:t>
            </a:r>
            <a:endParaRPr sz="3200" dirty="0">
              <a:latin typeface="Tahoma"/>
              <a:cs typeface="Tahoma"/>
            </a:endParaRPr>
          </a:p>
        </p:txBody>
      </p:sp>
      <p:sp>
        <p:nvSpPr>
          <p:cNvPr id="10" name="object 10"/>
          <p:cNvSpPr txBox="1"/>
          <p:nvPr/>
        </p:nvSpPr>
        <p:spPr>
          <a:xfrm>
            <a:off x="879602" y="2494537"/>
            <a:ext cx="5755429"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acquire</a:t>
            </a:r>
            <a:r>
              <a:rPr sz="3200" spc="9" dirty="0" smtClean="0">
                <a:latin typeface="Tahoma"/>
                <a:cs typeface="Tahoma"/>
              </a:rPr>
              <a:t> </a:t>
            </a:r>
            <a:r>
              <a:rPr sz="3200" spc="0" dirty="0" smtClean="0">
                <a:latin typeface="Tahoma"/>
                <a:cs typeface="Tahoma"/>
              </a:rPr>
              <a:t>information</a:t>
            </a:r>
            <a:r>
              <a:rPr sz="3200" spc="29" dirty="0" smtClean="0">
                <a:latin typeface="Tahoma"/>
                <a:cs typeface="Tahoma"/>
              </a:rPr>
              <a:t> </a:t>
            </a:r>
            <a:r>
              <a:rPr sz="3200" spc="0" dirty="0" smtClean="0">
                <a:latin typeface="Tahoma"/>
                <a:cs typeface="Tahoma"/>
              </a:rPr>
              <a:t>in</a:t>
            </a:r>
            <a:r>
              <a:rPr sz="3200" spc="9" dirty="0" smtClean="0">
                <a:latin typeface="Tahoma"/>
                <a:cs typeface="Tahoma"/>
              </a:rPr>
              <a:t> </a:t>
            </a:r>
            <a:r>
              <a:rPr sz="3200" spc="0" dirty="0" smtClean="0">
                <a:latin typeface="Tahoma"/>
                <a:cs typeface="Tahoma"/>
              </a:rPr>
              <a:t>response</a:t>
            </a:r>
            <a:endParaRPr sz="3200" dirty="0">
              <a:latin typeface="Tahoma"/>
              <a:cs typeface="Tahoma"/>
            </a:endParaRPr>
          </a:p>
        </p:txBody>
      </p:sp>
      <p:sp>
        <p:nvSpPr>
          <p:cNvPr id="9" name="object 9"/>
          <p:cNvSpPr txBox="1"/>
          <p:nvPr/>
        </p:nvSpPr>
        <p:spPr>
          <a:xfrm>
            <a:off x="6676930" y="2494537"/>
            <a:ext cx="442836"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to</a:t>
            </a:r>
            <a:endParaRPr sz="3200">
              <a:latin typeface="Tahoma"/>
              <a:cs typeface="Tahoma"/>
            </a:endParaRPr>
          </a:p>
        </p:txBody>
      </p:sp>
      <p:sp>
        <p:nvSpPr>
          <p:cNvPr id="8" name="object 8"/>
          <p:cNvSpPr txBox="1"/>
          <p:nvPr/>
        </p:nvSpPr>
        <p:spPr>
          <a:xfrm>
            <a:off x="7161665" y="2494537"/>
            <a:ext cx="1304638"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a need</a:t>
            </a:r>
            <a:endParaRPr sz="3200">
              <a:latin typeface="Tahoma"/>
              <a:cs typeface="Tahoma"/>
            </a:endParaRPr>
          </a:p>
        </p:txBody>
      </p:sp>
      <p:sp>
        <p:nvSpPr>
          <p:cNvPr id="7" name="object 7"/>
          <p:cNvSpPr txBox="1"/>
          <p:nvPr/>
        </p:nvSpPr>
        <p:spPr>
          <a:xfrm>
            <a:off x="879602" y="2982318"/>
            <a:ext cx="453640"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or</a:t>
            </a:r>
            <a:endParaRPr sz="3200">
              <a:latin typeface="Tahoma"/>
              <a:cs typeface="Tahoma"/>
            </a:endParaRPr>
          </a:p>
        </p:txBody>
      </p:sp>
      <p:sp>
        <p:nvSpPr>
          <p:cNvPr id="6" name="object 6"/>
          <p:cNvSpPr txBox="1"/>
          <p:nvPr/>
        </p:nvSpPr>
        <p:spPr>
          <a:xfrm>
            <a:off x="1373759" y="2982318"/>
            <a:ext cx="749598"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gap</a:t>
            </a:r>
            <a:endParaRPr sz="3200">
              <a:latin typeface="Tahoma"/>
              <a:cs typeface="Tahoma"/>
            </a:endParaRPr>
          </a:p>
        </p:txBody>
      </p:sp>
      <p:sp>
        <p:nvSpPr>
          <p:cNvPr id="5" name="object 5"/>
          <p:cNvSpPr txBox="1"/>
          <p:nvPr/>
        </p:nvSpPr>
        <p:spPr>
          <a:xfrm>
            <a:off x="2165500" y="2982318"/>
            <a:ext cx="406527"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in</a:t>
            </a:r>
            <a:endParaRPr sz="3200">
              <a:latin typeface="Tahoma"/>
              <a:cs typeface="Tahoma"/>
            </a:endParaRPr>
          </a:p>
        </p:txBody>
      </p:sp>
      <p:sp>
        <p:nvSpPr>
          <p:cNvPr id="4" name="object 4"/>
          <p:cNvSpPr txBox="1"/>
          <p:nvPr/>
        </p:nvSpPr>
        <p:spPr>
          <a:xfrm>
            <a:off x="2614170" y="2982318"/>
            <a:ext cx="883099"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your</a:t>
            </a:r>
            <a:endParaRPr sz="3200">
              <a:latin typeface="Tahoma"/>
              <a:cs typeface="Tahoma"/>
            </a:endParaRPr>
          </a:p>
        </p:txBody>
      </p:sp>
      <p:sp>
        <p:nvSpPr>
          <p:cNvPr id="3" name="object 3"/>
          <p:cNvSpPr txBox="1"/>
          <p:nvPr/>
        </p:nvSpPr>
        <p:spPr>
          <a:xfrm>
            <a:off x="3539411" y="2982318"/>
            <a:ext cx="2132485"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knowledge.</a:t>
            </a:r>
            <a:endParaRPr sz="3200">
              <a:latin typeface="Tahoma"/>
              <a:cs typeface="Tahoma"/>
            </a:endParaRPr>
          </a:p>
        </p:txBody>
      </p:sp>
      <p:sp>
        <p:nvSpPr>
          <p:cNvPr id="2" name="object 2"/>
          <p:cNvSpPr txBox="1"/>
          <p:nvPr/>
        </p:nvSpPr>
        <p:spPr>
          <a:xfrm>
            <a:off x="7378700" y="5794177"/>
            <a:ext cx="1247840" cy="152653"/>
          </a:xfrm>
          <a:prstGeom prst="rect">
            <a:avLst/>
          </a:prstGeom>
        </p:spPr>
        <p:txBody>
          <a:bodyPr wrap="square" lIns="0" tIns="0" rIns="0" bIns="0" rtlCol="0">
            <a:noAutofit/>
          </a:bodyPr>
          <a:lstStyle/>
          <a:p>
            <a:pPr marL="12700">
              <a:lnSpc>
                <a:spcPts val="1135"/>
              </a:lnSpc>
              <a:spcBef>
                <a:spcPts val="56"/>
              </a:spcBef>
            </a:pPr>
            <a:r>
              <a:rPr sz="1000" spc="0" dirty="0" smtClean="0">
                <a:latin typeface="Tahoma"/>
                <a:cs typeface="Tahoma"/>
              </a:rPr>
              <a:t>David</a:t>
            </a:r>
            <a:r>
              <a:rPr sz="1000" spc="-9" dirty="0" smtClean="0">
                <a:latin typeface="Tahoma"/>
                <a:cs typeface="Tahoma"/>
              </a:rPr>
              <a:t> </a:t>
            </a:r>
            <a:r>
              <a:rPr sz="1000" spc="0" dirty="0" smtClean="0">
                <a:latin typeface="Tahoma"/>
                <a:cs typeface="Tahoma"/>
              </a:rPr>
              <a:t>O.</a:t>
            </a:r>
            <a:r>
              <a:rPr sz="1000" spc="-4" dirty="0" smtClean="0">
                <a:latin typeface="Tahoma"/>
                <a:cs typeface="Tahoma"/>
              </a:rPr>
              <a:t> </a:t>
            </a:r>
            <a:r>
              <a:rPr sz="1000" spc="0" dirty="0" smtClean="0">
                <a:latin typeface="Tahoma"/>
                <a:cs typeface="Tahoma"/>
              </a:rPr>
              <a:t>Case (2007)</a:t>
            </a:r>
            <a:endParaRPr sz="1000">
              <a:latin typeface="Tahoma"/>
              <a:cs typeface="Tahoma"/>
            </a:endParaRPr>
          </a:p>
        </p:txBody>
      </p:sp>
    </p:spTree>
    <p:extLst>
      <p:ext uri="{BB962C8B-B14F-4D97-AF65-F5344CB8AC3E}">
        <p14:creationId xmlns:p14="http://schemas.microsoft.com/office/powerpoint/2010/main" val="327979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p:spPr>
        <p:txBody>
          <a:bodyPr wrap="square" lIns="0" tIns="0" rIns="0" bIns="0" rtlCol="0">
            <a:noAutofit/>
          </a:bodyPr>
          <a:lstStyle/>
          <a:p>
            <a:endParaRPr/>
          </a:p>
        </p:txBody>
      </p:sp>
      <p:sp>
        <p:nvSpPr>
          <p:cNvPr id="9" name="object 9"/>
          <p:cNvSpPr txBox="1"/>
          <p:nvPr/>
        </p:nvSpPr>
        <p:spPr>
          <a:xfrm>
            <a:off x="827786" y="751688"/>
            <a:ext cx="2235796"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Definition</a:t>
            </a:r>
            <a:endParaRPr sz="4000">
              <a:latin typeface="Tahoma"/>
              <a:cs typeface="Tahoma"/>
            </a:endParaRPr>
          </a:p>
        </p:txBody>
      </p:sp>
      <p:sp>
        <p:nvSpPr>
          <p:cNvPr id="8" name="object 8"/>
          <p:cNvSpPr txBox="1"/>
          <p:nvPr/>
        </p:nvSpPr>
        <p:spPr>
          <a:xfrm>
            <a:off x="3120164" y="751688"/>
            <a:ext cx="53893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7" name="object 7"/>
          <p:cNvSpPr txBox="1"/>
          <p:nvPr/>
        </p:nvSpPr>
        <p:spPr>
          <a:xfrm>
            <a:off x="3715685" y="751688"/>
            <a:ext cx="273322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6" name="object 6"/>
          <p:cNvSpPr txBox="1"/>
          <p:nvPr/>
        </p:nvSpPr>
        <p:spPr>
          <a:xfrm>
            <a:off x="6505491" y="751688"/>
            <a:ext cx="204601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Behavior</a:t>
            </a:r>
            <a:endParaRPr sz="4000">
              <a:latin typeface="Tahoma"/>
              <a:cs typeface="Tahoma"/>
            </a:endParaRPr>
          </a:p>
        </p:txBody>
      </p:sp>
      <p:sp>
        <p:nvSpPr>
          <p:cNvPr id="5" name="object 5"/>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4" name="object 4"/>
          <p:cNvSpPr txBox="1"/>
          <p:nvPr/>
        </p:nvSpPr>
        <p:spPr>
          <a:xfrm>
            <a:off x="879602" y="2006756"/>
            <a:ext cx="2133419" cy="919327"/>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information</a:t>
            </a:r>
            <a:endParaRPr sz="3200">
              <a:latin typeface="Tahoma"/>
              <a:cs typeface="Tahoma"/>
            </a:endParaRPr>
          </a:p>
          <a:p>
            <a:pPr marL="12700" marR="446">
              <a:lnSpc>
                <a:spcPts val="3825"/>
              </a:lnSpc>
              <a:spcBef>
                <a:spcPts val="20"/>
              </a:spcBef>
            </a:pPr>
            <a:r>
              <a:rPr sz="4800" spc="0" baseline="-1725" dirty="0" smtClean="0">
                <a:latin typeface="Tahoma"/>
                <a:cs typeface="Tahoma"/>
              </a:rPr>
              <a:t>information</a:t>
            </a:r>
            <a:endParaRPr sz="3200">
              <a:latin typeface="Tahoma"/>
              <a:cs typeface="Tahoma"/>
            </a:endParaRPr>
          </a:p>
        </p:txBody>
      </p:sp>
      <p:sp>
        <p:nvSpPr>
          <p:cNvPr id="3" name="object 3"/>
          <p:cNvSpPr txBox="1"/>
          <p:nvPr/>
        </p:nvSpPr>
        <p:spPr>
          <a:xfrm>
            <a:off x="3055407" y="2006756"/>
            <a:ext cx="5378891" cy="919327"/>
          </a:xfrm>
          <a:prstGeom prst="rect">
            <a:avLst/>
          </a:prstGeom>
        </p:spPr>
        <p:txBody>
          <a:bodyPr wrap="square" lIns="0" tIns="0" rIns="0" bIns="0" rtlCol="0">
            <a:noAutofit/>
          </a:bodyPr>
          <a:lstStyle/>
          <a:p>
            <a:pPr marL="13471" marR="60921">
              <a:lnSpc>
                <a:spcPts val="3410"/>
              </a:lnSpc>
              <a:spcBef>
                <a:spcPts val="170"/>
              </a:spcBef>
            </a:pPr>
            <a:r>
              <a:rPr sz="3200" spc="0" dirty="0" smtClean="0">
                <a:latin typeface="Tahoma"/>
                <a:cs typeface="Tahoma"/>
              </a:rPr>
              <a:t>behavior</a:t>
            </a:r>
            <a:r>
              <a:rPr sz="3200" spc="19" dirty="0" smtClean="0">
                <a:latin typeface="Tahoma"/>
                <a:cs typeface="Tahoma"/>
              </a:rPr>
              <a:t> </a:t>
            </a:r>
            <a:r>
              <a:rPr sz="3200" spc="0" dirty="0" smtClean="0">
                <a:latin typeface="Tahoma"/>
                <a:cs typeface="Tahoma"/>
              </a:rPr>
              <a:t>(IB)</a:t>
            </a:r>
            <a:r>
              <a:rPr sz="3200" spc="19" dirty="0" smtClean="0">
                <a:latin typeface="Tahoma"/>
                <a:cs typeface="Tahoma"/>
              </a:rPr>
              <a:t> </a:t>
            </a:r>
            <a:r>
              <a:rPr sz="3200" spc="0" dirty="0" smtClean="0">
                <a:latin typeface="Tahoma"/>
                <a:cs typeface="Tahoma"/>
              </a:rPr>
              <a:t>– encompasses</a:t>
            </a:r>
            <a:endParaRPr sz="3200">
              <a:latin typeface="Tahoma"/>
              <a:cs typeface="Tahoma"/>
            </a:endParaRPr>
          </a:p>
          <a:p>
            <a:pPr marL="12700">
              <a:lnSpc>
                <a:spcPts val="3825"/>
              </a:lnSpc>
              <a:spcBef>
                <a:spcPts val="20"/>
              </a:spcBef>
            </a:pPr>
            <a:r>
              <a:rPr sz="4800" spc="0" baseline="-1725" dirty="0" smtClean="0">
                <a:latin typeface="Tahoma"/>
                <a:cs typeface="Tahoma"/>
              </a:rPr>
              <a:t>seeking</a:t>
            </a:r>
            <a:r>
              <a:rPr sz="4800" spc="19" baseline="-1725" dirty="0" smtClean="0">
                <a:latin typeface="Tahoma"/>
                <a:cs typeface="Tahoma"/>
              </a:rPr>
              <a:t> </a:t>
            </a:r>
            <a:r>
              <a:rPr sz="4800" spc="0" baseline="-1725" dirty="0" smtClean="0">
                <a:latin typeface="Tahoma"/>
                <a:cs typeface="Tahoma"/>
              </a:rPr>
              <a:t>as well</a:t>
            </a:r>
            <a:r>
              <a:rPr sz="4800" spc="19" baseline="-1725" dirty="0" smtClean="0">
                <a:latin typeface="Tahoma"/>
                <a:cs typeface="Tahoma"/>
              </a:rPr>
              <a:t> </a:t>
            </a:r>
            <a:r>
              <a:rPr sz="4800" spc="0" baseline="-1725" dirty="0" smtClean="0">
                <a:latin typeface="Tahoma"/>
                <a:cs typeface="Tahoma"/>
              </a:rPr>
              <a:t>as the</a:t>
            </a:r>
            <a:r>
              <a:rPr sz="4800" spc="19" baseline="-1725" dirty="0" smtClean="0">
                <a:latin typeface="Tahoma"/>
                <a:cs typeface="Tahoma"/>
              </a:rPr>
              <a:t> </a:t>
            </a:r>
            <a:r>
              <a:rPr sz="4800" spc="0" baseline="-1725" dirty="0" smtClean="0">
                <a:latin typeface="Tahoma"/>
                <a:cs typeface="Tahoma"/>
              </a:rPr>
              <a:t>totality</a:t>
            </a:r>
            <a:endParaRPr sz="3200">
              <a:latin typeface="Tahoma"/>
              <a:cs typeface="Tahoma"/>
            </a:endParaRPr>
          </a:p>
        </p:txBody>
      </p:sp>
      <p:sp>
        <p:nvSpPr>
          <p:cNvPr id="2" name="object 2"/>
          <p:cNvSpPr txBox="1"/>
          <p:nvPr/>
        </p:nvSpPr>
        <p:spPr>
          <a:xfrm>
            <a:off x="879602" y="2982318"/>
            <a:ext cx="7753708" cy="2382671"/>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of</a:t>
            </a:r>
            <a:r>
              <a:rPr sz="3200" spc="9" dirty="0" smtClean="0">
                <a:latin typeface="Tahoma"/>
                <a:cs typeface="Tahoma"/>
              </a:rPr>
              <a:t> </a:t>
            </a:r>
            <a:r>
              <a:rPr sz="3200" spc="0" dirty="0" smtClean="0">
                <a:latin typeface="Tahoma"/>
                <a:cs typeface="Tahoma"/>
              </a:rPr>
              <a:t>other</a:t>
            </a:r>
            <a:r>
              <a:rPr sz="3200" spc="9" dirty="0" smtClean="0">
                <a:latin typeface="Tahoma"/>
                <a:cs typeface="Tahoma"/>
              </a:rPr>
              <a:t> </a:t>
            </a:r>
            <a:r>
              <a:rPr sz="3200" spc="0" dirty="0" smtClean="0">
                <a:latin typeface="Tahoma"/>
                <a:cs typeface="Tahoma"/>
              </a:rPr>
              <a:t>unintentional</a:t>
            </a:r>
            <a:r>
              <a:rPr sz="3200" spc="29" dirty="0" smtClean="0">
                <a:latin typeface="Tahoma"/>
                <a:cs typeface="Tahoma"/>
              </a:rPr>
              <a:t> </a:t>
            </a:r>
            <a:r>
              <a:rPr sz="3200" spc="0" dirty="0" smtClean="0">
                <a:latin typeface="Tahoma"/>
                <a:cs typeface="Tahoma"/>
              </a:rPr>
              <a:t>or</a:t>
            </a:r>
            <a:r>
              <a:rPr sz="3200" spc="9" dirty="0" smtClean="0">
                <a:latin typeface="Tahoma"/>
                <a:cs typeface="Tahoma"/>
              </a:rPr>
              <a:t> </a:t>
            </a:r>
            <a:r>
              <a:rPr sz="3200" spc="0" dirty="0" smtClean="0">
                <a:latin typeface="Tahoma"/>
                <a:cs typeface="Tahoma"/>
              </a:rPr>
              <a:t>passive</a:t>
            </a:r>
            <a:r>
              <a:rPr sz="3200" spc="9" dirty="0" smtClean="0">
                <a:latin typeface="Tahoma"/>
                <a:cs typeface="Tahoma"/>
              </a:rPr>
              <a:t> </a:t>
            </a:r>
            <a:r>
              <a:rPr sz="3200" spc="0" dirty="0" smtClean="0">
                <a:latin typeface="Tahoma"/>
                <a:cs typeface="Tahoma"/>
              </a:rPr>
              <a:t>behaviors</a:t>
            </a:r>
            <a:endParaRPr sz="3200">
              <a:latin typeface="Tahoma"/>
              <a:cs typeface="Tahoma"/>
            </a:endParaRPr>
          </a:p>
          <a:p>
            <a:pPr marL="12700" marR="826832" indent="0">
              <a:lnSpc>
                <a:spcPts val="3840"/>
              </a:lnSpc>
              <a:spcBef>
                <a:spcPts val="126"/>
              </a:spcBef>
              <a:tabLst>
                <a:tab pos="1104900" algn="l"/>
              </a:tabLst>
            </a:pPr>
            <a:r>
              <a:rPr sz="3200" spc="0" dirty="0" smtClean="0">
                <a:latin typeface="Tahoma"/>
                <a:cs typeface="Tahoma"/>
              </a:rPr>
              <a:t>(such	as glimpsing</a:t>
            </a:r>
            <a:r>
              <a:rPr sz="3200" spc="29" dirty="0" smtClean="0">
                <a:latin typeface="Tahoma"/>
                <a:cs typeface="Tahoma"/>
              </a:rPr>
              <a:t> </a:t>
            </a:r>
            <a:r>
              <a:rPr sz="3200" spc="0" dirty="0" smtClean="0">
                <a:latin typeface="Tahoma"/>
                <a:cs typeface="Tahoma"/>
              </a:rPr>
              <a:t>or encountering information),</a:t>
            </a:r>
            <a:r>
              <a:rPr sz="3200" spc="29" dirty="0" smtClean="0">
                <a:latin typeface="Tahoma"/>
                <a:cs typeface="Tahoma"/>
              </a:rPr>
              <a:t> </a:t>
            </a:r>
            <a:r>
              <a:rPr sz="3200" spc="0" dirty="0" smtClean="0">
                <a:latin typeface="Tahoma"/>
                <a:cs typeface="Tahoma"/>
              </a:rPr>
              <a:t>as well</a:t>
            </a:r>
            <a:r>
              <a:rPr sz="3200" spc="14" dirty="0" smtClean="0">
                <a:latin typeface="Tahoma"/>
                <a:cs typeface="Tahoma"/>
              </a:rPr>
              <a:t> </a:t>
            </a:r>
            <a:r>
              <a:rPr sz="3200" spc="0" dirty="0" smtClean="0">
                <a:latin typeface="Tahoma"/>
                <a:cs typeface="Tahoma"/>
              </a:rPr>
              <a:t>as purposive behaviors</a:t>
            </a:r>
            <a:r>
              <a:rPr sz="3200" spc="19" dirty="0" smtClean="0">
                <a:latin typeface="Tahoma"/>
                <a:cs typeface="Tahoma"/>
              </a:rPr>
              <a:t> </a:t>
            </a:r>
            <a:r>
              <a:rPr sz="3200" spc="0" dirty="0" smtClean="0">
                <a:latin typeface="Tahoma"/>
                <a:cs typeface="Tahoma"/>
              </a:rPr>
              <a:t>that</a:t>
            </a:r>
            <a:r>
              <a:rPr sz="3200" spc="19" dirty="0" smtClean="0">
                <a:latin typeface="Tahoma"/>
                <a:cs typeface="Tahoma"/>
              </a:rPr>
              <a:t> </a:t>
            </a:r>
            <a:r>
              <a:rPr sz="3200" spc="0" dirty="0" smtClean="0">
                <a:latin typeface="Tahoma"/>
                <a:cs typeface="Tahoma"/>
              </a:rPr>
              <a:t>do</a:t>
            </a:r>
            <a:r>
              <a:rPr sz="3200" spc="19" dirty="0" smtClean="0">
                <a:latin typeface="Tahoma"/>
                <a:cs typeface="Tahoma"/>
              </a:rPr>
              <a:t> </a:t>
            </a:r>
            <a:r>
              <a:rPr sz="3200" spc="0" dirty="0" smtClean="0">
                <a:latin typeface="Tahoma"/>
                <a:cs typeface="Tahoma"/>
              </a:rPr>
              <a:t>not</a:t>
            </a:r>
            <a:r>
              <a:rPr sz="3200" spc="19" dirty="0" smtClean="0">
                <a:latin typeface="Tahoma"/>
                <a:cs typeface="Tahoma"/>
              </a:rPr>
              <a:t> </a:t>
            </a:r>
            <a:r>
              <a:rPr sz="3200" spc="0" dirty="0" smtClean="0">
                <a:latin typeface="Tahoma"/>
                <a:cs typeface="Tahoma"/>
              </a:rPr>
              <a:t>involve</a:t>
            </a:r>
            <a:r>
              <a:rPr sz="3200" spc="19" dirty="0" smtClean="0">
                <a:latin typeface="Tahoma"/>
                <a:cs typeface="Tahoma"/>
              </a:rPr>
              <a:t> </a:t>
            </a:r>
            <a:r>
              <a:rPr sz="3200" spc="0" dirty="0" smtClean="0">
                <a:latin typeface="Tahoma"/>
                <a:cs typeface="Tahoma"/>
              </a:rPr>
              <a:t>seeking, such as actively</a:t>
            </a:r>
            <a:r>
              <a:rPr sz="3200" spc="25" dirty="0" smtClean="0">
                <a:latin typeface="Tahoma"/>
                <a:cs typeface="Tahoma"/>
              </a:rPr>
              <a:t> </a:t>
            </a:r>
            <a:r>
              <a:rPr sz="3200" spc="0" dirty="0" smtClean="0">
                <a:latin typeface="Tahoma"/>
                <a:cs typeface="Tahoma"/>
              </a:rPr>
              <a:t>avoiding</a:t>
            </a:r>
            <a:r>
              <a:rPr sz="3200" spc="29" dirty="0" smtClean="0">
                <a:latin typeface="Tahoma"/>
                <a:cs typeface="Tahoma"/>
              </a:rPr>
              <a:t> </a:t>
            </a:r>
            <a:r>
              <a:rPr sz="3200" spc="0" dirty="0" smtClean="0">
                <a:latin typeface="Tahoma"/>
                <a:cs typeface="Tahoma"/>
              </a:rPr>
              <a:t>information.</a:t>
            </a:r>
            <a:endParaRPr sz="3200">
              <a:latin typeface="Tahoma"/>
              <a:cs typeface="Tahoma"/>
            </a:endParaRPr>
          </a:p>
        </p:txBody>
      </p:sp>
    </p:spTree>
    <p:extLst>
      <p:ext uri="{BB962C8B-B14F-4D97-AF65-F5344CB8AC3E}">
        <p14:creationId xmlns:p14="http://schemas.microsoft.com/office/powerpoint/2010/main" val="37051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0" y="0"/>
            <a:ext cx="9144000" cy="6858000"/>
          </a:xfrm>
          <a:prstGeom prst="rect">
            <a:avLst/>
          </a:prstGeom>
        </p:spPr>
        <p:txBody>
          <a:bodyPr wrap="square" lIns="0" tIns="0" rIns="0" bIns="0" rtlCol="0">
            <a:noAutofit/>
          </a:bodyPr>
          <a:lstStyle/>
          <a:p>
            <a:endParaRPr/>
          </a:p>
        </p:txBody>
      </p:sp>
      <p:sp>
        <p:nvSpPr>
          <p:cNvPr id="14" name="object 14"/>
          <p:cNvSpPr txBox="1"/>
          <p:nvPr/>
        </p:nvSpPr>
        <p:spPr>
          <a:xfrm>
            <a:off x="690626" y="446888"/>
            <a:ext cx="166853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History</a:t>
            </a:r>
            <a:endParaRPr sz="4000">
              <a:latin typeface="Tahoma"/>
              <a:cs typeface="Tahoma"/>
            </a:endParaRPr>
          </a:p>
        </p:txBody>
      </p:sp>
      <p:sp>
        <p:nvSpPr>
          <p:cNvPr id="13" name="object 13"/>
          <p:cNvSpPr txBox="1"/>
          <p:nvPr/>
        </p:nvSpPr>
        <p:spPr>
          <a:xfrm>
            <a:off x="2415487" y="446888"/>
            <a:ext cx="53893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12" name="object 12"/>
          <p:cNvSpPr txBox="1"/>
          <p:nvPr/>
        </p:nvSpPr>
        <p:spPr>
          <a:xfrm>
            <a:off x="3010754" y="446888"/>
            <a:ext cx="251431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Systematic</a:t>
            </a:r>
            <a:endParaRPr sz="4000">
              <a:latin typeface="Tahoma"/>
              <a:cs typeface="Tahoma"/>
            </a:endParaRPr>
          </a:p>
        </p:txBody>
      </p:sp>
      <p:sp>
        <p:nvSpPr>
          <p:cNvPr id="11" name="object 11"/>
          <p:cNvSpPr txBox="1"/>
          <p:nvPr/>
        </p:nvSpPr>
        <p:spPr>
          <a:xfrm>
            <a:off x="5581401" y="446888"/>
            <a:ext cx="214512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Research</a:t>
            </a:r>
            <a:endParaRPr sz="4000">
              <a:latin typeface="Tahoma"/>
              <a:cs typeface="Tahoma"/>
            </a:endParaRPr>
          </a:p>
        </p:txBody>
      </p:sp>
      <p:sp>
        <p:nvSpPr>
          <p:cNvPr id="10" name="object 10"/>
          <p:cNvSpPr txBox="1"/>
          <p:nvPr/>
        </p:nvSpPr>
        <p:spPr>
          <a:xfrm>
            <a:off x="7782853" y="446888"/>
            <a:ext cx="7447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On</a:t>
            </a:r>
            <a:endParaRPr sz="4000">
              <a:latin typeface="Tahoma"/>
              <a:cs typeface="Tahoma"/>
            </a:endParaRPr>
          </a:p>
        </p:txBody>
      </p:sp>
      <p:sp>
        <p:nvSpPr>
          <p:cNvPr id="9" name="object 9"/>
          <p:cNvSpPr txBox="1"/>
          <p:nvPr/>
        </p:nvSpPr>
        <p:spPr>
          <a:xfrm>
            <a:off x="2290101" y="1056285"/>
            <a:ext cx="2733783"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8" name="object 8"/>
          <p:cNvSpPr txBox="1"/>
          <p:nvPr/>
        </p:nvSpPr>
        <p:spPr>
          <a:xfrm>
            <a:off x="5078687" y="1056285"/>
            <a:ext cx="1852878"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Seeking</a:t>
            </a:r>
            <a:endParaRPr sz="4000">
              <a:latin typeface="Tahoma"/>
              <a:cs typeface="Tahoma"/>
            </a:endParaRPr>
          </a:p>
        </p:txBody>
      </p:sp>
      <p:sp>
        <p:nvSpPr>
          <p:cNvPr id="7" name="object 7"/>
          <p:cNvSpPr txBox="1"/>
          <p:nvPr/>
        </p:nvSpPr>
        <p:spPr>
          <a:xfrm>
            <a:off x="536702" y="1939174"/>
            <a:ext cx="320446" cy="1098296"/>
          </a:xfrm>
          <a:prstGeom prst="rect">
            <a:avLst/>
          </a:prstGeom>
        </p:spPr>
        <p:txBody>
          <a:bodyPr wrap="square" lIns="0" tIns="0" rIns="0" bIns="0" rtlCol="0">
            <a:noAutofit/>
          </a:bodyPr>
          <a:lstStyle/>
          <a:p>
            <a:pPr marL="12700">
              <a:lnSpc>
                <a:spcPts val="4070"/>
              </a:lnSpc>
              <a:spcBef>
                <a:spcPts val="203"/>
              </a:spcBef>
            </a:pPr>
            <a:r>
              <a:rPr sz="3800" spc="0" dirty="0" smtClean="0">
                <a:solidFill>
                  <a:srgbClr val="64C7FE"/>
                </a:solidFill>
                <a:latin typeface="Tahoma"/>
                <a:cs typeface="Tahoma"/>
              </a:rPr>
              <a:t>•</a:t>
            </a:r>
            <a:endParaRPr sz="3800">
              <a:latin typeface="Tahoma"/>
              <a:cs typeface="Tahoma"/>
            </a:endParaRPr>
          </a:p>
          <a:p>
            <a:pPr marL="12700">
              <a:lnSpc>
                <a:spcPts val="4560"/>
              </a:lnSpc>
              <a:spcBef>
                <a:spcPts val="44"/>
              </a:spcBef>
            </a:pPr>
            <a:r>
              <a:rPr sz="5700" spc="0" baseline="-2180" dirty="0" smtClean="0">
                <a:solidFill>
                  <a:srgbClr val="64C7FE"/>
                </a:solidFill>
                <a:latin typeface="Tahoma"/>
                <a:cs typeface="Tahoma"/>
              </a:rPr>
              <a:t>•</a:t>
            </a:r>
            <a:endParaRPr sz="3800">
              <a:latin typeface="Tahoma"/>
              <a:cs typeface="Tahoma"/>
            </a:endParaRPr>
          </a:p>
        </p:txBody>
      </p:sp>
      <p:sp>
        <p:nvSpPr>
          <p:cNvPr id="6" name="object 6"/>
          <p:cNvSpPr txBox="1"/>
          <p:nvPr/>
        </p:nvSpPr>
        <p:spPr>
          <a:xfrm>
            <a:off x="879602" y="2006756"/>
            <a:ext cx="6447907" cy="2089658"/>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dates back nearly a century</a:t>
            </a:r>
            <a:endParaRPr sz="3200">
              <a:latin typeface="Tahoma"/>
              <a:cs typeface="Tahoma"/>
            </a:endParaRPr>
          </a:p>
          <a:p>
            <a:pPr marL="12700">
              <a:lnSpc>
                <a:spcPts val="3840"/>
              </a:lnSpc>
              <a:spcBef>
                <a:spcPts val="896"/>
              </a:spcBef>
            </a:pPr>
            <a:r>
              <a:rPr sz="3200" spc="0" dirty="0" smtClean="0">
                <a:latin typeface="Tahoma"/>
                <a:cs typeface="Tahoma"/>
              </a:rPr>
              <a:t>concerned</a:t>
            </a:r>
            <a:r>
              <a:rPr sz="3200" spc="19" dirty="0" smtClean="0">
                <a:latin typeface="Tahoma"/>
                <a:cs typeface="Tahoma"/>
              </a:rPr>
              <a:t> </a:t>
            </a:r>
            <a:r>
              <a:rPr sz="3200" spc="0" dirty="0" smtClean="0">
                <a:latin typeface="Tahoma"/>
                <a:cs typeface="Tahoma"/>
              </a:rPr>
              <a:t>mainly</a:t>
            </a:r>
            <a:r>
              <a:rPr sz="3200" spc="19" dirty="0" smtClean="0">
                <a:latin typeface="Tahoma"/>
                <a:cs typeface="Tahoma"/>
              </a:rPr>
              <a:t> </a:t>
            </a:r>
            <a:r>
              <a:rPr sz="3200" spc="0" dirty="0" smtClean="0">
                <a:latin typeface="Tahoma"/>
                <a:cs typeface="Tahoma"/>
              </a:rPr>
              <a:t>with</a:t>
            </a:r>
            <a:r>
              <a:rPr sz="3200" spc="19" dirty="0" smtClean="0">
                <a:latin typeface="Tahoma"/>
                <a:cs typeface="Tahoma"/>
              </a:rPr>
              <a:t> </a:t>
            </a:r>
            <a:r>
              <a:rPr sz="3200" spc="0" dirty="0" smtClean="0">
                <a:latin typeface="Tahoma"/>
                <a:cs typeface="Tahoma"/>
              </a:rPr>
              <a:t>libraries</a:t>
            </a:r>
            <a:r>
              <a:rPr sz="3200" spc="19" dirty="0" smtClean="0">
                <a:latin typeface="Tahoma"/>
                <a:cs typeface="Tahoma"/>
              </a:rPr>
              <a:t> </a:t>
            </a:r>
            <a:r>
              <a:rPr sz="3200" spc="0" dirty="0" smtClean="0">
                <a:latin typeface="Tahoma"/>
                <a:cs typeface="Tahoma"/>
              </a:rPr>
              <a:t>and mass</a:t>
            </a:r>
            <a:r>
              <a:rPr sz="3200" spc="-9" dirty="0" smtClean="0">
                <a:latin typeface="Tahoma"/>
                <a:cs typeface="Tahoma"/>
              </a:rPr>
              <a:t> </a:t>
            </a:r>
            <a:r>
              <a:rPr sz="3200" spc="0" dirty="0" smtClean="0">
                <a:latin typeface="Tahoma"/>
                <a:cs typeface="Tahoma"/>
              </a:rPr>
              <a:t>media</a:t>
            </a:r>
            <a:endParaRPr sz="3200">
              <a:latin typeface="Tahoma"/>
              <a:cs typeface="Tahoma"/>
            </a:endParaRPr>
          </a:p>
          <a:p>
            <a:pPr marL="12700" marR="8122">
              <a:lnSpc>
                <a:spcPts val="3850"/>
              </a:lnSpc>
              <a:spcBef>
                <a:spcPts val="638"/>
              </a:spcBef>
            </a:pPr>
            <a:r>
              <a:rPr sz="4800" spc="0" baseline="-1725" dirty="0" smtClean="0">
                <a:latin typeface="Tahoma"/>
                <a:cs typeface="Tahoma"/>
              </a:rPr>
              <a:t>By</a:t>
            </a:r>
            <a:r>
              <a:rPr sz="4800" spc="-19" baseline="-1725" dirty="0" smtClean="0">
                <a:latin typeface="Tahoma"/>
                <a:cs typeface="Tahoma"/>
              </a:rPr>
              <a:t> </a:t>
            </a:r>
            <a:r>
              <a:rPr sz="4800" spc="0" baseline="-1725" dirty="0" smtClean="0">
                <a:latin typeface="Tahoma"/>
                <a:cs typeface="Tahoma"/>
              </a:rPr>
              <a:t>the</a:t>
            </a:r>
            <a:r>
              <a:rPr sz="4800" spc="14" baseline="-1725" dirty="0" smtClean="0">
                <a:latin typeface="Tahoma"/>
                <a:cs typeface="Tahoma"/>
              </a:rPr>
              <a:t> </a:t>
            </a:r>
            <a:r>
              <a:rPr sz="4800" spc="0" baseline="-1725" dirty="0" smtClean="0">
                <a:latin typeface="Tahoma"/>
                <a:cs typeface="Tahoma"/>
              </a:rPr>
              <a:t>1960’s</a:t>
            </a:r>
            <a:r>
              <a:rPr sz="4800" spc="14" baseline="-1725" dirty="0" smtClean="0">
                <a:latin typeface="Tahoma"/>
                <a:cs typeface="Tahoma"/>
              </a:rPr>
              <a:t> </a:t>
            </a:r>
            <a:r>
              <a:rPr sz="4800" spc="0" baseline="-1725" dirty="0" smtClean="0">
                <a:latin typeface="Tahoma"/>
                <a:cs typeface="Tahoma"/>
              </a:rPr>
              <a:t>reports</a:t>
            </a:r>
            <a:r>
              <a:rPr sz="4800" spc="14" baseline="-1725" dirty="0" smtClean="0">
                <a:latin typeface="Tahoma"/>
                <a:cs typeface="Tahoma"/>
              </a:rPr>
              <a:t> </a:t>
            </a:r>
            <a:r>
              <a:rPr sz="4800" spc="0" baseline="-1725" dirty="0" smtClean="0">
                <a:latin typeface="Tahoma"/>
                <a:cs typeface="Tahoma"/>
              </a:rPr>
              <a:t>of</a:t>
            </a:r>
            <a:r>
              <a:rPr sz="4800" spc="14" baseline="-1725" dirty="0" smtClean="0">
                <a:latin typeface="Tahoma"/>
                <a:cs typeface="Tahoma"/>
              </a:rPr>
              <a:t> </a:t>
            </a:r>
            <a:r>
              <a:rPr sz="4800" spc="0" baseline="-1725" dirty="0" smtClean="0">
                <a:latin typeface="Tahoma"/>
                <a:cs typeface="Tahoma"/>
              </a:rPr>
              <a:t>specialized</a:t>
            </a:r>
            <a:endParaRPr sz="3200">
              <a:latin typeface="Tahoma"/>
              <a:cs typeface="Tahoma"/>
            </a:endParaRPr>
          </a:p>
        </p:txBody>
      </p:sp>
      <p:sp>
        <p:nvSpPr>
          <p:cNvPr id="5" name="object 5"/>
          <p:cNvSpPr txBox="1"/>
          <p:nvPr/>
        </p:nvSpPr>
        <p:spPr>
          <a:xfrm>
            <a:off x="7370180" y="2591972"/>
            <a:ext cx="662724" cy="431545"/>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the</a:t>
            </a:r>
            <a:endParaRPr sz="3200">
              <a:latin typeface="Tahoma"/>
              <a:cs typeface="Tahoma"/>
            </a:endParaRPr>
          </a:p>
        </p:txBody>
      </p:sp>
      <p:sp>
        <p:nvSpPr>
          <p:cNvPr id="4" name="object 4"/>
          <p:cNvSpPr txBox="1"/>
          <p:nvPr/>
        </p:nvSpPr>
        <p:spPr>
          <a:xfrm>
            <a:off x="536702" y="3597286"/>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4152649"/>
            <a:ext cx="7281198" cy="1407108"/>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information</a:t>
            </a:r>
            <a:r>
              <a:rPr sz="3200" spc="25" dirty="0" smtClean="0">
                <a:latin typeface="Tahoma"/>
                <a:cs typeface="Tahoma"/>
              </a:rPr>
              <a:t> </a:t>
            </a:r>
            <a:r>
              <a:rPr sz="3200" spc="0" dirty="0" smtClean="0">
                <a:latin typeface="Tahoma"/>
                <a:cs typeface="Tahoma"/>
              </a:rPr>
              <a:t>needs</a:t>
            </a:r>
            <a:r>
              <a:rPr sz="3200" spc="9"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uses</a:t>
            </a:r>
            <a:r>
              <a:rPr sz="3200" spc="-53" dirty="0" smtClean="0">
                <a:latin typeface="Tahoma"/>
                <a:cs typeface="Tahoma"/>
              </a:rPr>
              <a:t> </a:t>
            </a:r>
            <a:r>
              <a:rPr sz="3200" spc="0" dirty="0" smtClean="0">
                <a:latin typeface="Tahoma"/>
                <a:cs typeface="Tahoma"/>
              </a:rPr>
              <a:t>of</a:t>
            </a:r>
            <a:r>
              <a:rPr sz="3200" spc="9" dirty="0" smtClean="0">
                <a:latin typeface="Tahoma"/>
                <a:cs typeface="Tahoma"/>
              </a:rPr>
              <a:t> </a:t>
            </a:r>
            <a:r>
              <a:rPr sz="3200" spc="0" dirty="0" smtClean="0">
                <a:latin typeface="Tahoma"/>
                <a:cs typeface="Tahoma"/>
              </a:rPr>
              <a:t>scientists</a:t>
            </a:r>
            <a:endParaRPr sz="3200">
              <a:latin typeface="Tahoma"/>
              <a:cs typeface="Tahoma"/>
            </a:endParaRPr>
          </a:p>
          <a:p>
            <a:pPr marL="12700" marR="60638">
              <a:lnSpc>
                <a:spcPts val="3840"/>
              </a:lnSpc>
              <a:spcBef>
                <a:spcPts val="126"/>
              </a:spcBef>
            </a:pPr>
            <a:r>
              <a:rPr sz="3200" spc="0" dirty="0" smtClean="0">
                <a:latin typeface="Tahoma"/>
                <a:cs typeface="Tahoma"/>
              </a:rPr>
              <a:t>and engineers</a:t>
            </a:r>
            <a:r>
              <a:rPr sz="3200" spc="25" dirty="0" smtClean="0">
                <a:latin typeface="Tahoma"/>
                <a:cs typeface="Tahoma"/>
              </a:rPr>
              <a:t> </a:t>
            </a:r>
            <a:r>
              <a:rPr sz="3200" spc="0" dirty="0" smtClean="0">
                <a:latin typeface="Tahoma"/>
                <a:cs typeface="Tahoma"/>
              </a:rPr>
              <a:t>were</a:t>
            </a:r>
            <a:r>
              <a:rPr sz="3200" spc="-68" dirty="0" smtClean="0">
                <a:latin typeface="Tahoma"/>
                <a:cs typeface="Tahoma"/>
              </a:rPr>
              <a:t> </a:t>
            </a:r>
            <a:r>
              <a:rPr sz="3200" spc="0" dirty="0" smtClean="0">
                <a:latin typeface="Tahoma"/>
                <a:cs typeface="Tahoma"/>
              </a:rPr>
              <a:t>appearing</a:t>
            </a:r>
            <a:r>
              <a:rPr sz="3200" spc="24" dirty="0" smtClean="0">
                <a:latin typeface="Tahoma"/>
                <a:cs typeface="Tahoma"/>
              </a:rPr>
              <a:t> </a:t>
            </a:r>
            <a:r>
              <a:rPr sz="3200" spc="0" dirty="0" smtClean="0">
                <a:latin typeface="Tahoma"/>
                <a:cs typeface="Tahoma"/>
              </a:rPr>
              <a:t>regularly numerous</a:t>
            </a:r>
            <a:r>
              <a:rPr sz="3200" spc="9" dirty="0" smtClean="0">
                <a:latin typeface="Tahoma"/>
                <a:cs typeface="Tahoma"/>
              </a:rPr>
              <a:t> </a:t>
            </a:r>
            <a:r>
              <a:rPr sz="3200" spc="0" dirty="0" smtClean="0">
                <a:latin typeface="Tahoma"/>
                <a:cs typeface="Tahoma"/>
              </a:rPr>
              <a:t>journals</a:t>
            </a:r>
            <a:r>
              <a:rPr sz="3200" spc="9"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reports.</a:t>
            </a:r>
            <a:endParaRPr sz="3200">
              <a:latin typeface="Tahoma"/>
              <a:cs typeface="Tahoma"/>
            </a:endParaRPr>
          </a:p>
        </p:txBody>
      </p:sp>
      <p:sp>
        <p:nvSpPr>
          <p:cNvPr id="2" name="object 2"/>
          <p:cNvSpPr txBox="1"/>
          <p:nvPr/>
        </p:nvSpPr>
        <p:spPr>
          <a:xfrm>
            <a:off x="8143604" y="4640430"/>
            <a:ext cx="406202"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in</a:t>
            </a:r>
            <a:endParaRPr sz="3200">
              <a:latin typeface="Tahoma"/>
              <a:cs typeface="Tahoma"/>
            </a:endParaRPr>
          </a:p>
        </p:txBody>
      </p:sp>
    </p:spTree>
    <p:extLst>
      <p:ext uri="{BB962C8B-B14F-4D97-AF65-F5344CB8AC3E}">
        <p14:creationId xmlns:p14="http://schemas.microsoft.com/office/powerpoint/2010/main" val="37030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690626" y="446888"/>
            <a:ext cx="166853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History</a:t>
            </a:r>
            <a:endParaRPr sz="4000">
              <a:latin typeface="Tahoma"/>
              <a:cs typeface="Tahoma"/>
            </a:endParaRPr>
          </a:p>
        </p:txBody>
      </p:sp>
      <p:sp>
        <p:nvSpPr>
          <p:cNvPr id="12" name="object 12"/>
          <p:cNvSpPr txBox="1"/>
          <p:nvPr/>
        </p:nvSpPr>
        <p:spPr>
          <a:xfrm>
            <a:off x="2415487" y="446888"/>
            <a:ext cx="53893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11" name="object 11"/>
          <p:cNvSpPr txBox="1"/>
          <p:nvPr/>
        </p:nvSpPr>
        <p:spPr>
          <a:xfrm>
            <a:off x="3010754" y="446888"/>
            <a:ext cx="251431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Systematic</a:t>
            </a:r>
            <a:endParaRPr sz="4000">
              <a:latin typeface="Tahoma"/>
              <a:cs typeface="Tahoma"/>
            </a:endParaRPr>
          </a:p>
        </p:txBody>
      </p:sp>
      <p:sp>
        <p:nvSpPr>
          <p:cNvPr id="10" name="object 10"/>
          <p:cNvSpPr txBox="1"/>
          <p:nvPr/>
        </p:nvSpPr>
        <p:spPr>
          <a:xfrm>
            <a:off x="5581401" y="446888"/>
            <a:ext cx="214512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Research</a:t>
            </a:r>
            <a:endParaRPr sz="4000">
              <a:latin typeface="Tahoma"/>
              <a:cs typeface="Tahoma"/>
            </a:endParaRPr>
          </a:p>
        </p:txBody>
      </p:sp>
      <p:sp>
        <p:nvSpPr>
          <p:cNvPr id="9" name="object 9"/>
          <p:cNvSpPr txBox="1"/>
          <p:nvPr/>
        </p:nvSpPr>
        <p:spPr>
          <a:xfrm>
            <a:off x="7782853" y="446888"/>
            <a:ext cx="7447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On</a:t>
            </a:r>
            <a:endParaRPr sz="4000">
              <a:latin typeface="Tahoma"/>
              <a:cs typeface="Tahoma"/>
            </a:endParaRPr>
          </a:p>
        </p:txBody>
      </p:sp>
      <p:sp>
        <p:nvSpPr>
          <p:cNvPr id="8" name="object 8"/>
          <p:cNvSpPr txBox="1"/>
          <p:nvPr/>
        </p:nvSpPr>
        <p:spPr>
          <a:xfrm>
            <a:off x="1618189" y="1056285"/>
            <a:ext cx="273434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7" name="object 7"/>
          <p:cNvSpPr txBox="1"/>
          <p:nvPr/>
        </p:nvSpPr>
        <p:spPr>
          <a:xfrm>
            <a:off x="4407335" y="1056285"/>
            <a:ext cx="1853233"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Seeking</a:t>
            </a:r>
            <a:endParaRPr sz="4000">
              <a:latin typeface="Tahoma"/>
              <a:cs typeface="Tahoma"/>
            </a:endParaRPr>
          </a:p>
        </p:txBody>
      </p:sp>
      <p:sp>
        <p:nvSpPr>
          <p:cNvPr id="6" name="object 6"/>
          <p:cNvSpPr txBox="1"/>
          <p:nvPr/>
        </p:nvSpPr>
        <p:spPr>
          <a:xfrm>
            <a:off x="6315371" y="1056285"/>
            <a:ext cx="1290190"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Cont.</a:t>
            </a:r>
            <a:endParaRPr sz="4000">
              <a:latin typeface="Tahoma"/>
              <a:cs typeface="Tahoma"/>
            </a:endParaRPr>
          </a:p>
        </p:txBody>
      </p:sp>
      <p:sp>
        <p:nvSpPr>
          <p:cNvPr id="5" name="object 5"/>
          <p:cNvSpPr txBox="1"/>
          <p:nvPr/>
        </p:nvSpPr>
        <p:spPr>
          <a:xfrm>
            <a:off x="536702" y="252439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4" name="object 4"/>
          <p:cNvSpPr txBox="1"/>
          <p:nvPr/>
        </p:nvSpPr>
        <p:spPr>
          <a:xfrm>
            <a:off x="879602" y="2591972"/>
            <a:ext cx="6856134" cy="2480004"/>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focused</a:t>
            </a:r>
            <a:r>
              <a:rPr sz="3200" spc="14" dirty="0" smtClean="0">
                <a:latin typeface="Tahoma"/>
                <a:cs typeface="Tahoma"/>
              </a:rPr>
              <a:t> </a:t>
            </a:r>
            <a:r>
              <a:rPr sz="3200" spc="0" dirty="0" smtClean="0">
                <a:latin typeface="Tahoma"/>
                <a:cs typeface="Tahoma"/>
              </a:rPr>
              <a:t>on</a:t>
            </a:r>
            <a:r>
              <a:rPr sz="3200" spc="14" dirty="0" smtClean="0">
                <a:latin typeface="Tahoma"/>
                <a:cs typeface="Tahoma"/>
              </a:rPr>
              <a:t> </a:t>
            </a:r>
            <a:r>
              <a:rPr sz="3200" spc="0" dirty="0" smtClean="0">
                <a:latin typeface="Tahoma"/>
                <a:cs typeface="Tahoma"/>
              </a:rPr>
              <a:t>artifacts</a:t>
            </a:r>
            <a:r>
              <a:rPr sz="3200" spc="14" dirty="0" smtClean="0">
                <a:latin typeface="Tahoma"/>
                <a:cs typeface="Tahoma"/>
              </a:rPr>
              <a:t> </a:t>
            </a:r>
            <a:r>
              <a:rPr sz="3200" spc="0" dirty="0" smtClean="0">
                <a:latin typeface="Tahoma"/>
                <a:cs typeface="Tahoma"/>
              </a:rPr>
              <a:t>and</a:t>
            </a:r>
            <a:r>
              <a:rPr sz="3200" spc="14" dirty="0" smtClean="0">
                <a:latin typeface="Tahoma"/>
                <a:cs typeface="Tahoma"/>
              </a:rPr>
              <a:t> </a:t>
            </a:r>
            <a:r>
              <a:rPr sz="3200" spc="0" dirty="0" smtClean="0">
                <a:latin typeface="Tahoma"/>
                <a:cs typeface="Tahoma"/>
              </a:rPr>
              <a:t>venues</a:t>
            </a:r>
            <a:r>
              <a:rPr sz="3200" spc="14" dirty="0" smtClean="0">
                <a:latin typeface="Tahoma"/>
                <a:cs typeface="Tahoma"/>
              </a:rPr>
              <a:t> </a:t>
            </a:r>
            <a:r>
              <a:rPr sz="3200" spc="0" dirty="0" smtClean="0">
                <a:latin typeface="Tahoma"/>
                <a:cs typeface="Tahoma"/>
              </a:rPr>
              <a:t>of</a:t>
            </a:r>
            <a:endParaRPr sz="3200">
              <a:latin typeface="Tahoma"/>
              <a:cs typeface="Tahoma"/>
            </a:endParaRPr>
          </a:p>
          <a:p>
            <a:pPr marL="12700" marR="60880">
              <a:lnSpc>
                <a:spcPts val="3840"/>
              </a:lnSpc>
              <a:spcBef>
                <a:spcPts val="21"/>
              </a:spcBef>
            </a:pPr>
            <a:r>
              <a:rPr sz="4800" spc="0" baseline="-1725" dirty="0" smtClean="0">
                <a:latin typeface="Tahoma"/>
                <a:cs typeface="Tahoma"/>
              </a:rPr>
              <a:t>information</a:t>
            </a:r>
            <a:r>
              <a:rPr sz="4800" spc="25" baseline="-1725" dirty="0" smtClean="0">
                <a:latin typeface="Tahoma"/>
                <a:cs typeface="Tahoma"/>
              </a:rPr>
              <a:t> </a:t>
            </a:r>
            <a:r>
              <a:rPr sz="4800" spc="0" baseline="-1725" dirty="0" smtClean="0">
                <a:latin typeface="Tahoma"/>
                <a:cs typeface="Tahoma"/>
              </a:rPr>
              <a:t>seeking</a:t>
            </a:r>
            <a:endParaRPr sz="3200">
              <a:latin typeface="Tahoma"/>
              <a:cs typeface="Tahoma"/>
            </a:endParaRPr>
          </a:p>
          <a:p>
            <a:pPr marL="12750" indent="-50">
              <a:lnSpc>
                <a:spcPts val="3840"/>
              </a:lnSpc>
              <a:spcBef>
                <a:spcPts val="874"/>
              </a:spcBef>
              <a:tabLst>
                <a:tab pos="876300" algn="l"/>
              </a:tabLst>
            </a:pPr>
            <a:r>
              <a:rPr sz="3200" spc="0" dirty="0" smtClean="0">
                <a:latin typeface="Tahoma"/>
                <a:cs typeface="Tahoma"/>
              </a:rPr>
              <a:t>The</a:t>
            </a:r>
            <a:r>
              <a:rPr sz="3200" spc="9" dirty="0" smtClean="0">
                <a:latin typeface="Tahoma"/>
                <a:cs typeface="Tahoma"/>
              </a:rPr>
              <a:t> </a:t>
            </a:r>
            <a:r>
              <a:rPr sz="3200" spc="0" dirty="0" smtClean="0">
                <a:latin typeface="Tahoma"/>
                <a:cs typeface="Tahoma"/>
              </a:rPr>
              <a:t>information</a:t>
            </a:r>
            <a:r>
              <a:rPr sz="3200" spc="25" dirty="0" smtClean="0">
                <a:latin typeface="Tahoma"/>
                <a:cs typeface="Tahoma"/>
              </a:rPr>
              <a:t> </a:t>
            </a:r>
            <a:r>
              <a:rPr sz="3350" spc="0" dirty="0" smtClean="0">
                <a:latin typeface="Tahoma"/>
                <a:cs typeface="Tahoma"/>
              </a:rPr>
              <a:t>sources</a:t>
            </a:r>
            <a:r>
              <a:rPr sz="3350" spc="12" dirty="0" smtClean="0">
                <a:latin typeface="Tahoma"/>
                <a:cs typeface="Tahoma"/>
              </a:rPr>
              <a:t> </a:t>
            </a:r>
            <a:r>
              <a:rPr sz="3200" spc="0" dirty="0" smtClean="0">
                <a:latin typeface="Tahoma"/>
                <a:cs typeface="Tahoma"/>
              </a:rPr>
              <a:t>were</a:t>
            </a:r>
            <a:r>
              <a:rPr sz="3200" spc="-68" dirty="0" smtClean="0">
                <a:latin typeface="Tahoma"/>
                <a:cs typeface="Tahoma"/>
              </a:rPr>
              <a:t> </a:t>
            </a:r>
            <a:r>
              <a:rPr sz="3200" spc="0" dirty="0" smtClean="0">
                <a:latin typeface="Tahoma"/>
                <a:cs typeface="Tahoma"/>
              </a:rPr>
              <a:t>studied how	they</a:t>
            </a:r>
            <a:r>
              <a:rPr sz="3200" spc="-31" dirty="0" smtClean="0">
                <a:latin typeface="Tahoma"/>
                <a:cs typeface="Tahoma"/>
              </a:rPr>
              <a:t> </a:t>
            </a:r>
            <a:r>
              <a:rPr sz="3200" spc="0" dirty="0" smtClean="0">
                <a:latin typeface="Tahoma"/>
                <a:cs typeface="Tahoma"/>
              </a:rPr>
              <a:t>were</a:t>
            </a:r>
            <a:r>
              <a:rPr sz="3200" spc="-68" dirty="0" smtClean="0">
                <a:latin typeface="Tahoma"/>
                <a:cs typeface="Tahoma"/>
              </a:rPr>
              <a:t> </a:t>
            </a:r>
            <a:r>
              <a:rPr sz="3200" spc="0" dirty="0" smtClean="0">
                <a:latin typeface="Tahoma"/>
                <a:cs typeface="Tahoma"/>
              </a:rPr>
              <a:t>used,</a:t>
            </a:r>
            <a:r>
              <a:rPr sz="3200" spc="24" dirty="0" smtClean="0">
                <a:latin typeface="Tahoma"/>
                <a:cs typeface="Tahoma"/>
              </a:rPr>
              <a:t> </a:t>
            </a:r>
            <a:r>
              <a:rPr sz="3200" spc="0" dirty="0" smtClean="0">
                <a:latin typeface="Tahoma"/>
                <a:cs typeface="Tahoma"/>
              </a:rPr>
              <a:t>rather than individual</a:t>
            </a:r>
            <a:r>
              <a:rPr sz="3200" spc="25" dirty="0" smtClean="0">
                <a:latin typeface="Tahoma"/>
                <a:cs typeface="Tahoma"/>
              </a:rPr>
              <a:t> </a:t>
            </a:r>
            <a:r>
              <a:rPr sz="3200" spc="0" dirty="0" smtClean="0">
                <a:latin typeface="Tahoma"/>
                <a:cs typeface="Tahoma"/>
              </a:rPr>
              <a:t>users</a:t>
            </a:r>
            <a:r>
              <a:rPr sz="3200" spc="-74"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their</a:t>
            </a:r>
            <a:r>
              <a:rPr sz="3200" spc="24" dirty="0" smtClean="0">
                <a:latin typeface="Tahoma"/>
                <a:cs typeface="Tahoma"/>
              </a:rPr>
              <a:t> </a:t>
            </a:r>
            <a:r>
              <a:rPr sz="3200" spc="0" dirty="0" smtClean="0">
                <a:latin typeface="Tahoma"/>
                <a:cs typeface="Tahoma"/>
              </a:rPr>
              <a:t>needs</a:t>
            </a:r>
            <a:endParaRPr sz="3200">
              <a:latin typeface="Tahoma"/>
              <a:cs typeface="Tahoma"/>
            </a:endParaRPr>
          </a:p>
        </p:txBody>
      </p:sp>
      <p:sp>
        <p:nvSpPr>
          <p:cNvPr id="3" name="object 3"/>
          <p:cNvSpPr txBox="1"/>
          <p:nvPr/>
        </p:nvSpPr>
        <p:spPr>
          <a:xfrm>
            <a:off x="536702" y="3597286"/>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2" name="object 2"/>
          <p:cNvSpPr txBox="1"/>
          <p:nvPr/>
        </p:nvSpPr>
        <p:spPr>
          <a:xfrm>
            <a:off x="7779382" y="3664868"/>
            <a:ext cx="751385" cy="431546"/>
          </a:xfrm>
          <a:prstGeom prst="rect">
            <a:avLst/>
          </a:prstGeom>
        </p:spPr>
        <p:txBody>
          <a:bodyPr wrap="square" lIns="0" tIns="0" rIns="0" bIns="0" rtlCol="0">
            <a:noAutofit/>
          </a:bodyPr>
          <a:lstStyle/>
          <a:p>
            <a:pPr marL="12700">
              <a:lnSpc>
                <a:spcPts val="3400"/>
              </a:lnSpc>
              <a:spcBef>
                <a:spcPts val="170"/>
              </a:spcBef>
            </a:pPr>
            <a:r>
              <a:rPr sz="3200" spc="0" dirty="0" smtClean="0">
                <a:latin typeface="Tahoma"/>
                <a:cs typeface="Tahoma"/>
              </a:rPr>
              <a:t>and</a:t>
            </a:r>
            <a:endParaRPr sz="3200">
              <a:latin typeface="Tahoma"/>
              <a:cs typeface="Tahoma"/>
            </a:endParaRPr>
          </a:p>
        </p:txBody>
      </p:sp>
    </p:spTree>
    <p:extLst>
      <p:ext uri="{BB962C8B-B14F-4D97-AF65-F5344CB8AC3E}">
        <p14:creationId xmlns:p14="http://schemas.microsoft.com/office/powerpoint/2010/main" val="352055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0"/>
            <a:ext cx="9144000" cy="6858000"/>
          </a:xfrm>
          <a:prstGeom prst="rect">
            <a:avLst/>
          </a:prstGeom>
        </p:spPr>
        <p:txBody>
          <a:bodyPr wrap="square" lIns="0" tIns="0" rIns="0" bIns="0" rtlCol="0">
            <a:noAutofit/>
          </a:bodyPr>
          <a:lstStyle/>
          <a:p>
            <a:endParaRPr/>
          </a:p>
        </p:txBody>
      </p:sp>
      <p:sp>
        <p:nvSpPr>
          <p:cNvPr id="12" name="object 12"/>
          <p:cNvSpPr txBox="1"/>
          <p:nvPr/>
        </p:nvSpPr>
        <p:spPr>
          <a:xfrm>
            <a:off x="690626" y="446888"/>
            <a:ext cx="166853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History</a:t>
            </a:r>
            <a:endParaRPr sz="4000">
              <a:latin typeface="Tahoma"/>
              <a:cs typeface="Tahoma"/>
            </a:endParaRPr>
          </a:p>
        </p:txBody>
      </p:sp>
      <p:sp>
        <p:nvSpPr>
          <p:cNvPr id="11" name="object 11"/>
          <p:cNvSpPr txBox="1"/>
          <p:nvPr/>
        </p:nvSpPr>
        <p:spPr>
          <a:xfrm>
            <a:off x="2415487" y="446888"/>
            <a:ext cx="53893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10" name="object 10"/>
          <p:cNvSpPr txBox="1"/>
          <p:nvPr/>
        </p:nvSpPr>
        <p:spPr>
          <a:xfrm>
            <a:off x="3010754" y="446888"/>
            <a:ext cx="251431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Systematic</a:t>
            </a:r>
            <a:endParaRPr sz="4000">
              <a:latin typeface="Tahoma"/>
              <a:cs typeface="Tahoma"/>
            </a:endParaRPr>
          </a:p>
        </p:txBody>
      </p:sp>
      <p:sp>
        <p:nvSpPr>
          <p:cNvPr id="9" name="object 9"/>
          <p:cNvSpPr txBox="1"/>
          <p:nvPr/>
        </p:nvSpPr>
        <p:spPr>
          <a:xfrm>
            <a:off x="5581401" y="446888"/>
            <a:ext cx="214512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Research</a:t>
            </a:r>
            <a:endParaRPr sz="4000">
              <a:latin typeface="Tahoma"/>
              <a:cs typeface="Tahoma"/>
            </a:endParaRPr>
          </a:p>
        </p:txBody>
      </p:sp>
      <p:sp>
        <p:nvSpPr>
          <p:cNvPr id="8" name="object 8"/>
          <p:cNvSpPr txBox="1"/>
          <p:nvPr/>
        </p:nvSpPr>
        <p:spPr>
          <a:xfrm>
            <a:off x="7782853" y="446888"/>
            <a:ext cx="7447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On</a:t>
            </a:r>
            <a:endParaRPr sz="4000">
              <a:latin typeface="Tahoma"/>
              <a:cs typeface="Tahoma"/>
            </a:endParaRPr>
          </a:p>
        </p:txBody>
      </p:sp>
      <p:sp>
        <p:nvSpPr>
          <p:cNvPr id="7" name="object 7"/>
          <p:cNvSpPr txBox="1"/>
          <p:nvPr/>
        </p:nvSpPr>
        <p:spPr>
          <a:xfrm>
            <a:off x="1618189" y="1056285"/>
            <a:ext cx="273434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6" name="object 6"/>
          <p:cNvSpPr txBox="1"/>
          <p:nvPr/>
        </p:nvSpPr>
        <p:spPr>
          <a:xfrm>
            <a:off x="4407335" y="1056285"/>
            <a:ext cx="1853233"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Seeking</a:t>
            </a:r>
            <a:endParaRPr sz="4000">
              <a:latin typeface="Tahoma"/>
              <a:cs typeface="Tahoma"/>
            </a:endParaRPr>
          </a:p>
        </p:txBody>
      </p:sp>
      <p:sp>
        <p:nvSpPr>
          <p:cNvPr id="5" name="object 5"/>
          <p:cNvSpPr txBox="1"/>
          <p:nvPr/>
        </p:nvSpPr>
        <p:spPr>
          <a:xfrm>
            <a:off x="6315371" y="1056285"/>
            <a:ext cx="1290190"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Cont.</a:t>
            </a:r>
            <a:endParaRPr sz="4000">
              <a:latin typeface="Tahoma"/>
              <a:cs typeface="Tahoma"/>
            </a:endParaRPr>
          </a:p>
        </p:txBody>
      </p:sp>
      <p:sp>
        <p:nvSpPr>
          <p:cNvPr id="4" name="object 4"/>
          <p:cNvSpPr txBox="1"/>
          <p:nvPr/>
        </p:nvSpPr>
        <p:spPr>
          <a:xfrm>
            <a:off x="536702" y="252439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2591972"/>
            <a:ext cx="7032433" cy="2479802"/>
          </a:xfrm>
          <a:prstGeom prst="rect">
            <a:avLst/>
          </a:prstGeom>
        </p:spPr>
        <p:txBody>
          <a:bodyPr wrap="square" lIns="0" tIns="0" rIns="0" bIns="0" rtlCol="0">
            <a:noAutofit/>
          </a:bodyPr>
          <a:lstStyle/>
          <a:p>
            <a:pPr marL="12700">
              <a:lnSpc>
                <a:spcPts val="3410"/>
              </a:lnSpc>
              <a:spcBef>
                <a:spcPts val="170"/>
              </a:spcBef>
            </a:pPr>
            <a:r>
              <a:rPr sz="3200" spc="0" dirty="0" smtClean="0">
                <a:latin typeface="Tahoma"/>
                <a:cs typeface="Tahoma"/>
              </a:rPr>
              <a:t>What</a:t>
            </a:r>
            <a:r>
              <a:rPr sz="3200" spc="14" dirty="0" smtClean="0">
                <a:latin typeface="Tahoma"/>
                <a:cs typeface="Tahoma"/>
              </a:rPr>
              <a:t> </a:t>
            </a:r>
            <a:r>
              <a:rPr sz="3200" spc="0" dirty="0" smtClean="0">
                <a:latin typeface="Tahoma"/>
                <a:cs typeface="Tahoma"/>
              </a:rPr>
              <a:t>mattered</a:t>
            </a:r>
            <a:r>
              <a:rPr sz="3200" spc="14" dirty="0" smtClean="0">
                <a:latin typeface="Tahoma"/>
                <a:cs typeface="Tahoma"/>
              </a:rPr>
              <a:t> </a:t>
            </a:r>
            <a:r>
              <a:rPr sz="3200" spc="0" dirty="0" smtClean="0">
                <a:latin typeface="Tahoma"/>
                <a:cs typeface="Tahoma"/>
              </a:rPr>
              <a:t>before</a:t>
            </a:r>
            <a:r>
              <a:rPr sz="3200" spc="14" dirty="0" smtClean="0">
                <a:latin typeface="Tahoma"/>
                <a:cs typeface="Tahoma"/>
              </a:rPr>
              <a:t> </a:t>
            </a:r>
            <a:r>
              <a:rPr sz="3200" spc="0" dirty="0" smtClean="0">
                <a:latin typeface="Tahoma"/>
                <a:cs typeface="Tahoma"/>
              </a:rPr>
              <a:t>was</a:t>
            </a:r>
            <a:r>
              <a:rPr sz="3200" spc="-54" dirty="0" smtClean="0">
                <a:latin typeface="Tahoma"/>
                <a:cs typeface="Tahoma"/>
              </a:rPr>
              <a:t> </a:t>
            </a:r>
            <a:r>
              <a:rPr sz="3200" spc="0" dirty="0" smtClean="0">
                <a:latin typeface="Tahoma"/>
                <a:cs typeface="Tahoma"/>
              </a:rPr>
              <a:t>how</a:t>
            </a:r>
            <a:r>
              <a:rPr sz="3200" spc="14" dirty="0" smtClean="0">
                <a:latin typeface="Tahoma"/>
                <a:cs typeface="Tahoma"/>
              </a:rPr>
              <a:t> </a:t>
            </a:r>
            <a:r>
              <a:rPr sz="3200" spc="0" dirty="0" smtClean="0">
                <a:latin typeface="Tahoma"/>
                <a:cs typeface="Tahoma"/>
              </a:rPr>
              <a:t>formal</a:t>
            </a:r>
            <a:endParaRPr sz="3200">
              <a:latin typeface="Tahoma"/>
              <a:cs typeface="Tahoma"/>
            </a:endParaRPr>
          </a:p>
          <a:p>
            <a:pPr marL="12700" marR="515724">
              <a:lnSpc>
                <a:spcPts val="3840"/>
              </a:lnSpc>
              <a:spcBef>
                <a:spcPts val="126"/>
              </a:spcBef>
            </a:pPr>
            <a:r>
              <a:rPr sz="3200" spc="0" dirty="0" smtClean="0">
                <a:latin typeface="Tahoma"/>
                <a:cs typeface="Tahoma"/>
              </a:rPr>
              <a:t>information</a:t>
            </a:r>
            <a:r>
              <a:rPr sz="3200" spc="19" dirty="0" smtClean="0">
                <a:latin typeface="Tahoma"/>
                <a:cs typeface="Tahoma"/>
              </a:rPr>
              <a:t> </a:t>
            </a:r>
            <a:r>
              <a:rPr sz="3200" spc="0" dirty="0" smtClean="0">
                <a:latin typeface="Tahoma"/>
                <a:cs typeface="Tahoma"/>
              </a:rPr>
              <a:t>systems</a:t>
            </a:r>
            <a:r>
              <a:rPr sz="3200" spc="-93" dirty="0" smtClean="0">
                <a:latin typeface="Tahoma"/>
                <a:cs typeface="Tahoma"/>
              </a:rPr>
              <a:t> </a:t>
            </a:r>
            <a:r>
              <a:rPr sz="3200" spc="0" dirty="0" smtClean="0">
                <a:latin typeface="Tahoma"/>
                <a:cs typeface="Tahoma"/>
              </a:rPr>
              <a:t>served</a:t>
            </a:r>
            <a:r>
              <a:rPr sz="3200" spc="-73" dirty="0" smtClean="0">
                <a:latin typeface="Tahoma"/>
                <a:cs typeface="Tahoma"/>
              </a:rPr>
              <a:t> </a:t>
            </a:r>
            <a:r>
              <a:rPr sz="3200" spc="0" dirty="0" smtClean="0">
                <a:latin typeface="Tahoma"/>
                <a:cs typeface="Tahoma"/>
              </a:rPr>
              <a:t>the information</a:t>
            </a:r>
            <a:r>
              <a:rPr sz="3200" spc="19" dirty="0" smtClean="0">
                <a:latin typeface="Tahoma"/>
                <a:cs typeface="Tahoma"/>
              </a:rPr>
              <a:t> </a:t>
            </a:r>
            <a:r>
              <a:rPr sz="3200" spc="0" dirty="0" smtClean="0">
                <a:latin typeface="Tahoma"/>
                <a:cs typeface="Tahoma"/>
              </a:rPr>
              <a:t>needs</a:t>
            </a:r>
            <a:r>
              <a:rPr sz="3200" spc="19" dirty="0" smtClean="0">
                <a:latin typeface="Tahoma"/>
                <a:cs typeface="Tahoma"/>
              </a:rPr>
              <a:t> </a:t>
            </a:r>
            <a:r>
              <a:rPr sz="3200" spc="0" dirty="0" smtClean="0">
                <a:latin typeface="Tahoma"/>
                <a:cs typeface="Tahoma"/>
              </a:rPr>
              <a:t>of</a:t>
            </a:r>
            <a:r>
              <a:rPr sz="3200" spc="19" dirty="0" smtClean="0">
                <a:latin typeface="Tahoma"/>
                <a:cs typeface="Tahoma"/>
              </a:rPr>
              <a:t> </a:t>
            </a:r>
            <a:r>
              <a:rPr sz="3200" spc="0" dirty="0" smtClean="0">
                <a:latin typeface="Tahoma"/>
                <a:cs typeface="Tahoma"/>
              </a:rPr>
              <a:t>the</a:t>
            </a:r>
            <a:r>
              <a:rPr sz="3200" spc="19" dirty="0" smtClean="0">
                <a:latin typeface="Tahoma"/>
                <a:cs typeface="Tahoma"/>
              </a:rPr>
              <a:t> </a:t>
            </a:r>
            <a:r>
              <a:rPr sz="3200" spc="0" dirty="0" smtClean="0">
                <a:latin typeface="Tahoma"/>
                <a:cs typeface="Tahoma"/>
              </a:rPr>
              <a:t>population studied</a:t>
            </a:r>
            <a:endParaRPr sz="3200">
              <a:latin typeface="Tahoma"/>
              <a:cs typeface="Tahoma"/>
            </a:endParaRPr>
          </a:p>
          <a:p>
            <a:pPr marL="12700" marR="60921">
              <a:lnSpc>
                <a:spcPts val="3850"/>
              </a:lnSpc>
              <a:spcBef>
                <a:spcPts val="636"/>
              </a:spcBef>
            </a:pPr>
            <a:r>
              <a:rPr sz="4800" spc="0" baseline="-1725" dirty="0" smtClean="0">
                <a:latin typeface="Tahoma"/>
                <a:cs typeface="Tahoma"/>
              </a:rPr>
              <a:t>system</a:t>
            </a:r>
            <a:r>
              <a:rPr sz="4800" spc="-78" baseline="-1725" dirty="0" smtClean="0">
                <a:latin typeface="Tahoma"/>
                <a:cs typeface="Tahoma"/>
              </a:rPr>
              <a:t> </a:t>
            </a:r>
            <a:r>
              <a:rPr sz="4800" spc="0" baseline="-1725" dirty="0" smtClean="0">
                <a:latin typeface="Tahoma"/>
                <a:cs typeface="Tahoma"/>
              </a:rPr>
              <a:t>oriented,</a:t>
            </a:r>
            <a:r>
              <a:rPr sz="4800" spc="19" baseline="-1725" dirty="0" smtClean="0">
                <a:latin typeface="Tahoma"/>
                <a:cs typeface="Tahoma"/>
              </a:rPr>
              <a:t> </a:t>
            </a:r>
            <a:r>
              <a:rPr sz="4800" spc="0" baseline="-1725" dirty="0" smtClean="0">
                <a:latin typeface="Tahoma"/>
                <a:cs typeface="Tahoma"/>
              </a:rPr>
              <a:t>not</a:t>
            </a:r>
            <a:r>
              <a:rPr sz="4800" spc="19" baseline="-1725" dirty="0" smtClean="0">
                <a:latin typeface="Tahoma"/>
                <a:cs typeface="Tahoma"/>
              </a:rPr>
              <a:t> </a:t>
            </a:r>
            <a:r>
              <a:rPr sz="4800" spc="0" baseline="-1725" dirty="0" smtClean="0">
                <a:latin typeface="Tahoma"/>
                <a:cs typeface="Tahoma"/>
              </a:rPr>
              <a:t>user</a:t>
            </a:r>
            <a:r>
              <a:rPr sz="4800" spc="-60" baseline="-1725" dirty="0" smtClean="0">
                <a:latin typeface="Tahoma"/>
                <a:cs typeface="Tahoma"/>
              </a:rPr>
              <a:t> </a:t>
            </a:r>
            <a:r>
              <a:rPr sz="4800" spc="0" baseline="-1725" dirty="0" smtClean="0">
                <a:latin typeface="Tahoma"/>
                <a:cs typeface="Tahoma"/>
              </a:rPr>
              <a:t>oriented</a:t>
            </a:r>
            <a:endParaRPr sz="3200">
              <a:latin typeface="Tahoma"/>
              <a:cs typeface="Tahoma"/>
            </a:endParaRPr>
          </a:p>
        </p:txBody>
      </p:sp>
      <p:sp>
        <p:nvSpPr>
          <p:cNvPr id="2" name="object 2"/>
          <p:cNvSpPr txBox="1"/>
          <p:nvPr/>
        </p:nvSpPr>
        <p:spPr>
          <a:xfrm>
            <a:off x="536702" y="4572646"/>
            <a:ext cx="320446" cy="513080"/>
          </a:xfrm>
          <a:prstGeom prst="rect">
            <a:avLst/>
          </a:prstGeom>
        </p:spPr>
        <p:txBody>
          <a:bodyPr wrap="square" lIns="0" tIns="0" rIns="0" bIns="0" rtlCol="0">
            <a:noAutofit/>
          </a:bodyPr>
          <a:lstStyle/>
          <a:p>
            <a:pPr marL="12700">
              <a:lnSpc>
                <a:spcPts val="4040"/>
              </a:lnSpc>
              <a:spcBef>
                <a:spcPts val="202"/>
              </a:spcBef>
            </a:pPr>
            <a:r>
              <a:rPr sz="3850" spc="0" dirty="0" smtClean="0">
                <a:solidFill>
                  <a:srgbClr val="64C7FE"/>
                </a:solidFill>
                <a:latin typeface="Tahoma"/>
                <a:cs typeface="Tahoma"/>
              </a:rPr>
              <a:t>•</a:t>
            </a:r>
            <a:endParaRPr sz="3850">
              <a:latin typeface="Tahoma"/>
              <a:cs typeface="Tahoma"/>
            </a:endParaRPr>
          </a:p>
        </p:txBody>
      </p:sp>
    </p:spTree>
    <p:extLst>
      <p:ext uri="{BB962C8B-B14F-4D97-AF65-F5344CB8AC3E}">
        <p14:creationId xmlns:p14="http://schemas.microsoft.com/office/powerpoint/2010/main" val="219744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0"/>
            <a:ext cx="9144000" cy="6858000"/>
          </a:xfrm>
          <a:prstGeom prst="rect">
            <a:avLst/>
          </a:prstGeom>
        </p:spPr>
        <p:txBody>
          <a:bodyPr wrap="square" lIns="0" tIns="0" rIns="0" bIns="0" rtlCol="0">
            <a:noAutofit/>
          </a:bodyPr>
          <a:lstStyle/>
          <a:p>
            <a:endParaRPr/>
          </a:p>
        </p:txBody>
      </p:sp>
      <p:sp>
        <p:nvSpPr>
          <p:cNvPr id="12" name="object 12"/>
          <p:cNvSpPr txBox="1"/>
          <p:nvPr/>
        </p:nvSpPr>
        <p:spPr>
          <a:xfrm>
            <a:off x="690626" y="446888"/>
            <a:ext cx="166853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History</a:t>
            </a:r>
            <a:endParaRPr sz="4000">
              <a:latin typeface="Tahoma"/>
              <a:cs typeface="Tahoma"/>
            </a:endParaRPr>
          </a:p>
        </p:txBody>
      </p:sp>
      <p:sp>
        <p:nvSpPr>
          <p:cNvPr id="11" name="object 11"/>
          <p:cNvSpPr txBox="1"/>
          <p:nvPr/>
        </p:nvSpPr>
        <p:spPr>
          <a:xfrm>
            <a:off x="2415487" y="446888"/>
            <a:ext cx="53893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of</a:t>
            </a:r>
            <a:endParaRPr sz="4000">
              <a:latin typeface="Tahoma"/>
              <a:cs typeface="Tahoma"/>
            </a:endParaRPr>
          </a:p>
        </p:txBody>
      </p:sp>
      <p:sp>
        <p:nvSpPr>
          <p:cNvPr id="10" name="object 10"/>
          <p:cNvSpPr txBox="1"/>
          <p:nvPr/>
        </p:nvSpPr>
        <p:spPr>
          <a:xfrm>
            <a:off x="3010754" y="446888"/>
            <a:ext cx="2514319"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Systematic</a:t>
            </a:r>
            <a:endParaRPr sz="4000">
              <a:latin typeface="Tahoma"/>
              <a:cs typeface="Tahoma"/>
            </a:endParaRPr>
          </a:p>
        </p:txBody>
      </p:sp>
      <p:sp>
        <p:nvSpPr>
          <p:cNvPr id="9" name="object 9"/>
          <p:cNvSpPr txBox="1"/>
          <p:nvPr/>
        </p:nvSpPr>
        <p:spPr>
          <a:xfrm>
            <a:off x="5581401" y="446888"/>
            <a:ext cx="2145124"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Research</a:t>
            </a:r>
            <a:endParaRPr sz="4000">
              <a:latin typeface="Tahoma"/>
              <a:cs typeface="Tahoma"/>
            </a:endParaRPr>
          </a:p>
        </p:txBody>
      </p:sp>
      <p:sp>
        <p:nvSpPr>
          <p:cNvPr id="8" name="object 8"/>
          <p:cNvSpPr txBox="1"/>
          <p:nvPr/>
        </p:nvSpPr>
        <p:spPr>
          <a:xfrm>
            <a:off x="7782853" y="446888"/>
            <a:ext cx="74478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On</a:t>
            </a:r>
            <a:endParaRPr sz="4000">
              <a:latin typeface="Tahoma"/>
              <a:cs typeface="Tahoma"/>
            </a:endParaRPr>
          </a:p>
        </p:txBody>
      </p:sp>
      <p:sp>
        <p:nvSpPr>
          <p:cNvPr id="7" name="object 7"/>
          <p:cNvSpPr txBox="1"/>
          <p:nvPr/>
        </p:nvSpPr>
        <p:spPr>
          <a:xfrm>
            <a:off x="1618189" y="1056285"/>
            <a:ext cx="2734342"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Information</a:t>
            </a:r>
            <a:endParaRPr sz="4000">
              <a:latin typeface="Tahoma"/>
              <a:cs typeface="Tahoma"/>
            </a:endParaRPr>
          </a:p>
        </p:txBody>
      </p:sp>
      <p:sp>
        <p:nvSpPr>
          <p:cNvPr id="6" name="object 6"/>
          <p:cNvSpPr txBox="1"/>
          <p:nvPr/>
        </p:nvSpPr>
        <p:spPr>
          <a:xfrm>
            <a:off x="4407335" y="1056285"/>
            <a:ext cx="1853233"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Seeking</a:t>
            </a:r>
            <a:endParaRPr sz="4000">
              <a:latin typeface="Tahoma"/>
              <a:cs typeface="Tahoma"/>
            </a:endParaRPr>
          </a:p>
        </p:txBody>
      </p:sp>
      <p:sp>
        <p:nvSpPr>
          <p:cNvPr id="5" name="object 5"/>
          <p:cNvSpPr txBox="1"/>
          <p:nvPr/>
        </p:nvSpPr>
        <p:spPr>
          <a:xfrm>
            <a:off x="6315371" y="1056285"/>
            <a:ext cx="1290190" cy="533653"/>
          </a:xfrm>
          <a:prstGeom prst="rect">
            <a:avLst/>
          </a:prstGeom>
        </p:spPr>
        <p:txBody>
          <a:bodyPr wrap="square" lIns="0" tIns="0" rIns="0" bIns="0" rtlCol="0">
            <a:noAutofit/>
          </a:bodyPr>
          <a:lstStyle/>
          <a:p>
            <a:pPr marL="12700">
              <a:lnSpc>
                <a:spcPts val="4200"/>
              </a:lnSpc>
              <a:spcBef>
                <a:spcPts val="210"/>
              </a:spcBef>
            </a:pPr>
            <a:r>
              <a:rPr sz="4000" spc="0" dirty="0" smtClean="0">
                <a:latin typeface="Tahoma"/>
                <a:cs typeface="Tahoma"/>
              </a:rPr>
              <a:t>Cont.</a:t>
            </a:r>
            <a:endParaRPr sz="4000">
              <a:latin typeface="Tahoma"/>
              <a:cs typeface="Tahoma"/>
            </a:endParaRPr>
          </a:p>
        </p:txBody>
      </p:sp>
      <p:sp>
        <p:nvSpPr>
          <p:cNvPr id="4" name="object 4"/>
          <p:cNvSpPr txBox="1"/>
          <p:nvPr/>
        </p:nvSpPr>
        <p:spPr>
          <a:xfrm>
            <a:off x="536702" y="1939174"/>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
        <p:nvSpPr>
          <p:cNvPr id="3" name="object 3"/>
          <p:cNvSpPr txBox="1"/>
          <p:nvPr/>
        </p:nvSpPr>
        <p:spPr>
          <a:xfrm>
            <a:off x="879602" y="2006756"/>
            <a:ext cx="7471558" cy="3455466"/>
          </a:xfrm>
          <a:prstGeom prst="rect">
            <a:avLst/>
          </a:prstGeom>
        </p:spPr>
        <p:txBody>
          <a:bodyPr wrap="square" lIns="0" tIns="0" rIns="0" bIns="0" rtlCol="0">
            <a:noAutofit/>
          </a:bodyPr>
          <a:lstStyle/>
          <a:p>
            <a:pPr marL="12700" marR="60880">
              <a:lnSpc>
                <a:spcPts val="3410"/>
              </a:lnSpc>
              <a:spcBef>
                <a:spcPts val="170"/>
              </a:spcBef>
            </a:pPr>
            <a:r>
              <a:rPr sz="3200" spc="0" dirty="0" smtClean="0">
                <a:latin typeface="Tahoma"/>
                <a:cs typeface="Tahoma"/>
              </a:rPr>
              <a:t>in</a:t>
            </a:r>
            <a:r>
              <a:rPr sz="3200" spc="19" dirty="0" smtClean="0">
                <a:latin typeface="Tahoma"/>
                <a:cs typeface="Tahoma"/>
              </a:rPr>
              <a:t> </a:t>
            </a:r>
            <a:r>
              <a:rPr sz="3200" spc="0" dirty="0" smtClean="0">
                <a:latin typeface="Tahoma"/>
                <a:cs typeface="Tahoma"/>
              </a:rPr>
              <a:t>the</a:t>
            </a:r>
            <a:r>
              <a:rPr sz="3200" spc="19" dirty="0" smtClean="0">
                <a:latin typeface="Tahoma"/>
                <a:cs typeface="Tahoma"/>
              </a:rPr>
              <a:t> </a:t>
            </a:r>
            <a:r>
              <a:rPr sz="3200" spc="0" dirty="0" smtClean="0">
                <a:latin typeface="Tahoma"/>
                <a:cs typeface="Tahoma"/>
              </a:rPr>
              <a:t>1970’s</a:t>
            </a:r>
            <a:r>
              <a:rPr sz="3200" spc="19" dirty="0" smtClean="0">
                <a:latin typeface="Tahoma"/>
                <a:cs typeface="Tahoma"/>
              </a:rPr>
              <a:t> </a:t>
            </a:r>
            <a:r>
              <a:rPr sz="3200" spc="0" dirty="0" smtClean="0">
                <a:latin typeface="Tahoma"/>
                <a:cs typeface="Tahoma"/>
              </a:rPr>
              <a:t>investigations</a:t>
            </a:r>
            <a:r>
              <a:rPr sz="3200" spc="19" dirty="0" smtClean="0">
                <a:latin typeface="Tahoma"/>
                <a:cs typeface="Tahoma"/>
              </a:rPr>
              <a:t> </a:t>
            </a:r>
            <a:r>
              <a:rPr sz="3200" spc="0" dirty="0" smtClean="0">
                <a:latin typeface="Tahoma"/>
                <a:cs typeface="Tahoma"/>
              </a:rPr>
              <a:t>began</a:t>
            </a:r>
            <a:r>
              <a:rPr sz="3200" spc="19" dirty="0" smtClean="0">
                <a:latin typeface="Tahoma"/>
                <a:cs typeface="Tahoma"/>
              </a:rPr>
              <a:t> </a:t>
            </a:r>
            <a:r>
              <a:rPr sz="3200" spc="0" dirty="0" smtClean="0">
                <a:latin typeface="Tahoma"/>
                <a:cs typeface="Tahoma"/>
              </a:rPr>
              <a:t>to</a:t>
            </a:r>
            <a:endParaRPr sz="3200">
              <a:latin typeface="Tahoma"/>
              <a:cs typeface="Tahoma"/>
            </a:endParaRPr>
          </a:p>
          <a:p>
            <a:pPr marL="12700" marR="378852">
              <a:lnSpc>
                <a:spcPts val="3840"/>
              </a:lnSpc>
              <a:spcBef>
                <a:spcPts val="126"/>
              </a:spcBef>
            </a:pPr>
            <a:r>
              <a:rPr sz="3200" spc="0" dirty="0" smtClean="0">
                <a:latin typeface="Tahoma"/>
                <a:cs typeface="Tahoma"/>
              </a:rPr>
              <a:t>branch</a:t>
            </a:r>
            <a:r>
              <a:rPr sz="3200" spc="14" dirty="0" smtClean="0">
                <a:latin typeface="Tahoma"/>
                <a:cs typeface="Tahoma"/>
              </a:rPr>
              <a:t> </a:t>
            </a:r>
            <a:r>
              <a:rPr sz="3200" spc="0" dirty="0" smtClean="0">
                <a:latin typeface="Tahoma"/>
                <a:cs typeface="Tahoma"/>
              </a:rPr>
              <a:t>out</a:t>
            </a:r>
            <a:r>
              <a:rPr sz="3200" spc="14" dirty="0" smtClean="0">
                <a:latin typeface="Tahoma"/>
                <a:cs typeface="Tahoma"/>
              </a:rPr>
              <a:t> </a:t>
            </a:r>
            <a:r>
              <a:rPr sz="3200" spc="0" dirty="0" smtClean="0">
                <a:latin typeface="Tahoma"/>
                <a:cs typeface="Tahoma"/>
              </a:rPr>
              <a:t>beyond</a:t>
            </a:r>
            <a:r>
              <a:rPr sz="3200" spc="14" dirty="0" smtClean="0">
                <a:latin typeface="Tahoma"/>
                <a:cs typeface="Tahoma"/>
              </a:rPr>
              <a:t> </a:t>
            </a:r>
            <a:r>
              <a:rPr sz="3200" spc="0" dirty="0" smtClean="0">
                <a:latin typeface="Tahoma"/>
                <a:cs typeface="Tahoma"/>
              </a:rPr>
              <a:t>the</a:t>
            </a:r>
            <a:r>
              <a:rPr sz="3200" spc="14" dirty="0" smtClean="0">
                <a:latin typeface="Tahoma"/>
                <a:cs typeface="Tahoma"/>
              </a:rPr>
              <a:t> </a:t>
            </a:r>
            <a:r>
              <a:rPr sz="3200" spc="0" dirty="0" smtClean="0">
                <a:latin typeface="Tahoma"/>
                <a:cs typeface="Tahoma"/>
              </a:rPr>
              <a:t>focus</a:t>
            </a:r>
            <a:r>
              <a:rPr sz="3200" spc="14" dirty="0" smtClean="0">
                <a:latin typeface="Tahoma"/>
                <a:cs typeface="Tahoma"/>
              </a:rPr>
              <a:t> </a:t>
            </a:r>
            <a:r>
              <a:rPr sz="3200" spc="0" dirty="0" smtClean="0">
                <a:latin typeface="Tahoma"/>
                <a:cs typeface="Tahoma"/>
              </a:rPr>
              <a:t>on</a:t>
            </a:r>
            <a:r>
              <a:rPr sz="3200" spc="14" dirty="0" smtClean="0">
                <a:latin typeface="Tahoma"/>
                <a:cs typeface="Tahoma"/>
              </a:rPr>
              <a:t> </a:t>
            </a:r>
            <a:r>
              <a:rPr sz="3200" spc="0" dirty="0" smtClean="0">
                <a:latin typeface="Tahoma"/>
                <a:cs typeface="Tahoma"/>
              </a:rPr>
              <a:t>formal systems</a:t>
            </a:r>
            <a:r>
              <a:rPr sz="3200" spc="-113" dirty="0" smtClean="0">
                <a:latin typeface="Tahoma"/>
                <a:cs typeface="Tahoma"/>
              </a:rPr>
              <a:t> </a:t>
            </a:r>
            <a:r>
              <a:rPr sz="3200" spc="0" dirty="0" smtClean="0">
                <a:latin typeface="Tahoma"/>
                <a:cs typeface="Tahoma"/>
              </a:rPr>
              <a:t>and task-oriented</a:t>
            </a:r>
            <a:r>
              <a:rPr sz="3200" spc="24" dirty="0" smtClean="0">
                <a:latin typeface="Tahoma"/>
                <a:cs typeface="Tahoma"/>
              </a:rPr>
              <a:t> </a:t>
            </a:r>
            <a:r>
              <a:rPr sz="3200" spc="0" dirty="0" smtClean="0">
                <a:latin typeface="Tahoma"/>
                <a:cs typeface="Tahoma"/>
              </a:rPr>
              <a:t>needs</a:t>
            </a:r>
            <a:endParaRPr sz="3200">
              <a:latin typeface="Tahoma"/>
              <a:cs typeface="Tahoma"/>
            </a:endParaRPr>
          </a:p>
          <a:p>
            <a:pPr marL="12700" indent="0">
              <a:lnSpc>
                <a:spcPts val="3840"/>
              </a:lnSpc>
              <a:spcBef>
                <a:spcPts val="766"/>
              </a:spcBef>
              <a:tabLst>
                <a:tab pos="482600" algn="l"/>
              </a:tabLst>
            </a:pPr>
            <a:r>
              <a:rPr sz="3200" spc="0" dirty="0" smtClean="0">
                <a:latin typeface="Tahoma"/>
                <a:cs typeface="Tahoma"/>
              </a:rPr>
              <a:t>shifted</a:t>
            </a:r>
            <a:r>
              <a:rPr sz="3200" spc="24" dirty="0" smtClean="0">
                <a:latin typeface="Tahoma"/>
                <a:cs typeface="Tahoma"/>
              </a:rPr>
              <a:t> </a:t>
            </a:r>
            <a:r>
              <a:rPr sz="3200" spc="0" dirty="0" smtClean="0">
                <a:latin typeface="Tahoma"/>
                <a:cs typeface="Tahoma"/>
              </a:rPr>
              <a:t>away from the traditional</a:t>
            </a:r>
            <a:r>
              <a:rPr sz="3200" spc="24" dirty="0" smtClean="0">
                <a:latin typeface="Tahoma"/>
                <a:cs typeface="Tahoma"/>
              </a:rPr>
              <a:t> </a:t>
            </a:r>
            <a:r>
              <a:rPr sz="3200" spc="0" dirty="0" smtClean="0">
                <a:latin typeface="Tahoma"/>
                <a:cs typeface="Tahoma"/>
              </a:rPr>
              <a:t>thought of	information</a:t>
            </a:r>
            <a:r>
              <a:rPr sz="3200" spc="25" dirty="0" smtClean="0">
                <a:latin typeface="Tahoma"/>
                <a:cs typeface="Tahoma"/>
              </a:rPr>
              <a:t> </a:t>
            </a:r>
            <a:r>
              <a:rPr sz="3200" spc="0" dirty="0" smtClean="0">
                <a:latin typeface="Tahoma"/>
                <a:cs typeface="Tahoma"/>
              </a:rPr>
              <a:t>as a system</a:t>
            </a:r>
            <a:r>
              <a:rPr sz="3200" spc="-98" dirty="0" smtClean="0">
                <a:latin typeface="Tahoma"/>
                <a:cs typeface="Tahoma"/>
              </a:rPr>
              <a:t> </a:t>
            </a:r>
            <a:r>
              <a:rPr sz="3200" spc="0" dirty="0" smtClean="0">
                <a:latin typeface="Tahoma"/>
                <a:cs typeface="Tahoma"/>
              </a:rPr>
              <a:t>and towards the</a:t>
            </a:r>
            <a:r>
              <a:rPr sz="3200" spc="9" dirty="0" smtClean="0">
                <a:latin typeface="Tahoma"/>
                <a:cs typeface="Tahoma"/>
              </a:rPr>
              <a:t> </a:t>
            </a:r>
            <a:r>
              <a:rPr sz="3200" spc="0" dirty="0" smtClean="0">
                <a:latin typeface="Tahoma"/>
                <a:cs typeface="Tahoma"/>
              </a:rPr>
              <a:t>person</a:t>
            </a:r>
            <a:r>
              <a:rPr sz="3200" spc="9" dirty="0" smtClean="0">
                <a:latin typeface="Tahoma"/>
                <a:cs typeface="Tahoma"/>
              </a:rPr>
              <a:t> </a:t>
            </a:r>
            <a:r>
              <a:rPr sz="3200" spc="0" dirty="0" smtClean="0">
                <a:latin typeface="Tahoma"/>
                <a:cs typeface="Tahoma"/>
              </a:rPr>
              <a:t>as</a:t>
            </a:r>
            <a:r>
              <a:rPr sz="3200" spc="9" dirty="0" smtClean="0">
                <a:latin typeface="Tahoma"/>
                <a:cs typeface="Tahoma"/>
              </a:rPr>
              <a:t> </a:t>
            </a:r>
            <a:r>
              <a:rPr sz="3200" spc="0" dirty="0" smtClean="0">
                <a:latin typeface="Tahoma"/>
                <a:cs typeface="Tahoma"/>
              </a:rPr>
              <a:t>a</a:t>
            </a:r>
            <a:r>
              <a:rPr sz="3200" spc="9" dirty="0" smtClean="0">
                <a:latin typeface="Tahoma"/>
                <a:cs typeface="Tahoma"/>
              </a:rPr>
              <a:t> </a:t>
            </a:r>
            <a:r>
              <a:rPr sz="3200" spc="0" dirty="0" smtClean="0">
                <a:latin typeface="Tahoma"/>
                <a:cs typeface="Tahoma"/>
              </a:rPr>
              <a:t>finder,</a:t>
            </a:r>
            <a:r>
              <a:rPr sz="3200" spc="9" dirty="0" smtClean="0">
                <a:latin typeface="Tahoma"/>
                <a:cs typeface="Tahoma"/>
              </a:rPr>
              <a:t> </a:t>
            </a:r>
            <a:r>
              <a:rPr sz="3200" spc="0" dirty="0" smtClean="0">
                <a:latin typeface="Tahoma"/>
                <a:cs typeface="Tahoma"/>
              </a:rPr>
              <a:t>creator,</a:t>
            </a:r>
            <a:r>
              <a:rPr sz="3200" spc="9" dirty="0" smtClean="0">
                <a:latin typeface="Tahoma"/>
                <a:cs typeface="Tahoma"/>
              </a:rPr>
              <a:t> </a:t>
            </a:r>
            <a:r>
              <a:rPr sz="3200" spc="0" dirty="0" smtClean="0">
                <a:latin typeface="Tahoma"/>
                <a:cs typeface="Tahoma"/>
              </a:rPr>
              <a:t>and</a:t>
            </a:r>
            <a:r>
              <a:rPr sz="3200" spc="9" dirty="0" smtClean="0">
                <a:latin typeface="Tahoma"/>
                <a:cs typeface="Tahoma"/>
              </a:rPr>
              <a:t> </a:t>
            </a:r>
            <a:r>
              <a:rPr sz="3200" spc="0" dirty="0" smtClean="0">
                <a:latin typeface="Tahoma"/>
                <a:cs typeface="Tahoma"/>
              </a:rPr>
              <a:t>user of	information</a:t>
            </a:r>
            <a:endParaRPr sz="3200">
              <a:latin typeface="Tahoma"/>
              <a:cs typeface="Tahoma"/>
            </a:endParaRPr>
          </a:p>
        </p:txBody>
      </p:sp>
      <p:sp>
        <p:nvSpPr>
          <p:cNvPr id="2" name="object 2"/>
          <p:cNvSpPr txBox="1"/>
          <p:nvPr/>
        </p:nvSpPr>
        <p:spPr>
          <a:xfrm>
            <a:off x="536702" y="3499750"/>
            <a:ext cx="320446" cy="513080"/>
          </a:xfrm>
          <a:prstGeom prst="rect">
            <a:avLst/>
          </a:prstGeom>
        </p:spPr>
        <p:txBody>
          <a:bodyPr wrap="square" lIns="0" tIns="0" rIns="0" bIns="0" rtlCol="0">
            <a:noAutofit/>
          </a:bodyPr>
          <a:lstStyle/>
          <a:p>
            <a:pPr marL="12700">
              <a:lnSpc>
                <a:spcPts val="4040"/>
              </a:lnSpc>
              <a:spcBef>
                <a:spcPts val="202"/>
              </a:spcBef>
            </a:pPr>
            <a:r>
              <a:rPr sz="3800" spc="0" dirty="0" smtClean="0">
                <a:solidFill>
                  <a:srgbClr val="64C7FE"/>
                </a:solidFill>
                <a:latin typeface="Tahoma"/>
                <a:cs typeface="Tahoma"/>
              </a:rPr>
              <a:t>•</a:t>
            </a:r>
            <a:endParaRPr sz="3800">
              <a:latin typeface="Tahoma"/>
              <a:cs typeface="Tahoma"/>
            </a:endParaRPr>
          </a:p>
        </p:txBody>
      </p:sp>
    </p:spTree>
    <p:extLst>
      <p:ext uri="{BB962C8B-B14F-4D97-AF65-F5344CB8AC3E}">
        <p14:creationId xmlns:p14="http://schemas.microsoft.com/office/powerpoint/2010/main" val="732065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1108</TotalTime>
  <Words>1435</Words>
  <Application>Microsoft Macintosh PowerPoint</Application>
  <PresentationFormat>On-screen Show (4:3)</PresentationFormat>
  <Paragraphs>282</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Library Observations</vt:lpstr>
      <vt:lpstr>PowerPoint Presentation</vt:lpstr>
      <vt:lpstr>Herbert Simon - satisficing</vt:lpstr>
      <vt:lpstr>Herbert Simon - satisficing</vt:lpstr>
      <vt:lpstr>PowerPoint Presentation</vt:lpstr>
      <vt:lpstr>Quality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Clemens</dc:creator>
  <cp:lastModifiedBy>Jeff Campbell</cp:lastModifiedBy>
  <cp:revision>25</cp:revision>
  <dcterms:created xsi:type="dcterms:W3CDTF">2011-11-30T19:52:09Z</dcterms:created>
  <dcterms:modified xsi:type="dcterms:W3CDTF">2014-09-03T01:21:07Z</dcterms:modified>
</cp:coreProperties>
</file>