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70" r:id="rId2"/>
    <p:sldId id="268" r:id="rId3"/>
    <p:sldId id="256" r:id="rId4"/>
    <p:sldId id="261" r:id="rId5"/>
    <p:sldId id="266" r:id="rId6"/>
    <p:sldId id="267" r:id="rId7"/>
    <p:sldId id="260" r:id="rId8"/>
    <p:sldId id="263" r:id="rId9"/>
    <p:sldId id="264" r:id="rId10"/>
    <p:sldId id="265" r:id="rId11"/>
    <p:sldId id="258" r:id="rId12"/>
    <p:sldId id="259" r:id="rId13"/>
    <p:sldId id="262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vertBarState="minimized" horzBarState="maximized">
    <p:restoredLeft sz="15591" autoAdjust="0"/>
    <p:restoredTop sz="79684" autoAdjust="0"/>
  </p:normalViewPr>
  <p:slideViewPr>
    <p:cSldViewPr>
      <p:cViewPr varScale="1">
        <p:scale>
          <a:sx n="107" d="100"/>
          <a:sy n="107" d="100"/>
        </p:scale>
        <p:origin x="-151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37" d="100"/>
        <a:sy n="137" d="100"/>
      </p:scale>
      <p:origin x="0" y="2384"/>
    </p:cViewPr>
  </p:sorterViewPr>
  <p:notesViewPr>
    <p:cSldViewPr>
      <p:cViewPr varScale="1">
        <p:scale>
          <a:sx n="50" d="100"/>
          <a:sy n="50" d="100"/>
        </p:scale>
        <p:origin x="-1620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79D8AB7-48D1-4FF9-B955-EBAD3E01A0A5}" type="doc">
      <dgm:prSet loTypeId="urn:microsoft.com/office/officeart/2005/8/layout/cycle6" loCatId="cycle" qsTypeId="urn:microsoft.com/office/officeart/2005/8/quickstyle/3d1" qsCatId="3D" csTypeId="urn:microsoft.com/office/officeart/2005/8/colors/colorful1#1" csCatId="colorful" phldr="1"/>
      <dgm:spPr/>
    </dgm:pt>
    <dgm:pt modelId="{0AE85D60-36FE-4089-A181-8BEE7C0485D7}">
      <dgm:prSet phldrT="[Text]"/>
      <dgm:spPr/>
      <dgm:t>
        <a:bodyPr/>
        <a:lstStyle/>
        <a:p>
          <a:r>
            <a:rPr lang="en-US" dirty="0" smtClean="0"/>
            <a:t>profession</a:t>
          </a:r>
          <a:endParaRPr lang="en-US" dirty="0"/>
        </a:p>
      </dgm:t>
    </dgm:pt>
    <dgm:pt modelId="{3A656047-6ED2-49D3-9161-87ACFA2E1603}" type="parTrans" cxnId="{ADE5F7BC-7BEA-4851-87B4-190DF8EC7862}">
      <dgm:prSet/>
      <dgm:spPr/>
      <dgm:t>
        <a:bodyPr/>
        <a:lstStyle/>
        <a:p>
          <a:endParaRPr lang="en-US"/>
        </a:p>
      </dgm:t>
    </dgm:pt>
    <dgm:pt modelId="{0D81A04A-85C7-4A7A-97CD-AB46DB26E018}" type="sibTrans" cxnId="{ADE5F7BC-7BEA-4851-87B4-190DF8EC7862}">
      <dgm:prSet/>
      <dgm:spPr/>
      <dgm:t>
        <a:bodyPr/>
        <a:lstStyle/>
        <a:p>
          <a:endParaRPr lang="en-US"/>
        </a:p>
      </dgm:t>
    </dgm:pt>
    <dgm:pt modelId="{6BC6E0E9-D360-4088-A398-21F1C415D980}">
      <dgm:prSet phldrT="[Text]"/>
      <dgm:spPr/>
      <dgm:t>
        <a:bodyPr/>
        <a:lstStyle/>
        <a:p>
          <a:r>
            <a:rPr lang="en-US" dirty="0" smtClean="0"/>
            <a:t>respect</a:t>
          </a:r>
          <a:endParaRPr lang="en-US" dirty="0"/>
        </a:p>
      </dgm:t>
    </dgm:pt>
    <dgm:pt modelId="{E5BE43A3-D0D9-46E4-85EF-7BE38EF54272}" type="parTrans" cxnId="{09E5867F-9EB9-4A77-A997-C3E2B4125883}">
      <dgm:prSet/>
      <dgm:spPr/>
      <dgm:t>
        <a:bodyPr/>
        <a:lstStyle/>
        <a:p>
          <a:endParaRPr lang="en-US"/>
        </a:p>
      </dgm:t>
    </dgm:pt>
    <dgm:pt modelId="{CF13EF5D-6484-40D7-BA6E-73C81FB4A22A}" type="sibTrans" cxnId="{09E5867F-9EB9-4A77-A997-C3E2B4125883}">
      <dgm:prSet/>
      <dgm:spPr/>
      <dgm:t>
        <a:bodyPr/>
        <a:lstStyle/>
        <a:p>
          <a:endParaRPr lang="en-US"/>
        </a:p>
      </dgm:t>
    </dgm:pt>
    <dgm:pt modelId="{DDC00F74-0535-40E2-ACEB-8388D0DFDC4B}">
      <dgm:prSet phldrT="[Text]"/>
      <dgm:spPr/>
      <dgm:t>
        <a:bodyPr/>
        <a:lstStyle/>
        <a:p>
          <a:r>
            <a:rPr lang="en-US" dirty="0" smtClean="0"/>
            <a:t>empathy</a:t>
          </a:r>
          <a:endParaRPr lang="en-US" dirty="0"/>
        </a:p>
      </dgm:t>
    </dgm:pt>
    <dgm:pt modelId="{6A0E89A1-9BEA-4C0F-B0D2-65F04740DE49}" type="parTrans" cxnId="{56979532-83ED-4D4F-9A73-7193BAE6B1FE}">
      <dgm:prSet/>
      <dgm:spPr/>
      <dgm:t>
        <a:bodyPr/>
        <a:lstStyle/>
        <a:p>
          <a:endParaRPr lang="en-US"/>
        </a:p>
      </dgm:t>
    </dgm:pt>
    <dgm:pt modelId="{35F2A918-1681-499C-BBD4-3F4BF2E7D833}" type="sibTrans" cxnId="{56979532-83ED-4D4F-9A73-7193BAE6B1FE}">
      <dgm:prSet/>
      <dgm:spPr/>
      <dgm:t>
        <a:bodyPr/>
        <a:lstStyle/>
        <a:p>
          <a:endParaRPr lang="en-US"/>
        </a:p>
      </dgm:t>
    </dgm:pt>
    <dgm:pt modelId="{9D28F9F9-4D8D-4456-8093-8542F0CBFC88}">
      <dgm:prSet phldrT="[Text]"/>
      <dgm:spPr/>
      <dgm:t>
        <a:bodyPr/>
        <a:lstStyle/>
        <a:p>
          <a:r>
            <a:rPr lang="en-US" dirty="0" smtClean="0"/>
            <a:t>observe</a:t>
          </a:r>
          <a:endParaRPr lang="en-US" dirty="0"/>
        </a:p>
      </dgm:t>
    </dgm:pt>
    <dgm:pt modelId="{D2C5FC7E-AA10-4BE3-8AA1-835657363F30}" type="parTrans" cxnId="{7866434B-22D8-4BD4-A3F8-4A87AB774457}">
      <dgm:prSet/>
      <dgm:spPr/>
      <dgm:t>
        <a:bodyPr/>
        <a:lstStyle/>
        <a:p>
          <a:endParaRPr lang="en-US"/>
        </a:p>
      </dgm:t>
    </dgm:pt>
    <dgm:pt modelId="{B51B5113-5132-436D-9F6E-68D62B35E6B3}" type="sibTrans" cxnId="{7866434B-22D8-4BD4-A3F8-4A87AB774457}">
      <dgm:prSet/>
      <dgm:spPr/>
      <dgm:t>
        <a:bodyPr/>
        <a:lstStyle/>
        <a:p>
          <a:endParaRPr lang="en-US"/>
        </a:p>
      </dgm:t>
    </dgm:pt>
    <dgm:pt modelId="{BC11AEBB-ECAD-41EC-A495-2BF32EBE183D}">
      <dgm:prSet phldrT="[Text]"/>
      <dgm:spPr/>
      <dgm:t>
        <a:bodyPr/>
        <a:lstStyle/>
        <a:p>
          <a:r>
            <a:rPr lang="en-US" dirty="0" smtClean="0"/>
            <a:t>be yourself</a:t>
          </a:r>
          <a:endParaRPr lang="en-US" dirty="0"/>
        </a:p>
      </dgm:t>
    </dgm:pt>
    <dgm:pt modelId="{F726EF88-CE64-472D-BFF2-B20F4790569F}" type="parTrans" cxnId="{EBE45F71-3E12-4194-9D48-B9250D15A794}">
      <dgm:prSet/>
      <dgm:spPr/>
      <dgm:t>
        <a:bodyPr/>
        <a:lstStyle/>
        <a:p>
          <a:endParaRPr lang="en-US"/>
        </a:p>
      </dgm:t>
    </dgm:pt>
    <dgm:pt modelId="{923362C2-3641-42F2-B0FB-3AA7B3AA1D98}" type="sibTrans" cxnId="{EBE45F71-3E12-4194-9D48-B9250D15A794}">
      <dgm:prSet/>
      <dgm:spPr/>
      <dgm:t>
        <a:bodyPr/>
        <a:lstStyle/>
        <a:p>
          <a:endParaRPr lang="en-US"/>
        </a:p>
      </dgm:t>
    </dgm:pt>
    <dgm:pt modelId="{352BC80B-7152-4DC5-A345-CD520BCD9C97}">
      <dgm:prSet phldrT="[Text]"/>
      <dgm:spPr/>
      <dgm:t>
        <a:bodyPr/>
        <a:lstStyle/>
        <a:p>
          <a:r>
            <a:rPr lang="en-US" dirty="0" smtClean="0"/>
            <a:t>explore</a:t>
          </a:r>
          <a:endParaRPr lang="en-US" dirty="0"/>
        </a:p>
      </dgm:t>
    </dgm:pt>
    <dgm:pt modelId="{1140F397-6AF0-4512-B67F-131CB462ED0B}" type="parTrans" cxnId="{923C849A-1961-4A5A-BD8E-1D06DCAD6AE2}">
      <dgm:prSet/>
      <dgm:spPr/>
      <dgm:t>
        <a:bodyPr/>
        <a:lstStyle/>
        <a:p>
          <a:endParaRPr lang="en-US"/>
        </a:p>
      </dgm:t>
    </dgm:pt>
    <dgm:pt modelId="{A64AC987-55C5-43DB-8DE1-70D272F8EA1F}" type="sibTrans" cxnId="{923C849A-1961-4A5A-BD8E-1D06DCAD6AE2}">
      <dgm:prSet/>
      <dgm:spPr/>
      <dgm:t>
        <a:bodyPr/>
        <a:lstStyle/>
        <a:p>
          <a:endParaRPr lang="en-US"/>
        </a:p>
      </dgm:t>
    </dgm:pt>
    <dgm:pt modelId="{F195E548-ABE0-43D8-B3E4-27B8CC31103F}" type="pres">
      <dgm:prSet presAssocID="{579D8AB7-48D1-4FF9-B955-EBAD3E01A0A5}" presName="cycle" presStyleCnt="0">
        <dgm:presLayoutVars>
          <dgm:dir/>
          <dgm:resizeHandles val="exact"/>
        </dgm:presLayoutVars>
      </dgm:prSet>
      <dgm:spPr/>
    </dgm:pt>
    <dgm:pt modelId="{3ADA40D9-96E5-4784-9053-800C7B8742EF}" type="pres">
      <dgm:prSet presAssocID="{0AE85D60-36FE-4089-A181-8BEE7C0485D7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39670D5-0CFD-43DE-A3A7-4AF8804E6AEA}" type="pres">
      <dgm:prSet presAssocID="{0AE85D60-36FE-4089-A181-8BEE7C0485D7}" presName="spNode" presStyleCnt="0"/>
      <dgm:spPr/>
    </dgm:pt>
    <dgm:pt modelId="{740D8B76-7D24-4A47-A445-1D90D3F5CC75}" type="pres">
      <dgm:prSet presAssocID="{0D81A04A-85C7-4A7A-97CD-AB46DB26E018}" presName="sibTrans" presStyleLbl="sibTrans1D1" presStyleIdx="0" presStyleCnt="6"/>
      <dgm:spPr/>
      <dgm:t>
        <a:bodyPr/>
        <a:lstStyle/>
        <a:p>
          <a:endParaRPr lang="en-US"/>
        </a:p>
      </dgm:t>
    </dgm:pt>
    <dgm:pt modelId="{D5107843-E7EB-490E-BAF2-2C5723942757}" type="pres">
      <dgm:prSet presAssocID="{6BC6E0E9-D360-4088-A398-21F1C415D980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078BB97-B885-46EC-B539-0FA40F4B58C6}" type="pres">
      <dgm:prSet presAssocID="{6BC6E0E9-D360-4088-A398-21F1C415D980}" presName="spNode" presStyleCnt="0"/>
      <dgm:spPr/>
    </dgm:pt>
    <dgm:pt modelId="{E4230022-3FDC-47F3-924D-C6EA61BC9DDD}" type="pres">
      <dgm:prSet presAssocID="{CF13EF5D-6484-40D7-BA6E-73C81FB4A22A}" presName="sibTrans" presStyleLbl="sibTrans1D1" presStyleIdx="1" presStyleCnt="6"/>
      <dgm:spPr/>
      <dgm:t>
        <a:bodyPr/>
        <a:lstStyle/>
        <a:p>
          <a:endParaRPr lang="en-US"/>
        </a:p>
      </dgm:t>
    </dgm:pt>
    <dgm:pt modelId="{A43D313D-42AF-4F79-83FF-36454CFFE3FD}" type="pres">
      <dgm:prSet presAssocID="{DDC00F74-0535-40E2-ACEB-8388D0DFDC4B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FF0B7E0-1319-4FB4-B998-5307290E2E30}" type="pres">
      <dgm:prSet presAssocID="{DDC00F74-0535-40E2-ACEB-8388D0DFDC4B}" presName="spNode" presStyleCnt="0"/>
      <dgm:spPr/>
    </dgm:pt>
    <dgm:pt modelId="{5AD7AB4F-5BEF-4FBF-BE9F-E9483D8F6577}" type="pres">
      <dgm:prSet presAssocID="{35F2A918-1681-499C-BBD4-3F4BF2E7D833}" presName="sibTrans" presStyleLbl="sibTrans1D1" presStyleIdx="2" presStyleCnt="6"/>
      <dgm:spPr/>
      <dgm:t>
        <a:bodyPr/>
        <a:lstStyle/>
        <a:p>
          <a:endParaRPr lang="en-US"/>
        </a:p>
      </dgm:t>
    </dgm:pt>
    <dgm:pt modelId="{0A63174A-13A2-40AF-8D4B-C9E3159C0805}" type="pres">
      <dgm:prSet presAssocID="{9D28F9F9-4D8D-4456-8093-8542F0CBFC88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CEE2F51-1E2C-4C48-BA59-95AC55CE0B39}" type="pres">
      <dgm:prSet presAssocID="{9D28F9F9-4D8D-4456-8093-8542F0CBFC88}" presName="spNode" presStyleCnt="0"/>
      <dgm:spPr/>
    </dgm:pt>
    <dgm:pt modelId="{7E8E6C7D-C274-40B5-92E8-B85C5FC33AD3}" type="pres">
      <dgm:prSet presAssocID="{B51B5113-5132-436D-9F6E-68D62B35E6B3}" presName="sibTrans" presStyleLbl="sibTrans1D1" presStyleIdx="3" presStyleCnt="6"/>
      <dgm:spPr/>
      <dgm:t>
        <a:bodyPr/>
        <a:lstStyle/>
        <a:p>
          <a:endParaRPr lang="en-US"/>
        </a:p>
      </dgm:t>
    </dgm:pt>
    <dgm:pt modelId="{D0017AD3-9E2D-4AFA-951E-D0A7B1C7DAF1}" type="pres">
      <dgm:prSet presAssocID="{BC11AEBB-ECAD-41EC-A495-2BF32EBE183D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90830D3-0C64-4F69-8F34-92422A789F13}" type="pres">
      <dgm:prSet presAssocID="{BC11AEBB-ECAD-41EC-A495-2BF32EBE183D}" presName="spNode" presStyleCnt="0"/>
      <dgm:spPr/>
    </dgm:pt>
    <dgm:pt modelId="{35874C9B-487B-4814-8876-B59C5E6FEF33}" type="pres">
      <dgm:prSet presAssocID="{923362C2-3641-42F2-B0FB-3AA7B3AA1D98}" presName="sibTrans" presStyleLbl="sibTrans1D1" presStyleIdx="4" presStyleCnt="6"/>
      <dgm:spPr/>
      <dgm:t>
        <a:bodyPr/>
        <a:lstStyle/>
        <a:p>
          <a:endParaRPr lang="en-US"/>
        </a:p>
      </dgm:t>
    </dgm:pt>
    <dgm:pt modelId="{3AD1D3D0-E663-4E4B-99F5-68C807563E3B}" type="pres">
      <dgm:prSet presAssocID="{352BC80B-7152-4DC5-A345-CD520BCD9C97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94F82BE-D9B6-4A7A-9BF5-7A86A14783B2}" type="pres">
      <dgm:prSet presAssocID="{352BC80B-7152-4DC5-A345-CD520BCD9C97}" presName="spNode" presStyleCnt="0"/>
      <dgm:spPr/>
    </dgm:pt>
    <dgm:pt modelId="{D79CAFFA-6D3A-4C7D-B4C4-683486E78462}" type="pres">
      <dgm:prSet presAssocID="{A64AC987-55C5-43DB-8DE1-70D272F8EA1F}" presName="sibTrans" presStyleLbl="sibTrans1D1" presStyleIdx="5" presStyleCnt="6"/>
      <dgm:spPr/>
      <dgm:t>
        <a:bodyPr/>
        <a:lstStyle/>
        <a:p>
          <a:endParaRPr lang="en-US"/>
        </a:p>
      </dgm:t>
    </dgm:pt>
  </dgm:ptLst>
  <dgm:cxnLst>
    <dgm:cxn modelId="{ADE5F7BC-7BEA-4851-87B4-190DF8EC7862}" srcId="{579D8AB7-48D1-4FF9-B955-EBAD3E01A0A5}" destId="{0AE85D60-36FE-4089-A181-8BEE7C0485D7}" srcOrd="0" destOrd="0" parTransId="{3A656047-6ED2-49D3-9161-87ACFA2E1603}" sibTransId="{0D81A04A-85C7-4A7A-97CD-AB46DB26E018}"/>
    <dgm:cxn modelId="{57042543-FD0A-4341-A730-27F71E4A394A}" type="presOf" srcId="{DDC00F74-0535-40E2-ACEB-8388D0DFDC4B}" destId="{A43D313D-42AF-4F79-83FF-36454CFFE3FD}" srcOrd="0" destOrd="0" presId="urn:microsoft.com/office/officeart/2005/8/layout/cycle6"/>
    <dgm:cxn modelId="{9685F601-907B-4420-B791-D908BA827A40}" type="presOf" srcId="{0AE85D60-36FE-4089-A181-8BEE7C0485D7}" destId="{3ADA40D9-96E5-4784-9053-800C7B8742EF}" srcOrd="0" destOrd="0" presId="urn:microsoft.com/office/officeart/2005/8/layout/cycle6"/>
    <dgm:cxn modelId="{56979532-83ED-4D4F-9A73-7193BAE6B1FE}" srcId="{579D8AB7-48D1-4FF9-B955-EBAD3E01A0A5}" destId="{DDC00F74-0535-40E2-ACEB-8388D0DFDC4B}" srcOrd="2" destOrd="0" parTransId="{6A0E89A1-9BEA-4C0F-B0D2-65F04740DE49}" sibTransId="{35F2A918-1681-499C-BBD4-3F4BF2E7D833}"/>
    <dgm:cxn modelId="{8D485AD8-136B-46D9-BA86-337BF4C5636B}" type="presOf" srcId="{6BC6E0E9-D360-4088-A398-21F1C415D980}" destId="{D5107843-E7EB-490E-BAF2-2C5723942757}" srcOrd="0" destOrd="0" presId="urn:microsoft.com/office/officeart/2005/8/layout/cycle6"/>
    <dgm:cxn modelId="{F15F950A-EB99-4057-90DE-B6451650FF46}" type="presOf" srcId="{CF13EF5D-6484-40D7-BA6E-73C81FB4A22A}" destId="{E4230022-3FDC-47F3-924D-C6EA61BC9DDD}" srcOrd="0" destOrd="0" presId="urn:microsoft.com/office/officeart/2005/8/layout/cycle6"/>
    <dgm:cxn modelId="{FB90F889-FCD8-4D47-8887-D05AEF0E57C2}" type="presOf" srcId="{A64AC987-55C5-43DB-8DE1-70D272F8EA1F}" destId="{D79CAFFA-6D3A-4C7D-B4C4-683486E78462}" srcOrd="0" destOrd="0" presId="urn:microsoft.com/office/officeart/2005/8/layout/cycle6"/>
    <dgm:cxn modelId="{09E5867F-9EB9-4A77-A997-C3E2B4125883}" srcId="{579D8AB7-48D1-4FF9-B955-EBAD3E01A0A5}" destId="{6BC6E0E9-D360-4088-A398-21F1C415D980}" srcOrd="1" destOrd="0" parTransId="{E5BE43A3-D0D9-46E4-85EF-7BE38EF54272}" sibTransId="{CF13EF5D-6484-40D7-BA6E-73C81FB4A22A}"/>
    <dgm:cxn modelId="{39290AF1-313C-4234-9455-29DBD5F4D0D4}" type="presOf" srcId="{9D28F9F9-4D8D-4456-8093-8542F0CBFC88}" destId="{0A63174A-13A2-40AF-8D4B-C9E3159C0805}" srcOrd="0" destOrd="0" presId="urn:microsoft.com/office/officeart/2005/8/layout/cycle6"/>
    <dgm:cxn modelId="{50BA3717-357F-4796-811E-4D46008D1621}" type="presOf" srcId="{BC11AEBB-ECAD-41EC-A495-2BF32EBE183D}" destId="{D0017AD3-9E2D-4AFA-951E-D0A7B1C7DAF1}" srcOrd="0" destOrd="0" presId="urn:microsoft.com/office/officeart/2005/8/layout/cycle6"/>
    <dgm:cxn modelId="{2F3FED65-78ED-4274-8FB4-A168CF39DE55}" type="presOf" srcId="{923362C2-3641-42F2-B0FB-3AA7B3AA1D98}" destId="{35874C9B-487B-4814-8876-B59C5E6FEF33}" srcOrd="0" destOrd="0" presId="urn:microsoft.com/office/officeart/2005/8/layout/cycle6"/>
    <dgm:cxn modelId="{DE061F49-5B72-479C-A997-C9B156698F1C}" type="presOf" srcId="{579D8AB7-48D1-4FF9-B955-EBAD3E01A0A5}" destId="{F195E548-ABE0-43D8-B3E4-27B8CC31103F}" srcOrd="0" destOrd="0" presId="urn:microsoft.com/office/officeart/2005/8/layout/cycle6"/>
    <dgm:cxn modelId="{872A7187-4841-4209-B0EA-9AF36BEB921B}" type="presOf" srcId="{352BC80B-7152-4DC5-A345-CD520BCD9C97}" destId="{3AD1D3D0-E663-4E4B-99F5-68C807563E3B}" srcOrd="0" destOrd="0" presId="urn:microsoft.com/office/officeart/2005/8/layout/cycle6"/>
    <dgm:cxn modelId="{453217D5-8F70-4E3E-A1D5-112CD818179F}" type="presOf" srcId="{0D81A04A-85C7-4A7A-97CD-AB46DB26E018}" destId="{740D8B76-7D24-4A47-A445-1D90D3F5CC75}" srcOrd="0" destOrd="0" presId="urn:microsoft.com/office/officeart/2005/8/layout/cycle6"/>
    <dgm:cxn modelId="{EBE45F71-3E12-4194-9D48-B9250D15A794}" srcId="{579D8AB7-48D1-4FF9-B955-EBAD3E01A0A5}" destId="{BC11AEBB-ECAD-41EC-A495-2BF32EBE183D}" srcOrd="4" destOrd="0" parTransId="{F726EF88-CE64-472D-BFF2-B20F4790569F}" sibTransId="{923362C2-3641-42F2-B0FB-3AA7B3AA1D98}"/>
    <dgm:cxn modelId="{7866434B-22D8-4BD4-A3F8-4A87AB774457}" srcId="{579D8AB7-48D1-4FF9-B955-EBAD3E01A0A5}" destId="{9D28F9F9-4D8D-4456-8093-8542F0CBFC88}" srcOrd="3" destOrd="0" parTransId="{D2C5FC7E-AA10-4BE3-8AA1-835657363F30}" sibTransId="{B51B5113-5132-436D-9F6E-68D62B35E6B3}"/>
    <dgm:cxn modelId="{923C849A-1961-4A5A-BD8E-1D06DCAD6AE2}" srcId="{579D8AB7-48D1-4FF9-B955-EBAD3E01A0A5}" destId="{352BC80B-7152-4DC5-A345-CD520BCD9C97}" srcOrd="5" destOrd="0" parTransId="{1140F397-6AF0-4512-B67F-131CB462ED0B}" sibTransId="{A64AC987-55C5-43DB-8DE1-70D272F8EA1F}"/>
    <dgm:cxn modelId="{8908E58E-7A4A-4304-A71F-C33AFA3A6B3F}" type="presOf" srcId="{35F2A918-1681-499C-BBD4-3F4BF2E7D833}" destId="{5AD7AB4F-5BEF-4FBF-BE9F-E9483D8F6577}" srcOrd="0" destOrd="0" presId="urn:microsoft.com/office/officeart/2005/8/layout/cycle6"/>
    <dgm:cxn modelId="{7538F3CE-AE49-4507-86ED-091FAC888977}" type="presOf" srcId="{B51B5113-5132-436D-9F6E-68D62B35E6B3}" destId="{7E8E6C7D-C274-40B5-92E8-B85C5FC33AD3}" srcOrd="0" destOrd="0" presId="urn:microsoft.com/office/officeart/2005/8/layout/cycle6"/>
    <dgm:cxn modelId="{24AAEBBF-7CCD-4105-8DBC-B8642A5345DF}" type="presParOf" srcId="{F195E548-ABE0-43D8-B3E4-27B8CC31103F}" destId="{3ADA40D9-96E5-4784-9053-800C7B8742EF}" srcOrd="0" destOrd="0" presId="urn:microsoft.com/office/officeart/2005/8/layout/cycle6"/>
    <dgm:cxn modelId="{F32F5972-AC0A-4138-853D-03407E3FCB56}" type="presParOf" srcId="{F195E548-ABE0-43D8-B3E4-27B8CC31103F}" destId="{539670D5-0CFD-43DE-A3A7-4AF8804E6AEA}" srcOrd="1" destOrd="0" presId="urn:microsoft.com/office/officeart/2005/8/layout/cycle6"/>
    <dgm:cxn modelId="{802BFAD3-879F-4387-A5CD-A1EEB11CE337}" type="presParOf" srcId="{F195E548-ABE0-43D8-B3E4-27B8CC31103F}" destId="{740D8B76-7D24-4A47-A445-1D90D3F5CC75}" srcOrd="2" destOrd="0" presId="urn:microsoft.com/office/officeart/2005/8/layout/cycle6"/>
    <dgm:cxn modelId="{E70040E6-32E9-4441-A7BB-3FF46FD9CD15}" type="presParOf" srcId="{F195E548-ABE0-43D8-B3E4-27B8CC31103F}" destId="{D5107843-E7EB-490E-BAF2-2C5723942757}" srcOrd="3" destOrd="0" presId="urn:microsoft.com/office/officeart/2005/8/layout/cycle6"/>
    <dgm:cxn modelId="{991C3D33-2AB7-40B3-BABC-A8BFEAF05B13}" type="presParOf" srcId="{F195E548-ABE0-43D8-B3E4-27B8CC31103F}" destId="{2078BB97-B885-46EC-B539-0FA40F4B58C6}" srcOrd="4" destOrd="0" presId="urn:microsoft.com/office/officeart/2005/8/layout/cycle6"/>
    <dgm:cxn modelId="{F1AA8E64-401C-4507-B3A6-4F3C80A91910}" type="presParOf" srcId="{F195E548-ABE0-43D8-B3E4-27B8CC31103F}" destId="{E4230022-3FDC-47F3-924D-C6EA61BC9DDD}" srcOrd="5" destOrd="0" presId="urn:microsoft.com/office/officeart/2005/8/layout/cycle6"/>
    <dgm:cxn modelId="{D621A03E-8899-4BD4-B3C3-92A005F81362}" type="presParOf" srcId="{F195E548-ABE0-43D8-B3E4-27B8CC31103F}" destId="{A43D313D-42AF-4F79-83FF-36454CFFE3FD}" srcOrd="6" destOrd="0" presId="urn:microsoft.com/office/officeart/2005/8/layout/cycle6"/>
    <dgm:cxn modelId="{123052B8-9529-4324-9432-ED2F23B1C317}" type="presParOf" srcId="{F195E548-ABE0-43D8-B3E4-27B8CC31103F}" destId="{6FF0B7E0-1319-4FB4-B998-5307290E2E30}" srcOrd="7" destOrd="0" presId="urn:microsoft.com/office/officeart/2005/8/layout/cycle6"/>
    <dgm:cxn modelId="{7EE1A39F-D6AB-4C73-BAEC-B5E80C97272E}" type="presParOf" srcId="{F195E548-ABE0-43D8-B3E4-27B8CC31103F}" destId="{5AD7AB4F-5BEF-4FBF-BE9F-E9483D8F6577}" srcOrd="8" destOrd="0" presId="urn:microsoft.com/office/officeart/2005/8/layout/cycle6"/>
    <dgm:cxn modelId="{57DD239B-5EB5-4E11-AEC9-A751A27CF91C}" type="presParOf" srcId="{F195E548-ABE0-43D8-B3E4-27B8CC31103F}" destId="{0A63174A-13A2-40AF-8D4B-C9E3159C0805}" srcOrd="9" destOrd="0" presId="urn:microsoft.com/office/officeart/2005/8/layout/cycle6"/>
    <dgm:cxn modelId="{59B7EB7A-E789-4DD8-AB03-238CCD98E2BB}" type="presParOf" srcId="{F195E548-ABE0-43D8-B3E4-27B8CC31103F}" destId="{2CEE2F51-1E2C-4C48-BA59-95AC55CE0B39}" srcOrd="10" destOrd="0" presId="urn:microsoft.com/office/officeart/2005/8/layout/cycle6"/>
    <dgm:cxn modelId="{679678CB-DBB5-4D61-BDAB-A3DBE3B7D72D}" type="presParOf" srcId="{F195E548-ABE0-43D8-B3E4-27B8CC31103F}" destId="{7E8E6C7D-C274-40B5-92E8-B85C5FC33AD3}" srcOrd="11" destOrd="0" presId="urn:microsoft.com/office/officeart/2005/8/layout/cycle6"/>
    <dgm:cxn modelId="{9453E86C-1673-4C96-BF09-9E7004E7238B}" type="presParOf" srcId="{F195E548-ABE0-43D8-B3E4-27B8CC31103F}" destId="{D0017AD3-9E2D-4AFA-951E-D0A7B1C7DAF1}" srcOrd="12" destOrd="0" presId="urn:microsoft.com/office/officeart/2005/8/layout/cycle6"/>
    <dgm:cxn modelId="{1E1DF8AF-82E7-4E80-A6EA-8D2D194E68BF}" type="presParOf" srcId="{F195E548-ABE0-43D8-B3E4-27B8CC31103F}" destId="{E90830D3-0C64-4F69-8F34-92422A789F13}" srcOrd="13" destOrd="0" presId="urn:microsoft.com/office/officeart/2005/8/layout/cycle6"/>
    <dgm:cxn modelId="{F2647296-DFBA-494D-B833-235DB8205BD2}" type="presParOf" srcId="{F195E548-ABE0-43D8-B3E4-27B8CC31103F}" destId="{35874C9B-487B-4814-8876-B59C5E6FEF33}" srcOrd="14" destOrd="0" presId="urn:microsoft.com/office/officeart/2005/8/layout/cycle6"/>
    <dgm:cxn modelId="{D9B37C26-95B4-43D7-AEC2-DFFBFADE4813}" type="presParOf" srcId="{F195E548-ABE0-43D8-B3E4-27B8CC31103F}" destId="{3AD1D3D0-E663-4E4B-99F5-68C807563E3B}" srcOrd="15" destOrd="0" presId="urn:microsoft.com/office/officeart/2005/8/layout/cycle6"/>
    <dgm:cxn modelId="{A369609C-B77D-4778-A2F1-8277481796DD}" type="presParOf" srcId="{F195E548-ABE0-43D8-B3E4-27B8CC31103F}" destId="{894F82BE-D9B6-4A7A-9BF5-7A86A14783B2}" srcOrd="16" destOrd="0" presId="urn:microsoft.com/office/officeart/2005/8/layout/cycle6"/>
    <dgm:cxn modelId="{E2C69DA4-51A4-49CD-9EC9-DF79E9DD9115}" type="presParOf" srcId="{F195E548-ABE0-43D8-B3E4-27B8CC31103F}" destId="{D79CAFFA-6D3A-4C7D-B4C4-683486E78462}" srcOrd="17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ADA40D9-96E5-4784-9053-800C7B8742EF}">
      <dsp:nvSpPr>
        <dsp:cNvPr id="0" name=""/>
        <dsp:cNvSpPr/>
      </dsp:nvSpPr>
      <dsp:spPr>
        <a:xfrm>
          <a:off x="3339703" y="1545"/>
          <a:ext cx="1702593" cy="1106685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profession</a:t>
          </a:r>
          <a:endParaRPr lang="en-US" sz="2500" kern="1200" dirty="0"/>
        </a:p>
      </dsp:txBody>
      <dsp:txXfrm>
        <a:off x="3393727" y="55569"/>
        <a:ext cx="1594545" cy="998637"/>
      </dsp:txXfrm>
    </dsp:sp>
    <dsp:sp modelId="{740D8B76-7D24-4A47-A445-1D90D3F5CC75}">
      <dsp:nvSpPr>
        <dsp:cNvPr id="0" name=""/>
        <dsp:cNvSpPr/>
      </dsp:nvSpPr>
      <dsp:spPr>
        <a:xfrm>
          <a:off x="1583588" y="554888"/>
          <a:ext cx="5214823" cy="5214823"/>
        </a:xfrm>
        <a:custGeom>
          <a:avLst/>
          <a:gdLst/>
          <a:ahLst/>
          <a:cxnLst/>
          <a:rect l="0" t="0" r="0" b="0"/>
          <a:pathLst>
            <a:path>
              <a:moveTo>
                <a:pt x="3469590" y="146671"/>
              </a:moveTo>
              <a:arcTo wR="2607411" hR="2607411" stAng="17358547" swAng="1501316"/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5107843-E7EB-490E-BAF2-2C5723942757}">
      <dsp:nvSpPr>
        <dsp:cNvPr id="0" name=""/>
        <dsp:cNvSpPr/>
      </dsp:nvSpPr>
      <dsp:spPr>
        <a:xfrm>
          <a:off x="5597787" y="1305251"/>
          <a:ext cx="1702593" cy="1106685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respect</a:t>
          </a:r>
          <a:endParaRPr lang="en-US" sz="2500" kern="1200" dirty="0"/>
        </a:p>
      </dsp:txBody>
      <dsp:txXfrm>
        <a:off x="5651811" y="1359275"/>
        <a:ext cx="1594545" cy="998637"/>
      </dsp:txXfrm>
    </dsp:sp>
    <dsp:sp modelId="{E4230022-3FDC-47F3-924D-C6EA61BC9DDD}">
      <dsp:nvSpPr>
        <dsp:cNvPr id="0" name=""/>
        <dsp:cNvSpPr/>
      </dsp:nvSpPr>
      <dsp:spPr>
        <a:xfrm>
          <a:off x="1583588" y="554888"/>
          <a:ext cx="5214823" cy="5214823"/>
        </a:xfrm>
        <a:custGeom>
          <a:avLst/>
          <a:gdLst/>
          <a:ahLst/>
          <a:cxnLst/>
          <a:rect l="0" t="0" r="0" b="0"/>
          <a:pathLst>
            <a:path>
              <a:moveTo>
                <a:pt x="5108797" y="1871433"/>
              </a:moveTo>
              <a:arcTo wR="2607411" hR="2607411" stAng="20616278" swAng="1967444"/>
            </a:path>
          </a:pathLst>
        </a:custGeom>
        <a:noFill/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43D313D-42AF-4F79-83FF-36454CFFE3FD}">
      <dsp:nvSpPr>
        <dsp:cNvPr id="0" name=""/>
        <dsp:cNvSpPr/>
      </dsp:nvSpPr>
      <dsp:spPr>
        <a:xfrm>
          <a:off x="5597787" y="3912662"/>
          <a:ext cx="1702593" cy="1106685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empathy</a:t>
          </a:r>
          <a:endParaRPr lang="en-US" sz="2500" kern="1200" dirty="0"/>
        </a:p>
      </dsp:txBody>
      <dsp:txXfrm>
        <a:off x="5651811" y="3966686"/>
        <a:ext cx="1594545" cy="998637"/>
      </dsp:txXfrm>
    </dsp:sp>
    <dsp:sp modelId="{5AD7AB4F-5BEF-4FBF-BE9F-E9483D8F6577}">
      <dsp:nvSpPr>
        <dsp:cNvPr id="0" name=""/>
        <dsp:cNvSpPr/>
      </dsp:nvSpPr>
      <dsp:spPr>
        <a:xfrm>
          <a:off x="1583588" y="554888"/>
          <a:ext cx="5214823" cy="5214823"/>
        </a:xfrm>
        <a:custGeom>
          <a:avLst/>
          <a:gdLst/>
          <a:ahLst/>
          <a:cxnLst/>
          <a:rect l="0" t="0" r="0" b="0"/>
          <a:pathLst>
            <a:path>
              <a:moveTo>
                <a:pt x="4429478" y="4472529"/>
              </a:moveTo>
              <a:arcTo wR="2607411" hR="2607411" stAng="2740137" swAng="1501316"/>
            </a:path>
          </a:pathLst>
        </a:custGeom>
        <a:noFill/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A63174A-13A2-40AF-8D4B-C9E3159C0805}">
      <dsp:nvSpPr>
        <dsp:cNvPr id="0" name=""/>
        <dsp:cNvSpPr/>
      </dsp:nvSpPr>
      <dsp:spPr>
        <a:xfrm>
          <a:off x="3339703" y="5216368"/>
          <a:ext cx="1702593" cy="1106685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observe</a:t>
          </a:r>
          <a:endParaRPr lang="en-US" sz="2500" kern="1200" dirty="0"/>
        </a:p>
      </dsp:txBody>
      <dsp:txXfrm>
        <a:off x="3393727" y="5270392"/>
        <a:ext cx="1594545" cy="998637"/>
      </dsp:txXfrm>
    </dsp:sp>
    <dsp:sp modelId="{7E8E6C7D-C274-40B5-92E8-B85C5FC33AD3}">
      <dsp:nvSpPr>
        <dsp:cNvPr id="0" name=""/>
        <dsp:cNvSpPr/>
      </dsp:nvSpPr>
      <dsp:spPr>
        <a:xfrm>
          <a:off x="1583588" y="554888"/>
          <a:ext cx="5214823" cy="5214823"/>
        </a:xfrm>
        <a:custGeom>
          <a:avLst/>
          <a:gdLst/>
          <a:ahLst/>
          <a:cxnLst/>
          <a:rect l="0" t="0" r="0" b="0"/>
          <a:pathLst>
            <a:path>
              <a:moveTo>
                <a:pt x="1745232" y="5068151"/>
              </a:moveTo>
              <a:arcTo wR="2607411" hR="2607411" stAng="6558547" swAng="1501316"/>
            </a:path>
          </a:pathLst>
        </a:custGeom>
        <a:noFill/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0017AD3-9E2D-4AFA-951E-D0A7B1C7DAF1}">
      <dsp:nvSpPr>
        <dsp:cNvPr id="0" name=""/>
        <dsp:cNvSpPr/>
      </dsp:nvSpPr>
      <dsp:spPr>
        <a:xfrm>
          <a:off x="1081618" y="3912662"/>
          <a:ext cx="1702593" cy="1106685"/>
        </a:xfrm>
        <a:prstGeom prst="round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be yourself</a:t>
          </a:r>
          <a:endParaRPr lang="en-US" sz="2500" kern="1200" dirty="0"/>
        </a:p>
      </dsp:txBody>
      <dsp:txXfrm>
        <a:off x="1135642" y="3966686"/>
        <a:ext cx="1594545" cy="998637"/>
      </dsp:txXfrm>
    </dsp:sp>
    <dsp:sp modelId="{35874C9B-487B-4814-8876-B59C5E6FEF33}">
      <dsp:nvSpPr>
        <dsp:cNvPr id="0" name=""/>
        <dsp:cNvSpPr/>
      </dsp:nvSpPr>
      <dsp:spPr>
        <a:xfrm>
          <a:off x="1583588" y="554888"/>
          <a:ext cx="5214823" cy="5214823"/>
        </a:xfrm>
        <a:custGeom>
          <a:avLst/>
          <a:gdLst/>
          <a:ahLst/>
          <a:cxnLst/>
          <a:rect l="0" t="0" r="0" b="0"/>
          <a:pathLst>
            <a:path>
              <a:moveTo>
                <a:pt x="106025" y="3343389"/>
              </a:moveTo>
              <a:arcTo wR="2607411" hR="2607411" stAng="9816278" swAng="1967444"/>
            </a:path>
          </a:pathLst>
        </a:custGeom>
        <a:noFill/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AD1D3D0-E663-4E4B-99F5-68C807563E3B}">
      <dsp:nvSpPr>
        <dsp:cNvPr id="0" name=""/>
        <dsp:cNvSpPr/>
      </dsp:nvSpPr>
      <dsp:spPr>
        <a:xfrm>
          <a:off x="1081618" y="1305251"/>
          <a:ext cx="1702593" cy="1106685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explore</a:t>
          </a:r>
          <a:endParaRPr lang="en-US" sz="2500" kern="1200" dirty="0"/>
        </a:p>
      </dsp:txBody>
      <dsp:txXfrm>
        <a:off x="1135642" y="1359275"/>
        <a:ext cx="1594545" cy="998637"/>
      </dsp:txXfrm>
    </dsp:sp>
    <dsp:sp modelId="{D79CAFFA-6D3A-4C7D-B4C4-683486E78462}">
      <dsp:nvSpPr>
        <dsp:cNvPr id="0" name=""/>
        <dsp:cNvSpPr/>
      </dsp:nvSpPr>
      <dsp:spPr>
        <a:xfrm>
          <a:off x="1583588" y="554888"/>
          <a:ext cx="5214823" cy="5214823"/>
        </a:xfrm>
        <a:custGeom>
          <a:avLst/>
          <a:gdLst/>
          <a:ahLst/>
          <a:cxnLst/>
          <a:rect l="0" t="0" r="0" b="0"/>
          <a:pathLst>
            <a:path>
              <a:moveTo>
                <a:pt x="785344" y="742293"/>
              </a:moveTo>
              <a:arcTo wR="2607411" hR="2607411" stAng="13540137" swAng="1501316"/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7CEE8C-61DA-438D-8488-183B32B922A7}" type="datetimeFigureOut">
              <a:rPr lang="en-US" smtClean="0"/>
              <a:pPr/>
              <a:t>12/3/13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48DE20-A0A8-4474-BC93-A7CDB9AFF0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3229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48DE20-A0A8-4474-BC93-A7CDB9AFF009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Stop talking/teaching and listen.</a:t>
            </a:r>
            <a:r>
              <a:rPr lang="en-US" baseline="0" dirty="0" smtClean="0"/>
              <a:t>  As Judge Judy says, put your listening ears on – there’s a reason God gave you two ears and only one mouth – listening is very important.  I did a presentation recently where someone in the audience started asking me a question – but before he was finished I was already answering – ANOTHER QUESTION.  So just wait…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48DE20-A0A8-4474-BC93-A7CDB9AFF009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Throughout your life already you’ve encountered many great teachers I’m sure – and it’s important to</a:t>
            </a:r>
            <a:r>
              <a:rPr lang="en-US" baseline="0" dirty="0" smtClean="0"/>
              <a:t> have strong role models – and adopt strategies and techniques for your own practice.  But I think the strongest teachers are those that don’t set out to reinvent themselves but instead build on their own strengths, personality characteristics and even quirks.  </a:t>
            </a:r>
          </a:p>
          <a:p>
            <a:r>
              <a:rPr lang="en-US" baseline="0" dirty="0" smtClean="0"/>
              <a:t>Blind date story – dad’s exasperation with me for focusing so much on myself – the guy just wanted to go out for a fun evening.  Just put on something and come on already.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48DE20-A0A8-4474-BC93-A7CDB9AFF009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48DE20-A0A8-4474-BC93-A7CDB9AFF009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48DE20-A0A8-4474-BC93-A7CDB9AFF009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48DE20-A0A8-4474-BC93-A7CDB9AFF009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48DE20-A0A8-4474-BC93-A7CDB9AFF009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48DE20-A0A8-4474-BC93-A7CDB9AFF009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48DE20-A0A8-4474-BC93-A7CDB9AFF009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48DE20-A0A8-4474-BC93-A7CDB9AFF009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48DE20-A0A8-4474-BC93-A7CDB9AFF009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Demonstrate respect</a:t>
            </a:r>
            <a:r>
              <a:rPr lang="en-US" baseline="0" dirty="0" smtClean="0"/>
              <a:t> for people on a c</a:t>
            </a:r>
            <a:r>
              <a:rPr lang="en-US" dirty="0" smtClean="0"/>
              <a:t>onsistent basis – by falling into a habit of disrespect you ultimately sabotage your own integrity</a:t>
            </a:r>
          </a:p>
          <a:p>
            <a:r>
              <a:rPr lang="en-US" dirty="0" smtClean="0"/>
              <a:t>We</a:t>
            </a:r>
            <a:r>
              <a:rPr lang="en-US" baseline="0" dirty="0" smtClean="0"/>
              <a:t> don’t know where someone is coming from – what challenges they might face (physically, cognitively, emotionally); or even what kind of day someone is having</a:t>
            </a:r>
          </a:p>
          <a:p>
            <a:r>
              <a:rPr lang="en-US" baseline="0" dirty="0" smtClean="0"/>
              <a:t>One negative experience in a library far outweighs a positive experience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48DE20-A0A8-4474-BC93-A7CDB9AFF009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Remember what it feels like </a:t>
            </a:r>
            <a:r>
              <a:rPr lang="en-US" i="1" dirty="0" smtClean="0"/>
              <a:t>not to know</a:t>
            </a:r>
            <a:r>
              <a:rPr lang="en-US" i="0" dirty="0" smtClean="0"/>
              <a:t> or </a:t>
            </a:r>
            <a:r>
              <a:rPr lang="en-US" i="1" dirty="0" smtClean="0"/>
              <a:t>not to know how to do something</a:t>
            </a:r>
            <a:endParaRPr lang="en-US" i="0" dirty="0" smtClean="0"/>
          </a:p>
          <a:p>
            <a:r>
              <a:rPr lang="en-US" dirty="0" smtClean="0"/>
              <a:t>Place yourself in positions or situations where you don’t know everything (or anything) – where you are relying on someone else to guide your</a:t>
            </a:r>
            <a:r>
              <a:rPr lang="en-US" baseline="0" dirty="0" smtClean="0"/>
              <a:t> learning experience; carefully observe what they do.  </a:t>
            </a:r>
            <a:endParaRPr lang="en-US" dirty="0" smtClean="0"/>
          </a:p>
          <a:p>
            <a:r>
              <a:rPr lang="en-US" dirty="0" smtClean="0"/>
              <a:t>This will make you a much better teacher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48DE20-A0A8-4474-BC93-A7CDB9AFF009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8C74D-2167-4254-9A46-74A17FADE6D4}" type="datetimeFigureOut">
              <a:rPr lang="en-US" smtClean="0"/>
              <a:pPr/>
              <a:t>12/3/13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2E96F-8E38-4ABF-8D2C-4260C841AD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8C74D-2167-4254-9A46-74A17FADE6D4}" type="datetimeFigureOut">
              <a:rPr lang="en-US" smtClean="0"/>
              <a:pPr/>
              <a:t>12/3/13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2E96F-8E38-4ABF-8D2C-4260C841AD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8C74D-2167-4254-9A46-74A17FADE6D4}" type="datetimeFigureOut">
              <a:rPr lang="en-US" smtClean="0"/>
              <a:pPr/>
              <a:t>12/3/13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2E96F-8E38-4ABF-8D2C-4260C841AD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8C74D-2167-4254-9A46-74A17FADE6D4}" type="datetimeFigureOut">
              <a:rPr lang="en-US" smtClean="0"/>
              <a:pPr/>
              <a:t>12/3/13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2E96F-8E38-4ABF-8D2C-4260C841AD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8C74D-2167-4254-9A46-74A17FADE6D4}" type="datetimeFigureOut">
              <a:rPr lang="en-US" smtClean="0"/>
              <a:pPr/>
              <a:t>12/3/13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2E96F-8E38-4ABF-8D2C-4260C841AD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8C74D-2167-4254-9A46-74A17FADE6D4}" type="datetimeFigureOut">
              <a:rPr lang="en-US" smtClean="0"/>
              <a:pPr/>
              <a:t>12/3/13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2E96F-8E38-4ABF-8D2C-4260C841AD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8C74D-2167-4254-9A46-74A17FADE6D4}" type="datetimeFigureOut">
              <a:rPr lang="en-US" smtClean="0"/>
              <a:pPr/>
              <a:t>12/3/13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2E96F-8E38-4ABF-8D2C-4260C841AD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8C74D-2167-4254-9A46-74A17FADE6D4}" type="datetimeFigureOut">
              <a:rPr lang="en-US" smtClean="0"/>
              <a:pPr/>
              <a:t>12/3/13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2E96F-8E38-4ABF-8D2C-4260C841AD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8C74D-2167-4254-9A46-74A17FADE6D4}" type="datetimeFigureOut">
              <a:rPr lang="en-US" smtClean="0"/>
              <a:pPr/>
              <a:t>12/3/13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2E96F-8E38-4ABF-8D2C-4260C841AD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8C74D-2167-4254-9A46-74A17FADE6D4}" type="datetimeFigureOut">
              <a:rPr lang="en-US" smtClean="0"/>
              <a:pPr/>
              <a:t>12/3/13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2E96F-8E38-4ABF-8D2C-4260C841AD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8C74D-2167-4254-9A46-74A17FADE6D4}" type="datetimeFigureOut">
              <a:rPr lang="en-US" smtClean="0"/>
              <a:pPr/>
              <a:t>12/3/13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2E96F-8E38-4ABF-8D2C-4260C841AD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>
    <p:fade/>
  </p:transition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D8C74D-2167-4254-9A46-74A17FADE6D4}" type="datetimeFigureOut">
              <a:rPr lang="en-US" smtClean="0"/>
              <a:pPr/>
              <a:t>12/3/13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32E96F-8E38-4ABF-8D2C-4260C841AD3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xmlns:p14="http://schemas.microsoft.com/office/powerpoint/2010/main">
    <p:fad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3.gi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4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4" Type="http://schemas.openxmlformats.org/officeDocument/2006/relationships/diagramLayout" Target="../diagrams/layout1.xml"/><Relationship Id="rId5" Type="http://schemas.openxmlformats.org/officeDocument/2006/relationships/diagramQuickStyle" Target="../diagrams/quickStyle1.xml"/><Relationship Id="rId6" Type="http://schemas.openxmlformats.org/officeDocument/2006/relationships/diagramColors" Target="../diagrams/colors1.xml"/><Relationship Id="rId7" Type="http://schemas.microsoft.com/office/2007/relationships/diagramDrawing" Target="../diagrams/drawing1.xml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let me know if you want feedback on your revised teaching philosophy</a:t>
            </a:r>
          </a:p>
          <a:p>
            <a:r>
              <a:rPr lang="en-US" dirty="0" smtClean="0"/>
              <a:t>feel free to contact me about cover letters/resumes when you go out on the job market</a:t>
            </a:r>
          </a:p>
          <a:p>
            <a:r>
              <a:rPr lang="en-US" dirty="0" smtClean="0"/>
              <a:t>keep in touch with each other – keep growing your network</a:t>
            </a:r>
          </a:p>
          <a:p>
            <a:r>
              <a:rPr lang="en-US" dirty="0" smtClean="0"/>
              <a:t>please complete class evaluation online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838200" y="533400"/>
            <a:ext cx="1905000" cy="1106685"/>
            <a:chOff x="3339703" y="5216368"/>
            <a:chExt cx="1702593" cy="1106685"/>
          </a:xfrm>
          <a:scene3d>
            <a:camera prst="orthographicFront"/>
            <a:lightRig rig="flat" dir="t"/>
          </a:scene3d>
        </p:grpSpPr>
        <p:sp>
          <p:nvSpPr>
            <p:cNvPr id="3" name="Rounded Rectangle 2"/>
            <p:cNvSpPr/>
            <p:nvPr/>
          </p:nvSpPr>
          <p:spPr>
            <a:xfrm>
              <a:off x="3339703" y="5216368"/>
              <a:ext cx="1702593" cy="1106685"/>
            </a:xfrm>
            <a:prstGeom prst="roundRect">
              <a:avLst/>
            </a:prstGeom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0"/>
                <a:satOff val="0"/>
                <a:lumOff val="0"/>
                <a:alphaOff val="0"/>
              </a:schemeClr>
            </a:fillRef>
            <a:effectRef idx="2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" name="Rounded Rectangle 4"/>
            <p:cNvSpPr/>
            <p:nvPr/>
          </p:nvSpPr>
          <p:spPr>
            <a:xfrm>
              <a:off x="3393727" y="5270392"/>
              <a:ext cx="1594545" cy="998637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9060" tIns="99060" rIns="99060" bIns="99060" numCol="1" spcCol="1270" anchor="ctr" anchorCtr="0">
              <a:noAutofit/>
            </a:bodyPr>
            <a:lstStyle/>
            <a:p>
              <a:pPr lvl="0" algn="ctr" defTabSz="1155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600" b="1" kern="1200" dirty="0" smtClean="0"/>
                <a:t>Observe</a:t>
              </a:r>
              <a:endParaRPr lang="en-US" sz="2600" b="1" kern="1200" dirty="0"/>
            </a:p>
          </p:txBody>
        </p:sp>
      </p:grpSp>
      <p:pic>
        <p:nvPicPr>
          <p:cNvPr id="18434" name="Picture 2" descr="http://ccdam.gallaudet.edu/images/ear1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19400" y="1752600"/>
            <a:ext cx="4800600" cy="3200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personal-finance.thefuntimesguide.com/images/blogs/support-group-by-KLatham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571500"/>
            <a:ext cx="7162800" cy="5372100"/>
          </a:xfrm>
          <a:prstGeom prst="rect">
            <a:avLst/>
          </a:prstGeom>
          <a:noFill/>
        </p:spPr>
      </p:pic>
      <p:grpSp>
        <p:nvGrpSpPr>
          <p:cNvPr id="3" name="Group 2"/>
          <p:cNvGrpSpPr/>
          <p:nvPr/>
        </p:nvGrpSpPr>
        <p:grpSpPr>
          <a:xfrm>
            <a:off x="838200" y="533400"/>
            <a:ext cx="1981200" cy="1106685"/>
            <a:chOff x="1081618" y="3912662"/>
            <a:chExt cx="1702593" cy="1106685"/>
          </a:xfrm>
          <a:scene3d>
            <a:camera prst="orthographicFront"/>
            <a:lightRig rig="flat" dir="t"/>
          </a:scene3d>
        </p:grpSpPr>
        <p:sp>
          <p:nvSpPr>
            <p:cNvPr id="4" name="Rounded Rectangle 3"/>
            <p:cNvSpPr/>
            <p:nvPr/>
          </p:nvSpPr>
          <p:spPr>
            <a:xfrm>
              <a:off x="1081618" y="3912662"/>
              <a:ext cx="1702593" cy="1106685"/>
            </a:xfrm>
            <a:prstGeom prst="roundRect">
              <a:avLst/>
            </a:prstGeom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6">
                <a:hueOff val="0"/>
                <a:satOff val="0"/>
                <a:lumOff val="0"/>
                <a:alphaOff val="0"/>
              </a:schemeClr>
            </a:fillRef>
            <a:effectRef idx="2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" name="Rounded Rectangle 4"/>
            <p:cNvSpPr/>
            <p:nvPr/>
          </p:nvSpPr>
          <p:spPr>
            <a:xfrm>
              <a:off x="1135642" y="3966686"/>
              <a:ext cx="1594545" cy="998637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9060" tIns="99060" rIns="99060" bIns="99060" numCol="1" spcCol="1270" anchor="ctr" anchorCtr="0">
              <a:noAutofit/>
            </a:bodyPr>
            <a:lstStyle/>
            <a:p>
              <a:pPr lvl="0" algn="ctr" defTabSz="1155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600" b="1" kern="1200" dirty="0" smtClean="0"/>
                <a:t>Be Yourself</a:t>
              </a:r>
              <a:endParaRPr lang="en-US" sz="2600" b="1" kern="1200" dirty="0"/>
            </a:p>
          </p:txBody>
        </p:sp>
      </p:grp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838200" y="533400"/>
            <a:ext cx="1905000" cy="1106685"/>
            <a:chOff x="1081618" y="1305251"/>
            <a:chExt cx="1702593" cy="1106685"/>
          </a:xfrm>
          <a:scene3d>
            <a:camera prst="orthographicFront"/>
            <a:lightRig rig="flat" dir="t"/>
          </a:scene3d>
        </p:grpSpPr>
        <p:sp>
          <p:nvSpPr>
            <p:cNvPr id="4" name="Rounded Rectangle 3"/>
            <p:cNvSpPr/>
            <p:nvPr/>
          </p:nvSpPr>
          <p:spPr>
            <a:xfrm>
              <a:off x="1081618" y="1305251"/>
              <a:ext cx="1702593" cy="1106685"/>
            </a:xfrm>
            <a:prstGeom prst="roundRect">
              <a:avLst/>
            </a:prstGeom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0"/>
                <a:satOff val="0"/>
                <a:lumOff val="0"/>
                <a:alphaOff val="0"/>
              </a:schemeClr>
            </a:fillRef>
            <a:effectRef idx="2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" name="Rounded Rectangle 4"/>
            <p:cNvSpPr/>
            <p:nvPr/>
          </p:nvSpPr>
          <p:spPr>
            <a:xfrm>
              <a:off x="1135642" y="1359275"/>
              <a:ext cx="1594545" cy="998637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9060" tIns="99060" rIns="99060" bIns="99060" numCol="1" spcCol="1270" anchor="ctr" anchorCtr="0">
              <a:noAutofit/>
            </a:bodyPr>
            <a:lstStyle/>
            <a:p>
              <a:pPr lvl="0" algn="ctr" defTabSz="1155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600" b="1" kern="1200" dirty="0" smtClean="0"/>
                <a:t>Explore</a:t>
              </a:r>
              <a:endParaRPr lang="en-US" sz="2600" b="1" kern="1200" dirty="0"/>
            </a:p>
          </p:txBody>
        </p:sp>
      </p:grp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/>
          <a:lstStyle/>
          <a:p>
            <a:r>
              <a:rPr lang="en-US" dirty="0" smtClean="0"/>
              <a:t>ACRL Annual Immersion </a:t>
            </a:r>
            <a:r>
              <a:rPr lang="en-US" dirty="0" smtClean="0"/>
              <a:t>Program, LOEX</a:t>
            </a:r>
            <a:endParaRPr lang="en-US" dirty="0" smtClean="0"/>
          </a:p>
          <a:p>
            <a:r>
              <a:rPr lang="en-US" dirty="0" smtClean="0"/>
              <a:t>Toastmasters</a:t>
            </a:r>
          </a:p>
          <a:p>
            <a:r>
              <a:rPr lang="en-US" dirty="0" smtClean="0"/>
              <a:t>State Library of North Carolina Master Trainers Program</a:t>
            </a:r>
          </a:p>
          <a:p>
            <a:r>
              <a:rPr lang="en-US" dirty="0" smtClean="0"/>
              <a:t>Environmental interpretation</a:t>
            </a:r>
          </a:p>
          <a:p>
            <a:r>
              <a:rPr lang="en-US" dirty="0" smtClean="0"/>
              <a:t>Marketing / advertising class</a:t>
            </a:r>
          </a:p>
          <a:p>
            <a:r>
              <a:rPr lang="en-US" dirty="0" smtClean="0"/>
              <a:t>Train the trainer opportunities </a:t>
            </a:r>
            <a:r>
              <a:rPr lang="en-US" sz="2400" dirty="0" smtClean="0"/>
              <a:t>(e.g. vendors like </a:t>
            </a:r>
            <a:r>
              <a:rPr lang="en-US" sz="2400" dirty="0" err="1" smtClean="0"/>
              <a:t>RefWorks</a:t>
            </a:r>
            <a:r>
              <a:rPr lang="en-US" sz="2400" dirty="0" smtClean="0"/>
              <a:t>, </a:t>
            </a:r>
            <a:r>
              <a:rPr lang="en-US" sz="2400" dirty="0" err="1" smtClean="0"/>
              <a:t>PubMed</a:t>
            </a:r>
            <a:r>
              <a:rPr lang="en-US" sz="2400" dirty="0" smtClean="0"/>
              <a:t> or other electronic resource products)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6000" spc="600" dirty="0" smtClean="0">
                <a:solidFill>
                  <a:schemeClr val="bg1"/>
                </a:solidFill>
              </a:rPr>
              <a:t>PRE-OBE</a:t>
            </a:r>
            <a:br>
              <a:rPr lang="en-US" sz="6000" spc="600" dirty="0" smtClean="0">
                <a:solidFill>
                  <a:schemeClr val="bg1"/>
                </a:solidFill>
              </a:rPr>
            </a:br>
            <a:r>
              <a:rPr lang="en-US" spc="600" dirty="0" smtClean="0">
                <a:solidFill>
                  <a:schemeClr val="bg1"/>
                </a:solidFill>
              </a:rPr>
              <a:t>or</a:t>
            </a:r>
            <a:r>
              <a:rPr lang="en-US" sz="6000" spc="600" dirty="0" smtClean="0">
                <a:solidFill>
                  <a:schemeClr val="bg1"/>
                </a:solidFill>
              </a:rPr>
              <a:t/>
            </a:r>
            <a:br>
              <a:rPr lang="en-US" sz="6000" spc="600" dirty="0" smtClean="0">
                <a:solidFill>
                  <a:schemeClr val="bg1"/>
                </a:solidFill>
              </a:rPr>
            </a:br>
            <a:r>
              <a:rPr lang="en-US" sz="6000" spc="600" dirty="0" smtClean="0">
                <a:solidFill>
                  <a:schemeClr val="bg1"/>
                </a:solidFill>
              </a:rPr>
              <a:t>BEER-OP</a:t>
            </a:r>
            <a:endParaRPr lang="en-US" sz="6000" spc="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685800" y="1219200"/>
            <a:ext cx="7772400" cy="1500187"/>
          </a:xfrm>
        </p:spPr>
        <p:txBody>
          <a:bodyPr>
            <a:normAutofit fontScale="92500"/>
          </a:bodyPr>
          <a:lstStyle/>
          <a:p>
            <a:pPr algn="just"/>
            <a:r>
              <a:rPr lang="en-US" sz="3600" dirty="0" smtClean="0">
                <a:solidFill>
                  <a:schemeClr val="bg1"/>
                </a:solidFill>
              </a:rPr>
              <a:t>For the things we have to learn before we can do them, we learn by doing them. </a:t>
            </a:r>
          </a:p>
          <a:p>
            <a:pPr algn="r"/>
            <a:r>
              <a:rPr lang="en-US" dirty="0" smtClean="0">
                <a:solidFill>
                  <a:schemeClr val="bg1"/>
                </a:solidFill>
              </a:rPr>
              <a:t>-Aristotle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76600" y="2130425"/>
            <a:ext cx="5181600" cy="1470025"/>
          </a:xfrm>
        </p:spPr>
        <p:txBody>
          <a:bodyPr>
            <a:normAutofit/>
          </a:bodyPr>
          <a:lstStyle/>
          <a:p>
            <a:pPr algn="r"/>
            <a:r>
              <a:rPr lang="en-US" sz="3600" i="1" dirty="0" smtClean="0">
                <a:solidFill>
                  <a:schemeClr val="bg1"/>
                </a:solidFill>
              </a:rPr>
              <a:t>thoughts on librarianship &amp; user education*</a:t>
            </a:r>
            <a:endParaRPr lang="en-US" sz="3600" i="1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579120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solidFill>
                  <a:schemeClr val="bg1"/>
                </a:solidFill>
              </a:rPr>
              <a:t>*views expressed here are strictly those of </a:t>
            </a:r>
          </a:p>
          <a:p>
            <a:pPr algn="r"/>
            <a:r>
              <a:rPr lang="en-US" dirty="0" smtClean="0">
                <a:solidFill>
                  <a:schemeClr val="bg1"/>
                </a:solidFill>
              </a:rPr>
              <a:t>former reference and instruction librarian, Rachael Clemens 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/>
        </p:nvGraphicFramePr>
        <p:xfrm>
          <a:off x="457200" y="228600"/>
          <a:ext cx="8382000" cy="6324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38201"/>
            <a:ext cx="7772400" cy="4648199"/>
          </a:xfrm>
        </p:spPr>
        <p:txBody>
          <a:bodyPr>
            <a:normAutofit/>
          </a:bodyPr>
          <a:lstStyle/>
          <a:p>
            <a:pPr algn="l"/>
            <a:r>
              <a:rPr lang="en-US" sz="4800" b="1" spc="600" dirty="0" smtClean="0">
                <a:solidFill>
                  <a:schemeClr val="bg1"/>
                </a:solidFill>
              </a:rPr>
              <a:t>P</a:t>
            </a:r>
            <a:r>
              <a:rPr lang="en-US" sz="4800" spc="600" dirty="0" smtClean="0">
                <a:solidFill>
                  <a:schemeClr val="bg1"/>
                </a:solidFill>
              </a:rPr>
              <a:t>		</a:t>
            </a:r>
            <a:r>
              <a:rPr lang="en-US" sz="4800" i="1" spc="600" dirty="0" smtClean="0">
                <a:solidFill>
                  <a:schemeClr val="bg1"/>
                </a:solidFill>
              </a:rPr>
              <a:t>profession</a:t>
            </a:r>
            <a:r>
              <a:rPr lang="en-US" sz="4800" spc="600" dirty="0" smtClean="0">
                <a:solidFill>
                  <a:schemeClr val="bg1"/>
                </a:solidFill>
              </a:rPr>
              <a:t/>
            </a:r>
            <a:br>
              <a:rPr lang="en-US" sz="4800" spc="600" dirty="0" smtClean="0">
                <a:solidFill>
                  <a:schemeClr val="bg1"/>
                </a:solidFill>
              </a:rPr>
            </a:br>
            <a:r>
              <a:rPr lang="en-US" sz="4800" b="1" spc="600" dirty="0" smtClean="0">
                <a:solidFill>
                  <a:schemeClr val="bg1"/>
                </a:solidFill>
              </a:rPr>
              <a:t>R</a:t>
            </a:r>
            <a:r>
              <a:rPr lang="en-US" sz="4800" spc="600" dirty="0" smtClean="0">
                <a:solidFill>
                  <a:schemeClr val="bg1"/>
                </a:solidFill>
              </a:rPr>
              <a:t>		</a:t>
            </a:r>
            <a:r>
              <a:rPr lang="en-US" sz="4800" i="1" spc="600" dirty="0" smtClean="0">
                <a:solidFill>
                  <a:schemeClr val="bg1"/>
                </a:solidFill>
              </a:rPr>
              <a:t>respect</a:t>
            </a:r>
            <a:r>
              <a:rPr lang="en-US" sz="4800" spc="600" dirty="0" smtClean="0">
                <a:solidFill>
                  <a:schemeClr val="bg1"/>
                </a:solidFill>
              </a:rPr>
              <a:t/>
            </a:r>
            <a:br>
              <a:rPr lang="en-US" sz="4800" spc="600" dirty="0" smtClean="0">
                <a:solidFill>
                  <a:schemeClr val="bg1"/>
                </a:solidFill>
              </a:rPr>
            </a:br>
            <a:r>
              <a:rPr lang="en-US" sz="4800" b="1" spc="600" dirty="0" smtClean="0">
                <a:solidFill>
                  <a:schemeClr val="bg1"/>
                </a:solidFill>
              </a:rPr>
              <a:t>E</a:t>
            </a:r>
            <a:r>
              <a:rPr lang="en-US" sz="4800" spc="600" dirty="0" smtClean="0">
                <a:solidFill>
                  <a:schemeClr val="bg1"/>
                </a:solidFill>
              </a:rPr>
              <a:t>-		</a:t>
            </a:r>
            <a:r>
              <a:rPr lang="en-US" sz="4800" i="1" spc="600" dirty="0" smtClean="0">
                <a:solidFill>
                  <a:schemeClr val="bg1"/>
                </a:solidFill>
              </a:rPr>
              <a:t>empathy</a:t>
            </a:r>
            <a:r>
              <a:rPr lang="en-US" sz="4800" spc="600" dirty="0" smtClean="0">
                <a:solidFill>
                  <a:schemeClr val="bg1"/>
                </a:solidFill>
              </a:rPr>
              <a:t/>
            </a:r>
            <a:br>
              <a:rPr lang="en-US" sz="4800" spc="600" dirty="0" smtClean="0">
                <a:solidFill>
                  <a:schemeClr val="bg1"/>
                </a:solidFill>
              </a:rPr>
            </a:br>
            <a:r>
              <a:rPr lang="en-US" sz="4800" b="1" spc="600" dirty="0" smtClean="0">
                <a:solidFill>
                  <a:schemeClr val="bg1"/>
                </a:solidFill>
              </a:rPr>
              <a:t>O</a:t>
            </a:r>
            <a:r>
              <a:rPr lang="en-US" sz="4800" spc="600" dirty="0" smtClean="0">
                <a:solidFill>
                  <a:schemeClr val="bg1"/>
                </a:solidFill>
              </a:rPr>
              <a:t>		</a:t>
            </a:r>
            <a:r>
              <a:rPr lang="en-US" sz="4800" i="1" spc="600" dirty="0" smtClean="0">
                <a:solidFill>
                  <a:schemeClr val="bg1"/>
                </a:solidFill>
              </a:rPr>
              <a:t>observe</a:t>
            </a:r>
            <a:r>
              <a:rPr lang="en-US" sz="4800" spc="600" dirty="0" smtClean="0">
                <a:solidFill>
                  <a:schemeClr val="bg1"/>
                </a:solidFill>
              </a:rPr>
              <a:t/>
            </a:r>
            <a:br>
              <a:rPr lang="en-US" sz="4800" spc="600" dirty="0" smtClean="0">
                <a:solidFill>
                  <a:schemeClr val="bg1"/>
                </a:solidFill>
              </a:rPr>
            </a:br>
            <a:r>
              <a:rPr lang="en-US" sz="4800" b="1" spc="600" dirty="0" smtClean="0">
                <a:solidFill>
                  <a:schemeClr val="bg1"/>
                </a:solidFill>
              </a:rPr>
              <a:t>B</a:t>
            </a:r>
            <a:r>
              <a:rPr lang="en-US" sz="4800" spc="600" dirty="0" smtClean="0">
                <a:solidFill>
                  <a:schemeClr val="bg1"/>
                </a:solidFill>
              </a:rPr>
              <a:t>		</a:t>
            </a:r>
            <a:r>
              <a:rPr lang="en-US" sz="4800" i="1" spc="600" dirty="0" smtClean="0">
                <a:solidFill>
                  <a:schemeClr val="bg1"/>
                </a:solidFill>
              </a:rPr>
              <a:t>be yourself</a:t>
            </a:r>
            <a:r>
              <a:rPr lang="en-US" sz="4800" spc="600" dirty="0" smtClean="0">
                <a:solidFill>
                  <a:schemeClr val="bg1"/>
                </a:solidFill>
              </a:rPr>
              <a:t/>
            </a:r>
            <a:br>
              <a:rPr lang="en-US" sz="4800" spc="600" dirty="0" smtClean="0">
                <a:solidFill>
                  <a:schemeClr val="bg1"/>
                </a:solidFill>
              </a:rPr>
            </a:br>
            <a:r>
              <a:rPr lang="en-US" sz="4800" b="1" spc="600" dirty="0" smtClean="0">
                <a:solidFill>
                  <a:schemeClr val="bg1"/>
                </a:solidFill>
              </a:rPr>
              <a:t>E</a:t>
            </a:r>
            <a:r>
              <a:rPr lang="en-US" sz="4800" spc="600" dirty="0" smtClean="0">
                <a:solidFill>
                  <a:schemeClr val="bg1"/>
                </a:solidFill>
              </a:rPr>
              <a:t>		</a:t>
            </a:r>
            <a:r>
              <a:rPr lang="en-US" sz="4800" i="1" spc="600" dirty="0" smtClean="0">
                <a:solidFill>
                  <a:schemeClr val="bg1"/>
                </a:solidFill>
              </a:rPr>
              <a:t>explore</a:t>
            </a:r>
            <a:endParaRPr lang="en-US" sz="4800" i="1" spc="600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90800" y="5715000"/>
            <a:ext cx="6400800" cy="1219200"/>
          </a:xfrm>
        </p:spPr>
        <p:txBody>
          <a:bodyPr>
            <a:normAutofit/>
          </a:bodyPr>
          <a:lstStyle/>
          <a:p>
            <a:pPr algn="r"/>
            <a:r>
              <a:rPr lang="en-US" sz="2000" dirty="0" smtClean="0"/>
              <a:t>*different from </a:t>
            </a:r>
            <a:r>
              <a:rPr lang="en-US" sz="2000" i="1" dirty="0" smtClean="0"/>
              <a:t>pre-out-of-body-experience phenomena</a:t>
            </a:r>
            <a:endParaRPr lang="en-US" sz="2000" i="1" dirty="0"/>
          </a:p>
        </p:txBody>
      </p:sp>
      <p:sp>
        <p:nvSpPr>
          <p:cNvPr id="4" name="TextBox 3"/>
          <p:cNvSpPr txBox="1"/>
          <p:nvPr/>
        </p:nvSpPr>
        <p:spPr>
          <a:xfrm>
            <a:off x="2057400" y="152400"/>
            <a:ext cx="4953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u="sng" spc="600" dirty="0" smtClean="0">
                <a:solidFill>
                  <a:schemeClr val="accent5"/>
                </a:solidFill>
              </a:rPr>
              <a:t>PRE-OBE</a:t>
            </a:r>
            <a:r>
              <a:rPr lang="en-US" sz="3600" b="1" spc="600" dirty="0" smtClean="0">
                <a:solidFill>
                  <a:schemeClr val="accent5"/>
                </a:solidFill>
              </a:rPr>
              <a:t>*</a:t>
            </a:r>
            <a:endParaRPr lang="en-US" sz="3600" b="1" spc="600" dirty="0">
              <a:solidFill>
                <a:schemeClr val="accent5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38201"/>
            <a:ext cx="7772400" cy="4648199"/>
          </a:xfrm>
        </p:spPr>
        <p:txBody>
          <a:bodyPr>
            <a:normAutofit/>
          </a:bodyPr>
          <a:lstStyle/>
          <a:p>
            <a:pPr algn="l"/>
            <a:r>
              <a:rPr lang="en-US" sz="4800" b="1" spc="600" dirty="0" smtClean="0">
                <a:solidFill>
                  <a:schemeClr val="bg1"/>
                </a:solidFill>
              </a:rPr>
              <a:t>B</a:t>
            </a:r>
            <a:r>
              <a:rPr lang="en-US" sz="4800" spc="600" dirty="0" smtClean="0">
                <a:solidFill>
                  <a:schemeClr val="bg1"/>
                </a:solidFill>
              </a:rPr>
              <a:t>		</a:t>
            </a:r>
            <a:r>
              <a:rPr lang="en-US" sz="4800" i="1" spc="600" dirty="0" smtClean="0">
                <a:solidFill>
                  <a:schemeClr val="bg1"/>
                </a:solidFill>
              </a:rPr>
              <a:t>be yourself</a:t>
            </a:r>
            <a:br>
              <a:rPr lang="en-US" sz="4800" i="1" spc="600" dirty="0" smtClean="0">
                <a:solidFill>
                  <a:schemeClr val="bg1"/>
                </a:solidFill>
              </a:rPr>
            </a:br>
            <a:r>
              <a:rPr lang="en-US" sz="4800" b="1" spc="600" dirty="0" smtClean="0">
                <a:solidFill>
                  <a:schemeClr val="bg1"/>
                </a:solidFill>
              </a:rPr>
              <a:t>E</a:t>
            </a:r>
            <a:r>
              <a:rPr lang="en-US" sz="4800" spc="600" dirty="0" smtClean="0">
                <a:solidFill>
                  <a:schemeClr val="bg1"/>
                </a:solidFill>
              </a:rPr>
              <a:t>		</a:t>
            </a:r>
            <a:r>
              <a:rPr lang="en-US" sz="4800" i="1" spc="600" dirty="0" smtClean="0">
                <a:solidFill>
                  <a:schemeClr val="bg1"/>
                </a:solidFill>
              </a:rPr>
              <a:t>empathy </a:t>
            </a:r>
            <a:r>
              <a:rPr lang="en-US" sz="4800" b="1" spc="600" dirty="0" smtClean="0">
                <a:solidFill>
                  <a:schemeClr val="bg1"/>
                </a:solidFill>
              </a:rPr>
              <a:t/>
            </a:r>
            <a:br>
              <a:rPr lang="en-US" sz="4800" b="1" spc="600" dirty="0" smtClean="0">
                <a:solidFill>
                  <a:schemeClr val="bg1"/>
                </a:solidFill>
              </a:rPr>
            </a:br>
            <a:r>
              <a:rPr lang="en-US" sz="4800" b="1" spc="600" dirty="0" smtClean="0">
                <a:solidFill>
                  <a:schemeClr val="bg1"/>
                </a:solidFill>
              </a:rPr>
              <a:t>E</a:t>
            </a:r>
            <a:r>
              <a:rPr lang="en-US" sz="4800" spc="600" dirty="0" smtClean="0">
                <a:solidFill>
                  <a:schemeClr val="bg1"/>
                </a:solidFill>
              </a:rPr>
              <a:t>		</a:t>
            </a:r>
            <a:r>
              <a:rPr lang="en-US" sz="4800" i="1" spc="600" dirty="0" smtClean="0">
                <a:solidFill>
                  <a:schemeClr val="bg1"/>
                </a:solidFill>
              </a:rPr>
              <a:t>explore </a:t>
            </a:r>
            <a:r>
              <a:rPr lang="en-US" sz="4800" b="1" spc="600" dirty="0" smtClean="0">
                <a:solidFill>
                  <a:schemeClr val="bg1"/>
                </a:solidFill>
              </a:rPr>
              <a:t/>
            </a:r>
            <a:br>
              <a:rPr lang="en-US" sz="4800" b="1" spc="600" dirty="0" smtClean="0">
                <a:solidFill>
                  <a:schemeClr val="bg1"/>
                </a:solidFill>
              </a:rPr>
            </a:br>
            <a:r>
              <a:rPr lang="en-US" sz="4800" b="1" spc="600" dirty="0" smtClean="0">
                <a:solidFill>
                  <a:schemeClr val="bg1"/>
                </a:solidFill>
              </a:rPr>
              <a:t>R</a:t>
            </a:r>
            <a:r>
              <a:rPr lang="en-US" sz="4800" spc="600" dirty="0" smtClean="0">
                <a:solidFill>
                  <a:schemeClr val="bg1"/>
                </a:solidFill>
              </a:rPr>
              <a:t>		</a:t>
            </a:r>
            <a:r>
              <a:rPr lang="en-US" sz="4800" i="1" spc="600" dirty="0" smtClean="0">
                <a:solidFill>
                  <a:schemeClr val="bg1"/>
                </a:solidFill>
              </a:rPr>
              <a:t>respect</a:t>
            </a:r>
            <a:r>
              <a:rPr lang="en-US" sz="4800" spc="600" dirty="0" smtClean="0">
                <a:solidFill>
                  <a:schemeClr val="bg1"/>
                </a:solidFill>
              </a:rPr>
              <a:t/>
            </a:r>
            <a:br>
              <a:rPr lang="en-US" sz="4800" spc="600" dirty="0" smtClean="0">
                <a:solidFill>
                  <a:schemeClr val="bg1"/>
                </a:solidFill>
              </a:rPr>
            </a:br>
            <a:r>
              <a:rPr lang="en-US" sz="4800" b="1" spc="600" dirty="0" smtClean="0">
                <a:solidFill>
                  <a:schemeClr val="bg1"/>
                </a:solidFill>
              </a:rPr>
              <a:t>O</a:t>
            </a:r>
            <a:r>
              <a:rPr lang="en-US" sz="4800" spc="600" dirty="0" smtClean="0">
                <a:solidFill>
                  <a:schemeClr val="bg1"/>
                </a:solidFill>
              </a:rPr>
              <a:t>		</a:t>
            </a:r>
            <a:r>
              <a:rPr lang="en-US" sz="4800" i="1" spc="600" dirty="0" smtClean="0">
                <a:solidFill>
                  <a:schemeClr val="bg1"/>
                </a:solidFill>
              </a:rPr>
              <a:t>observe</a:t>
            </a:r>
            <a:r>
              <a:rPr lang="en-US" sz="4800" spc="600" dirty="0" smtClean="0">
                <a:solidFill>
                  <a:schemeClr val="bg1"/>
                </a:solidFill>
              </a:rPr>
              <a:t/>
            </a:r>
            <a:br>
              <a:rPr lang="en-US" sz="4800" spc="600" dirty="0" smtClean="0">
                <a:solidFill>
                  <a:schemeClr val="bg1"/>
                </a:solidFill>
              </a:rPr>
            </a:br>
            <a:r>
              <a:rPr lang="en-US" sz="4800" b="1" spc="600" dirty="0" smtClean="0">
                <a:solidFill>
                  <a:schemeClr val="bg1"/>
                </a:solidFill>
              </a:rPr>
              <a:t>P</a:t>
            </a:r>
            <a:r>
              <a:rPr lang="en-US" sz="4800" spc="600" dirty="0" smtClean="0">
                <a:solidFill>
                  <a:schemeClr val="bg1"/>
                </a:solidFill>
              </a:rPr>
              <a:t>		</a:t>
            </a:r>
            <a:r>
              <a:rPr lang="en-US" sz="4800" i="1" spc="600" dirty="0" smtClean="0">
                <a:solidFill>
                  <a:schemeClr val="bg1"/>
                </a:solidFill>
              </a:rPr>
              <a:t>profession</a:t>
            </a:r>
            <a:endParaRPr lang="en-US" sz="4800" i="1" spc="600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90800" y="5715000"/>
            <a:ext cx="6400800" cy="1219200"/>
          </a:xfrm>
        </p:spPr>
        <p:txBody>
          <a:bodyPr>
            <a:normAutofit/>
          </a:bodyPr>
          <a:lstStyle/>
          <a:p>
            <a:pPr algn="r"/>
            <a:r>
              <a:rPr lang="en-US" sz="2000" dirty="0" smtClean="0"/>
              <a:t>*but only really good beer</a:t>
            </a:r>
            <a:endParaRPr lang="en-US" sz="2000" i="1" dirty="0"/>
          </a:p>
        </p:txBody>
      </p:sp>
      <p:sp>
        <p:nvSpPr>
          <p:cNvPr id="4" name="TextBox 3"/>
          <p:cNvSpPr txBox="1"/>
          <p:nvPr/>
        </p:nvSpPr>
        <p:spPr>
          <a:xfrm>
            <a:off x="2057400" y="152400"/>
            <a:ext cx="4953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u="sng" spc="600" dirty="0" smtClean="0">
                <a:solidFill>
                  <a:schemeClr val="accent5"/>
                </a:solidFill>
              </a:rPr>
              <a:t>BEER-OP</a:t>
            </a:r>
            <a:r>
              <a:rPr lang="en-US" sz="3600" b="1" spc="600" dirty="0" smtClean="0">
                <a:solidFill>
                  <a:schemeClr val="accent5"/>
                </a:solidFill>
              </a:rPr>
              <a:t>*</a:t>
            </a:r>
            <a:endParaRPr lang="en-US" sz="3600" b="1" spc="600" dirty="0">
              <a:solidFill>
                <a:schemeClr val="accent5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2" name="Picture 4" descr="http://www.columbusbipolarrecovery.org/attachments/Image/new2_supportgroup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57600" y="1447800"/>
            <a:ext cx="4591050" cy="3238501"/>
          </a:xfrm>
          <a:prstGeom prst="rect">
            <a:avLst/>
          </a:prstGeom>
          <a:noFill/>
        </p:spPr>
      </p:pic>
      <p:grpSp>
        <p:nvGrpSpPr>
          <p:cNvPr id="6" name="Group 5"/>
          <p:cNvGrpSpPr/>
          <p:nvPr/>
        </p:nvGrpSpPr>
        <p:grpSpPr>
          <a:xfrm>
            <a:off x="838200" y="533400"/>
            <a:ext cx="2057400" cy="1106685"/>
            <a:chOff x="3339703" y="1545"/>
            <a:chExt cx="1702593" cy="1106685"/>
          </a:xfrm>
          <a:scene3d>
            <a:camera prst="orthographicFront"/>
            <a:lightRig rig="flat" dir="t"/>
          </a:scene3d>
        </p:grpSpPr>
        <p:sp>
          <p:nvSpPr>
            <p:cNvPr id="7" name="Rounded Rectangle 6"/>
            <p:cNvSpPr/>
            <p:nvPr/>
          </p:nvSpPr>
          <p:spPr>
            <a:xfrm>
              <a:off x="3339703" y="1545"/>
              <a:ext cx="1702593" cy="1106685"/>
            </a:xfrm>
            <a:prstGeom prst="roundRect">
              <a:avLst/>
            </a:prstGeom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0"/>
                <a:satOff val="0"/>
                <a:lumOff val="0"/>
                <a:alphaOff val="0"/>
              </a:schemeClr>
            </a:fillRef>
            <a:effectRef idx="2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Rounded Rectangle 4"/>
            <p:cNvSpPr/>
            <p:nvPr/>
          </p:nvSpPr>
          <p:spPr>
            <a:xfrm>
              <a:off x="3393727" y="55569"/>
              <a:ext cx="1594545" cy="998637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9060" tIns="99060" rIns="99060" bIns="99060" numCol="1" spcCol="1270" anchor="ctr" anchorCtr="0">
              <a:noAutofit/>
            </a:bodyPr>
            <a:lstStyle/>
            <a:p>
              <a:pPr lvl="0" algn="ctr" defTabSz="1155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600" b="1" kern="1200" dirty="0" smtClean="0"/>
                <a:t>Profession</a:t>
              </a:r>
              <a:endParaRPr lang="en-US" sz="2600" b="1" kern="1200" dirty="0"/>
            </a:p>
          </p:txBody>
        </p:sp>
      </p:grpSp>
      <p:sp>
        <p:nvSpPr>
          <p:cNvPr id="11" name="Multiply 10"/>
          <p:cNvSpPr/>
          <p:nvPr/>
        </p:nvSpPr>
        <p:spPr>
          <a:xfrm>
            <a:off x="4191000" y="1600200"/>
            <a:ext cx="3352800" cy="2971800"/>
          </a:xfrm>
          <a:prstGeom prst="mathMultiply">
            <a:avLst>
              <a:gd name="adj1" fmla="val 1299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838200" y="533400"/>
            <a:ext cx="1981200" cy="1106685"/>
          </a:xfrm>
          <a:prstGeom prst="roundRect">
            <a:avLst/>
          </a:prstGeom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3">
              <a:hueOff val="0"/>
              <a:satOff val="0"/>
              <a:lumOff val="0"/>
              <a:alphaOff val="0"/>
            </a:schemeClr>
          </a:fillRef>
          <a:effectRef idx="2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6" name="Rounded Rectangle 4"/>
          <p:cNvSpPr/>
          <p:nvPr/>
        </p:nvSpPr>
        <p:spPr>
          <a:xfrm>
            <a:off x="892224" y="587424"/>
            <a:ext cx="1774776" cy="998637"/>
          </a:xfrm>
          <a:prstGeom prst="rect">
            <a:avLst/>
          </a:prstGeom>
          <a:scene3d>
            <a:camera prst="orthographicFront"/>
            <a:lightRig rig="flat" dir="t"/>
          </a:scene3d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99060" tIns="99060" rIns="99060" bIns="99060" numCol="1" spcCol="1270" anchor="ctr" anchorCtr="0">
            <a:noAutofit/>
          </a:bodyPr>
          <a:lstStyle/>
          <a:p>
            <a:pPr lvl="0" algn="ctr" defTabSz="11557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600" b="1" kern="1200" dirty="0" smtClean="0"/>
              <a:t>Respect</a:t>
            </a:r>
            <a:endParaRPr lang="en-US" sz="2600" b="1" kern="1200" dirty="0"/>
          </a:p>
        </p:txBody>
      </p:sp>
      <p:sp>
        <p:nvSpPr>
          <p:cNvPr id="7" name="TextBox 6"/>
          <p:cNvSpPr txBox="1"/>
          <p:nvPr/>
        </p:nvSpPr>
        <p:spPr>
          <a:xfrm>
            <a:off x="3352800" y="1752600"/>
            <a:ext cx="5257800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“Stupidest reference questions…”</a:t>
            </a:r>
          </a:p>
          <a:p>
            <a:endParaRPr lang="en-US" sz="2400" dirty="0"/>
          </a:p>
          <a:p>
            <a:r>
              <a:rPr lang="en-US" sz="2400" dirty="0" smtClean="0"/>
              <a:t>“Why did they even hire me, if they don’t want to hear what I have to say?” </a:t>
            </a:r>
          </a:p>
          <a:p>
            <a:endParaRPr lang="en-US" sz="2400" dirty="0"/>
          </a:p>
          <a:p>
            <a:r>
              <a:rPr lang="en-US" sz="2400" dirty="0" smtClean="0"/>
              <a:t>“Has this decision already been made?  If so, why do you want our input?”</a:t>
            </a:r>
          </a:p>
          <a:p>
            <a:endParaRPr lang="en-US" sz="2400" dirty="0" smtClean="0"/>
          </a:p>
          <a:p>
            <a:r>
              <a:rPr lang="en-US" sz="2400" dirty="0" smtClean="0"/>
              <a:t>“I don’t feel safe raising the issue until after I get tenure”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8" name="Multiply 7"/>
          <p:cNvSpPr/>
          <p:nvPr/>
        </p:nvSpPr>
        <p:spPr>
          <a:xfrm>
            <a:off x="3581400" y="1524000"/>
            <a:ext cx="4191000" cy="3810000"/>
          </a:xfrm>
          <a:prstGeom prst="mathMultiply">
            <a:avLst>
              <a:gd name="adj1" fmla="val 1299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838200" y="533400"/>
            <a:ext cx="1981200" cy="1106685"/>
            <a:chOff x="5597787" y="3912662"/>
            <a:chExt cx="1702593" cy="1106685"/>
          </a:xfrm>
          <a:scene3d>
            <a:camera prst="orthographicFront"/>
            <a:lightRig rig="flat" dir="t"/>
          </a:scene3d>
        </p:grpSpPr>
        <p:sp>
          <p:nvSpPr>
            <p:cNvPr id="3" name="Rounded Rectangle 2"/>
            <p:cNvSpPr/>
            <p:nvPr/>
          </p:nvSpPr>
          <p:spPr>
            <a:xfrm>
              <a:off x="5597787" y="3912662"/>
              <a:ext cx="1702593" cy="1106685"/>
            </a:xfrm>
            <a:prstGeom prst="roundRect">
              <a:avLst/>
            </a:prstGeom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0"/>
                <a:satOff val="0"/>
                <a:lumOff val="0"/>
                <a:alphaOff val="0"/>
              </a:schemeClr>
            </a:fillRef>
            <a:effectRef idx="2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" name="Rounded Rectangle 4"/>
            <p:cNvSpPr/>
            <p:nvPr/>
          </p:nvSpPr>
          <p:spPr>
            <a:xfrm>
              <a:off x="5651811" y="3966686"/>
              <a:ext cx="1594545" cy="998637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9060" tIns="99060" rIns="99060" bIns="99060" numCol="1" spcCol="1270" anchor="ctr" anchorCtr="0">
              <a:noAutofit/>
            </a:bodyPr>
            <a:lstStyle/>
            <a:p>
              <a:pPr lvl="0" algn="ctr" defTabSz="1155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600" b="1" kern="1200" dirty="0" smtClean="0"/>
                <a:t>Empathy</a:t>
              </a:r>
              <a:endParaRPr lang="en-US" sz="2600" b="1" kern="1200" dirty="0"/>
            </a:p>
          </p:txBody>
        </p:sp>
      </p:grpSp>
      <p:pic>
        <p:nvPicPr>
          <p:cNvPr id="5" name="Picture 2" descr="http://www.iffmh.de/en/Ueber_das_Festival/Archive/Filmfestival_2007_1/Filmprogramme/Internationale_Entdeckungen/Empathy/752Empathy_web_1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71799" y="1828800"/>
            <a:ext cx="4332737" cy="3733800"/>
          </a:xfrm>
          <a:prstGeom prst="rect">
            <a:avLst/>
          </a:prstGeom>
          <a:noFill/>
        </p:spPr>
      </p:pic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1244</TotalTime>
  <Words>537</Words>
  <Application>Microsoft Macintosh PowerPoint</Application>
  <PresentationFormat>On-screen Show (4:3)</PresentationFormat>
  <Paragraphs>65</Paragraphs>
  <Slides>13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notes</vt:lpstr>
      <vt:lpstr>PowerPoint Presentation</vt:lpstr>
      <vt:lpstr>thoughts on librarianship &amp; user education*</vt:lpstr>
      <vt:lpstr>PowerPoint Presentation</vt:lpstr>
      <vt:lpstr>P  profession R  respect E-  empathy O  observe B  be yourself E  explore</vt:lpstr>
      <vt:lpstr>B  be yourself E  empathy  E  explore  R  respect O  observe P  profession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PRE-OBE or BEER-OP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thoughts on librarianship &amp; user education</dc:title>
  <dc:creator>Rachael Clemens</dc:creator>
  <cp:lastModifiedBy>Rachael Clemens</cp:lastModifiedBy>
  <cp:revision>54</cp:revision>
  <dcterms:created xsi:type="dcterms:W3CDTF">2009-12-03T14:52:53Z</dcterms:created>
  <dcterms:modified xsi:type="dcterms:W3CDTF">2013-12-03T14:26:39Z</dcterms:modified>
</cp:coreProperties>
</file>