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7" r:id="rId3"/>
    <p:sldId id="261" r:id="rId4"/>
    <p:sldId id="274" r:id="rId5"/>
    <p:sldId id="275" r:id="rId6"/>
    <p:sldId id="262" r:id="rId7"/>
    <p:sldId id="265" r:id="rId8"/>
    <p:sldId id="266" r:id="rId9"/>
    <p:sldId id="276" r:id="rId10"/>
    <p:sldId id="268" r:id="rId11"/>
    <p:sldId id="269" r:id="rId12"/>
    <p:sldId id="270" r:id="rId13"/>
    <p:sldId id="279" r:id="rId14"/>
    <p:sldId id="278" r:id="rId15"/>
    <p:sldId id="28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1" autoAdjust="0"/>
    <p:restoredTop sz="97167" autoAdjust="0"/>
  </p:normalViewPr>
  <p:slideViewPr>
    <p:cSldViewPr>
      <p:cViewPr varScale="1">
        <p:scale>
          <a:sx n="104" d="100"/>
          <a:sy n="104" d="100"/>
        </p:scale>
        <p:origin x="-1600" y="-96"/>
      </p:cViewPr>
      <p:guideLst>
        <p:guide orient="horz" pos="2160"/>
        <p:guide pos="2880"/>
      </p:guideLst>
    </p:cSldViewPr>
  </p:slideViewPr>
  <p:notesTextViewPr>
    <p:cViewPr>
      <p:scale>
        <a:sx n="100" d="100"/>
        <a:sy n="100" d="100"/>
      </p:scale>
      <p:origin x="0" y="0"/>
    </p:cViewPr>
  </p:notesTextViewPr>
  <p:sorterViewPr>
    <p:cViewPr>
      <p:scale>
        <a:sx n="236" d="100"/>
        <a:sy n="23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53BB81-5484-4ACB-A7FB-7052C4220872}" type="datetimeFigureOut">
              <a:rPr lang="en-US" smtClean="0"/>
              <a:pPr/>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BB81-5484-4ACB-A7FB-7052C4220872}" type="datetimeFigureOut">
              <a:rPr lang="en-US" smtClean="0"/>
              <a:pPr/>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BB81-5484-4ACB-A7FB-7052C4220872}" type="datetimeFigureOut">
              <a:rPr lang="en-US" smtClean="0"/>
              <a:pPr/>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3BB81-5484-4ACB-A7FB-7052C4220872}" type="datetimeFigureOut">
              <a:rPr lang="en-US" smtClean="0"/>
              <a:pPr/>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3BB81-5484-4ACB-A7FB-7052C4220872}" type="datetimeFigureOut">
              <a:rPr lang="en-US" smtClean="0"/>
              <a:pPr/>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53BB81-5484-4ACB-A7FB-7052C4220872}" type="datetimeFigureOut">
              <a:rPr lang="en-US" smtClean="0"/>
              <a:pPr/>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3BB81-5484-4ACB-A7FB-7052C4220872}" type="datetimeFigureOut">
              <a:rPr lang="en-US" smtClean="0"/>
              <a:pPr/>
              <a:t>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53BB81-5484-4ACB-A7FB-7052C4220872}" type="datetimeFigureOut">
              <a:rPr lang="en-US" smtClean="0"/>
              <a:pPr/>
              <a:t>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3BB81-5484-4ACB-A7FB-7052C4220872}" type="datetimeFigureOut">
              <a:rPr lang="en-US" smtClean="0"/>
              <a:pPr/>
              <a:t>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3BB81-5484-4ACB-A7FB-7052C4220872}" type="datetimeFigureOut">
              <a:rPr lang="en-US" smtClean="0"/>
              <a:pPr/>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3BB81-5484-4ACB-A7FB-7052C4220872}" type="datetimeFigureOut">
              <a:rPr lang="en-US" smtClean="0"/>
              <a:pPr/>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B9F5C-3E55-432C-AFD7-7A07727CE470}" type="slidenum">
              <a:rPr lang="en-US" smtClean="0"/>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3BB81-5484-4ACB-A7FB-7052C4220872}" type="datetimeFigureOut">
              <a:rPr lang="en-US" smtClean="0"/>
              <a:pPr/>
              <a:t>12/3/13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B9F5C-3E55-432C-AFD7-7A07727CE4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ty.edu/education/teachers/classroom_resources/curricula/headlines/ib_siege.html" TargetMode="External"/><Relationship Id="rId4" Type="http://schemas.openxmlformats.org/officeDocument/2006/relationships/hyperlink" Target="http://www.getty.edu/" TargetMode="External"/><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www.huntington.org/WebAssets/Templates/content.aspx?id=1606" TargetMode="External"/><Relationship Id="rId4" Type="http://schemas.openxmlformats.org/officeDocument/2006/relationships/hyperlink" Target="http://www.huntington.org/" TargetMode="External"/><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www.gamesinlibraries.org/course/" TargetMode="External"/><Relationship Id="rId4" Type="http://schemas.openxmlformats.org/officeDocument/2006/relationships/hyperlink" Target="http://www.gameslearningsociety.org/" TargetMode="External"/><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clrn.dmlhub.net/proje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chives.gov/research/genealogy/events/"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rchives.gov/education/" TargetMode="Externa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295400"/>
            <a:ext cx="6477000" cy="430887"/>
          </a:xfrm>
          <a:prstGeom prst="rect">
            <a:avLst/>
          </a:prstGeom>
          <a:noFill/>
        </p:spPr>
        <p:txBody>
          <a:bodyPr wrap="square" rtlCol="0">
            <a:spAutoFit/>
          </a:bodyPr>
          <a:lstStyle/>
          <a:p>
            <a:r>
              <a:rPr lang="en-US" sz="2200" dirty="0" smtClean="0"/>
              <a:t>Comments on Communications panel?</a:t>
            </a:r>
            <a:endParaRPr lang="en-US" sz="2200" i="1" dirty="0"/>
          </a:p>
        </p:txBody>
      </p:sp>
      <p:cxnSp>
        <p:nvCxnSpPr>
          <p:cNvPr id="7" name="Straight Connector 6"/>
          <p:cNvCxnSpPr/>
          <p:nvPr/>
        </p:nvCxnSpPr>
        <p:spPr>
          <a:xfrm>
            <a:off x="1066800" y="2286000"/>
            <a:ext cx="59436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6800" y="2514600"/>
            <a:ext cx="6477000" cy="769441"/>
          </a:xfrm>
          <a:prstGeom prst="rect">
            <a:avLst/>
          </a:prstGeom>
          <a:noFill/>
        </p:spPr>
        <p:txBody>
          <a:bodyPr wrap="square" rtlCol="0">
            <a:spAutoFit/>
          </a:bodyPr>
          <a:lstStyle/>
          <a:p>
            <a:r>
              <a:rPr lang="en-US" sz="2200" dirty="0"/>
              <a:t>i</a:t>
            </a:r>
            <a:r>
              <a:rPr lang="en-US" sz="2200" dirty="0" smtClean="0"/>
              <a:t>nstruction observation reflections – points to share? (example from Barbara)</a:t>
            </a:r>
            <a:endParaRPr lang="en-US" sz="2200" i="1" dirty="0"/>
          </a:p>
        </p:txBody>
      </p:sp>
      <p:sp>
        <p:nvSpPr>
          <p:cNvPr id="8" name="TextBox 7"/>
          <p:cNvSpPr txBox="1"/>
          <p:nvPr/>
        </p:nvSpPr>
        <p:spPr>
          <a:xfrm>
            <a:off x="1066800" y="3581400"/>
            <a:ext cx="6477000" cy="769441"/>
          </a:xfrm>
          <a:prstGeom prst="rect">
            <a:avLst/>
          </a:prstGeom>
          <a:noFill/>
        </p:spPr>
        <p:txBody>
          <a:bodyPr wrap="square" rtlCol="0">
            <a:spAutoFit/>
          </a:bodyPr>
          <a:lstStyle/>
          <a:p>
            <a:r>
              <a:rPr lang="en-US" sz="2200" dirty="0"/>
              <a:t>s</a:t>
            </a:r>
            <a:r>
              <a:rPr lang="en-US" sz="2200" dirty="0" smtClean="0"/>
              <a:t>elf evaluation / reflection on instruction experience project: due Dec 3 (last day of class)</a:t>
            </a:r>
            <a:endParaRPr lang="en-US" sz="2200" i="1" dirty="0"/>
          </a:p>
        </p:txBody>
      </p:sp>
      <p:cxnSp>
        <p:nvCxnSpPr>
          <p:cNvPr id="9" name="Straight Connector 8"/>
          <p:cNvCxnSpPr/>
          <p:nvPr/>
        </p:nvCxnSpPr>
        <p:spPr>
          <a:xfrm>
            <a:off x="1066800" y="3429000"/>
            <a:ext cx="59436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4800600"/>
            <a:ext cx="6477000" cy="430887"/>
          </a:xfrm>
          <a:prstGeom prst="rect">
            <a:avLst/>
          </a:prstGeom>
          <a:noFill/>
        </p:spPr>
        <p:txBody>
          <a:bodyPr wrap="square" rtlCol="0">
            <a:spAutoFit/>
          </a:bodyPr>
          <a:lstStyle/>
          <a:p>
            <a:r>
              <a:rPr lang="en-US" sz="2200" dirty="0" smtClean="0"/>
              <a:t>revision / polished teaching philosophy: due Dec 10</a:t>
            </a:r>
            <a:endParaRPr lang="en-US" sz="2200" i="1" dirty="0"/>
          </a:p>
        </p:txBody>
      </p:sp>
      <p:cxnSp>
        <p:nvCxnSpPr>
          <p:cNvPr id="11" name="Straight Connector 10"/>
          <p:cNvCxnSpPr/>
          <p:nvPr/>
        </p:nvCxnSpPr>
        <p:spPr>
          <a:xfrm>
            <a:off x="1066800" y="4572000"/>
            <a:ext cx="5943600" cy="0"/>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r"/>
            <a:r>
              <a:rPr lang="en-US" sz="2700" dirty="0" smtClean="0"/>
              <a:t>user education in non-traditional settings: </a:t>
            </a:r>
            <a:r>
              <a:rPr lang="en-US" b="1" dirty="0" smtClean="0"/>
              <a:t>museums &amp; special collections</a:t>
            </a:r>
            <a:endParaRPr lang="en-US"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itle 4"/>
          <p:cNvSpPr>
            <a:spLocks noGrp="1"/>
          </p:cNvSpPr>
          <p:nvPr>
            <p:ph type="title"/>
          </p:nvPr>
        </p:nvSpPr>
        <p:spPr>
          <a:xfrm>
            <a:off x="76200" y="5314950"/>
            <a:ext cx="5257800" cy="781050"/>
          </a:xfrm>
        </p:spPr>
        <p:txBody>
          <a:bodyPr/>
          <a:lstStyle/>
          <a:p>
            <a:pPr eaLnBrk="1" hangingPunct="1"/>
            <a:r>
              <a:rPr lang="en-US" b="0" i="1" dirty="0" smtClean="0">
                <a:solidFill>
                  <a:schemeClr val="bg1"/>
                </a:solidFill>
              </a:rPr>
              <a:t>The Getty      </a:t>
            </a:r>
            <a:br>
              <a:rPr lang="en-US" b="0" i="1" dirty="0" smtClean="0">
                <a:solidFill>
                  <a:schemeClr val="bg1"/>
                </a:solidFill>
              </a:rPr>
            </a:br>
            <a:r>
              <a:rPr lang="en-US" b="0" dirty="0" smtClean="0">
                <a:solidFill>
                  <a:schemeClr val="bg1"/>
                </a:solidFill>
              </a:rPr>
              <a:t>Museum, Research Library, Conservation Labs</a:t>
            </a:r>
          </a:p>
        </p:txBody>
      </p:sp>
      <p:pic>
        <p:nvPicPr>
          <p:cNvPr id="9218" name="Picture 2" descr="http://tangent-talker.com/_wizardimages/GettyCenter.jpg"/>
          <p:cNvPicPr>
            <a:picLocks noChangeAspect="1" noChangeArrowheads="1"/>
          </p:cNvPicPr>
          <p:nvPr/>
        </p:nvPicPr>
        <p:blipFill>
          <a:blip r:embed="rId2" cstate="print"/>
          <a:srcRect l="3448" t="3892" b="6973"/>
          <a:stretch>
            <a:fillRect/>
          </a:stretch>
        </p:blipFill>
        <p:spPr bwMode="auto">
          <a:xfrm>
            <a:off x="76200" y="76200"/>
            <a:ext cx="6400800" cy="5235192"/>
          </a:xfrm>
          <a:prstGeom prst="rect">
            <a:avLst/>
          </a:prstGeom>
          <a:noFill/>
        </p:spPr>
      </p:pic>
      <p:sp>
        <p:nvSpPr>
          <p:cNvPr id="28675" name="Text Placeholder 6"/>
          <p:cNvSpPr>
            <a:spLocks noGrp="1"/>
          </p:cNvSpPr>
          <p:nvPr>
            <p:ph type="body" sz="half" idx="2"/>
          </p:nvPr>
        </p:nvSpPr>
        <p:spPr>
          <a:xfrm>
            <a:off x="6248400" y="457200"/>
            <a:ext cx="3048000" cy="6019800"/>
          </a:xfrm>
        </p:spPr>
        <p:txBody>
          <a:bodyPr/>
          <a:lstStyle/>
          <a:p>
            <a:pPr eaLnBrk="1" hangingPunct="1"/>
            <a:r>
              <a:rPr lang="en-US" sz="2000" dirty="0" smtClean="0">
                <a:solidFill>
                  <a:schemeClr val="bg1"/>
                </a:solidFill>
              </a:rPr>
              <a:t>Teach specialized workshops for the local community and researchers</a:t>
            </a:r>
          </a:p>
          <a:p>
            <a:pPr eaLnBrk="1" hangingPunct="1"/>
            <a:endParaRPr lang="en-US" sz="2000" dirty="0" smtClean="0">
              <a:solidFill>
                <a:schemeClr val="bg1"/>
              </a:solidFill>
            </a:endParaRPr>
          </a:p>
          <a:p>
            <a:pPr eaLnBrk="1" hangingPunct="1"/>
            <a:r>
              <a:rPr lang="en-US" sz="2000" dirty="0" smtClean="0">
                <a:solidFill>
                  <a:schemeClr val="bg1"/>
                </a:solidFill>
              </a:rPr>
              <a:t>Teach professional development workshops (preservation, disaster preparedness, etc.)</a:t>
            </a:r>
          </a:p>
          <a:p>
            <a:pPr eaLnBrk="1" hangingPunct="1"/>
            <a:endParaRPr lang="en-US" sz="2000" dirty="0" smtClean="0">
              <a:solidFill>
                <a:schemeClr val="bg1"/>
              </a:solidFill>
            </a:endParaRPr>
          </a:p>
          <a:p>
            <a:pPr eaLnBrk="1" hangingPunct="1"/>
            <a:r>
              <a:rPr lang="en-US" sz="2000" dirty="0" smtClean="0">
                <a:solidFill>
                  <a:schemeClr val="bg1"/>
                </a:solidFill>
              </a:rPr>
              <a:t>Develop online instruction tutorials / modules for collections</a:t>
            </a:r>
          </a:p>
          <a:p>
            <a:pPr eaLnBrk="1" hangingPunct="1"/>
            <a:endParaRPr lang="en-US" sz="2000" dirty="0">
              <a:solidFill>
                <a:schemeClr val="bg1"/>
              </a:solidFill>
            </a:endParaRPr>
          </a:p>
          <a:p>
            <a:pPr eaLnBrk="1" hangingPunct="1"/>
            <a:r>
              <a:rPr lang="en-US" sz="2000" dirty="0" smtClean="0">
                <a:solidFill>
                  <a:schemeClr val="bg1"/>
                </a:solidFill>
              </a:rPr>
              <a:t>Craft </a:t>
            </a:r>
            <a:r>
              <a:rPr lang="en-US" sz="2000" dirty="0" smtClean="0">
                <a:solidFill>
                  <a:schemeClr val="bg1"/>
                </a:solidFill>
                <a:hlinkClick r:id="rId3"/>
              </a:rPr>
              <a:t>lesson plans </a:t>
            </a:r>
            <a:r>
              <a:rPr lang="en-US" sz="2000" dirty="0" smtClean="0">
                <a:solidFill>
                  <a:schemeClr val="bg1"/>
                </a:solidFill>
              </a:rPr>
              <a:t>using primary sources in collaboration with teachers</a:t>
            </a:r>
          </a:p>
          <a:p>
            <a:pPr eaLnBrk="1" hangingPunct="1"/>
            <a:endParaRPr lang="en-US" dirty="0" smtClean="0">
              <a:solidFill>
                <a:schemeClr val="bg1"/>
              </a:solidFill>
            </a:endParaRPr>
          </a:p>
          <a:p>
            <a:pPr eaLnBrk="1" hangingPunct="1"/>
            <a:endParaRPr lang="en-US" dirty="0" smtClean="0"/>
          </a:p>
        </p:txBody>
      </p:sp>
      <p:sp>
        <p:nvSpPr>
          <p:cNvPr id="7" name="Action Button: Home 6">
            <a:hlinkClick r:id="rId4" highlightClick="1"/>
          </p:cNvPr>
          <p:cNvSpPr/>
          <p:nvPr/>
        </p:nvSpPr>
        <p:spPr>
          <a:xfrm>
            <a:off x="228600" y="6096000"/>
            <a:ext cx="304800" cy="228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Content Placeholder 4" descr="Huntington.gif"/>
          <p:cNvPicPr>
            <a:picLocks noGrp="1" noChangeAspect="1"/>
          </p:cNvPicPr>
          <p:nvPr>
            <p:ph idx="1"/>
          </p:nvPr>
        </p:nvPicPr>
        <p:blipFill>
          <a:blip r:embed="rId2" cstate="print"/>
          <a:srcRect/>
          <a:stretch>
            <a:fillRect/>
          </a:stretch>
        </p:blipFill>
        <p:spPr>
          <a:xfrm>
            <a:off x="3084826" y="119063"/>
            <a:ext cx="5906774" cy="4529137"/>
          </a:xfrm>
        </p:spPr>
      </p:pic>
      <p:sp>
        <p:nvSpPr>
          <p:cNvPr id="29699" name="Text Placeholder 6"/>
          <p:cNvSpPr txBox="1">
            <a:spLocks/>
          </p:cNvSpPr>
          <p:nvPr/>
        </p:nvSpPr>
        <p:spPr bwMode="auto">
          <a:xfrm>
            <a:off x="76200" y="457200"/>
            <a:ext cx="2819400" cy="4691063"/>
          </a:xfrm>
          <a:prstGeom prst="rect">
            <a:avLst/>
          </a:prstGeom>
          <a:noFill/>
          <a:ln w="9525">
            <a:noFill/>
            <a:miter lim="800000"/>
            <a:headEnd/>
            <a:tailEnd/>
          </a:ln>
        </p:spPr>
        <p:txBody>
          <a:bodyPr/>
          <a:lstStyle/>
          <a:p>
            <a:pPr>
              <a:spcBef>
                <a:spcPct val="20000"/>
              </a:spcBef>
              <a:buFont typeface="Arial" charset="0"/>
              <a:buNone/>
            </a:pPr>
            <a:r>
              <a:rPr lang="en-US" sz="2000" dirty="0">
                <a:solidFill>
                  <a:schemeClr val="bg1"/>
                </a:solidFill>
                <a:latin typeface="Calibri" pitchFamily="34" charset="0"/>
              </a:rPr>
              <a:t>Work with local schools and homeschoolers to facilitate tours and classes</a:t>
            </a:r>
          </a:p>
          <a:p>
            <a:pPr>
              <a:spcBef>
                <a:spcPct val="20000"/>
              </a:spcBef>
              <a:buFont typeface="Arial" charset="0"/>
              <a:buNone/>
            </a:pPr>
            <a:endParaRPr lang="en-US" sz="2000" dirty="0">
              <a:solidFill>
                <a:schemeClr val="bg1"/>
              </a:solidFill>
              <a:latin typeface="Calibri" pitchFamily="34" charset="0"/>
            </a:endParaRPr>
          </a:p>
          <a:p>
            <a:pPr>
              <a:spcBef>
                <a:spcPct val="20000"/>
              </a:spcBef>
              <a:buFont typeface="Arial" charset="0"/>
              <a:buNone/>
            </a:pPr>
            <a:r>
              <a:rPr lang="en-US" sz="2000" dirty="0">
                <a:solidFill>
                  <a:schemeClr val="bg1"/>
                </a:solidFill>
                <a:latin typeface="Calibri" pitchFamily="34" charset="0"/>
              </a:rPr>
              <a:t>Work with K-12 teachers to design effective </a:t>
            </a:r>
            <a:r>
              <a:rPr lang="en-US" sz="2000" dirty="0" smtClean="0">
                <a:solidFill>
                  <a:schemeClr val="bg1"/>
                </a:solidFill>
                <a:latin typeface="Calibri" pitchFamily="34" charset="0"/>
              </a:rPr>
              <a:t>assignments and </a:t>
            </a:r>
            <a:r>
              <a:rPr lang="en-US" sz="2000" dirty="0" smtClean="0">
                <a:solidFill>
                  <a:schemeClr val="bg1"/>
                </a:solidFill>
                <a:latin typeface="Calibri" pitchFamily="34" charset="0"/>
                <a:hlinkClick r:id="rId3"/>
              </a:rPr>
              <a:t>lesson plans</a:t>
            </a:r>
            <a:endParaRPr lang="en-US" sz="2000" dirty="0">
              <a:solidFill>
                <a:schemeClr val="bg1"/>
              </a:solidFill>
              <a:latin typeface="Calibri" pitchFamily="34" charset="0"/>
            </a:endParaRPr>
          </a:p>
          <a:p>
            <a:pPr>
              <a:spcBef>
                <a:spcPct val="20000"/>
              </a:spcBef>
              <a:buFont typeface="Arial" charset="0"/>
              <a:buNone/>
            </a:pPr>
            <a:endParaRPr lang="en-US" sz="2000" dirty="0">
              <a:solidFill>
                <a:schemeClr val="bg1"/>
              </a:solidFill>
              <a:latin typeface="Calibri" pitchFamily="34" charset="0"/>
            </a:endParaRPr>
          </a:p>
          <a:p>
            <a:pPr>
              <a:spcBef>
                <a:spcPct val="20000"/>
              </a:spcBef>
              <a:buFont typeface="Arial" charset="0"/>
              <a:buNone/>
            </a:pPr>
            <a:endParaRPr lang="en-US" sz="2000" dirty="0">
              <a:solidFill>
                <a:schemeClr val="bg1"/>
              </a:solidFill>
              <a:latin typeface="Calibri" pitchFamily="34" charset="0"/>
            </a:endParaRPr>
          </a:p>
          <a:p>
            <a:pPr>
              <a:spcBef>
                <a:spcPct val="20000"/>
              </a:spcBef>
              <a:buFont typeface="Arial" charset="0"/>
              <a:buNone/>
            </a:pPr>
            <a:endParaRPr lang="en-US" sz="2000" dirty="0">
              <a:solidFill>
                <a:schemeClr val="bg1"/>
              </a:solidFill>
              <a:latin typeface="Calibri" pitchFamily="34" charset="0"/>
            </a:endParaRPr>
          </a:p>
          <a:p>
            <a:pPr>
              <a:spcBef>
                <a:spcPct val="20000"/>
              </a:spcBef>
              <a:buFont typeface="Arial" charset="0"/>
              <a:buNone/>
            </a:pPr>
            <a:endParaRPr lang="en-US" sz="1400" dirty="0">
              <a:solidFill>
                <a:schemeClr val="bg1"/>
              </a:solidFill>
              <a:latin typeface="Calibri" pitchFamily="34" charset="0"/>
            </a:endParaRPr>
          </a:p>
          <a:p>
            <a:pPr>
              <a:spcBef>
                <a:spcPct val="20000"/>
              </a:spcBef>
              <a:buFont typeface="Arial" charset="0"/>
              <a:buNone/>
            </a:pPr>
            <a:endParaRPr lang="en-US" sz="1400" dirty="0">
              <a:latin typeface="Calibri" pitchFamily="34" charset="0"/>
            </a:endParaRPr>
          </a:p>
        </p:txBody>
      </p:sp>
      <p:sp>
        <p:nvSpPr>
          <p:cNvPr id="29700" name="Title 4"/>
          <p:cNvSpPr>
            <a:spLocks noGrp="1"/>
          </p:cNvSpPr>
          <p:nvPr>
            <p:ph type="title"/>
          </p:nvPr>
        </p:nvSpPr>
        <p:spPr>
          <a:xfrm>
            <a:off x="3733800" y="4724400"/>
            <a:ext cx="5257800" cy="781050"/>
          </a:xfrm>
        </p:spPr>
        <p:txBody>
          <a:bodyPr/>
          <a:lstStyle/>
          <a:p>
            <a:pPr algn="r" eaLnBrk="1" hangingPunct="1"/>
            <a:r>
              <a:rPr lang="en-US" b="0" i="1" dirty="0" smtClean="0">
                <a:solidFill>
                  <a:schemeClr val="bg1"/>
                </a:solidFill>
                <a:hlinkClick r:id="rId4"/>
              </a:rPr>
              <a:t>The Huntington     </a:t>
            </a:r>
            <a:r>
              <a:rPr lang="en-US" b="0" i="1" dirty="0" smtClean="0">
                <a:solidFill>
                  <a:schemeClr val="bg1"/>
                </a:solidFill>
              </a:rPr>
              <a:t/>
            </a:r>
            <a:br>
              <a:rPr lang="en-US" b="0" i="1" dirty="0" smtClean="0">
                <a:solidFill>
                  <a:schemeClr val="bg1"/>
                </a:solidFill>
              </a:rPr>
            </a:br>
            <a:r>
              <a:rPr lang="en-US" b="0" dirty="0" smtClean="0">
                <a:solidFill>
                  <a:schemeClr val="bg1"/>
                </a:solidFill>
              </a:rPr>
              <a:t>Library, Art Collections, and Botanical Gardens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19200"/>
            <a:ext cx="7467600" cy="1384995"/>
          </a:xfrm>
          <a:prstGeom prst="rect">
            <a:avLst/>
          </a:prstGeom>
          <a:noFill/>
        </p:spPr>
        <p:txBody>
          <a:bodyPr wrap="square" rtlCol="0">
            <a:spAutoFit/>
          </a:bodyPr>
          <a:lstStyle/>
          <a:p>
            <a:r>
              <a:rPr lang="en-US" sz="2800" dirty="0"/>
              <a:t>What do you think the teaching take-</a:t>
            </a:r>
            <a:r>
              <a:rPr lang="en-US" sz="2800" dirty="0" err="1"/>
              <a:t>aways</a:t>
            </a:r>
            <a:r>
              <a:rPr lang="en-US" sz="2800" dirty="0"/>
              <a:t> are from this article for those of us with no intention of teaching archives?</a:t>
            </a:r>
          </a:p>
        </p:txBody>
      </p:sp>
      <p:sp>
        <p:nvSpPr>
          <p:cNvPr id="5" name="TextBox 4"/>
          <p:cNvSpPr txBox="1"/>
          <p:nvPr/>
        </p:nvSpPr>
        <p:spPr>
          <a:xfrm>
            <a:off x="6248400" y="3810000"/>
            <a:ext cx="2057400" cy="369332"/>
          </a:xfrm>
          <a:prstGeom prst="rect">
            <a:avLst/>
          </a:prstGeom>
          <a:noFill/>
        </p:spPr>
        <p:txBody>
          <a:bodyPr wrap="square" rtlCol="0">
            <a:spAutoFit/>
          </a:bodyPr>
          <a:lstStyle/>
          <a:p>
            <a:pPr algn="r"/>
            <a:r>
              <a:rPr lang="en-US" dirty="0" smtClean="0"/>
              <a:t>-Nicole</a:t>
            </a:r>
            <a:endParaRPr lang="en-US" dirty="0"/>
          </a:p>
        </p:txBody>
      </p:sp>
    </p:spTree>
    <p:extLst>
      <p:ext uri="{BB962C8B-B14F-4D97-AF65-F5344CB8AC3E}">
        <p14:creationId xmlns:p14="http://schemas.microsoft.com/office/powerpoint/2010/main" val="3333777605"/>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7848600" cy="4708981"/>
          </a:xfrm>
          <a:prstGeom prst="rect">
            <a:avLst/>
          </a:prstGeom>
          <a:noFill/>
        </p:spPr>
        <p:txBody>
          <a:bodyPr wrap="square" rtlCol="0">
            <a:spAutoFit/>
          </a:bodyPr>
          <a:lstStyle/>
          <a:p>
            <a:r>
              <a:rPr lang="en-US" sz="2000" dirty="0"/>
              <a:t>One thing the article mentioned was that reference librarians were often unaware of archival resources, and were in need of user education in this field. She also suggested archivists might benefit from more exposure to librarian's user education expertise. Similar situations might arise for other specialties (e.g. non-law librarians might not be aware of the tools needed for </a:t>
            </a:r>
            <a:r>
              <a:rPr lang="en-US" sz="2000" dirty="0" err="1"/>
              <a:t>S</a:t>
            </a:r>
            <a:r>
              <a:rPr lang="en-US" sz="2000" dirty="0" err="1" smtClean="0"/>
              <a:t>hepherdizing</a:t>
            </a:r>
            <a:r>
              <a:rPr lang="en-US" sz="2000" dirty="0" smtClean="0"/>
              <a:t> </a:t>
            </a:r>
            <a:r>
              <a:rPr lang="en-US" sz="2000" dirty="0"/>
              <a:t>cases). </a:t>
            </a:r>
            <a:endParaRPr lang="en-US" sz="2000" dirty="0" smtClean="0"/>
          </a:p>
          <a:p>
            <a:endParaRPr lang="en-US" sz="2000" dirty="0"/>
          </a:p>
          <a:p>
            <a:r>
              <a:rPr lang="en-US" sz="2000" dirty="0" smtClean="0"/>
              <a:t>That </a:t>
            </a:r>
            <a:r>
              <a:rPr lang="en-US" sz="2000" dirty="0"/>
              <a:t>prompted me to think about a few questions:</a:t>
            </a:r>
          </a:p>
          <a:p>
            <a:endParaRPr lang="en-US" sz="2000" dirty="0"/>
          </a:p>
          <a:p>
            <a:pPr marL="457200" indent="-457200">
              <a:buAutoNum type="arabicPeriod"/>
            </a:pPr>
            <a:r>
              <a:rPr lang="en-US" sz="2000" dirty="0" smtClean="0"/>
              <a:t>As </a:t>
            </a:r>
            <a:r>
              <a:rPr lang="en-US" sz="2000" dirty="0"/>
              <a:t>librarians, what is the best way to reach out to other librarians/archivists about user education in your specialty</a:t>
            </a:r>
            <a:r>
              <a:rPr lang="en-US" sz="2000" dirty="0" smtClean="0"/>
              <a:t>?</a:t>
            </a:r>
          </a:p>
          <a:p>
            <a:pPr marL="457200" indent="-457200">
              <a:buAutoNum type="arabicPeriod"/>
            </a:pPr>
            <a:endParaRPr lang="en-US" sz="2000" dirty="0" smtClean="0"/>
          </a:p>
          <a:p>
            <a:pPr marL="457200" indent="-457200">
              <a:buAutoNum type="arabicPeriod"/>
            </a:pPr>
            <a:r>
              <a:rPr lang="en-US" sz="2000" dirty="0" smtClean="0"/>
              <a:t>As </a:t>
            </a:r>
            <a:r>
              <a:rPr lang="en-US" sz="2000" dirty="0"/>
              <a:t>librarians, what is the best way of making sure you stay "up-to-date" about the resources available in your library, even if they are ones in an area you are unfamiliar with?</a:t>
            </a:r>
            <a:endParaRPr lang="en-US" sz="2000" b="1" dirty="0"/>
          </a:p>
        </p:txBody>
      </p:sp>
      <p:sp>
        <p:nvSpPr>
          <p:cNvPr id="6" name="TextBox 5"/>
          <p:cNvSpPr txBox="1"/>
          <p:nvPr/>
        </p:nvSpPr>
        <p:spPr>
          <a:xfrm>
            <a:off x="7086600" y="5943600"/>
            <a:ext cx="1600200" cy="369332"/>
          </a:xfrm>
          <a:prstGeom prst="rect">
            <a:avLst/>
          </a:prstGeom>
          <a:noFill/>
        </p:spPr>
        <p:txBody>
          <a:bodyPr wrap="square" rtlCol="0">
            <a:spAutoFit/>
          </a:bodyPr>
          <a:lstStyle/>
          <a:p>
            <a:pPr algn="r"/>
            <a:r>
              <a:rPr lang="en-US" dirty="0" smtClean="0"/>
              <a:t>-Rob</a:t>
            </a:r>
            <a:endParaRPr lang="en-US" dirty="0"/>
          </a:p>
        </p:txBody>
      </p:sp>
    </p:spTree>
    <p:extLst>
      <p:ext uri="{BB962C8B-B14F-4D97-AF65-F5344CB8AC3E}">
        <p14:creationId xmlns:p14="http://schemas.microsoft.com/office/powerpoint/2010/main" val="4076891584"/>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5262979"/>
          </a:xfrm>
          <a:prstGeom prst="rect">
            <a:avLst/>
          </a:prstGeom>
          <a:noFill/>
        </p:spPr>
        <p:txBody>
          <a:bodyPr wrap="square" rtlCol="0">
            <a:spAutoFit/>
          </a:bodyPr>
          <a:lstStyle/>
          <a:p>
            <a:r>
              <a:rPr lang="en-US" sz="2400" dirty="0"/>
              <a:t>On page 120, the author posits a question: "What are the essential building blocks required to create the greatest amount of self-sufficiency possible in researchers using primary sources?"  </a:t>
            </a:r>
            <a:endParaRPr lang="en-US" sz="2400" dirty="0" smtClean="0"/>
          </a:p>
          <a:p>
            <a:endParaRPr lang="en-US" sz="2400" dirty="0"/>
          </a:p>
          <a:p>
            <a:r>
              <a:rPr lang="en-US" sz="2400" u="sng" dirty="0" smtClean="0"/>
              <a:t>My </a:t>
            </a:r>
            <a:r>
              <a:rPr lang="en-US" sz="2400" u="sng" dirty="0"/>
              <a:t>question</a:t>
            </a:r>
            <a:r>
              <a:rPr lang="en-US" sz="2400" dirty="0"/>
              <a:t>: How do we determine if an archives user (or any user) WANTS to be self-sufficient?  I know this is an over-arching goal of library service and instruction in general, but is there a way to determine in the reference interview if the librarian is just wasting their time on instruction for a one-off project.  OR would forced instruction in this specialized case be one reason why a person might not come back to an archival library?  Or are we not catering to "that type" of library user anyways?</a:t>
            </a:r>
          </a:p>
        </p:txBody>
      </p:sp>
      <p:sp>
        <p:nvSpPr>
          <p:cNvPr id="3" name="TextBox 2"/>
          <p:cNvSpPr txBox="1"/>
          <p:nvPr/>
        </p:nvSpPr>
        <p:spPr>
          <a:xfrm>
            <a:off x="6324600" y="6096000"/>
            <a:ext cx="2362200" cy="369332"/>
          </a:xfrm>
          <a:prstGeom prst="rect">
            <a:avLst/>
          </a:prstGeom>
          <a:noFill/>
        </p:spPr>
        <p:txBody>
          <a:bodyPr wrap="square" rtlCol="0">
            <a:spAutoFit/>
          </a:bodyPr>
          <a:lstStyle/>
          <a:p>
            <a:pPr algn="r"/>
            <a:r>
              <a:rPr lang="en-US" dirty="0" smtClean="0"/>
              <a:t>-Meredith</a:t>
            </a:r>
            <a:endParaRPr lang="en-US" dirty="0"/>
          </a:p>
        </p:txBody>
      </p:sp>
    </p:spTree>
    <p:extLst>
      <p:ext uri="{BB962C8B-B14F-4D97-AF65-F5344CB8AC3E}">
        <p14:creationId xmlns:p14="http://schemas.microsoft.com/office/powerpoint/2010/main" val="1891943764"/>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r"/>
            <a:r>
              <a:rPr lang="en-US" sz="2700" dirty="0" smtClean="0"/>
              <a:t>user education in non-traditional settings:</a:t>
            </a:r>
            <a:br>
              <a:rPr lang="en-US" sz="2700" dirty="0" smtClean="0"/>
            </a:br>
            <a:r>
              <a:rPr lang="en-US" dirty="0" smtClean="0"/>
              <a:t>games &amp; learning</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2.JPG"/>
          <p:cNvPicPr>
            <a:picLocks noChangeAspect="1"/>
          </p:cNvPicPr>
          <p:nvPr/>
        </p:nvPicPr>
        <p:blipFill>
          <a:blip r:embed="rId2" cstate="print"/>
          <a:stretch>
            <a:fillRect/>
          </a:stretch>
        </p:blipFill>
        <p:spPr>
          <a:xfrm>
            <a:off x="0" y="152400"/>
            <a:ext cx="8585200" cy="6438900"/>
          </a:xfrm>
          <a:prstGeom prst="rect">
            <a:avLst/>
          </a:prstGeom>
        </p:spPr>
      </p:pic>
      <p:sp>
        <p:nvSpPr>
          <p:cNvPr id="3" name="TextBox 2"/>
          <p:cNvSpPr txBox="1"/>
          <p:nvPr/>
        </p:nvSpPr>
        <p:spPr>
          <a:xfrm>
            <a:off x="8610600" y="381000"/>
            <a:ext cx="553998" cy="6172200"/>
          </a:xfrm>
          <a:prstGeom prst="rect">
            <a:avLst/>
          </a:prstGeom>
          <a:noFill/>
        </p:spPr>
        <p:txBody>
          <a:bodyPr vert="vert270" wrap="square" rtlCol="0">
            <a:spAutoFit/>
          </a:bodyPr>
          <a:lstStyle/>
          <a:p>
            <a:pPr algn="ctr"/>
            <a:r>
              <a:rPr lang="en-US" sz="2400" spc="600" dirty="0" smtClean="0">
                <a:solidFill>
                  <a:schemeClr val="bg1"/>
                </a:solidFill>
              </a:rPr>
              <a:t>GAMING WITH GRANDMA</a:t>
            </a:r>
            <a:endParaRPr lang="en-US" sz="2400" spc="6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Gaming &amp; Info Literacy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93452931"/>
              </p:ext>
            </p:extLst>
          </p:nvPr>
        </p:nvGraphicFramePr>
        <p:xfrm>
          <a:off x="838200" y="1554480"/>
          <a:ext cx="7620000" cy="3688080"/>
        </p:xfrm>
        <a:graphic>
          <a:graphicData uri="http://schemas.openxmlformats.org/drawingml/2006/table">
            <a:tbl>
              <a:tblPr>
                <a:tableStyleId>{B301B821-A1FF-4177-AEE7-76D212191A09}</a:tableStyleId>
              </a:tblPr>
              <a:tblGrid>
                <a:gridCol w="7620000"/>
              </a:tblGrid>
              <a:tr h="655320">
                <a:tc>
                  <a:txBody>
                    <a:bodyPr/>
                    <a:lstStyle/>
                    <a:p>
                      <a:r>
                        <a:rPr lang="en-US" sz="2400" dirty="0" smtClean="0">
                          <a:hlinkClick r:id="rId2"/>
                        </a:rPr>
                        <a:t>Connected Learning Research Network</a:t>
                      </a:r>
                      <a:endParaRPr lang="en-US" sz="2400" dirty="0"/>
                    </a:p>
                  </a:txBody>
                  <a:tcPr/>
                </a:tc>
              </a:tr>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Gaming in Libraries – free online course with Dr. Scott Nicholson, Syracuse </a:t>
                      </a:r>
                      <a:r>
                        <a:rPr lang="en-US" sz="2400" dirty="0" err="1" smtClean="0"/>
                        <a:t>iSchool</a:t>
                      </a:r>
                      <a:r>
                        <a:rPr lang="en-US" sz="2400" dirty="0" smtClean="0"/>
                        <a:t>: </a:t>
                      </a:r>
                      <a:r>
                        <a:rPr lang="en-US" sz="2400" dirty="0" smtClean="0">
                          <a:hlinkClick r:id="rId3"/>
                        </a:rPr>
                        <a:t>http://www.gamesinlibraries.org/course/</a:t>
                      </a:r>
                      <a:endParaRPr lang="en-US" sz="2400" dirty="0" smtClean="0"/>
                    </a:p>
                    <a:p>
                      <a:endParaRPr lang="en-US" sz="2400" dirty="0"/>
                    </a:p>
                  </a:txBody>
                  <a:tcPr/>
                </a:tc>
              </a:tr>
              <a:tr h="655320">
                <a:tc>
                  <a:txBody>
                    <a:bodyPr/>
                    <a:lstStyle/>
                    <a:p>
                      <a:r>
                        <a:rPr lang="en-US" sz="2400" dirty="0" smtClean="0">
                          <a:hlinkClick r:id="rId4"/>
                        </a:rPr>
                        <a:t>Games – Learning - Society</a:t>
                      </a:r>
                      <a:endParaRPr lang="en-US" sz="2400" dirty="0"/>
                    </a:p>
                  </a:txBody>
                  <a:tcPr/>
                </a:tc>
              </a:tr>
              <a:tr h="585413">
                <a:tc>
                  <a:txBody>
                    <a:bodyPr/>
                    <a:lstStyle/>
                    <a:p>
                      <a:r>
                        <a:rPr lang="en-US" sz="2400" dirty="0" smtClean="0"/>
                        <a:t>Second Life</a:t>
                      </a:r>
                    </a:p>
                    <a:p>
                      <a:endParaRPr lang="en-US" sz="2400" dirty="0" smtClean="0"/>
                    </a:p>
                  </a:txBody>
                  <a:tcPr/>
                </a:tc>
              </a:tr>
            </a:tbl>
          </a:graphicData>
        </a:graphic>
      </p:graphicFrame>
      <p:pic>
        <p:nvPicPr>
          <p:cNvPr id="5" name="Picture 2" descr="http://4.bp.blogspot.com/_n5utq1JjLtc/SC4Bo6MculI/AAAAAAAAAB4/75w9r4rRFGY/s400/secondlife.jpg"/>
          <p:cNvPicPr>
            <a:picLocks noChangeAspect="1" noChangeArrowheads="1"/>
          </p:cNvPicPr>
          <p:nvPr/>
        </p:nvPicPr>
        <p:blipFill>
          <a:blip r:embed="rId5" cstate="print"/>
          <a:srcRect/>
          <a:stretch>
            <a:fillRect/>
          </a:stretch>
        </p:blipFill>
        <p:spPr bwMode="auto">
          <a:xfrm>
            <a:off x="2895600" y="4454327"/>
            <a:ext cx="682485" cy="72727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76400"/>
            <a:ext cx="4267200" cy="769441"/>
          </a:xfrm>
          <a:prstGeom prst="rect">
            <a:avLst/>
          </a:prstGeom>
          <a:noFill/>
        </p:spPr>
        <p:txBody>
          <a:bodyPr wrap="square" rtlCol="0">
            <a:spAutoFit/>
          </a:bodyPr>
          <a:lstStyle/>
          <a:p>
            <a:r>
              <a:rPr lang="en-US" sz="2200" dirty="0" smtClean="0"/>
              <a:t>user </a:t>
            </a:r>
            <a:r>
              <a:rPr lang="en-US" sz="2200" dirty="0" err="1" smtClean="0"/>
              <a:t>ed</a:t>
            </a:r>
            <a:r>
              <a:rPr lang="en-US" sz="2200" dirty="0" smtClean="0"/>
              <a:t> in non-traditional settings</a:t>
            </a:r>
          </a:p>
          <a:p>
            <a:r>
              <a:rPr lang="en-US" sz="2200" i="1" dirty="0" smtClean="0"/>
              <a:t>opportunities for us to practice</a:t>
            </a:r>
            <a:endParaRPr lang="en-US" sz="2200" i="1" dirty="0"/>
          </a:p>
        </p:txBody>
      </p:sp>
      <p:sp>
        <p:nvSpPr>
          <p:cNvPr id="5" name="TextBox 4"/>
          <p:cNvSpPr txBox="1"/>
          <p:nvPr/>
        </p:nvSpPr>
        <p:spPr>
          <a:xfrm>
            <a:off x="4648200" y="1676400"/>
            <a:ext cx="4114800" cy="769441"/>
          </a:xfrm>
          <a:prstGeom prst="rect">
            <a:avLst/>
          </a:prstGeom>
          <a:noFill/>
        </p:spPr>
        <p:txBody>
          <a:bodyPr wrap="square" rtlCol="0">
            <a:spAutoFit/>
          </a:bodyPr>
          <a:lstStyle/>
          <a:p>
            <a:r>
              <a:rPr lang="en-US" sz="2200" dirty="0" smtClean="0"/>
              <a:t>user </a:t>
            </a:r>
            <a:r>
              <a:rPr lang="en-US" sz="2200" dirty="0" err="1" smtClean="0"/>
              <a:t>ed</a:t>
            </a:r>
            <a:r>
              <a:rPr lang="en-US" sz="2200" dirty="0" smtClean="0"/>
              <a:t> in non-library settings</a:t>
            </a:r>
          </a:p>
          <a:p>
            <a:r>
              <a:rPr lang="en-US" sz="2200" i="1" dirty="0" smtClean="0"/>
              <a:t>opportunities for us to learn</a:t>
            </a:r>
            <a:endParaRPr lang="en-US" sz="2200" i="1" dirty="0"/>
          </a:p>
        </p:txBody>
      </p:sp>
      <p:cxnSp>
        <p:nvCxnSpPr>
          <p:cNvPr id="7" name="Straight Connector 6"/>
          <p:cNvCxnSpPr/>
          <p:nvPr/>
        </p:nvCxnSpPr>
        <p:spPr>
          <a:xfrm rot="5400000">
            <a:off x="4038600" y="1981200"/>
            <a:ext cx="7620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901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r"/>
            <a:r>
              <a:rPr lang="en-US" sz="2400" dirty="0" smtClean="0"/>
              <a:t>user education in non-traditional settings: </a:t>
            </a:r>
            <a:r>
              <a:rPr lang="en-US" b="1" dirty="0" smtClean="0"/>
              <a:t>archives</a:t>
            </a:r>
            <a:endParaRPr lang="en-US"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alphaModFix/>
            <a:extLst>
              <a:ext uri="{BEBA8EAE-BF5A-486C-A8C5-ECC9F3942E4B}">
                <a14:imgProps xmlns:a14="http://schemas.microsoft.com/office/drawing/2010/main">
                  <a14:imgLayer r:embed="rId3">
                    <a14:imgEffect>
                      <a14:brightnessContrast bright="28000"/>
                    </a14:imgEffect>
                  </a14:imgLayer>
                </a14:imgProps>
              </a:ext>
            </a:extLst>
          </a:blip>
          <a:srcRect/>
          <a:stretch>
            <a:fillRect/>
          </a:stretch>
        </p:blipFill>
        <p:spPr bwMode="auto">
          <a:xfrm>
            <a:off x="228600" y="76200"/>
            <a:ext cx="8737600" cy="6553200"/>
          </a:xfrm>
          <a:prstGeom prst="rect">
            <a:avLst/>
          </a:prstGeom>
          <a:noFill/>
          <a:ln w="9525">
            <a:noFill/>
            <a:miter lim="800000"/>
            <a:headEnd/>
            <a:tailEnd/>
          </a:ln>
        </p:spPr>
      </p:pic>
      <p:sp>
        <p:nvSpPr>
          <p:cNvPr id="6" name="Rounded Rectangle 5"/>
          <p:cNvSpPr/>
          <p:nvPr/>
        </p:nvSpPr>
        <p:spPr>
          <a:xfrm>
            <a:off x="685800" y="381000"/>
            <a:ext cx="7924800" cy="2971800"/>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0" y="4800600"/>
            <a:ext cx="7924800" cy="1143000"/>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normAutofit fontScale="92500"/>
          </a:bodyPr>
          <a:lstStyle/>
          <a:p>
            <a:pPr indent="0">
              <a:buNone/>
            </a:pPr>
            <a:r>
              <a:rPr lang="en-US" sz="4000" b="1" dirty="0" smtClean="0">
                <a:solidFill>
                  <a:srgbClr val="000000"/>
                </a:solidFill>
              </a:rPr>
              <a:t>Advancing the use of archival records in the curriculum should be considered an important part of, rather than an alternative to, the ‘administrative duties’ of the archivist</a:t>
            </a:r>
            <a:r>
              <a:rPr lang="en-US" sz="3600" b="1" dirty="0" smtClean="0">
                <a:solidFill>
                  <a:srgbClr val="000000"/>
                </a:solidFill>
              </a:rPr>
              <a:t>.</a:t>
            </a:r>
          </a:p>
          <a:p>
            <a:pPr indent="0" algn="r">
              <a:buNone/>
            </a:pPr>
            <a:endParaRPr lang="en-US" sz="2000" dirty="0" smtClean="0"/>
          </a:p>
          <a:p>
            <a:pPr indent="0" algn="r">
              <a:buNone/>
            </a:pPr>
            <a:endParaRPr lang="en-US" sz="2000" dirty="0"/>
          </a:p>
          <a:p>
            <a:pPr indent="0" algn="r">
              <a:buNone/>
            </a:pPr>
            <a:endParaRPr lang="en-US" sz="2000" dirty="0" smtClean="0"/>
          </a:p>
          <a:p>
            <a:pPr indent="0" algn="r">
              <a:buNone/>
            </a:pPr>
            <a:endParaRPr lang="en-US" sz="2000" dirty="0"/>
          </a:p>
          <a:p>
            <a:pPr indent="0" algn="r">
              <a:buNone/>
            </a:pPr>
            <a:endParaRPr lang="en-US" sz="2000" dirty="0" smtClean="0"/>
          </a:p>
          <a:p>
            <a:pPr indent="0" algn="r">
              <a:buNone/>
            </a:pPr>
            <a:r>
              <a:rPr lang="en-US" sz="1900" b="1" dirty="0" smtClean="0">
                <a:solidFill>
                  <a:srgbClr val="000000"/>
                </a:solidFill>
              </a:rPr>
              <a:t>Greene, M.A. (1989). Using college and university archives as instructional materials: A case study and an exhortation. </a:t>
            </a:r>
            <a:r>
              <a:rPr lang="en-US" sz="1900" b="1" i="1" dirty="0" smtClean="0">
                <a:solidFill>
                  <a:srgbClr val="000000"/>
                </a:solidFill>
              </a:rPr>
              <a:t>The Midwestern Archivist, 14</a:t>
            </a:r>
            <a:r>
              <a:rPr lang="en-US" sz="1900" b="1" dirty="0" smtClean="0">
                <a:solidFill>
                  <a:srgbClr val="000000"/>
                </a:solidFill>
              </a:rPr>
              <a:t>(1), 32.  </a:t>
            </a:r>
            <a:endParaRPr lang="en-US" sz="1900" b="1" dirty="0">
              <a:solidFill>
                <a:srgbClr val="000000"/>
              </a:solidFill>
            </a:endParaRPr>
          </a:p>
        </p:txBody>
      </p:sp>
      <p:sp>
        <p:nvSpPr>
          <p:cNvPr id="4" name="TextBox 3"/>
          <p:cNvSpPr txBox="1"/>
          <p:nvPr/>
        </p:nvSpPr>
        <p:spPr>
          <a:xfrm>
            <a:off x="-1295400" y="457200"/>
            <a:ext cx="184731" cy="369332"/>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SAA Guidelines for College &amp; University Archives</a:t>
            </a:r>
            <a:endParaRPr lang="en-US" sz="3200" dirty="0"/>
          </a:p>
        </p:txBody>
      </p:sp>
      <p:sp>
        <p:nvSpPr>
          <p:cNvPr id="3" name="Content Placeholder 2"/>
          <p:cNvSpPr>
            <a:spLocks noGrp="1"/>
          </p:cNvSpPr>
          <p:nvPr>
            <p:ph idx="1"/>
          </p:nvPr>
        </p:nvSpPr>
        <p:spPr/>
        <p:txBody>
          <a:bodyPr/>
          <a:lstStyle/>
          <a:p>
            <a:pPr indent="0">
              <a:buNone/>
            </a:pPr>
            <a:r>
              <a:rPr lang="en-US" dirty="0" smtClean="0"/>
              <a:t>Academic archives should also serve as an educational laboratory where students may learn about:</a:t>
            </a:r>
          </a:p>
          <a:p>
            <a:pPr lvl="1"/>
            <a:r>
              <a:rPr lang="en-US" dirty="0" smtClean="0"/>
              <a:t>A particular subject</a:t>
            </a:r>
          </a:p>
          <a:p>
            <a:pPr lvl="1"/>
            <a:r>
              <a:rPr lang="en-US" dirty="0" smtClean="0"/>
              <a:t>The different types of available resources</a:t>
            </a:r>
          </a:p>
          <a:p>
            <a:pPr lvl="1"/>
            <a:r>
              <a:rPr lang="en-US" dirty="0" smtClean="0"/>
              <a:t>The proper procedures and techniques for using primary archival resources in their research projects</a:t>
            </a:r>
            <a:endParaRPr lang="en-US" dirty="0"/>
          </a:p>
        </p:txBody>
      </p:sp>
      <p:sp>
        <p:nvSpPr>
          <p:cNvPr id="4" name="TextBox 3"/>
          <p:cNvSpPr txBox="1"/>
          <p:nvPr/>
        </p:nvSpPr>
        <p:spPr>
          <a:xfrm>
            <a:off x="1905000" y="6248400"/>
            <a:ext cx="6934200" cy="369332"/>
          </a:xfrm>
          <a:prstGeom prst="rect">
            <a:avLst/>
          </a:prstGeom>
          <a:noFill/>
        </p:spPr>
        <p:txBody>
          <a:bodyPr wrap="square" rtlCol="0">
            <a:spAutoFit/>
          </a:bodyPr>
          <a:lstStyle/>
          <a:p>
            <a:pPr algn="r"/>
            <a:r>
              <a:rPr lang="en-US" dirty="0" smtClean="0"/>
              <a:t>http://www.archivists.org/governance/guidelines/cu_guidelines4.asp</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NARA</a:t>
            </a:r>
            <a:endParaRPr lang="en-US" dirty="0"/>
          </a:p>
        </p:txBody>
      </p:sp>
      <p:sp>
        <p:nvSpPr>
          <p:cNvPr id="5" name="Text Placeholder 4"/>
          <p:cNvSpPr>
            <a:spLocks noGrp="1"/>
          </p:cNvSpPr>
          <p:nvPr>
            <p:ph idx="1"/>
          </p:nvPr>
        </p:nvSpPr>
        <p:spPr/>
        <p:txBody>
          <a:bodyPr>
            <a:normAutofit/>
          </a:bodyPr>
          <a:lstStyle/>
          <a:p>
            <a:pPr indent="0">
              <a:buNone/>
            </a:pPr>
            <a:r>
              <a:rPr lang="en-US" dirty="0"/>
              <a:t>The National Archives and Records </a:t>
            </a:r>
            <a:r>
              <a:rPr lang="en-US" dirty="0" smtClean="0"/>
              <a:t>Administration </a:t>
            </a:r>
            <a:r>
              <a:rPr lang="en-US" dirty="0"/>
              <a:t>(NARA</a:t>
            </a:r>
            <a:r>
              <a:rPr lang="en-US" dirty="0" smtClean="0"/>
              <a:t>) began extensive programs to integrate historic documents into primary and secondary school curricula in 1977</a:t>
            </a:r>
          </a:p>
          <a:p>
            <a:endParaRPr lang="en-US" dirty="0"/>
          </a:p>
        </p:txBody>
      </p:sp>
      <p:sp>
        <p:nvSpPr>
          <p:cNvPr id="7" name="TextBox 6"/>
          <p:cNvSpPr txBox="1"/>
          <p:nvPr/>
        </p:nvSpPr>
        <p:spPr>
          <a:xfrm>
            <a:off x="2057400" y="6059269"/>
            <a:ext cx="6858000" cy="646331"/>
          </a:xfrm>
          <a:prstGeom prst="rect">
            <a:avLst/>
          </a:prstGeom>
          <a:noFill/>
        </p:spPr>
        <p:txBody>
          <a:bodyPr wrap="square" rtlCol="0">
            <a:spAutoFit/>
          </a:bodyPr>
          <a:lstStyle/>
          <a:p>
            <a:pPr algn="r"/>
            <a:r>
              <a:rPr lang="en-US" dirty="0" err="1" smtClean="0"/>
              <a:t>Carini</a:t>
            </a:r>
            <a:r>
              <a:rPr lang="en-US" dirty="0" smtClean="0"/>
              <a:t>, P. (2009). Archivists as educators: Integrating primary sources into the curriculum.  </a:t>
            </a:r>
            <a:r>
              <a:rPr lang="en-US" i="1" dirty="0" smtClean="0"/>
              <a:t>Journal of Archival Organization, 7</a:t>
            </a:r>
            <a:r>
              <a:rPr lang="en-US" dirty="0" smtClean="0"/>
              <a:t>(1), 41-50</a:t>
            </a:r>
            <a:r>
              <a:rPr lang="en-US" sz="1600" dirty="0" smtClean="0"/>
              <a:t>.</a:t>
            </a:r>
            <a:endParaRPr lang="en-US" sz="1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3-11-19 at 10.39.04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0"/>
            <a:ext cx="7546752" cy="68580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3-11-19 at 10.42.11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7461972" cy="68580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instruction in archives</a:t>
            </a:r>
            <a:endParaRPr lang="en-US" dirty="0"/>
          </a:p>
        </p:txBody>
      </p:sp>
      <p:sp>
        <p:nvSpPr>
          <p:cNvPr id="3" name="Content Placeholder 2"/>
          <p:cNvSpPr>
            <a:spLocks noGrp="1"/>
          </p:cNvSpPr>
          <p:nvPr>
            <p:ph idx="1"/>
          </p:nvPr>
        </p:nvSpPr>
        <p:spPr>
          <a:xfrm>
            <a:off x="457200" y="1600200"/>
            <a:ext cx="8229600" cy="1981199"/>
          </a:xfrm>
        </p:spPr>
        <p:txBody>
          <a:bodyPr>
            <a:normAutofit fontScale="92500" lnSpcReduction="10000"/>
          </a:bodyPr>
          <a:lstStyle/>
          <a:p>
            <a:pPr indent="0">
              <a:buNone/>
            </a:pPr>
            <a:r>
              <a:rPr lang="en-US" dirty="0"/>
              <a:t>d</a:t>
            </a:r>
            <a:r>
              <a:rPr lang="en-US" dirty="0" smtClean="0"/>
              <a:t>efine a set of competencies – </a:t>
            </a:r>
            <a:r>
              <a:rPr lang="en-US" i="1" dirty="0" smtClean="0"/>
              <a:t>archival intelligences</a:t>
            </a:r>
            <a:r>
              <a:rPr lang="en-US" dirty="0" smtClean="0"/>
              <a:t> (</a:t>
            </a:r>
            <a:r>
              <a:rPr lang="en-US" dirty="0" err="1" smtClean="0"/>
              <a:t>Yakel</a:t>
            </a:r>
            <a:r>
              <a:rPr lang="en-US" dirty="0" smtClean="0"/>
              <a:t> &amp; Torres)</a:t>
            </a:r>
          </a:p>
          <a:p>
            <a:pPr indent="0">
              <a:buNone/>
            </a:pPr>
            <a:endParaRPr lang="en-US" dirty="0" smtClean="0"/>
          </a:p>
          <a:p>
            <a:pPr indent="0">
              <a:buNone/>
            </a:pPr>
            <a:r>
              <a:rPr lang="en-US" dirty="0" smtClean="0"/>
              <a:t>what is primary source literacy?  </a:t>
            </a:r>
            <a:endParaRPr lang="en-US" dirty="0" smtClean="0">
              <a:solidFill>
                <a:schemeClr val="accent1"/>
              </a:solidFill>
            </a:endParaRPr>
          </a:p>
        </p:txBody>
      </p:sp>
      <p:sp>
        <p:nvSpPr>
          <p:cNvPr id="4" name="TextBox 3"/>
          <p:cNvSpPr txBox="1"/>
          <p:nvPr/>
        </p:nvSpPr>
        <p:spPr>
          <a:xfrm>
            <a:off x="838200" y="3810000"/>
            <a:ext cx="3276600" cy="2215991"/>
          </a:xfrm>
          <a:prstGeom prst="rect">
            <a:avLst/>
          </a:prstGeom>
          <a:noFill/>
        </p:spPr>
        <p:txBody>
          <a:bodyPr wrap="square" rtlCol="0">
            <a:spAutoFit/>
          </a:bodyPr>
          <a:lstStyle/>
          <a:p>
            <a:r>
              <a:rPr lang="en-US" sz="3000" dirty="0" smtClean="0"/>
              <a:t>focus on structure and process of using archival materials</a:t>
            </a:r>
          </a:p>
          <a:p>
            <a:endParaRPr lang="en-US" dirty="0"/>
          </a:p>
        </p:txBody>
      </p:sp>
      <p:sp>
        <p:nvSpPr>
          <p:cNvPr id="5" name="TextBox 4"/>
          <p:cNvSpPr txBox="1"/>
          <p:nvPr/>
        </p:nvSpPr>
        <p:spPr>
          <a:xfrm>
            <a:off x="4724400" y="3803809"/>
            <a:ext cx="3276600" cy="1292662"/>
          </a:xfrm>
          <a:prstGeom prst="rect">
            <a:avLst/>
          </a:prstGeom>
          <a:noFill/>
        </p:spPr>
        <p:txBody>
          <a:bodyPr wrap="square" rtlCol="0">
            <a:spAutoFit/>
          </a:bodyPr>
          <a:lstStyle/>
          <a:p>
            <a:r>
              <a:rPr lang="en-US" sz="3000" dirty="0" smtClean="0"/>
              <a:t>focus on archival document(s) first</a:t>
            </a:r>
          </a:p>
          <a:p>
            <a:endParaRPr lang="en-US" dirty="0"/>
          </a:p>
        </p:txBody>
      </p:sp>
      <p:cxnSp>
        <p:nvCxnSpPr>
          <p:cNvPr id="7" name="Straight Connector 6"/>
          <p:cNvCxnSpPr/>
          <p:nvPr/>
        </p:nvCxnSpPr>
        <p:spPr>
          <a:xfrm rot="5400000">
            <a:off x="3429000" y="46482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TotalTime>
  <Words>640</Words>
  <Application>Microsoft Macintosh PowerPoint</Application>
  <PresentationFormat>On-screen Show (4:3)</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user education in non-traditional settings: archives</vt:lpstr>
      <vt:lpstr>PowerPoint Presentation</vt:lpstr>
      <vt:lpstr>SAA Guidelines for College &amp; University Archives</vt:lpstr>
      <vt:lpstr>NARA</vt:lpstr>
      <vt:lpstr>PowerPoint Presentation</vt:lpstr>
      <vt:lpstr>PowerPoint Presentation</vt:lpstr>
      <vt:lpstr>challenges for instruction in archives</vt:lpstr>
      <vt:lpstr>user education in non-traditional settings: museums &amp; special collections</vt:lpstr>
      <vt:lpstr>The Getty       Museum, Research Library, Conservation Labs</vt:lpstr>
      <vt:lpstr>The Huntington      Library, Art Collections, and Botanical Gardens</vt:lpstr>
      <vt:lpstr>PowerPoint Presentation</vt:lpstr>
      <vt:lpstr>PowerPoint Presentation</vt:lpstr>
      <vt:lpstr>PowerPoint Presentation</vt:lpstr>
      <vt:lpstr>user education in non-traditional settings: games &amp; learning</vt:lpstr>
      <vt:lpstr>PowerPoint Presentation</vt:lpstr>
      <vt:lpstr>Gaming &amp; Info Literacy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Clemens</dc:creator>
  <cp:lastModifiedBy>Rachael Clemens</cp:lastModifiedBy>
  <cp:revision>78</cp:revision>
  <dcterms:created xsi:type="dcterms:W3CDTF">2010-11-15T14:37:32Z</dcterms:created>
  <dcterms:modified xsi:type="dcterms:W3CDTF">2013-12-03T14:30:11Z</dcterms:modified>
</cp:coreProperties>
</file>