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D5DC-E042-4551-90B8-24B56FD5F33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7FB6-F108-4228-AE3A-020E311CB7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fe.unc.edu/events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nswers.yahoo.com/question/index;_ylt=Aq5OiBFAMMeGaYGyhvoanRoAAAAA;_ylv=3?qid=20111017095532AAAgdu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for Faculty Excellence Workshops </a:t>
            </a:r>
            <a:r>
              <a:rPr lang="en-US" dirty="0" smtClean="0">
                <a:hlinkClick r:id="rId2"/>
              </a:rPr>
              <a:t>http://cfe.unc.edu/events.html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First impressions and the reference encounter </a:t>
            </a:r>
            <a:r>
              <a:rPr lang="en-US" sz="2000" dirty="0" smtClean="0"/>
              <a:t>(handout – abstract)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 peer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“Assessment of an instructor’s effectiveness by another library staff member who is also involved in providing library instruction.”</a:t>
            </a:r>
          </a:p>
          <a:p>
            <a:pPr marL="342900" lvl="1" indent="-342900" algn="r">
              <a:buNone/>
            </a:pPr>
            <a:r>
              <a:rPr lang="en-US" sz="2000" dirty="0" smtClean="0"/>
              <a:t>University of Kansas Libraries Peer review of Teaching Task Force, 2005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ocal expertise</a:t>
            </a:r>
          </a:p>
          <a:p>
            <a:pPr marL="742950" lvl="2" indent="-342900"/>
            <a:r>
              <a:rPr lang="en-US" dirty="0" smtClean="0"/>
              <a:t>familiar with context</a:t>
            </a:r>
          </a:p>
          <a:p>
            <a:pPr marL="742950" lvl="2" indent="-342900"/>
            <a:r>
              <a:rPr lang="en-US" dirty="0" smtClean="0"/>
              <a:t>familiar with culture and values of institution</a:t>
            </a:r>
          </a:p>
          <a:p>
            <a:pPr marL="742950" lvl="2" indent="-342900"/>
            <a:r>
              <a:rPr lang="en-US" dirty="0" smtClean="0"/>
              <a:t>opportunity for on-going evaluation, exchange and mentoring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strengths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</a:t>
            </a:r>
            <a:r>
              <a:rPr lang="en-US" sz="2800" dirty="0" smtClean="0"/>
              <a:t>ibrarians learn to be reflective and open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ramework for conversations on improving instruction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uild trusting relationships with peers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upportive advice and feedback from colleagues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bserver may also learn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mproves the learning experience of students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3362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f</a:t>
            </a:r>
            <a:r>
              <a:rPr lang="en-US" i="1" dirty="0" smtClean="0"/>
              <a:t>rom The University of Kansas Libraries Peer Review of Teaching Task Force, 2005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valuative comments can be biased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eer relationships may suffer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ack of trust – suggestions seen as criticism</a:t>
            </a:r>
          </a:p>
          <a:p>
            <a:r>
              <a:rPr lang="en-US" sz="2800" dirty="0" smtClean="0"/>
              <a:t>observer may affect teaching style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ime-consuming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ne observation is not enough</a:t>
            </a:r>
          </a:p>
          <a:p>
            <a:r>
              <a:rPr lang="en-US" sz="2800" dirty="0" smtClean="0"/>
              <a:t>observer may need more training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3362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f</a:t>
            </a:r>
            <a:r>
              <a:rPr lang="en-US" i="1" dirty="0" smtClean="0"/>
              <a:t>rom The University of Kansas Libraries Peer Review of Teaching Task Force, 2005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do librarians evaluate instruction?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 instruction incidents</a:t>
            </a:r>
          </a:p>
          <a:p>
            <a:r>
              <a:rPr lang="en-US" dirty="0"/>
              <a:t>o</a:t>
            </a:r>
            <a:r>
              <a:rPr lang="en-US" dirty="0" smtClean="0"/>
              <a:t>n-going / cumulative individual instruction*</a:t>
            </a:r>
          </a:p>
          <a:p>
            <a:r>
              <a:rPr lang="en-US" dirty="0" smtClean="0"/>
              <a:t>particular projects</a:t>
            </a:r>
          </a:p>
          <a:p>
            <a:r>
              <a:rPr lang="en-US" dirty="0" smtClean="0"/>
              <a:t>program level(s)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5562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*tenure-track portfolio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7500" t="34000" r="14375" b="14000"/>
          <a:stretch>
            <a:fillRect/>
          </a:stretch>
        </p:blipFill>
        <p:spPr bwMode="auto">
          <a:xfrm>
            <a:off x="381000" y="152400"/>
            <a:ext cx="8305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4724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http://www.arl.org/bm~doc/spec279webbook.pdf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</a:t>
            </a:r>
            <a:r>
              <a:rPr lang="en-US" b="1" dirty="0" smtClean="0"/>
              <a:t>hat differences do libraries &amp; librarians make in the lives of individuals, families and communities?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25" t="18000" r="66875" b="75000"/>
          <a:stretch>
            <a:fillRect/>
          </a:stretch>
        </p:blipFill>
        <p:spPr bwMode="auto">
          <a:xfrm>
            <a:off x="2514600" y="48006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8270" r="4375" b="36000"/>
          <a:stretch>
            <a:fillRect/>
          </a:stretch>
        </p:blipFill>
        <p:spPr bwMode="auto">
          <a:xfrm>
            <a:off x="0" y="838200"/>
            <a:ext cx="917804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7297" t="42667" r="41250" b="54000"/>
          <a:stretch>
            <a:fillRect/>
          </a:stretch>
        </p:blipFill>
        <p:spPr bwMode="auto">
          <a:xfrm>
            <a:off x="1981200" y="838200"/>
            <a:ext cx="7239000" cy="52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590800" y="2286000"/>
            <a:ext cx="3048000" cy="22860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543300" y="1714500"/>
            <a:ext cx="914400" cy="228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12917" t="22963" r="2500" b="44444"/>
          <a:stretch>
            <a:fillRect/>
          </a:stretch>
        </p:blipFill>
        <p:spPr bwMode="auto">
          <a:xfrm>
            <a:off x="0" y="685800"/>
            <a:ext cx="9144000" cy="191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0" y="1828800"/>
            <a:ext cx="5486400" cy="15240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52600" y="609600"/>
            <a:ext cx="381000" cy="1219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152400"/>
            <a:ext cx="7772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dirty="0" smtClean="0"/>
              <a:t>ystematic determination of merit, worth, and significance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304801"/>
          <a:ext cx="8534401" cy="4007700"/>
        </p:xfrm>
        <a:graphic>
          <a:graphicData uri="http://schemas.openxmlformats.org/drawingml/2006/table">
            <a:tbl>
              <a:tblPr firstRow="1">
                <a:effectLst/>
                <a:tableStyleId>{2D5ABB26-0587-4C30-8999-92F81FD0307C}</a:tableStyleId>
              </a:tblPr>
              <a:tblGrid>
                <a:gridCol w="2327564"/>
                <a:gridCol w="3158836"/>
                <a:gridCol w="3048001"/>
              </a:tblGrid>
              <a:tr h="768991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300" dirty="0" smtClean="0">
                          <a:solidFill>
                            <a:schemeClr val="tx1"/>
                          </a:solidFill>
                        </a:rPr>
                        <a:t>ASSESSMENT</a:t>
                      </a:r>
                    </a:p>
                  </a:txBody>
                  <a:tcPr anchor="ctr">
                    <a:solidFill>
                      <a:srgbClr val="FFC000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300" dirty="0" smtClean="0">
                          <a:solidFill>
                            <a:schemeClr val="tx1"/>
                          </a:solidFill>
                        </a:rPr>
                        <a:t>EVALUATION</a:t>
                      </a:r>
                    </a:p>
                  </a:txBody>
                  <a:tcPr anchor="ctr">
                    <a:solidFill>
                      <a:srgbClr val="92D050">
                        <a:alpha val="74000"/>
                      </a:srgbClr>
                    </a:solidFill>
                  </a:tcPr>
                </a:tc>
              </a:tr>
              <a:tr h="86126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timing,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primary purpose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Formative: 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ongoing, to improve learning</a:t>
                      </a:r>
                    </a:p>
                    <a:p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Summative: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 final, to gauge quality</a:t>
                      </a:r>
                    </a:p>
                    <a:p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>
                        <a:alpha val="74000"/>
                      </a:srgbClr>
                    </a:solidFill>
                  </a:tcPr>
                </a:tc>
              </a:tr>
              <a:tr h="86126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Orientation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focus of measurement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Process-oriented: 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how learning is going</a:t>
                      </a:r>
                    </a:p>
                    <a:p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Product-oriented: 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what’s been learned</a:t>
                      </a:r>
                    </a:p>
                    <a:p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>
                        <a:alpha val="74000"/>
                      </a:srgbClr>
                    </a:solidFill>
                  </a:tcPr>
                </a:tc>
              </a:tr>
              <a:tr h="86126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Findings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uses thereof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Diagnostic: 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identify areas for improvement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Judgmental: </a:t>
                      </a:r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arrive at an overall</a:t>
                      </a:r>
                      <a:r>
                        <a:rPr lang="en-US" sz="2400" i="0" baseline="0" dirty="0" smtClean="0">
                          <a:solidFill>
                            <a:schemeClr val="tx1"/>
                          </a:solidFill>
                        </a:rPr>
                        <a:t> grade/score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>
                        <a:alpha val="74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Line Callout 1 17"/>
          <p:cNvSpPr/>
          <p:nvPr/>
        </p:nvSpPr>
        <p:spPr>
          <a:xfrm>
            <a:off x="7162800" y="4495800"/>
            <a:ext cx="1752600" cy="1447800"/>
          </a:xfrm>
          <a:prstGeom prst="borderCallout1">
            <a:avLst>
              <a:gd name="adj1" fmla="val 18750"/>
              <a:gd name="adj2" fmla="val -8333"/>
              <a:gd name="adj3" fmla="val -7998"/>
              <a:gd name="adj4" fmla="val -8127"/>
            </a:avLst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Positive change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Negative change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change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133600"/>
            <a:ext cx="8458200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3352800"/>
            <a:ext cx="8458200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457200"/>
            <a:ext cx="5943600" cy="571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Library</a:t>
            </a:r>
            <a:endParaRPr lang="en-US" sz="9600" dirty="0"/>
          </a:p>
        </p:txBody>
      </p:sp>
      <p:sp>
        <p:nvSpPr>
          <p:cNvPr id="3" name="Oval 2"/>
          <p:cNvSpPr/>
          <p:nvPr/>
        </p:nvSpPr>
        <p:spPr>
          <a:xfrm>
            <a:off x="4419600" y="4038600"/>
            <a:ext cx="2209800" cy="2133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Instruction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</a:t>
            </a:r>
            <a:r>
              <a:rPr lang="en-US" sz="2800" dirty="0" smtClean="0"/>
              <a:t>hy do librarians evaluate instruction?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</a:t>
            </a:r>
            <a:r>
              <a:rPr lang="en-US" sz="2800" dirty="0" smtClean="0"/>
              <a:t>ow do librarians evaluate instruction?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</a:t>
            </a:r>
            <a:r>
              <a:rPr lang="en-US" sz="2800" dirty="0" smtClean="0"/>
              <a:t>hen do librarians evaluate instruction?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hy do we evaluate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 tell us to </a:t>
            </a:r>
            <a:r>
              <a:rPr lang="en-US" sz="2400" dirty="0" smtClean="0">
                <a:solidFill>
                  <a:schemeClr val="accent1"/>
                </a:solidFill>
              </a:rPr>
              <a:t>[ACRL handout – see #10]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demonstrate value/impact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dministration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unders</a:t>
            </a:r>
          </a:p>
          <a:p>
            <a:pPr lvl="1"/>
            <a:r>
              <a:rPr lang="en-US" dirty="0" smtClean="0"/>
              <a:t>constituents</a:t>
            </a:r>
          </a:p>
          <a:p>
            <a:r>
              <a:rPr lang="en-US" dirty="0" smtClean="0"/>
              <a:t>inform a decision </a:t>
            </a:r>
          </a:p>
          <a:p>
            <a:pPr lvl="1"/>
            <a:r>
              <a:rPr lang="en-US" dirty="0" smtClean="0"/>
              <a:t>job performance – retention, promotion</a:t>
            </a:r>
          </a:p>
          <a:p>
            <a:pPr lvl="1"/>
            <a:r>
              <a:rPr lang="en-US" dirty="0" smtClean="0"/>
              <a:t>project continuation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do librarians evaluate instruction?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peer evaluation or observation</a:t>
            </a:r>
          </a:p>
          <a:p>
            <a:r>
              <a:rPr lang="en-US" sz="2800" dirty="0" smtClean="0"/>
              <a:t>self-assessment of teaching</a:t>
            </a:r>
          </a:p>
          <a:p>
            <a:r>
              <a:rPr lang="en-US" sz="2800" dirty="0" smtClean="0"/>
              <a:t>student evaluations of teaching</a:t>
            </a:r>
          </a:p>
          <a:p>
            <a:r>
              <a:rPr lang="en-US" sz="2800" dirty="0" smtClean="0"/>
              <a:t>faculty evaluations of teaching</a:t>
            </a:r>
          </a:p>
          <a:p>
            <a:r>
              <a:rPr lang="en-US" sz="2800" dirty="0" smtClean="0"/>
              <a:t>peer assessment of instructional materials</a:t>
            </a:r>
          </a:p>
          <a:p>
            <a:r>
              <a:rPr lang="en-US" sz="2800" dirty="0" smtClean="0"/>
              <a:t>awards, commendations, or fellowships received for teaching or instructional service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6781800" y="1524000"/>
            <a:ext cx="685800" cy="3886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3239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sources of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6019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h</a:t>
            </a:r>
            <a:r>
              <a:rPr lang="en-US" b="1" dirty="0" smtClean="0">
                <a:solidFill>
                  <a:schemeClr val="accent1"/>
                </a:solidFill>
              </a:rPr>
              <a:t>andout – University of Kansas guidelines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388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what differences do libraries &amp; librarians make in the lives of individuals, families and communities? </vt:lpstr>
      <vt:lpstr>Slide 3</vt:lpstr>
      <vt:lpstr>Slide 4</vt:lpstr>
      <vt:lpstr>Slide 5</vt:lpstr>
      <vt:lpstr>Slide 6</vt:lpstr>
      <vt:lpstr>Slide 7</vt:lpstr>
      <vt:lpstr>why do we evaluate instruction?</vt:lpstr>
      <vt:lpstr>how do librarians evaluate instruction?</vt:lpstr>
      <vt:lpstr>focus:  peer evaluation</vt:lpstr>
      <vt:lpstr>strengths</vt:lpstr>
      <vt:lpstr>weaknesses</vt:lpstr>
      <vt:lpstr>when do librarians evaluate instruction?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Clemens</dc:creator>
  <cp:lastModifiedBy>Dave</cp:lastModifiedBy>
  <cp:revision>1</cp:revision>
  <dcterms:created xsi:type="dcterms:W3CDTF">2013-10-22T14:48:08Z</dcterms:created>
  <dcterms:modified xsi:type="dcterms:W3CDTF">2013-10-22T15:35:39Z</dcterms:modified>
</cp:coreProperties>
</file>