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8" r:id="rId2"/>
    <p:sldId id="309" r:id="rId3"/>
    <p:sldId id="307" r:id="rId4"/>
    <p:sldId id="305" r:id="rId5"/>
    <p:sldId id="306" r:id="rId6"/>
    <p:sldId id="290" r:id="rId7"/>
    <p:sldId id="288" r:id="rId8"/>
    <p:sldId id="291" r:id="rId9"/>
    <p:sldId id="292" r:id="rId10"/>
    <p:sldId id="293" r:id="rId11"/>
    <p:sldId id="294" r:id="rId12"/>
    <p:sldId id="295" r:id="rId13"/>
    <p:sldId id="296" r:id="rId14"/>
    <p:sldId id="289" r:id="rId15"/>
    <p:sldId id="298" r:id="rId16"/>
    <p:sldId id="310" r:id="rId17"/>
    <p:sldId id="301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7500" autoAdjust="0"/>
  </p:normalViewPr>
  <p:slideViewPr>
    <p:cSldViewPr>
      <p:cViewPr varScale="1">
        <p:scale>
          <a:sx n="86" d="100"/>
          <a:sy n="86" d="100"/>
        </p:scale>
        <p:origin x="-2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ED4B6-FEE4-47A8-9457-341BEF7DE6D8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DDC4-D39D-4577-BCDB-0F8CF190CB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D187-9E0E-4CA7-A9D6-257FC4EF5C01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8482-DB31-433F-A32E-9875935FC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D187-9E0E-4CA7-A9D6-257FC4EF5C01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8482-DB31-433F-A32E-9875935FC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D187-9E0E-4CA7-A9D6-257FC4EF5C01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8482-DB31-433F-A32E-9875935FC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D187-9E0E-4CA7-A9D6-257FC4EF5C01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8482-DB31-433F-A32E-9875935FC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D187-9E0E-4CA7-A9D6-257FC4EF5C01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8482-DB31-433F-A32E-9875935FC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D187-9E0E-4CA7-A9D6-257FC4EF5C01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8482-DB31-433F-A32E-9875935FC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D187-9E0E-4CA7-A9D6-257FC4EF5C01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8482-DB31-433F-A32E-9875935FC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D187-9E0E-4CA7-A9D6-257FC4EF5C01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8482-DB31-433F-A32E-9875935FC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D187-9E0E-4CA7-A9D6-257FC4EF5C01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8482-DB31-433F-A32E-9875935FC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D187-9E0E-4CA7-A9D6-257FC4EF5C01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8482-DB31-433F-A32E-9875935FC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D187-9E0E-4CA7-A9D6-257FC4EF5C01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8482-DB31-433F-A32E-9875935FC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AD187-9E0E-4CA7-A9D6-257FC4EF5C01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E8482-DB31-433F-A32E-9875935FC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isonassessment.com/assessment-testing/information-literacy-test/" TargetMode="External"/><Relationship Id="rId4" Type="http://schemas.openxmlformats.org/officeDocument/2006/relationships/hyperlink" Target="https://www.projectsails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ts.org/iskills/abou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" TargetMode="External"/><Relationship Id="rId4" Type="http://schemas.openxmlformats.org/officeDocument/2006/relationships/hyperlink" Target="http://www.web.virginia.edu/iaas/assess/assessment.s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rl.ala.org/value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175"/>
            <a:ext cx="7772400" cy="1470025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ssessment cont’d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pPr algn="r"/>
            <a:r>
              <a:rPr lang="en-US" dirty="0" err="1" smtClean="0"/>
              <a:t>tues</a:t>
            </a:r>
            <a:r>
              <a:rPr lang="en-US" dirty="0" smtClean="0"/>
              <a:t> </a:t>
            </a:r>
            <a:r>
              <a:rPr lang="en-US" dirty="0" err="1" smtClean="0"/>
              <a:t>oct</a:t>
            </a:r>
            <a:r>
              <a:rPr lang="en-US" dirty="0" smtClean="0"/>
              <a:t> </a:t>
            </a:r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-228600"/>
            <a:ext cx="443355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01247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minute paper &amp;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Sample questions: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What is the most important thing about library research you learned today?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3-2-1 (three things you learned, two things you’re still confused about, one thing you’d change about session)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What is one question you still have?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 your research, what will you do differently after today’s session?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Blackboard, Sakai, other 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Tests: are graded, can look at individual results</a:t>
            </a:r>
          </a:p>
          <a:p>
            <a:r>
              <a:rPr lang="en-US" dirty="0" smtClean="0"/>
              <a:t>Surveys: not graded, results are aggregated</a:t>
            </a:r>
          </a:p>
          <a:p>
            <a:r>
              <a:rPr lang="en-US" dirty="0" smtClean="0"/>
              <a:t>Assignments: allow students to upload documents (e.g. reference list, literature review)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citations from scholarly/peer reviewed journals</a:t>
            </a:r>
          </a:p>
          <a:p>
            <a:r>
              <a:rPr lang="en-US" dirty="0" smtClean="0"/>
              <a:t>Look for citations for books and journals owned and/or accessed through UNC libraries</a:t>
            </a:r>
          </a:p>
          <a:p>
            <a:r>
              <a:rPr lang="en-US" dirty="0" smtClean="0"/>
              <a:t>Look for articles retrieved from UNC databases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checklist of 3-12 important concepts students need to master</a:t>
            </a:r>
          </a:p>
          <a:p>
            <a:r>
              <a:rPr lang="en-US" dirty="0" smtClean="0"/>
              <a:t>Ask student to explain each concept in a sentence or two. If a concept is unfamiliar, they should leave blank</a:t>
            </a:r>
          </a:p>
          <a:p>
            <a:r>
              <a:rPr lang="en-US" dirty="0" smtClean="0"/>
              <a:t>Count good responses for each concept, then plan future instruction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Standardized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I-Critical Thinking </a:t>
            </a:r>
            <a:r>
              <a:rPr lang="en-US" dirty="0" smtClean="0"/>
              <a:t>(previously I-Skills) from </a:t>
            </a:r>
            <a:r>
              <a:rPr lang="en-US" dirty="0"/>
              <a:t>ETS </a:t>
            </a:r>
            <a:r>
              <a:rPr lang="en-US" sz="2800" dirty="0">
                <a:hlinkClick r:id="rId2"/>
              </a:rPr>
              <a:t>http://www.ets.org/iskills/</a:t>
            </a:r>
            <a:r>
              <a:rPr lang="en-US" sz="2800" dirty="0" smtClean="0">
                <a:hlinkClick r:id="rId2"/>
              </a:rPr>
              <a:t>about</a:t>
            </a:r>
            <a:r>
              <a:rPr lang="en-US" sz="2800" dirty="0" smtClean="0"/>
              <a:t> </a:t>
            </a:r>
          </a:p>
          <a:p>
            <a:r>
              <a:rPr lang="en-US" b="1" dirty="0" smtClean="0"/>
              <a:t>Information Literacy Test </a:t>
            </a:r>
            <a:r>
              <a:rPr lang="en-US" sz="2400" dirty="0" smtClean="0"/>
              <a:t>(developed at James Madison University – now commercial)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://www.madisonassessment.com/assessment-testing/information-literacy-test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</a:p>
          <a:p>
            <a:r>
              <a:rPr lang="en-US" b="1" dirty="0" smtClean="0"/>
              <a:t>SAILS</a:t>
            </a:r>
            <a:r>
              <a:rPr lang="en-US" dirty="0" smtClean="0"/>
              <a:t> (Standardized Assessment of Information Literacy Skills – Kent State</a:t>
            </a:r>
            <a:r>
              <a:rPr lang="en-US" dirty="0"/>
              <a:t>) </a:t>
            </a:r>
            <a:r>
              <a:rPr lang="en-US" sz="2800" dirty="0">
                <a:hlinkClick r:id="rId4"/>
              </a:rPr>
              <a:t>https://www.projectsails.org</a:t>
            </a:r>
            <a:r>
              <a:rPr lang="en-US" sz="2800" dirty="0" smtClean="0">
                <a:hlinkClick r:id="rId4"/>
              </a:rPr>
              <a:t>/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assessment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rewrite learning outcomes</a:t>
            </a:r>
          </a:p>
          <a:p>
            <a:r>
              <a:rPr lang="en-US" dirty="0" smtClean="0"/>
              <a:t>change what you do/how you teach</a:t>
            </a:r>
          </a:p>
          <a:p>
            <a:r>
              <a:rPr lang="en-US" dirty="0" smtClean="0"/>
              <a:t>work collaboratively with colleagues (librarians, discipline faculty, local service agencies, local school teachers)</a:t>
            </a:r>
          </a:p>
          <a:p>
            <a:r>
              <a:rPr lang="en-US" dirty="0" smtClean="0"/>
              <a:t>revise assessment measures</a:t>
            </a:r>
          </a:p>
          <a:p>
            <a:r>
              <a:rPr lang="en-US" dirty="0"/>
              <a:t>r</a:t>
            </a:r>
            <a:r>
              <a:rPr lang="en-US" dirty="0" smtClean="0"/>
              <a:t>eporting (team, annual report, admin)</a:t>
            </a:r>
          </a:p>
          <a:p>
            <a:r>
              <a:rPr lang="en-US" dirty="0" smtClean="0"/>
              <a:t>share the news in the library and on campus or community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3644900" cy="4477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21336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on’t do it if you are not going to use 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0589276"/>
      </p:ext>
    </p:extLst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ACRL Value of </a:t>
            </a:r>
            <a:r>
              <a:rPr lang="en-US" dirty="0"/>
              <a:t>Academic Libraries: </a:t>
            </a:r>
            <a:r>
              <a:rPr lang="en-US" dirty="0">
                <a:hlinkClick r:id="rId2"/>
              </a:rPr>
              <a:t>http://www.acrl.ala.org/value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Common Core State Standards Initiative: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://www.corestandards.org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Student Learning Outcomes Assessment </a:t>
            </a:r>
            <a:r>
              <a:rPr lang="en-US" sz="2600" dirty="0"/>
              <a:t>(University of Virginia) </a:t>
            </a:r>
            <a:r>
              <a:rPr lang="en-US" dirty="0">
                <a:hlinkClick r:id="rId4"/>
              </a:rPr>
              <a:t>http://www.web.virginia.edu/iaas/assess/</a:t>
            </a:r>
            <a:r>
              <a:rPr lang="en-US" dirty="0" smtClean="0">
                <a:hlinkClick r:id="rId4"/>
              </a:rPr>
              <a:t>assessment.shtm</a:t>
            </a:r>
            <a:endParaRPr lang="en-US" dirty="0" smtClean="0"/>
          </a:p>
          <a:p>
            <a:r>
              <a:rPr lang="en-US" dirty="0" smtClean="0"/>
              <a:t>Angel, Thomas (1993). Classroom assessment techniques</a:t>
            </a:r>
          </a:p>
          <a:p>
            <a:r>
              <a:rPr lang="en-US" dirty="0" smtClean="0"/>
              <a:t>Neely, Teresa (2006). Information literacy assessment: Standards-based tools and assignments</a:t>
            </a:r>
          </a:p>
          <a:p>
            <a:r>
              <a:rPr lang="en-US" dirty="0" smtClean="0"/>
              <a:t>Radcliff, Carolyn et.al (2007). A practical guide to information literacy assessment for academic librarians.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7924800" cy="520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 for you to ask at job interviews:</a:t>
            </a:r>
          </a:p>
          <a:p>
            <a:endParaRPr lang="en-US" sz="2400" dirty="0" smtClean="0"/>
          </a:p>
          <a:p>
            <a:r>
              <a:rPr lang="en-US" sz="2400" dirty="0" smtClean="0"/>
              <a:t>How does assessment and/or evaluation work here?</a:t>
            </a:r>
          </a:p>
          <a:p>
            <a:r>
              <a:rPr lang="en-US" sz="2400" dirty="0" smtClean="0"/>
              <a:t>How would I be evaluated?</a:t>
            </a:r>
          </a:p>
          <a:p>
            <a:r>
              <a:rPr lang="en-US" sz="2000" i="1" dirty="0" smtClean="0"/>
              <a:t>[job performance, scholarly activities, service]</a:t>
            </a:r>
          </a:p>
          <a:p>
            <a:endParaRPr lang="en-US" sz="2400" dirty="0"/>
          </a:p>
          <a:p>
            <a:r>
              <a:rPr lang="en-US" sz="2400" dirty="0" smtClean="0"/>
              <a:t>Is there a mentorship program?  Can you tell me more about it?</a:t>
            </a:r>
          </a:p>
          <a:p>
            <a:endParaRPr lang="en-US" sz="2400" dirty="0" smtClean="0"/>
          </a:p>
          <a:p>
            <a:r>
              <a:rPr lang="en-US" sz="2400" dirty="0" smtClean="0"/>
              <a:t>What kinds of support is available for professional development?  </a:t>
            </a:r>
          </a:p>
          <a:p>
            <a:endParaRPr lang="en-US" sz="2400" dirty="0"/>
          </a:p>
          <a:p>
            <a:r>
              <a:rPr lang="en-US" sz="2400" dirty="0" smtClean="0"/>
              <a:t>Another suggestion:  talk about what classes/programs you would </a:t>
            </a:r>
            <a:r>
              <a:rPr lang="en-US" sz="2400" b="1" i="1" dirty="0" smtClean="0"/>
              <a:t>like</a:t>
            </a:r>
            <a:r>
              <a:rPr lang="en-US" sz="2400" dirty="0" smtClean="0"/>
              <a:t> to develop – not what you </a:t>
            </a:r>
            <a:r>
              <a:rPr lang="en-US" sz="2400" b="1" i="1" dirty="0" smtClean="0"/>
              <a:t>could</a:t>
            </a:r>
            <a:r>
              <a:rPr lang="en-US" sz="2400" dirty="0" smtClean="0"/>
              <a:t> do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5024920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tatus reports </a:t>
            </a:r>
            <a:r>
              <a:rPr lang="en-US" sz="2000" dirty="0" smtClean="0"/>
              <a:t>[handout]</a:t>
            </a:r>
          </a:p>
          <a:p>
            <a:pPr marL="0" indent="0">
              <a:buNone/>
            </a:pPr>
            <a:r>
              <a:rPr lang="en-US" dirty="0" smtClean="0"/>
              <a:t>instruction </a:t>
            </a:r>
            <a:r>
              <a:rPr lang="en-US" dirty="0" smtClean="0"/>
              <a:t>experience project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ontext description and needs assessment </a:t>
            </a:r>
            <a:r>
              <a:rPr lang="en-US" sz="1800" dirty="0" smtClean="0"/>
              <a:t>(due Tuesday)</a:t>
            </a:r>
            <a:endParaRPr lang="en-US" dirty="0" smtClean="0"/>
          </a:p>
          <a:p>
            <a:pPr lvl="2"/>
            <a:r>
              <a:rPr lang="en-US" dirty="0"/>
              <a:t>w</a:t>
            </a:r>
            <a:r>
              <a:rPr lang="en-US" dirty="0" smtClean="0"/>
              <a:t>hat / who / where / when</a:t>
            </a:r>
          </a:p>
          <a:p>
            <a:pPr lvl="2"/>
            <a:r>
              <a:rPr lang="en-US" dirty="0" smtClean="0"/>
              <a:t>strategy(</a:t>
            </a:r>
            <a:r>
              <a:rPr lang="en-US" dirty="0" err="1" smtClean="0"/>
              <a:t>ies</a:t>
            </a:r>
            <a:r>
              <a:rPr lang="en-US" dirty="0" smtClean="0"/>
              <a:t>) to assess student learning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pecific learning outcomes &amp; instructional design plan due Tues Oct 29</a:t>
            </a:r>
            <a:endParaRPr lang="en-US" dirty="0" smtClean="0"/>
          </a:p>
          <a:p>
            <a:pPr lvl="1"/>
            <a:r>
              <a:rPr lang="en-US" dirty="0"/>
              <a:t>publicity signs, workshop handouts,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350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successful </a:t>
            </a:r>
            <a:r>
              <a:rPr lang="en-US" dirty="0"/>
              <a:t>instruction includes a number of common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participation</a:t>
            </a:r>
          </a:p>
          <a:p>
            <a:r>
              <a:rPr lang="en-US" dirty="0" smtClean="0"/>
              <a:t>practice</a:t>
            </a:r>
          </a:p>
          <a:p>
            <a:r>
              <a:rPr lang="en-US" dirty="0" smtClean="0"/>
              <a:t>individual differences</a:t>
            </a:r>
          </a:p>
          <a:p>
            <a:r>
              <a:rPr lang="en-US" dirty="0" smtClean="0"/>
              <a:t>feedback</a:t>
            </a:r>
          </a:p>
          <a:p>
            <a:r>
              <a:rPr lang="en-US" dirty="0" smtClean="0"/>
              <a:t>realistic context</a:t>
            </a:r>
          </a:p>
          <a:p>
            <a:r>
              <a:rPr lang="en-US" dirty="0" smtClean="0"/>
              <a:t>social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627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</a:t>
            </a:r>
            <a:r>
              <a:rPr lang="en-US" sz="3600" dirty="0" smtClean="0"/>
              <a:t>ssessment-informed model of teaching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define </a:t>
            </a:r>
            <a:r>
              <a:rPr lang="en-US" u="sng" dirty="0" smtClean="0"/>
              <a:t>learning outcomes</a:t>
            </a:r>
            <a:r>
              <a:rPr lang="en-US" dirty="0" smtClean="0"/>
              <a:t> (desired by teachers and/or learners) well in advance.</a:t>
            </a:r>
          </a:p>
          <a:p>
            <a:r>
              <a:rPr lang="en-US" u="sng" dirty="0" smtClean="0"/>
              <a:t>assess</a:t>
            </a:r>
            <a:r>
              <a:rPr lang="en-US" dirty="0" smtClean="0"/>
              <a:t> progress toward outcomes, by and for both teacher and learner, continually during learning.</a:t>
            </a:r>
          </a:p>
          <a:p>
            <a:r>
              <a:rPr lang="en-US" u="sng" dirty="0" smtClean="0"/>
              <a:t>evaluate</a:t>
            </a:r>
            <a:r>
              <a:rPr lang="en-US" dirty="0" smtClean="0"/>
              <a:t> attainment of outcomes rigorously as each learning opportunity concludes.</a:t>
            </a:r>
          </a:p>
          <a:p>
            <a:pPr lvl="1"/>
            <a:r>
              <a:rPr lang="en-US" dirty="0" smtClean="0"/>
              <a:t>session-by-session, semester-by-semester, program-by-program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838200"/>
            <a:ext cx="457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52400"/>
          <a:ext cx="8610601" cy="5117212"/>
        </p:xfrm>
        <a:graphic>
          <a:graphicData uri="http://schemas.openxmlformats.org/drawingml/2006/table">
            <a:tbl>
              <a:tblPr/>
              <a:tblGrid>
                <a:gridCol w="3962400"/>
                <a:gridCol w="1066800"/>
                <a:gridCol w="762000"/>
                <a:gridCol w="838200"/>
                <a:gridCol w="990600"/>
                <a:gridCol w="990601"/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Strongly agree</a:t>
                      </a:r>
                      <a:endParaRPr lang="en-US" sz="1600" dirty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Agree</a:t>
                      </a:r>
                      <a:endParaRPr lang="en-US" sz="1600" dirty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Neutral</a:t>
                      </a:r>
                      <a:endParaRPr lang="en-US" sz="1600" dirty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Disagree</a:t>
                      </a:r>
                      <a:endParaRPr lang="en-US" sz="1600" dirty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Strongly Disagree</a:t>
                      </a:r>
                      <a:endParaRPr lang="en-US" sz="1600" dirty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6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The librarian was prepared for the session.</a:t>
                      </a:r>
                      <a:endParaRPr lang="en-US" sz="1800" dirty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 dirty="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 dirty="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6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The librarian was organized.</a:t>
                      </a:r>
                      <a:endParaRPr lang="en-US" sz="1800" dirty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 dirty="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 dirty="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 dirty="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5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The librarian included time to practice the skills that were introduced.</a:t>
                      </a:r>
                      <a:endParaRPr lang="en-US" sz="1800" dirty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 dirty="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 dirty="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 dirty="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03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The librarian explained and demonstrated search strategies that were relevant to my research needs.</a:t>
                      </a:r>
                      <a:endParaRPr lang="en-US" sz="1800" dirty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 dirty="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 dirty="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27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The librarian was knowledgeable and responsive to questions.</a:t>
                      </a:r>
                      <a:endParaRPr lang="en-US" sz="1800" dirty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 dirty="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6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The handout was helpful.</a:t>
                      </a:r>
                      <a:endParaRPr lang="en-US" sz="1800" dirty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48986" marR="48986" marT="68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700" dirty="0">
                        <a:latin typeface="Gill Sans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48986" marR="48986" marT="680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Multiply 6"/>
          <p:cNvSpPr/>
          <p:nvPr/>
        </p:nvSpPr>
        <p:spPr>
          <a:xfrm>
            <a:off x="2438400" y="304800"/>
            <a:ext cx="4191000" cy="4572000"/>
          </a:xfrm>
          <a:prstGeom prst="mathMultiply">
            <a:avLst>
              <a:gd name="adj1" fmla="val 58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and Indirect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Direct: Students demonstrate an expected learning outcome</a:t>
            </a:r>
          </a:p>
          <a:p>
            <a:r>
              <a:rPr lang="en-US" dirty="0" smtClean="0"/>
              <a:t>Indirect: Students report their perception of how well a given learning outcome has been achieved</a:t>
            </a:r>
          </a:p>
          <a:p>
            <a:r>
              <a:rPr lang="en-US" dirty="0" smtClean="0"/>
              <a:t>Direct is always preferable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- 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any convenient sample that will give you useable information</a:t>
            </a:r>
          </a:p>
          <a:p>
            <a:r>
              <a:rPr lang="en-US" dirty="0" smtClean="0"/>
              <a:t>Make sure that groups of interest are represented</a:t>
            </a:r>
          </a:p>
          <a:p>
            <a:r>
              <a:rPr lang="en-US" dirty="0" smtClean="0"/>
              <a:t>Sample size is important only if you plan to publish your results (+ IRB)</a:t>
            </a:r>
          </a:p>
          <a:p>
            <a:r>
              <a:rPr lang="en-US" dirty="0" smtClean="0"/>
              <a:t>Do you want to generalize to the entire “student” population?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assessment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test</a:t>
            </a:r>
          </a:p>
          <a:p>
            <a:r>
              <a:rPr lang="en-US" dirty="0" smtClean="0"/>
              <a:t>one minute paper &amp; variations</a:t>
            </a:r>
          </a:p>
          <a:p>
            <a:r>
              <a:rPr lang="en-US" dirty="0" smtClean="0"/>
              <a:t>bibliography analysis</a:t>
            </a:r>
          </a:p>
          <a:p>
            <a:r>
              <a:rPr lang="en-US" dirty="0" smtClean="0"/>
              <a:t>concept inventory</a:t>
            </a:r>
          </a:p>
          <a:p>
            <a:r>
              <a:rPr lang="en-US" dirty="0" smtClean="0"/>
              <a:t>standardized test</a:t>
            </a:r>
          </a:p>
          <a:p>
            <a:r>
              <a:rPr lang="en-US" dirty="0"/>
              <a:t>q</a:t>
            </a:r>
            <a:r>
              <a:rPr lang="en-US" dirty="0" smtClean="0"/>
              <a:t>uery faculty for feedback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tests knowledge/skills before and/or after library instruction session</a:t>
            </a:r>
          </a:p>
          <a:p>
            <a:r>
              <a:rPr lang="en-US" dirty="0" smtClean="0"/>
              <a:t>can be given at end of library session or later in semester </a:t>
            </a:r>
            <a:r>
              <a:rPr lang="en-US" sz="2600" i="1" dirty="0" smtClean="0"/>
              <a:t>(</a:t>
            </a:r>
            <a:r>
              <a:rPr lang="en-US" sz="2600" i="1" dirty="0" err="1" smtClean="0"/>
              <a:t>Qualtrics</a:t>
            </a:r>
            <a:r>
              <a:rPr lang="en-US" sz="2600" i="1" dirty="0" smtClean="0"/>
              <a:t>, Doodle, Sakai)</a:t>
            </a:r>
          </a:p>
          <a:p>
            <a:r>
              <a:rPr lang="en-US" dirty="0" smtClean="0"/>
              <a:t>can use clickers to gather data during library session </a:t>
            </a:r>
            <a:r>
              <a:rPr lang="en-US" sz="2600" i="1" dirty="0" smtClean="0"/>
              <a:t>(</a:t>
            </a:r>
            <a:r>
              <a:rPr lang="en-US" sz="2600" i="1" dirty="0" err="1" smtClean="0"/>
              <a:t>Polleverywhere</a:t>
            </a:r>
            <a:r>
              <a:rPr lang="en-US" sz="2600" i="1" dirty="0" smtClean="0"/>
              <a:t>)</a:t>
            </a:r>
          </a:p>
          <a:p>
            <a:pPr>
              <a:buNone/>
            </a:pPr>
            <a:r>
              <a:rPr lang="en-US" u="sng" dirty="0" smtClean="0"/>
              <a:t>Sample questions: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Identify one difference between a library catalog and a database?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Boolean operator “or” narrows a search statement (true/false).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5320</TotalTime>
  <Words>877</Words>
  <Application>Microsoft Macintosh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assessment cont’d</vt:lpstr>
      <vt:lpstr>notes</vt:lpstr>
      <vt:lpstr>successful instruction includes a number of common features</vt:lpstr>
      <vt:lpstr>assessment-informed model of teaching</vt:lpstr>
      <vt:lpstr>PowerPoint Presentation</vt:lpstr>
      <vt:lpstr>Direct and Indirect Measures</vt:lpstr>
      <vt:lpstr>Assessment - sample size</vt:lpstr>
      <vt:lpstr>Easy assessment methods</vt:lpstr>
      <vt:lpstr>Knowledge tests</vt:lpstr>
      <vt:lpstr>One minute paper &amp; variations</vt:lpstr>
      <vt:lpstr>Using Blackboard, Sakai, other CMS</vt:lpstr>
      <vt:lpstr>Bibliography analysis</vt:lpstr>
      <vt:lpstr>Concept inventory</vt:lpstr>
      <vt:lpstr>Standardized tests</vt:lpstr>
      <vt:lpstr>Using assessment information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for Improvement</dc:title>
  <dc:creator>Rachael Clemens</dc:creator>
  <cp:lastModifiedBy>Rachael Clemens</cp:lastModifiedBy>
  <cp:revision>104</cp:revision>
  <dcterms:created xsi:type="dcterms:W3CDTF">2010-08-19T16:30:11Z</dcterms:created>
  <dcterms:modified xsi:type="dcterms:W3CDTF">2013-10-15T14:37:12Z</dcterms:modified>
</cp:coreProperties>
</file>