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1"/>
  </p:notesMasterIdLst>
  <p:handoutMasterIdLst>
    <p:handoutMasterId r:id="rId22"/>
  </p:handoutMasterIdLst>
  <p:sldIdLst>
    <p:sldId id="334" r:id="rId2"/>
    <p:sldId id="335" r:id="rId3"/>
    <p:sldId id="336" r:id="rId4"/>
    <p:sldId id="337" r:id="rId5"/>
    <p:sldId id="338" r:id="rId6"/>
    <p:sldId id="339" r:id="rId7"/>
    <p:sldId id="343" r:id="rId8"/>
    <p:sldId id="341" r:id="rId9"/>
    <p:sldId id="342" r:id="rId10"/>
    <p:sldId id="276" r:id="rId11"/>
    <p:sldId id="292" r:id="rId12"/>
    <p:sldId id="293" r:id="rId13"/>
    <p:sldId id="299" r:id="rId14"/>
    <p:sldId id="300" r:id="rId15"/>
    <p:sldId id="331" r:id="rId16"/>
    <p:sldId id="296" r:id="rId17"/>
    <p:sldId id="298" r:id="rId18"/>
    <p:sldId id="332" r:id="rId19"/>
    <p:sldId id="333"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333399"/>
    <a:srgbClr val="FFCC66"/>
    <a:srgbClr val="363080"/>
    <a:srgbClr val="5850A5"/>
    <a:srgbClr val="342F61"/>
    <a:srgbClr val="463F83"/>
    <a:srgbClr val="BB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p:restoredTop sz="93199" autoAdjust="0"/>
  </p:normalViewPr>
  <p:slideViewPr>
    <p:cSldViewPr>
      <p:cViewPr varScale="1">
        <p:scale>
          <a:sx n="98" d="100"/>
          <a:sy n="98" d="100"/>
        </p:scale>
        <p:origin x="-1386" y="-108"/>
      </p:cViewPr>
      <p:guideLst>
        <p:guide orient="horz" pos="2160"/>
        <p:guide pos="2880"/>
      </p:guideLst>
    </p:cSldViewPr>
  </p:slideViewPr>
  <p:notesTextViewPr>
    <p:cViewPr>
      <p:scale>
        <a:sx n="100" d="100"/>
        <a:sy n="100" d="100"/>
      </p:scale>
      <p:origin x="0" y="0"/>
    </p:cViewPr>
  </p:notesTextViewPr>
  <p:sorterViewPr>
    <p:cViewPr>
      <p:scale>
        <a:sx n="145" d="100"/>
        <a:sy n="145" d="100"/>
      </p:scale>
      <p:origin x="0" y="0"/>
    </p:cViewPr>
  </p:sorterViewPr>
  <p:notesViewPr>
    <p:cSldViewPr>
      <p:cViewPr varScale="1">
        <p:scale>
          <a:sx n="66" d="100"/>
          <a:sy n="66" d="100"/>
        </p:scale>
        <p:origin x="0" y="0"/>
      </p:cViewPr>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332F172-031F-4A83-AA11-FD0556139584}" type="slidenum">
              <a:rPr lang="en-US"/>
              <a:pPr/>
              <a:t>‹#›</a:t>
            </a:fld>
            <a:endParaRPr lang="en-US"/>
          </a:p>
        </p:txBody>
      </p:sp>
    </p:spTree>
    <p:extLst>
      <p:ext uri="{BB962C8B-B14F-4D97-AF65-F5344CB8AC3E}">
        <p14:creationId xmlns="" xmlns:p14="http://schemas.microsoft.com/office/powerpoint/2010/main" val="2505728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522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22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3D23397-0898-4332-80B0-75DBB1F36465}" type="slidenum">
              <a:rPr lang="en-GB"/>
              <a:pPr/>
              <a:t>‹#›</a:t>
            </a:fld>
            <a:endParaRPr lang="en-GB"/>
          </a:p>
        </p:txBody>
      </p:sp>
    </p:spTree>
    <p:extLst>
      <p:ext uri="{BB962C8B-B14F-4D97-AF65-F5344CB8AC3E}">
        <p14:creationId xmlns="" xmlns:p14="http://schemas.microsoft.com/office/powerpoint/2010/main" val="20882441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mtClean="0"/>
              <a:t>
Poll Title: According to UBD there are 6 "facets to understanding".  They are:
http://www.polleverywhere.com/multiple_choice_polls/cYReQeG1mHZ3o6v</a:t>
            </a:r>
            <a:endParaRPr lang="en-US"/>
          </a:p>
        </p:txBody>
      </p:sp>
      <p:sp>
        <p:nvSpPr>
          <p:cNvPr id="4" name="Slide Number Placeholder 3"/>
          <p:cNvSpPr>
            <a:spLocks noGrp="1"/>
          </p:cNvSpPr>
          <p:nvPr>
            <p:ph type="sldNum" sz="quarter" idx="10"/>
          </p:nvPr>
        </p:nvSpPr>
        <p:spPr/>
        <p:txBody>
          <a:bodyPr/>
          <a:lstStyle/>
          <a:p>
            <a:fld id="{F3D23397-0898-4332-80B0-75DBB1F36465}" type="slidenum">
              <a:rPr lang="en-GB" smtClean="0"/>
              <a:pPr/>
              <a:t>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The Annenberg Institute for School Reform at Brown University first developed the Critical Friends model for collegial dialogue</a:t>
            </a:r>
            <a:endParaRPr lang="en-US" dirty="0"/>
          </a:p>
        </p:txBody>
      </p:sp>
      <p:sp>
        <p:nvSpPr>
          <p:cNvPr id="4" name="Slide Number Placeholder 3"/>
          <p:cNvSpPr>
            <a:spLocks noGrp="1"/>
          </p:cNvSpPr>
          <p:nvPr>
            <p:ph type="sldNum" sz="quarter" idx="10"/>
          </p:nvPr>
        </p:nvSpPr>
        <p:spPr/>
        <p:txBody>
          <a:bodyPr/>
          <a:lstStyle/>
          <a:p>
            <a:fld id="{F3D23397-0898-4332-80B0-75DBB1F36465}"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8D6CD-E95A-4C02-A570-F502BBBC436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37936-79AF-45AC-9004-EEC54B2FC9B3}"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DF82D-2D32-4E71-AAE8-19EE6F1B08F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3A022-0CF3-4752-83B5-46C7C3DC844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43425-BFAD-4F1C-8F57-F3FAFEDEE8AA}"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C4874A-E06B-4211-8F8E-64C5191839EB}"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1D0C43-B207-4ED5-862C-D1E5DDB529F1}"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D133A5-EE3A-469B-868D-2A3570B5D41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20C39B-E2D3-4ADD-BC19-7F10ECACFAE3}"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1C7F8-280D-42FE-95C3-74F0DAC591A3}"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A21AD-A679-4021-AB02-464299119FA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3BC30C-2DDC-41EC-990B-23BF789FD5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cfe.unc.edu/e-learning/showcase.html"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ducause.edu/ero/article/leveraging-emerging-learning-technologies-promote-library-instruction"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admin.abcsignup.com/files/%7BE7CE6FD6-355D-4E9D-837F-991CEE4178A3%7D_52/53319/ShowcaseFlyer2013.jpg">
            <a:hlinkClick r:id="rId2"/>
          </p:cNvPr>
          <p:cNvPicPr>
            <a:picLocks noChangeAspect="1" noChangeArrowheads="1"/>
          </p:cNvPicPr>
          <p:nvPr/>
        </p:nvPicPr>
        <p:blipFill>
          <a:blip r:embed="rId3" cstate="print"/>
          <a:srcRect b="16747"/>
          <a:stretch>
            <a:fillRect/>
          </a:stretch>
        </p:blipFill>
        <p:spPr bwMode="auto">
          <a:xfrm>
            <a:off x="0" y="0"/>
            <a:ext cx="6324600" cy="6811108"/>
          </a:xfrm>
          <a:prstGeom prst="rect">
            <a:avLst/>
          </a:prstGeom>
          <a:noFill/>
        </p:spPr>
      </p:pic>
      <p:sp>
        <p:nvSpPr>
          <p:cNvPr id="5" name="Rounded Rectangle 4"/>
          <p:cNvSpPr/>
          <p:nvPr/>
        </p:nvSpPr>
        <p:spPr>
          <a:xfrm>
            <a:off x="2819400" y="0"/>
            <a:ext cx="63246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300" dirty="0" smtClean="0">
                <a:solidFill>
                  <a:schemeClr val="tx1"/>
                </a:solidFill>
              </a:rPr>
              <a:t>http://cfe.unc.edu/e-learning/showcase.html</a:t>
            </a:r>
            <a:endParaRPr lang="en-US" b="1" spc="3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Tuning Protocol</a:t>
            </a:r>
            <a:endParaRPr lang="en-US" sz="2800" dirty="0"/>
          </a:p>
        </p:txBody>
      </p:sp>
      <p:sp>
        <p:nvSpPr>
          <p:cNvPr id="4" name="Content Placeholder 3"/>
          <p:cNvSpPr>
            <a:spLocks noGrp="1"/>
          </p:cNvSpPr>
          <p:nvPr>
            <p:ph idx="1"/>
          </p:nvPr>
        </p:nvSpPr>
        <p:spPr/>
        <p:txBody>
          <a:bodyPr>
            <a:normAutofit lnSpcReduction="10000"/>
          </a:bodyPr>
          <a:lstStyle/>
          <a:p>
            <a:r>
              <a:rPr lang="en-US" sz="2800" dirty="0" smtClean="0"/>
              <a:t>The Tuning Protocol is a structured process that allows for reflection and meaningful feedback about a project, a text, a performance, or any </a:t>
            </a:r>
            <a:r>
              <a:rPr lang="en-US" sz="2800" b="1" u="sng" dirty="0" smtClean="0"/>
              <a:t>work in progress</a:t>
            </a:r>
            <a:r>
              <a:rPr lang="en-US" sz="2800" dirty="0" smtClean="0"/>
              <a:t>. </a:t>
            </a:r>
          </a:p>
          <a:p>
            <a:r>
              <a:rPr lang="en-US" sz="2800" dirty="0" smtClean="0"/>
              <a:t>The Tuning Protocol assumes that the presenter or presenters want to improve the work in question and that the participants will deliver thoughtful, substantive feedback. </a:t>
            </a:r>
          </a:p>
          <a:p>
            <a:r>
              <a:rPr lang="en-US" sz="2800" dirty="0" smtClean="0"/>
              <a:t>It is like tuning up a car or an orchestra—it assumes that attention to improvement matters.</a:t>
            </a:r>
            <a:endParaRPr lang="en-US" sz="28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11619" r="10456"/>
          <a:stretch>
            <a:fillRect/>
          </a:stretch>
        </p:blipFill>
        <p:spPr bwMode="auto">
          <a:xfrm>
            <a:off x="4211960" y="2420888"/>
            <a:ext cx="1260140" cy="1617118"/>
          </a:xfrm>
          <a:prstGeom prst="rect">
            <a:avLst/>
          </a:prstGeom>
          <a:noFill/>
          <a:ln w="9525">
            <a:noFill/>
            <a:miter lim="800000"/>
            <a:headEnd/>
            <a:tailEnd/>
          </a:ln>
        </p:spPr>
      </p:pic>
      <p:sp>
        <p:nvSpPr>
          <p:cNvPr id="6" name="Cloud Callout 5"/>
          <p:cNvSpPr/>
          <p:nvPr/>
        </p:nvSpPr>
        <p:spPr>
          <a:xfrm>
            <a:off x="5328084" y="728700"/>
            <a:ext cx="3564396" cy="1980220"/>
          </a:xfrm>
          <a:prstGeom prst="cloudCallout">
            <a:avLst>
              <a:gd name="adj1" fmla="val -53256"/>
              <a:gd name="adj2" fmla="val 90719"/>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84168" y="1268760"/>
            <a:ext cx="2196244" cy="923330"/>
          </a:xfrm>
          <a:prstGeom prst="rect">
            <a:avLst/>
          </a:prstGeom>
          <a:noFill/>
        </p:spPr>
        <p:txBody>
          <a:bodyPr wrap="square" rtlCol="0">
            <a:spAutoFit/>
          </a:bodyPr>
          <a:lstStyle/>
          <a:p>
            <a:r>
              <a:rPr lang="en-US" dirty="0" smtClean="0"/>
              <a:t>how can I tune-up this instruction session?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4">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cstate="print"/>
          <a:srcRect l="33717" t="29065" r="29065" b="29065"/>
          <a:stretch>
            <a:fillRect/>
          </a:stretch>
        </p:blipFill>
        <p:spPr bwMode="auto">
          <a:xfrm>
            <a:off x="2555776" y="4869160"/>
            <a:ext cx="1296144" cy="145816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27913" t="27913" r="29053" b="29053"/>
          <a:stretch>
            <a:fillRect/>
          </a:stretch>
        </p:blipFill>
        <p:spPr bwMode="auto">
          <a:xfrm>
            <a:off x="5076056" y="404664"/>
            <a:ext cx="1332148" cy="1332148"/>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l="5815" t="5815" r="6955" b="5792"/>
          <a:stretch>
            <a:fillRect/>
          </a:stretch>
        </p:blipFill>
        <p:spPr bwMode="auto">
          <a:xfrm>
            <a:off x="6120172" y="4617132"/>
            <a:ext cx="1421209" cy="1440159"/>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l="10456" r="10456"/>
          <a:stretch>
            <a:fillRect/>
          </a:stretch>
        </p:blipFill>
        <p:spPr bwMode="auto">
          <a:xfrm>
            <a:off x="1727684" y="1700808"/>
            <a:ext cx="1188132" cy="1502289"/>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l="11619" r="10456"/>
          <a:stretch>
            <a:fillRect/>
          </a:stretch>
        </p:blipFill>
        <p:spPr bwMode="auto">
          <a:xfrm>
            <a:off x="4211960" y="2420888"/>
            <a:ext cx="1260140" cy="1617118"/>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4391980" y="4941168"/>
            <a:ext cx="1475805" cy="1475805"/>
          </a:xfrm>
          <a:prstGeom prst="rect">
            <a:avLst/>
          </a:prstGeom>
          <a:noFill/>
          <a:ln w="9525">
            <a:noFill/>
            <a:miter lim="800000"/>
            <a:headEnd/>
            <a:tailEnd/>
          </a:ln>
        </p:spPr>
      </p:pic>
      <p:pic>
        <p:nvPicPr>
          <p:cNvPr id="2055" name="Picture 7"/>
          <p:cNvPicPr>
            <a:picLocks noChangeAspect="1" noChangeArrowheads="1"/>
          </p:cNvPicPr>
          <p:nvPr/>
        </p:nvPicPr>
        <p:blipFill>
          <a:blip r:embed="rId8" cstate="print"/>
          <a:srcRect l="29065" t="29065" r="29065" b="29065"/>
          <a:stretch>
            <a:fillRect/>
          </a:stretch>
        </p:blipFill>
        <p:spPr bwMode="auto">
          <a:xfrm>
            <a:off x="6552220" y="1484784"/>
            <a:ext cx="1332148" cy="1332148"/>
          </a:xfrm>
          <a:prstGeom prst="rect">
            <a:avLst/>
          </a:prstGeom>
          <a:noFill/>
          <a:ln w="9525">
            <a:noFill/>
            <a:miter lim="800000"/>
            <a:headEnd/>
            <a:tailEnd/>
          </a:ln>
        </p:spPr>
      </p:pic>
      <p:pic>
        <p:nvPicPr>
          <p:cNvPr id="2056" name="Picture 8"/>
          <p:cNvPicPr>
            <a:picLocks noChangeAspect="1" noChangeArrowheads="1"/>
          </p:cNvPicPr>
          <p:nvPr/>
        </p:nvPicPr>
        <p:blipFill>
          <a:blip r:embed="rId9" cstate="print"/>
          <a:srcRect l="29077" t="29077" r="29053" b="29053"/>
          <a:stretch>
            <a:fillRect/>
          </a:stretch>
        </p:blipFill>
        <p:spPr bwMode="auto">
          <a:xfrm>
            <a:off x="3131840" y="620688"/>
            <a:ext cx="1296144" cy="1296144"/>
          </a:xfrm>
          <a:prstGeom prst="rect">
            <a:avLst/>
          </a:prstGeom>
          <a:noFill/>
          <a:ln w="9525">
            <a:noFill/>
            <a:miter lim="800000"/>
            <a:headEnd/>
            <a:tailEnd/>
          </a:ln>
        </p:spPr>
      </p:pic>
      <p:pic>
        <p:nvPicPr>
          <p:cNvPr id="2057" name="Picture 9"/>
          <p:cNvPicPr>
            <a:picLocks noChangeAspect="1" noChangeArrowheads="1"/>
          </p:cNvPicPr>
          <p:nvPr/>
        </p:nvPicPr>
        <p:blipFill>
          <a:blip r:embed="rId10" cstate="print"/>
          <a:srcRect l="27902" t="29065" r="30228" b="29065"/>
          <a:stretch>
            <a:fillRect/>
          </a:stretch>
        </p:blipFill>
        <p:spPr bwMode="auto">
          <a:xfrm>
            <a:off x="6372200" y="3032956"/>
            <a:ext cx="1296144" cy="1296144"/>
          </a:xfrm>
          <a:prstGeom prst="rect">
            <a:avLst/>
          </a:prstGeom>
          <a:noFill/>
          <a:ln w="9525">
            <a:noFill/>
            <a:miter lim="800000"/>
            <a:headEnd/>
            <a:tailEnd/>
          </a:ln>
        </p:spPr>
      </p:pic>
      <p:pic>
        <p:nvPicPr>
          <p:cNvPr id="2058" name="Picture 10"/>
          <p:cNvPicPr>
            <a:picLocks noChangeAspect="1" noChangeArrowheads="1"/>
          </p:cNvPicPr>
          <p:nvPr/>
        </p:nvPicPr>
        <p:blipFill>
          <a:blip r:embed="rId11" cstate="print"/>
          <a:srcRect l="29065" t="29065" r="29065" b="30228"/>
          <a:stretch>
            <a:fillRect/>
          </a:stretch>
        </p:blipFill>
        <p:spPr bwMode="auto">
          <a:xfrm>
            <a:off x="1943708" y="3465004"/>
            <a:ext cx="1296144" cy="1260140"/>
          </a:xfrm>
          <a:prstGeom prst="rect">
            <a:avLst/>
          </a:prstGeom>
          <a:noFill/>
          <a:ln w="9525">
            <a:noFill/>
            <a:miter lim="800000"/>
            <a:headEnd/>
            <a:tailEnd/>
          </a:ln>
        </p:spPr>
      </p:pic>
      <p:sp>
        <p:nvSpPr>
          <p:cNvPr id="13" name="Rounded Rectangular Callout 12"/>
          <p:cNvSpPr/>
          <p:nvPr/>
        </p:nvSpPr>
        <p:spPr>
          <a:xfrm>
            <a:off x="5112060" y="2204864"/>
            <a:ext cx="1296144" cy="684076"/>
          </a:xfrm>
          <a:prstGeom prst="wedgeRoundRectCallout">
            <a:avLst>
              <a:gd name="adj1" fmla="val -40430"/>
              <a:gd name="adj2" fmla="val 147900"/>
              <a:gd name="adj3" fmla="val 16667"/>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4">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cstate="print"/>
          <a:srcRect l="33717" t="29065" r="29065" b="29065"/>
          <a:stretch>
            <a:fillRect/>
          </a:stretch>
        </p:blipFill>
        <p:spPr bwMode="auto">
          <a:xfrm>
            <a:off x="2555776" y="4869160"/>
            <a:ext cx="1296144" cy="145816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27913" t="27913" r="29053" b="29053"/>
          <a:stretch>
            <a:fillRect/>
          </a:stretch>
        </p:blipFill>
        <p:spPr bwMode="auto">
          <a:xfrm>
            <a:off x="5076056" y="404664"/>
            <a:ext cx="1332148" cy="1332148"/>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l="5815" t="5815" r="6955" b="5792"/>
          <a:stretch>
            <a:fillRect/>
          </a:stretch>
        </p:blipFill>
        <p:spPr bwMode="auto">
          <a:xfrm>
            <a:off x="6120172" y="4617132"/>
            <a:ext cx="1421209" cy="1440159"/>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l="10456" r="10456"/>
          <a:stretch>
            <a:fillRect/>
          </a:stretch>
        </p:blipFill>
        <p:spPr bwMode="auto">
          <a:xfrm>
            <a:off x="1727684" y="1700808"/>
            <a:ext cx="1188132" cy="1502289"/>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l="11619" r="10456"/>
          <a:stretch>
            <a:fillRect/>
          </a:stretch>
        </p:blipFill>
        <p:spPr bwMode="auto">
          <a:xfrm>
            <a:off x="215516" y="5013176"/>
            <a:ext cx="1260140" cy="1617118"/>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4391980" y="4941168"/>
            <a:ext cx="1475805" cy="1475805"/>
          </a:xfrm>
          <a:prstGeom prst="rect">
            <a:avLst/>
          </a:prstGeom>
          <a:noFill/>
          <a:ln w="9525">
            <a:noFill/>
            <a:miter lim="800000"/>
            <a:headEnd/>
            <a:tailEnd/>
          </a:ln>
        </p:spPr>
      </p:pic>
      <p:pic>
        <p:nvPicPr>
          <p:cNvPr id="2055" name="Picture 7"/>
          <p:cNvPicPr>
            <a:picLocks noChangeAspect="1" noChangeArrowheads="1"/>
          </p:cNvPicPr>
          <p:nvPr/>
        </p:nvPicPr>
        <p:blipFill>
          <a:blip r:embed="rId8" cstate="print"/>
          <a:srcRect l="29065" t="29065" r="29065" b="29065"/>
          <a:stretch>
            <a:fillRect/>
          </a:stretch>
        </p:blipFill>
        <p:spPr bwMode="auto">
          <a:xfrm>
            <a:off x="6552220" y="1484784"/>
            <a:ext cx="1332148" cy="1332148"/>
          </a:xfrm>
          <a:prstGeom prst="rect">
            <a:avLst/>
          </a:prstGeom>
          <a:noFill/>
          <a:ln w="9525">
            <a:noFill/>
            <a:miter lim="800000"/>
            <a:headEnd/>
            <a:tailEnd/>
          </a:ln>
        </p:spPr>
      </p:pic>
      <p:pic>
        <p:nvPicPr>
          <p:cNvPr id="2056" name="Picture 8"/>
          <p:cNvPicPr>
            <a:picLocks noChangeAspect="1" noChangeArrowheads="1"/>
          </p:cNvPicPr>
          <p:nvPr/>
        </p:nvPicPr>
        <p:blipFill>
          <a:blip r:embed="rId9" cstate="print"/>
          <a:srcRect l="29077" t="29077" r="29053" b="29053"/>
          <a:stretch>
            <a:fillRect/>
          </a:stretch>
        </p:blipFill>
        <p:spPr bwMode="auto">
          <a:xfrm>
            <a:off x="3131840" y="620688"/>
            <a:ext cx="1296144" cy="1296144"/>
          </a:xfrm>
          <a:prstGeom prst="rect">
            <a:avLst/>
          </a:prstGeom>
          <a:noFill/>
          <a:ln w="9525">
            <a:noFill/>
            <a:miter lim="800000"/>
            <a:headEnd/>
            <a:tailEnd/>
          </a:ln>
        </p:spPr>
      </p:pic>
      <p:pic>
        <p:nvPicPr>
          <p:cNvPr id="2057" name="Picture 9"/>
          <p:cNvPicPr>
            <a:picLocks noChangeAspect="1" noChangeArrowheads="1"/>
          </p:cNvPicPr>
          <p:nvPr/>
        </p:nvPicPr>
        <p:blipFill>
          <a:blip r:embed="rId10" cstate="print"/>
          <a:srcRect l="27902" t="29065" r="30228" b="29065"/>
          <a:stretch>
            <a:fillRect/>
          </a:stretch>
        </p:blipFill>
        <p:spPr bwMode="auto">
          <a:xfrm>
            <a:off x="6372200" y="3032956"/>
            <a:ext cx="1296144" cy="1296144"/>
          </a:xfrm>
          <a:prstGeom prst="rect">
            <a:avLst/>
          </a:prstGeom>
          <a:noFill/>
          <a:ln w="9525">
            <a:noFill/>
            <a:miter lim="800000"/>
            <a:headEnd/>
            <a:tailEnd/>
          </a:ln>
        </p:spPr>
      </p:pic>
      <p:pic>
        <p:nvPicPr>
          <p:cNvPr id="2058" name="Picture 10"/>
          <p:cNvPicPr>
            <a:picLocks noChangeAspect="1" noChangeArrowheads="1"/>
          </p:cNvPicPr>
          <p:nvPr/>
        </p:nvPicPr>
        <p:blipFill>
          <a:blip r:embed="rId11" cstate="print"/>
          <a:srcRect l="29065" t="29065" r="29065" b="30228"/>
          <a:stretch>
            <a:fillRect/>
          </a:stretch>
        </p:blipFill>
        <p:spPr bwMode="auto">
          <a:xfrm>
            <a:off x="1943708" y="3465004"/>
            <a:ext cx="1296144" cy="1260140"/>
          </a:xfrm>
          <a:prstGeom prst="rect">
            <a:avLst/>
          </a:prstGeom>
          <a:noFill/>
          <a:ln w="9525">
            <a:noFill/>
            <a:miter lim="800000"/>
            <a:headEnd/>
            <a:tailEnd/>
          </a:ln>
        </p:spPr>
      </p:pic>
      <p:sp>
        <p:nvSpPr>
          <p:cNvPr id="13" name="Rounded Rectangular Callout 12"/>
          <p:cNvSpPr/>
          <p:nvPr/>
        </p:nvSpPr>
        <p:spPr>
          <a:xfrm>
            <a:off x="5940152" y="152636"/>
            <a:ext cx="1296144" cy="684076"/>
          </a:xfrm>
          <a:prstGeom prst="wedgeRoundRectCallout">
            <a:avLst>
              <a:gd name="adj1" fmla="val -40430"/>
              <a:gd name="adj2" fmla="val 147900"/>
              <a:gd name="adj3" fmla="val 16667"/>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ular Callout 13"/>
          <p:cNvSpPr/>
          <p:nvPr/>
        </p:nvSpPr>
        <p:spPr>
          <a:xfrm>
            <a:off x="7488324" y="1088740"/>
            <a:ext cx="1296144" cy="684076"/>
          </a:xfrm>
          <a:prstGeom prst="wedgeRoundRectCallout">
            <a:avLst>
              <a:gd name="adj1" fmla="val -40430"/>
              <a:gd name="adj2" fmla="val 147900"/>
              <a:gd name="adj3" fmla="val 16667"/>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ular Callout 14"/>
          <p:cNvSpPr/>
          <p:nvPr/>
        </p:nvSpPr>
        <p:spPr>
          <a:xfrm>
            <a:off x="7344308" y="2600908"/>
            <a:ext cx="1296144" cy="684076"/>
          </a:xfrm>
          <a:prstGeom prst="wedgeRoundRectCallout">
            <a:avLst>
              <a:gd name="adj1" fmla="val -40430"/>
              <a:gd name="adj2" fmla="val 147900"/>
              <a:gd name="adj3" fmla="val 16667"/>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ular Callout 15"/>
          <p:cNvSpPr/>
          <p:nvPr/>
        </p:nvSpPr>
        <p:spPr>
          <a:xfrm>
            <a:off x="7056276" y="4257092"/>
            <a:ext cx="1296144" cy="684076"/>
          </a:xfrm>
          <a:prstGeom prst="wedgeRoundRectCallout">
            <a:avLst>
              <a:gd name="adj1" fmla="val -40430"/>
              <a:gd name="adj2" fmla="val 147900"/>
              <a:gd name="adj3" fmla="val 16667"/>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ular Callout 16"/>
          <p:cNvSpPr/>
          <p:nvPr/>
        </p:nvSpPr>
        <p:spPr>
          <a:xfrm>
            <a:off x="5040052" y="4545124"/>
            <a:ext cx="1296144" cy="684076"/>
          </a:xfrm>
          <a:prstGeom prst="wedgeRoundRectCallout">
            <a:avLst>
              <a:gd name="adj1" fmla="val -40430"/>
              <a:gd name="adj2" fmla="val 147900"/>
              <a:gd name="adj3" fmla="val 16667"/>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ular Callout 17"/>
          <p:cNvSpPr/>
          <p:nvPr/>
        </p:nvSpPr>
        <p:spPr>
          <a:xfrm>
            <a:off x="2087724" y="188640"/>
            <a:ext cx="1296144" cy="684076"/>
          </a:xfrm>
          <a:prstGeom prst="wedgeRoundRectCallout">
            <a:avLst>
              <a:gd name="adj1" fmla="val 66371"/>
              <a:gd name="adj2" fmla="val 146044"/>
              <a:gd name="adj3" fmla="val 16667"/>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ular Callout 18"/>
          <p:cNvSpPr/>
          <p:nvPr/>
        </p:nvSpPr>
        <p:spPr>
          <a:xfrm>
            <a:off x="719572" y="1520788"/>
            <a:ext cx="1296144" cy="684076"/>
          </a:xfrm>
          <a:prstGeom prst="wedgeRoundRectCallout">
            <a:avLst>
              <a:gd name="adj1" fmla="val 66371"/>
              <a:gd name="adj2" fmla="val 146044"/>
              <a:gd name="adj3" fmla="val 16667"/>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ular Callout 19"/>
          <p:cNvSpPr/>
          <p:nvPr/>
        </p:nvSpPr>
        <p:spPr>
          <a:xfrm>
            <a:off x="791580" y="3032956"/>
            <a:ext cx="1296144" cy="684076"/>
          </a:xfrm>
          <a:prstGeom prst="wedgeRoundRectCallout">
            <a:avLst>
              <a:gd name="adj1" fmla="val 66371"/>
              <a:gd name="adj2" fmla="val 146044"/>
              <a:gd name="adj3" fmla="val 16667"/>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ular Callout 20"/>
          <p:cNvSpPr/>
          <p:nvPr/>
        </p:nvSpPr>
        <p:spPr>
          <a:xfrm>
            <a:off x="1475656" y="4617132"/>
            <a:ext cx="1296144" cy="684076"/>
          </a:xfrm>
          <a:prstGeom prst="wedgeRoundRectCallout">
            <a:avLst>
              <a:gd name="adj1" fmla="val 66371"/>
              <a:gd name="adj2" fmla="val 146044"/>
              <a:gd name="adj3" fmla="val 16667"/>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4">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cstate="print"/>
          <a:srcRect l="33717" t="29065" r="29065" b="29065"/>
          <a:stretch>
            <a:fillRect/>
          </a:stretch>
        </p:blipFill>
        <p:spPr bwMode="auto">
          <a:xfrm>
            <a:off x="2555776" y="4869160"/>
            <a:ext cx="1296144" cy="145816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27913" t="27913" r="29053" b="29053"/>
          <a:stretch>
            <a:fillRect/>
          </a:stretch>
        </p:blipFill>
        <p:spPr bwMode="auto">
          <a:xfrm>
            <a:off x="5076056" y="404664"/>
            <a:ext cx="1332148" cy="1332148"/>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l="5815" t="5815" r="6955" b="5792"/>
          <a:stretch>
            <a:fillRect/>
          </a:stretch>
        </p:blipFill>
        <p:spPr bwMode="auto">
          <a:xfrm>
            <a:off x="6120172" y="4617132"/>
            <a:ext cx="1421209" cy="1440159"/>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l="10456" r="10456"/>
          <a:stretch>
            <a:fillRect/>
          </a:stretch>
        </p:blipFill>
        <p:spPr bwMode="auto">
          <a:xfrm>
            <a:off x="1727684" y="1700808"/>
            <a:ext cx="1188132" cy="1502289"/>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l="11619" r="10456"/>
          <a:stretch>
            <a:fillRect/>
          </a:stretch>
        </p:blipFill>
        <p:spPr bwMode="auto">
          <a:xfrm>
            <a:off x="4211960" y="2420888"/>
            <a:ext cx="1260140" cy="1617118"/>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4391980" y="4941168"/>
            <a:ext cx="1475805" cy="1475805"/>
          </a:xfrm>
          <a:prstGeom prst="rect">
            <a:avLst/>
          </a:prstGeom>
          <a:noFill/>
          <a:ln w="9525">
            <a:noFill/>
            <a:miter lim="800000"/>
            <a:headEnd/>
            <a:tailEnd/>
          </a:ln>
        </p:spPr>
      </p:pic>
      <p:pic>
        <p:nvPicPr>
          <p:cNvPr id="2055" name="Picture 7"/>
          <p:cNvPicPr>
            <a:picLocks noChangeAspect="1" noChangeArrowheads="1"/>
          </p:cNvPicPr>
          <p:nvPr/>
        </p:nvPicPr>
        <p:blipFill>
          <a:blip r:embed="rId8" cstate="print"/>
          <a:srcRect l="29065" t="29065" r="29065" b="29065"/>
          <a:stretch>
            <a:fillRect/>
          </a:stretch>
        </p:blipFill>
        <p:spPr bwMode="auto">
          <a:xfrm>
            <a:off x="6552220" y="1484784"/>
            <a:ext cx="1332148" cy="1332148"/>
          </a:xfrm>
          <a:prstGeom prst="rect">
            <a:avLst/>
          </a:prstGeom>
          <a:noFill/>
          <a:ln w="9525">
            <a:noFill/>
            <a:miter lim="800000"/>
            <a:headEnd/>
            <a:tailEnd/>
          </a:ln>
        </p:spPr>
      </p:pic>
      <p:pic>
        <p:nvPicPr>
          <p:cNvPr id="2056" name="Picture 8"/>
          <p:cNvPicPr>
            <a:picLocks noChangeAspect="1" noChangeArrowheads="1"/>
          </p:cNvPicPr>
          <p:nvPr/>
        </p:nvPicPr>
        <p:blipFill>
          <a:blip r:embed="rId9" cstate="print"/>
          <a:srcRect l="29077" t="29077" r="29053" b="29053"/>
          <a:stretch>
            <a:fillRect/>
          </a:stretch>
        </p:blipFill>
        <p:spPr bwMode="auto">
          <a:xfrm>
            <a:off x="3131840" y="620688"/>
            <a:ext cx="1296144" cy="1296144"/>
          </a:xfrm>
          <a:prstGeom prst="rect">
            <a:avLst/>
          </a:prstGeom>
          <a:noFill/>
          <a:ln w="9525">
            <a:noFill/>
            <a:miter lim="800000"/>
            <a:headEnd/>
            <a:tailEnd/>
          </a:ln>
        </p:spPr>
      </p:pic>
      <p:pic>
        <p:nvPicPr>
          <p:cNvPr id="2057" name="Picture 9"/>
          <p:cNvPicPr>
            <a:picLocks noChangeAspect="1" noChangeArrowheads="1"/>
          </p:cNvPicPr>
          <p:nvPr/>
        </p:nvPicPr>
        <p:blipFill>
          <a:blip r:embed="rId10" cstate="print"/>
          <a:srcRect l="27902" t="29065" r="30228" b="29065"/>
          <a:stretch>
            <a:fillRect/>
          </a:stretch>
        </p:blipFill>
        <p:spPr bwMode="auto">
          <a:xfrm>
            <a:off x="6372200" y="3032956"/>
            <a:ext cx="1296144" cy="1296144"/>
          </a:xfrm>
          <a:prstGeom prst="rect">
            <a:avLst/>
          </a:prstGeom>
          <a:noFill/>
          <a:ln w="9525">
            <a:noFill/>
            <a:miter lim="800000"/>
            <a:headEnd/>
            <a:tailEnd/>
          </a:ln>
        </p:spPr>
      </p:pic>
      <p:pic>
        <p:nvPicPr>
          <p:cNvPr id="2058" name="Picture 10"/>
          <p:cNvPicPr>
            <a:picLocks noChangeAspect="1" noChangeArrowheads="1"/>
          </p:cNvPicPr>
          <p:nvPr/>
        </p:nvPicPr>
        <p:blipFill>
          <a:blip r:embed="rId11" cstate="print"/>
          <a:srcRect l="29065" t="29065" r="29065" b="30228"/>
          <a:stretch>
            <a:fillRect/>
          </a:stretch>
        </p:blipFill>
        <p:spPr bwMode="auto">
          <a:xfrm>
            <a:off x="1943708" y="3465004"/>
            <a:ext cx="1296144" cy="1260140"/>
          </a:xfrm>
          <a:prstGeom prst="rect">
            <a:avLst/>
          </a:prstGeom>
          <a:noFill/>
          <a:ln w="9525">
            <a:noFill/>
            <a:miter lim="800000"/>
            <a:headEnd/>
            <a:tailEnd/>
          </a:ln>
        </p:spPr>
      </p:pic>
      <p:sp>
        <p:nvSpPr>
          <p:cNvPr id="13" name="Rounded Rectangular Callout 12"/>
          <p:cNvSpPr/>
          <p:nvPr/>
        </p:nvSpPr>
        <p:spPr>
          <a:xfrm>
            <a:off x="5112060" y="2204864"/>
            <a:ext cx="1296144" cy="684076"/>
          </a:xfrm>
          <a:prstGeom prst="wedgeRoundRectCallout">
            <a:avLst>
              <a:gd name="adj1" fmla="val -40430"/>
              <a:gd name="adj2" fmla="val 147900"/>
              <a:gd name="adj3" fmla="val 16667"/>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4">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cstate="print"/>
          <a:srcRect l="33717" t="29065" r="29065" b="29065"/>
          <a:stretch>
            <a:fillRect/>
          </a:stretch>
        </p:blipFill>
        <p:spPr bwMode="auto">
          <a:xfrm>
            <a:off x="2555776" y="4869160"/>
            <a:ext cx="1296144" cy="145816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27913" t="27913" r="29053" b="29053"/>
          <a:stretch>
            <a:fillRect/>
          </a:stretch>
        </p:blipFill>
        <p:spPr bwMode="auto">
          <a:xfrm>
            <a:off x="5076056" y="404664"/>
            <a:ext cx="1332148" cy="1332148"/>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l="5815" t="5815" r="6955" b="5792"/>
          <a:stretch>
            <a:fillRect/>
          </a:stretch>
        </p:blipFill>
        <p:spPr bwMode="auto">
          <a:xfrm>
            <a:off x="6120172" y="4617132"/>
            <a:ext cx="1421209" cy="1440159"/>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l="10456" r="10456"/>
          <a:stretch>
            <a:fillRect/>
          </a:stretch>
        </p:blipFill>
        <p:spPr bwMode="auto">
          <a:xfrm>
            <a:off x="1727684" y="1700808"/>
            <a:ext cx="1188132" cy="1502289"/>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4391980" y="4941168"/>
            <a:ext cx="1475805" cy="1475805"/>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srcRect l="29065" t="29065" r="29065" b="29065"/>
          <a:stretch>
            <a:fillRect/>
          </a:stretch>
        </p:blipFill>
        <p:spPr bwMode="auto">
          <a:xfrm>
            <a:off x="6552220" y="1484784"/>
            <a:ext cx="1332148" cy="1332148"/>
          </a:xfrm>
          <a:prstGeom prst="rect">
            <a:avLst/>
          </a:prstGeom>
          <a:noFill/>
          <a:ln w="9525">
            <a:noFill/>
            <a:miter lim="800000"/>
            <a:headEnd/>
            <a:tailEnd/>
          </a:ln>
        </p:spPr>
      </p:pic>
      <p:pic>
        <p:nvPicPr>
          <p:cNvPr id="2056" name="Picture 8"/>
          <p:cNvPicPr>
            <a:picLocks noChangeAspect="1" noChangeArrowheads="1"/>
          </p:cNvPicPr>
          <p:nvPr/>
        </p:nvPicPr>
        <p:blipFill>
          <a:blip r:embed="rId8" cstate="print"/>
          <a:srcRect l="29077" t="29077" r="29053" b="29053"/>
          <a:stretch>
            <a:fillRect/>
          </a:stretch>
        </p:blipFill>
        <p:spPr bwMode="auto">
          <a:xfrm>
            <a:off x="3131840" y="620688"/>
            <a:ext cx="1296144" cy="1296144"/>
          </a:xfrm>
          <a:prstGeom prst="rect">
            <a:avLst/>
          </a:prstGeom>
          <a:noFill/>
          <a:ln w="9525">
            <a:noFill/>
            <a:miter lim="800000"/>
            <a:headEnd/>
            <a:tailEnd/>
          </a:ln>
        </p:spPr>
      </p:pic>
      <p:pic>
        <p:nvPicPr>
          <p:cNvPr id="2057" name="Picture 9"/>
          <p:cNvPicPr>
            <a:picLocks noChangeAspect="1" noChangeArrowheads="1"/>
          </p:cNvPicPr>
          <p:nvPr/>
        </p:nvPicPr>
        <p:blipFill>
          <a:blip r:embed="rId9" cstate="print"/>
          <a:srcRect l="27902" t="29065" r="30228" b="29065"/>
          <a:stretch>
            <a:fillRect/>
          </a:stretch>
        </p:blipFill>
        <p:spPr bwMode="auto">
          <a:xfrm>
            <a:off x="6372200" y="3032956"/>
            <a:ext cx="1296144" cy="1296144"/>
          </a:xfrm>
          <a:prstGeom prst="rect">
            <a:avLst/>
          </a:prstGeom>
          <a:noFill/>
          <a:ln w="9525">
            <a:noFill/>
            <a:miter lim="800000"/>
            <a:headEnd/>
            <a:tailEnd/>
          </a:ln>
        </p:spPr>
      </p:pic>
      <p:pic>
        <p:nvPicPr>
          <p:cNvPr id="2058" name="Picture 10"/>
          <p:cNvPicPr>
            <a:picLocks noChangeAspect="1" noChangeArrowheads="1"/>
          </p:cNvPicPr>
          <p:nvPr/>
        </p:nvPicPr>
        <p:blipFill>
          <a:blip r:embed="rId10" cstate="print"/>
          <a:srcRect l="29065" t="29065" r="29065" b="30228"/>
          <a:stretch>
            <a:fillRect/>
          </a:stretch>
        </p:blipFill>
        <p:spPr bwMode="auto">
          <a:xfrm>
            <a:off x="1943708" y="3465004"/>
            <a:ext cx="1296144" cy="1260140"/>
          </a:xfrm>
          <a:prstGeom prst="rect">
            <a:avLst/>
          </a:prstGeom>
          <a:noFill/>
          <a:ln w="9525">
            <a:noFill/>
            <a:miter lim="800000"/>
            <a:headEnd/>
            <a:tailEnd/>
          </a:ln>
        </p:spPr>
      </p:pic>
      <p:sp>
        <p:nvSpPr>
          <p:cNvPr id="13" name="Rounded Rectangular Callout 12"/>
          <p:cNvSpPr/>
          <p:nvPr/>
        </p:nvSpPr>
        <p:spPr>
          <a:xfrm>
            <a:off x="5940152" y="152636"/>
            <a:ext cx="1296144" cy="684076"/>
          </a:xfrm>
          <a:prstGeom prst="wedgeRoundRectCallout">
            <a:avLst>
              <a:gd name="adj1" fmla="val -40430"/>
              <a:gd name="adj2" fmla="val 147900"/>
              <a:gd name="adj3" fmla="val 16667"/>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ular Callout 13"/>
          <p:cNvSpPr/>
          <p:nvPr/>
        </p:nvSpPr>
        <p:spPr>
          <a:xfrm>
            <a:off x="7488324" y="1088740"/>
            <a:ext cx="1296144" cy="684076"/>
          </a:xfrm>
          <a:prstGeom prst="wedgeRoundRectCallout">
            <a:avLst>
              <a:gd name="adj1" fmla="val -40430"/>
              <a:gd name="adj2" fmla="val 147900"/>
              <a:gd name="adj3" fmla="val 16667"/>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ular Callout 14"/>
          <p:cNvSpPr/>
          <p:nvPr/>
        </p:nvSpPr>
        <p:spPr>
          <a:xfrm>
            <a:off x="7344308" y="2600908"/>
            <a:ext cx="1296144" cy="684076"/>
          </a:xfrm>
          <a:prstGeom prst="wedgeRoundRectCallout">
            <a:avLst>
              <a:gd name="adj1" fmla="val -40430"/>
              <a:gd name="adj2" fmla="val 147900"/>
              <a:gd name="adj3" fmla="val 16667"/>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ular Callout 15"/>
          <p:cNvSpPr/>
          <p:nvPr/>
        </p:nvSpPr>
        <p:spPr>
          <a:xfrm>
            <a:off x="7056276" y="4257092"/>
            <a:ext cx="1296144" cy="684076"/>
          </a:xfrm>
          <a:prstGeom prst="wedgeRoundRectCallout">
            <a:avLst>
              <a:gd name="adj1" fmla="val -40430"/>
              <a:gd name="adj2" fmla="val 147900"/>
              <a:gd name="adj3" fmla="val 16667"/>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ular Callout 16"/>
          <p:cNvSpPr/>
          <p:nvPr/>
        </p:nvSpPr>
        <p:spPr>
          <a:xfrm>
            <a:off x="5040052" y="4545124"/>
            <a:ext cx="1296144" cy="684076"/>
          </a:xfrm>
          <a:prstGeom prst="wedgeRoundRectCallout">
            <a:avLst>
              <a:gd name="adj1" fmla="val -40430"/>
              <a:gd name="adj2" fmla="val 147900"/>
              <a:gd name="adj3" fmla="val 16667"/>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ular Callout 17"/>
          <p:cNvSpPr/>
          <p:nvPr/>
        </p:nvSpPr>
        <p:spPr>
          <a:xfrm>
            <a:off x="2087724" y="188640"/>
            <a:ext cx="1296144" cy="684076"/>
          </a:xfrm>
          <a:prstGeom prst="wedgeRoundRectCallout">
            <a:avLst>
              <a:gd name="adj1" fmla="val 66371"/>
              <a:gd name="adj2" fmla="val 146044"/>
              <a:gd name="adj3" fmla="val 16667"/>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ular Callout 18"/>
          <p:cNvSpPr/>
          <p:nvPr/>
        </p:nvSpPr>
        <p:spPr>
          <a:xfrm>
            <a:off x="719572" y="1520788"/>
            <a:ext cx="1296144" cy="684076"/>
          </a:xfrm>
          <a:prstGeom prst="wedgeRoundRectCallout">
            <a:avLst>
              <a:gd name="adj1" fmla="val 66371"/>
              <a:gd name="adj2" fmla="val 146044"/>
              <a:gd name="adj3" fmla="val 16667"/>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ular Callout 19"/>
          <p:cNvSpPr/>
          <p:nvPr/>
        </p:nvSpPr>
        <p:spPr>
          <a:xfrm>
            <a:off x="791580" y="3032956"/>
            <a:ext cx="1296144" cy="684076"/>
          </a:xfrm>
          <a:prstGeom prst="wedgeRoundRectCallout">
            <a:avLst>
              <a:gd name="adj1" fmla="val 66371"/>
              <a:gd name="adj2" fmla="val 146044"/>
              <a:gd name="adj3" fmla="val 16667"/>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ular Callout 20"/>
          <p:cNvSpPr/>
          <p:nvPr/>
        </p:nvSpPr>
        <p:spPr>
          <a:xfrm>
            <a:off x="1475656" y="4617132"/>
            <a:ext cx="1296144" cy="684076"/>
          </a:xfrm>
          <a:prstGeom prst="wedgeRoundRectCallout">
            <a:avLst>
              <a:gd name="adj1" fmla="val 66371"/>
              <a:gd name="adj2" fmla="val 146044"/>
              <a:gd name="adj3" fmla="val 16667"/>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p:cNvPicPr>
            <a:picLocks noChangeAspect="1" noChangeArrowheads="1"/>
          </p:cNvPicPr>
          <p:nvPr/>
        </p:nvPicPr>
        <p:blipFill>
          <a:blip r:embed="rId11" cstate="print"/>
          <a:srcRect l="11619" r="10456"/>
          <a:stretch>
            <a:fillRect/>
          </a:stretch>
        </p:blipFill>
        <p:spPr bwMode="auto">
          <a:xfrm>
            <a:off x="4211960" y="2420888"/>
            <a:ext cx="1260140" cy="1617118"/>
          </a:xfrm>
          <a:prstGeom prst="rect">
            <a:avLst/>
          </a:prstGeom>
          <a:noFill/>
          <a:ln w="9525">
            <a:noFill/>
            <a:miter lim="800000"/>
            <a:headEnd/>
            <a:tailEnd/>
          </a:ln>
        </p:spPr>
      </p:pic>
      <p:sp>
        <p:nvSpPr>
          <p:cNvPr id="23" name="Rounded Rectangular Callout 22"/>
          <p:cNvSpPr/>
          <p:nvPr/>
        </p:nvSpPr>
        <p:spPr>
          <a:xfrm>
            <a:off x="5112060" y="2204864"/>
            <a:ext cx="1296144" cy="684076"/>
          </a:xfrm>
          <a:prstGeom prst="wedgeRoundRectCallout">
            <a:avLst>
              <a:gd name="adj1" fmla="val -40430"/>
              <a:gd name="adj2" fmla="val 147900"/>
              <a:gd name="adj3" fmla="val 16667"/>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19359306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4016" y="116632"/>
          <a:ext cx="8820472" cy="6045200"/>
        </p:xfrm>
        <a:graphic>
          <a:graphicData uri="http://schemas.openxmlformats.org/drawingml/2006/table">
            <a:tbl>
              <a:tblPr>
                <a:tableStyleId>{BC89EF96-8CEA-46FF-86C4-4CE0E7609802}</a:tableStyleId>
              </a:tblPr>
              <a:tblGrid>
                <a:gridCol w="363989"/>
                <a:gridCol w="1749617"/>
                <a:gridCol w="6706866"/>
              </a:tblGrid>
              <a:tr h="370840">
                <a:tc>
                  <a:txBody>
                    <a:bodyPr/>
                    <a:lstStyle/>
                    <a:p>
                      <a:pPr algn="ctr"/>
                      <a:r>
                        <a:rPr lang="en-US" dirty="0" smtClean="0"/>
                        <a:t>1</a:t>
                      </a:r>
                      <a:endParaRPr lang="en-US" dirty="0"/>
                    </a:p>
                  </a:txBody>
                  <a:tcPr anchor="ctr"/>
                </a:tc>
                <a:tc>
                  <a:txBody>
                    <a:bodyPr/>
                    <a:lstStyle/>
                    <a:p>
                      <a:pPr algn="ctr"/>
                      <a:r>
                        <a:rPr lang="en-US" dirty="0" smtClean="0"/>
                        <a:t>Facilitator</a:t>
                      </a:r>
                      <a:endParaRPr lang="en-US" dirty="0"/>
                    </a:p>
                  </a:txBody>
                  <a:tcPr anchor="ctr"/>
                </a:tc>
                <a:tc>
                  <a:txBody>
                    <a:bodyPr/>
                    <a:lstStyle/>
                    <a:p>
                      <a:r>
                        <a:rPr lang="en-US" sz="1800" kern="1200" dirty="0" smtClean="0"/>
                        <a:t>Reviews the process at the outset, even if everyone is familiar with it. Sets time limits and keeps time carefully. Participates in discussions but is on the lookout for others who want to get in conversations.</a:t>
                      </a:r>
                      <a:endParaRPr lang="en-US" dirty="0"/>
                    </a:p>
                  </a:txBody>
                  <a:tcPr/>
                </a:tc>
              </a:tr>
              <a:tr h="370840">
                <a:tc>
                  <a:txBody>
                    <a:bodyPr/>
                    <a:lstStyle/>
                    <a:p>
                      <a:pPr algn="ctr"/>
                      <a:r>
                        <a:rPr lang="en-US" dirty="0" smtClean="0"/>
                        <a:t>2</a:t>
                      </a:r>
                      <a:endParaRPr lang="en-US" dirty="0"/>
                    </a:p>
                  </a:txBody>
                  <a:tcPr anchor="ctr"/>
                </a:tc>
                <a:tc>
                  <a:txBody>
                    <a:bodyPr/>
                    <a:lstStyle/>
                    <a:p>
                      <a:pPr algn="ctr"/>
                      <a:r>
                        <a:rPr lang="en-US" dirty="0" smtClean="0"/>
                        <a:t>Presenter or presenter team</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Prepares an issue for consultancy. Is clear about the specific questions that should be addressed. Presents the issue to participants – participants are silent during this period.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Unlike most discussions of this nature, the presenter does not participate in the group discussion. Sits outside the group and does not maintain eye contact during the discussion but rather takes notes and gauges what is helpful and what is not. Later, is specific about the feedback that was helpful. </a:t>
                      </a:r>
                    </a:p>
                  </a:txBody>
                  <a:tcPr/>
                </a:tc>
              </a:tr>
              <a:tr h="369128">
                <a:tc>
                  <a:txBody>
                    <a:bodyPr/>
                    <a:lstStyle/>
                    <a:p>
                      <a:pPr algn="ctr"/>
                      <a:r>
                        <a:rPr lang="en-US" dirty="0" smtClean="0"/>
                        <a:t>3</a:t>
                      </a:r>
                      <a:endParaRPr lang="en-US" dirty="0"/>
                    </a:p>
                  </a:txBody>
                  <a:tcPr anchor="ctr"/>
                </a:tc>
                <a:tc>
                  <a:txBody>
                    <a:bodyPr/>
                    <a:lstStyle/>
                    <a:p>
                      <a:pPr algn="ctr"/>
                      <a:r>
                        <a:rPr lang="en-US" dirty="0" smtClean="0"/>
                        <a:t>Participants to Presenter</a:t>
                      </a:r>
                      <a:endParaRPr lang="en-US" dirty="0"/>
                    </a:p>
                  </a:txBody>
                  <a:tcPr anchor="ctr"/>
                </a:tc>
                <a:tc>
                  <a:txBody>
                    <a:bodyPr/>
                    <a:lstStyle/>
                    <a:p>
                      <a:r>
                        <a:rPr lang="en-US" sz="1800" kern="1200" dirty="0" smtClean="0">
                          <a:solidFill>
                            <a:schemeClr val="tx1"/>
                          </a:solidFill>
                          <a:latin typeface="+mn-lt"/>
                          <a:ea typeface="+mn-ea"/>
                          <a:cs typeface="+mn-cs"/>
                        </a:rPr>
                        <a:t>Probing or clarifying questions brief</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Participants</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Address the issue brought by the presenter and give feedback that is both warm (positive) and cool (critical). The feedback should be given in a supportive tone and discussants should provide practical suggestions. </a:t>
                      </a:r>
                      <a:endParaRPr lang="en-US" dirty="0"/>
                    </a:p>
                  </a:txBody>
                  <a:tcPr/>
                </a:tc>
              </a:tr>
              <a:tr h="370840">
                <a:tc>
                  <a:txBody>
                    <a:bodyPr/>
                    <a:lstStyle/>
                    <a:p>
                      <a:r>
                        <a:rPr lang="en-US" dirty="0" smtClean="0"/>
                        <a:t>5</a:t>
                      </a:r>
                      <a:endParaRPr lang="en-US" dirty="0"/>
                    </a:p>
                  </a:txBody>
                  <a:tcPr anchor="ctr"/>
                </a:tc>
                <a:tc>
                  <a:txBody>
                    <a:bodyPr/>
                    <a:lstStyle/>
                    <a:p>
                      <a:pPr algn="ctr"/>
                      <a:r>
                        <a:rPr lang="en-US" dirty="0" smtClean="0"/>
                        <a:t>Presenter</a:t>
                      </a:r>
                      <a:endParaRPr lang="en-US" dirty="0"/>
                    </a:p>
                  </a:txBody>
                  <a:tcPr anchor="ctr"/>
                </a:tc>
                <a:tc>
                  <a:txBody>
                    <a:bodyPr/>
                    <a:lstStyle/>
                    <a:p>
                      <a:r>
                        <a:rPr lang="en-US" sz="1800" kern="1200" dirty="0" smtClean="0">
                          <a:solidFill>
                            <a:schemeClr val="tx1"/>
                          </a:solidFill>
                          <a:latin typeface="+mn-lt"/>
                          <a:ea typeface="+mn-ea"/>
                          <a:cs typeface="+mn-cs"/>
                        </a:rPr>
                        <a:t>Presenter response to group feedback </a:t>
                      </a:r>
                      <a:endParaRPr lang="en-US" dirty="0"/>
                    </a:p>
                  </a:txBody>
                  <a:tcPr/>
                </a:tc>
              </a:tr>
              <a:tr h="370840">
                <a:tc>
                  <a:txBody>
                    <a:bodyPr/>
                    <a:lstStyle/>
                    <a:p>
                      <a:r>
                        <a:rPr lang="en-US" dirty="0" smtClean="0"/>
                        <a:t>6</a:t>
                      </a:r>
                      <a:endParaRPr lang="en-US" dirty="0"/>
                    </a:p>
                  </a:txBody>
                  <a:tcPr/>
                </a:tc>
                <a:tc>
                  <a:txBody>
                    <a:bodyPr/>
                    <a:lstStyle/>
                    <a:p>
                      <a:pPr algn="ctr"/>
                      <a:r>
                        <a:rPr lang="en-US" dirty="0" smtClean="0"/>
                        <a:t>Facilitator + all</a:t>
                      </a:r>
                      <a:endParaRPr lang="en-US" dirty="0"/>
                    </a:p>
                  </a:txBody>
                  <a:tcPr/>
                </a:tc>
                <a:tc>
                  <a:txBody>
                    <a:bodyPr/>
                    <a:lstStyle/>
                    <a:p>
                      <a:r>
                        <a:rPr lang="en-US" dirty="0" smtClean="0"/>
                        <a:t>Debrief: </a:t>
                      </a:r>
                      <a:r>
                        <a:rPr lang="en-US" sz="1800" kern="1200" dirty="0" smtClean="0">
                          <a:solidFill>
                            <a:schemeClr val="tx1"/>
                          </a:solidFill>
                          <a:latin typeface="+mn-lt"/>
                          <a:ea typeface="+mn-ea"/>
                          <a:cs typeface="+mn-cs"/>
                        </a:rPr>
                        <a:t>Facilitator leads discussion, critiquing the process </a:t>
                      </a:r>
                      <a:endParaRPr lang="en-US" dirty="0"/>
                    </a:p>
                  </a:txBody>
                  <a:tcPr/>
                </a:tc>
              </a:tr>
            </a:tbl>
          </a:graphicData>
        </a:graphic>
      </p:graphicFrame>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03548" y="368660"/>
          <a:ext cx="8244916" cy="5040561"/>
        </p:xfrm>
        <a:graphic>
          <a:graphicData uri="http://schemas.openxmlformats.org/drawingml/2006/table">
            <a:tbl>
              <a:tblPr>
                <a:tableStyleId>{BC89EF96-8CEA-46FF-86C4-4CE0E7609802}</a:tableStyleId>
              </a:tblPr>
              <a:tblGrid>
                <a:gridCol w="1980220"/>
                <a:gridCol w="6264696"/>
              </a:tblGrid>
              <a:tr h="720080">
                <a:tc gridSpan="2">
                  <a:txBody>
                    <a:bodyPr/>
                    <a:lstStyle/>
                    <a:p>
                      <a:r>
                        <a:rPr lang="en-US" sz="2000" dirty="0" smtClean="0"/>
                        <a:t>After asking clarifying questions, participants offer three levels of feedback:</a:t>
                      </a:r>
                      <a:endParaRPr lang="en-US" sz="2000" dirty="0"/>
                    </a:p>
                  </a:txBody>
                  <a:tcPr anchor="ctr"/>
                </a:tc>
                <a:tc hMerge="1">
                  <a:txBody>
                    <a:bodyPr/>
                    <a:lstStyle/>
                    <a:p>
                      <a:endParaRPr lang="en-US" dirty="0"/>
                    </a:p>
                  </a:txBody>
                  <a:tcPr/>
                </a:tc>
              </a:tr>
              <a:tr h="1028686">
                <a:tc>
                  <a:txBody>
                    <a:bodyPr/>
                    <a:lstStyle/>
                    <a:p>
                      <a:pPr algn="ctr"/>
                      <a:r>
                        <a:rPr lang="en-US" sz="2000" b="1" dirty="0" smtClean="0"/>
                        <a:t>1. warm</a:t>
                      </a:r>
                      <a:endParaRPr lang="en-US" sz="2000" b="1" dirty="0"/>
                    </a:p>
                  </a:txBody>
                  <a:tcPr anchor="ctr"/>
                </a:tc>
                <a:tc>
                  <a:txBody>
                    <a:bodyPr/>
                    <a:lstStyle/>
                    <a:p>
                      <a:r>
                        <a:rPr lang="en-US" sz="2000" dirty="0" smtClean="0"/>
                        <a:t>respondents describe what they see working or what they like in a work.</a:t>
                      </a:r>
                      <a:endParaRPr lang="en-US" sz="2000" dirty="0"/>
                    </a:p>
                  </a:txBody>
                  <a:tcPr anchor="ctr"/>
                </a:tc>
              </a:tr>
              <a:tr h="2263109">
                <a:tc>
                  <a:txBody>
                    <a:bodyPr/>
                    <a:lstStyle/>
                    <a:p>
                      <a:pPr algn="ctr"/>
                      <a:r>
                        <a:rPr lang="en-US" sz="2000" b="1" dirty="0" smtClean="0"/>
                        <a:t>2. cool</a:t>
                      </a:r>
                      <a:endParaRPr lang="en-US" sz="2000" b="1" dirty="0"/>
                    </a:p>
                  </a:txBody>
                  <a:tcPr anchor="ctr"/>
                </a:tc>
                <a:tc>
                  <a:txBody>
                    <a:bodyPr/>
                    <a:lstStyle/>
                    <a:p>
                      <a:r>
                        <a:rPr lang="en-US" sz="2000" dirty="0" smtClean="0"/>
                        <a:t>respondents consider aspects of the work that might be improved or clarified by framing their response in the form of a question: "I wonder if…?" or "Have you thought about…?"</a:t>
                      </a:r>
                      <a:endParaRPr lang="en-US" sz="2000" dirty="0"/>
                    </a:p>
                  </a:txBody>
                  <a:tcPr anchor="ctr"/>
                </a:tc>
              </a:tr>
              <a:tr h="1028686">
                <a:tc>
                  <a:txBody>
                    <a:bodyPr/>
                    <a:lstStyle/>
                    <a:p>
                      <a:pPr algn="ctr"/>
                      <a:r>
                        <a:rPr lang="en-US" sz="2000" b="1" dirty="0" smtClean="0"/>
                        <a:t>3. hard</a:t>
                      </a:r>
                      <a:endParaRPr lang="en-US" sz="2000" b="1" dirty="0"/>
                    </a:p>
                  </a:txBody>
                  <a:tcPr anchor="ctr"/>
                </a:tc>
                <a:tc>
                  <a:txBody>
                    <a:bodyPr/>
                    <a:lstStyle/>
                    <a:p>
                      <a:r>
                        <a:rPr lang="en-US" sz="2000" dirty="0" smtClean="0"/>
                        <a:t>respondents ask deeper questions that get at larger, structural aspects of the work.</a:t>
                      </a:r>
                      <a:endParaRPr lang="en-US" sz="2000" dirty="0"/>
                    </a:p>
                  </a:txBody>
                  <a:tcPr anchor="ctr"/>
                </a:tc>
              </a:tr>
            </a:tbl>
          </a:graphicData>
        </a:graphic>
      </p:graphicFrame>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27551" y="152636"/>
            <a:ext cx="8147889" cy="6110917"/>
          </a:xfrm>
          <a:prstGeom prst="rect">
            <a:avLst/>
          </a:prstGeom>
        </p:spPr>
      </p:pic>
      <p:sp>
        <p:nvSpPr>
          <p:cNvPr id="3" name="TextBox 2"/>
          <p:cNvSpPr txBox="1"/>
          <p:nvPr/>
        </p:nvSpPr>
        <p:spPr>
          <a:xfrm>
            <a:off x="-252536" y="6423719"/>
            <a:ext cx="9000492" cy="461665"/>
          </a:xfrm>
          <a:prstGeom prst="rect">
            <a:avLst/>
          </a:prstGeom>
          <a:noFill/>
        </p:spPr>
        <p:txBody>
          <a:bodyPr wrap="square" rtlCol="0">
            <a:spAutoFit/>
          </a:bodyPr>
          <a:lstStyle/>
          <a:p>
            <a:pPr algn="r"/>
            <a:r>
              <a:rPr lang="en-US" sz="1200" dirty="0" smtClean="0"/>
              <a:t>Image credit: Introduction to </a:t>
            </a:r>
            <a:r>
              <a:rPr lang="en-US" sz="1200" dirty="0" err="1" smtClean="0"/>
              <a:t>Monstering</a:t>
            </a:r>
            <a:r>
              <a:rPr lang="en-US" sz="1200" dirty="0" smtClean="0"/>
              <a:t> from </a:t>
            </a:r>
            <a:r>
              <a:rPr lang="en-US" sz="1200" dirty="0" err="1" smtClean="0"/>
              <a:t>WorldIslandInfo</a:t>
            </a:r>
            <a:endParaRPr lang="en-US" sz="1200" dirty="0" smtClean="0"/>
          </a:p>
          <a:p>
            <a:pPr algn="r"/>
            <a:r>
              <a:rPr lang="pl-PL" sz="1100" dirty="0" smtClean="0"/>
              <a:t>http</a:t>
            </a:r>
            <a:r>
              <a:rPr lang="pl-PL" sz="1100" dirty="0"/>
              <a:t>://</a:t>
            </a:r>
            <a:r>
              <a:rPr lang="pl-PL" sz="1100" dirty="0" err="1"/>
              <a:t>www.flickr.com</a:t>
            </a:r>
            <a:r>
              <a:rPr lang="pl-PL" sz="1100" dirty="0"/>
              <a:t>/</a:t>
            </a:r>
            <a:r>
              <a:rPr lang="pl-PL" sz="1100" dirty="0" err="1"/>
              <a:t>photos</a:t>
            </a:r>
            <a:r>
              <a:rPr lang="pl-PL" sz="1100" dirty="0"/>
              <a:t>/76074333@N00/318034222/in/set-72057594137055528</a:t>
            </a:r>
            <a:r>
              <a:rPr lang="en-US" sz="1100" dirty="0" smtClean="0"/>
              <a:t> </a:t>
            </a:r>
            <a:endParaRPr lang="en-US" sz="1100" dirty="0"/>
          </a:p>
        </p:txBody>
      </p:sp>
      <p:sp>
        <p:nvSpPr>
          <p:cNvPr id="4" name="Rounded Rectangle 3"/>
          <p:cNvSpPr/>
          <p:nvPr/>
        </p:nvSpPr>
        <p:spPr>
          <a:xfrm>
            <a:off x="3887924" y="5625244"/>
            <a:ext cx="4788532" cy="468052"/>
          </a:xfrm>
          <a:prstGeom prst="roundRect">
            <a:avLst/>
          </a:prstGeom>
          <a:solidFill>
            <a:schemeClr val="bg1">
              <a:lumMod val="75000"/>
              <a:alpha val="8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200" spc="300" dirty="0">
                <a:solidFill>
                  <a:schemeClr val="tx1"/>
                </a:solidFill>
              </a:rPr>
              <a:t>l</a:t>
            </a:r>
            <a:r>
              <a:rPr lang="en-US" sz="3200" spc="300" dirty="0" smtClean="0">
                <a:solidFill>
                  <a:schemeClr val="tx1"/>
                </a:solidFill>
              </a:rPr>
              <a:t>ess about training</a:t>
            </a:r>
            <a:endParaRPr lang="en-US" sz="3200" spc="300" dirty="0">
              <a:solidFill>
                <a:schemeClr val="tx1"/>
              </a:solidFill>
            </a:endParaRPr>
          </a:p>
        </p:txBody>
      </p:sp>
    </p:spTree>
    <p:extLst>
      <p:ext uri="{BB962C8B-B14F-4D97-AF65-F5344CB8AC3E}">
        <p14:creationId xmlns="" xmlns:p14="http://schemas.microsoft.com/office/powerpoint/2010/main" val="56516250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67544" y="296652"/>
            <a:ext cx="8316924" cy="5548948"/>
          </a:xfrm>
          <a:prstGeom prst="rect">
            <a:avLst/>
          </a:prstGeom>
        </p:spPr>
      </p:pic>
      <p:sp>
        <p:nvSpPr>
          <p:cNvPr id="3" name="TextBox 2"/>
          <p:cNvSpPr txBox="1"/>
          <p:nvPr/>
        </p:nvSpPr>
        <p:spPr>
          <a:xfrm>
            <a:off x="-144524" y="6387715"/>
            <a:ext cx="9000492" cy="461665"/>
          </a:xfrm>
          <a:prstGeom prst="rect">
            <a:avLst/>
          </a:prstGeom>
          <a:noFill/>
        </p:spPr>
        <p:txBody>
          <a:bodyPr wrap="square" rtlCol="0">
            <a:spAutoFit/>
          </a:bodyPr>
          <a:lstStyle/>
          <a:p>
            <a:pPr algn="r"/>
            <a:r>
              <a:rPr lang="en-US" sz="1200" dirty="0" smtClean="0"/>
              <a:t>Image credit: First grade class from </a:t>
            </a:r>
            <a:r>
              <a:rPr lang="en-US" sz="1200" dirty="0" err="1" smtClean="0"/>
              <a:t>WoodleyWonderWorks</a:t>
            </a:r>
            <a:endParaRPr lang="en-US" sz="1200" dirty="0" smtClean="0"/>
          </a:p>
          <a:p>
            <a:pPr algn="r"/>
            <a:r>
              <a:rPr lang="pl-PL" sz="1100" dirty="0"/>
              <a:t>http://</a:t>
            </a:r>
            <a:r>
              <a:rPr lang="pl-PL" sz="1100" dirty="0" err="1"/>
              <a:t>www.flickr.com</a:t>
            </a:r>
            <a:r>
              <a:rPr lang="pl-PL" sz="1100" dirty="0"/>
              <a:t>/</a:t>
            </a:r>
            <a:r>
              <a:rPr lang="pl-PL" sz="1100" dirty="0" err="1"/>
              <a:t>photos</a:t>
            </a:r>
            <a:r>
              <a:rPr lang="pl-PL" sz="1100" dirty="0"/>
              <a:t>/</a:t>
            </a:r>
            <a:r>
              <a:rPr lang="pl-PL" sz="1100" dirty="0" err="1"/>
              <a:t>wwworks</a:t>
            </a:r>
            <a:r>
              <a:rPr lang="pl-PL" sz="1100" dirty="0"/>
              <a:t>/4005631298/in/set-72157627432819304</a:t>
            </a:r>
            <a:endParaRPr lang="en-US" sz="1100" dirty="0"/>
          </a:p>
        </p:txBody>
      </p:sp>
      <p:sp>
        <p:nvSpPr>
          <p:cNvPr id="4" name="Rounded Rectangle 3"/>
          <p:cNvSpPr/>
          <p:nvPr/>
        </p:nvSpPr>
        <p:spPr>
          <a:xfrm>
            <a:off x="431540" y="5373216"/>
            <a:ext cx="5040560" cy="468052"/>
          </a:xfrm>
          <a:prstGeom prst="roundRect">
            <a:avLst/>
          </a:prstGeom>
          <a:solidFill>
            <a:schemeClr val="bg1">
              <a:lumMod val="75000"/>
              <a:alpha val="8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200" spc="300" dirty="0">
                <a:solidFill>
                  <a:schemeClr val="tx1"/>
                </a:solidFill>
              </a:rPr>
              <a:t>m</a:t>
            </a:r>
            <a:r>
              <a:rPr lang="en-US" sz="3200" spc="300" dirty="0" smtClean="0">
                <a:solidFill>
                  <a:schemeClr val="tx1"/>
                </a:solidFill>
              </a:rPr>
              <a:t>ore about facilitating</a:t>
            </a:r>
            <a:endParaRPr lang="en-US" sz="3200" spc="300" dirty="0">
              <a:solidFill>
                <a:schemeClr val="tx1"/>
              </a:solidFill>
            </a:endParaRPr>
          </a:p>
        </p:txBody>
      </p:sp>
    </p:spTree>
    <p:extLst>
      <p:ext uri="{BB962C8B-B14F-4D97-AF65-F5344CB8AC3E}">
        <p14:creationId xmlns="" xmlns:p14="http://schemas.microsoft.com/office/powerpoint/2010/main" val="301118258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51fqKmrkawL.jpg"/>
          <p:cNvPicPr>
            <a:picLocks noChangeAspect="1" noChangeArrowheads="1"/>
          </p:cNvPicPr>
          <p:nvPr/>
        </p:nvPicPr>
        <p:blipFill>
          <a:blip r:embed="rId2" cstate="print"/>
          <a:srcRect/>
          <a:stretch>
            <a:fillRect/>
          </a:stretch>
        </p:blipFill>
        <p:spPr bwMode="auto">
          <a:xfrm>
            <a:off x="304800" y="381000"/>
            <a:ext cx="4762500" cy="3857625"/>
          </a:xfrm>
          <a:prstGeom prst="rect">
            <a:avLst/>
          </a:prstGeom>
          <a:noFill/>
        </p:spPr>
      </p:pic>
      <p:sp>
        <p:nvSpPr>
          <p:cNvPr id="4" name="TextBox 3"/>
          <p:cNvSpPr txBox="1"/>
          <p:nvPr/>
        </p:nvSpPr>
        <p:spPr>
          <a:xfrm>
            <a:off x="5257800" y="1219200"/>
            <a:ext cx="3657600" cy="923330"/>
          </a:xfrm>
          <a:prstGeom prst="rect">
            <a:avLst/>
          </a:prstGeom>
          <a:noFill/>
        </p:spPr>
        <p:txBody>
          <a:bodyPr wrap="square" rtlCol="0">
            <a:spAutoFit/>
          </a:bodyPr>
          <a:lstStyle/>
          <a:p>
            <a:r>
              <a:rPr lang="en-US" dirty="0" smtClean="0"/>
              <a:t>Information &amp; Library Science Library</a:t>
            </a:r>
          </a:p>
          <a:p>
            <a:endParaRPr lang="en-US" dirty="0" smtClean="0"/>
          </a:p>
          <a:p>
            <a:r>
              <a:rPr lang="en-US" dirty="0" smtClean="0"/>
              <a:t>Z711.25.C65 L53 2009</a:t>
            </a:r>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397000"/>
          <a:ext cx="6096000" cy="3169920"/>
        </p:xfrm>
        <a:graphic>
          <a:graphicData uri="http://schemas.openxmlformats.org/drawingml/2006/table">
            <a:tbl>
              <a:tblPr>
                <a:tableStyleId>{9D7B26C5-4107-4FEC-AEDC-1716B250A1EF}</a:tableStyleId>
              </a:tblPr>
              <a:tblGrid>
                <a:gridCol w="2032000"/>
                <a:gridCol w="2032000"/>
                <a:gridCol w="2032000"/>
              </a:tblGrid>
              <a:tr h="370840">
                <a:tc>
                  <a:txBody>
                    <a:bodyPr/>
                    <a:lstStyle/>
                    <a:p>
                      <a:r>
                        <a:rPr lang="en-US" sz="2000" dirty="0" err="1" smtClean="0"/>
                        <a:t>Qualtrics</a:t>
                      </a:r>
                      <a:endParaRPr lang="en-US" sz="2000" dirty="0"/>
                    </a:p>
                  </a:txBody>
                  <a:tcPr/>
                </a:tc>
                <a:tc>
                  <a:txBody>
                    <a:bodyPr/>
                    <a:lstStyle/>
                    <a:p>
                      <a:r>
                        <a:rPr lang="en-US" sz="2000" dirty="0" smtClean="0"/>
                        <a:t>Laura</a:t>
                      </a:r>
                      <a:endParaRPr lang="en-US" sz="2000" dirty="0"/>
                    </a:p>
                  </a:txBody>
                  <a:tcPr/>
                </a:tc>
                <a:tc>
                  <a:txBody>
                    <a:bodyPr/>
                    <a:lstStyle/>
                    <a:p>
                      <a:r>
                        <a:rPr lang="en-US" sz="2000" dirty="0" smtClean="0"/>
                        <a:t>Tues Nov 12</a:t>
                      </a:r>
                      <a:endParaRPr lang="en-US" sz="2000" dirty="0"/>
                    </a:p>
                  </a:txBody>
                  <a:tcPr/>
                </a:tc>
              </a:tr>
              <a:tr h="370840">
                <a:tc>
                  <a:txBody>
                    <a:bodyPr/>
                    <a:lstStyle/>
                    <a:p>
                      <a:r>
                        <a:rPr lang="en-US" sz="2000" dirty="0" err="1" smtClean="0"/>
                        <a:t>Camtasia</a:t>
                      </a:r>
                      <a:endParaRPr lang="en-US" sz="2000" dirty="0"/>
                    </a:p>
                  </a:txBody>
                  <a:tcPr/>
                </a:tc>
                <a:tc>
                  <a:txBody>
                    <a:bodyPr/>
                    <a:lstStyle/>
                    <a:p>
                      <a:r>
                        <a:rPr lang="en-US" sz="2000" dirty="0" smtClean="0"/>
                        <a:t>Nicole</a:t>
                      </a:r>
                      <a:endParaRPr lang="en-US" sz="2000" dirty="0"/>
                    </a:p>
                  </a:txBody>
                  <a:tcPr/>
                </a:tc>
                <a:tc>
                  <a:txBody>
                    <a:bodyPr/>
                    <a:lstStyle/>
                    <a:p>
                      <a:endParaRPr lang="en-US" sz="2000"/>
                    </a:p>
                  </a:txBody>
                  <a:tcPr/>
                </a:tc>
              </a:tr>
              <a:tr h="370840">
                <a:tc>
                  <a:txBody>
                    <a:bodyPr/>
                    <a:lstStyle/>
                    <a:p>
                      <a:r>
                        <a:rPr lang="en-US" sz="2000" dirty="0" err="1" smtClean="0"/>
                        <a:t>Mooc’s</a:t>
                      </a:r>
                      <a:endParaRPr lang="en-US" sz="2000" dirty="0"/>
                    </a:p>
                  </a:txBody>
                  <a:tcPr/>
                </a:tc>
                <a:tc>
                  <a:txBody>
                    <a:bodyPr/>
                    <a:lstStyle/>
                    <a:p>
                      <a:r>
                        <a:rPr lang="en-US" sz="2000" dirty="0" smtClean="0"/>
                        <a:t>Meredith</a:t>
                      </a:r>
                      <a:endParaRPr lang="en-US" sz="2000" dirty="0"/>
                    </a:p>
                  </a:txBody>
                  <a:tcPr/>
                </a:tc>
                <a:tc>
                  <a:txBody>
                    <a:bodyPr/>
                    <a:lstStyle/>
                    <a:p>
                      <a:endParaRPr lang="en-US" sz="2000"/>
                    </a:p>
                  </a:txBody>
                  <a:tcPr/>
                </a:tc>
              </a:tr>
              <a:tr h="370840">
                <a:tc>
                  <a:txBody>
                    <a:bodyPr/>
                    <a:lstStyle/>
                    <a:p>
                      <a:r>
                        <a:rPr lang="en-US" sz="2000" dirty="0" err="1" smtClean="0"/>
                        <a:t>Wix</a:t>
                      </a:r>
                      <a:endParaRPr lang="en-US" sz="2000" dirty="0"/>
                    </a:p>
                  </a:txBody>
                  <a:tcPr/>
                </a:tc>
                <a:tc>
                  <a:txBody>
                    <a:bodyPr/>
                    <a:lstStyle/>
                    <a:p>
                      <a:r>
                        <a:rPr lang="en-US" sz="2000" dirty="0" smtClean="0"/>
                        <a:t>Barbara</a:t>
                      </a:r>
                      <a:endParaRPr lang="en-US" sz="2000" dirty="0"/>
                    </a:p>
                  </a:txBody>
                  <a:tcPr/>
                </a:tc>
                <a:tc>
                  <a:txBody>
                    <a:bodyPr/>
                    <a:lstStyle/>
                    <a:p>
                      <a:endParaRPr lang="en-US" sz="2000"/>
                    </a:p>
                  </a:txBody>
                  <a:tcPr/>
                </a:tc>
              </a:tr>
              <a:tr h="370840">
                <a:tc>
                  <a:txBody>
                    <a:bodyPr/>
                    <a:lstStyle/>
                    <a:p>
                      <a:r>
                        <a:rPr lang="en-US" sz="2000" dirty="0" smtClean="0"/>
                        <a:t>Concept Mapping</a:t>
                      </a:r>
                      <a:endParaRPr lang="en-US" sz="2000" dirty="0"/>
                    </a:p>
                  </a:txBody>
                  <a:tcPr/>
                </a:tc>
                <a:tc>
                  <a:txBody>
                    <a:bodyPr/>
                    <a:lstStyle/>
                    <a:p>
                      <a:r>
                        <a:rPr lang="en-US" sz="2000" dirty="0" smtClean="0"/>
                        <a:t>Jessica</a:t>
                      </a:r>
                      <a:endParaRPr lang="en-US" sz="2000" dirty="0"/>
                    </a:p>
                  </a:txBody>
                  <a:tcPr/>
                </a:tc>
                <a:tc>
                  <a:txBody>
                    <a:bodyPr/>
                    <a:lstStyle/>
                    <a:p>
                      <a:endParaRPr lang="en-US" sz="2000"/>
                    </a:p>
                  </a:txBody>
                  <a:tcPr/>
                </a:tc>
              </a:tr>
              <a:tr h="370840">
                <a:tc>
                  <a:txBody>
                    <a:bodyPr/>
                    <a:lstStyle/>
                    <a:p>
                      <a:r>
                        <a:rPr lang="en-US" sz="2000" dirty="0" err="1" smtClean="0"/>
                        <a:t>ManyEyes</a:t>
                      </a:r>
                      <a:endParaRPr lang="en-US" sz="2000" dirty="0"/>
                    </a:p>
                  </a:txBody>
                  <a:tcPr/>
                </a:tc>
                <a:tc>
                  <a:txBody>
                    <a:bodyPr/>
                    <a:lstStyle/>
                    <a:p>
                      <a:r>
                        <a:rPr lang="en-US" sz="2000" dirty="0" smtClean="0"/>
                        <a:t>Robert</a:t>
                      </a:r>
                      <a:endParaRPr lang="en-US" sz="2000" dirty="0"/>
                    </a:p>
                  </a:txBody>
                  <a:tcPr/>
                </a:tc>
                <a:tc>
                  <a:txBody>
                    <a:bodyPr/>
                    <a:lstStyle/>
                    <a:p>
                      <a:endParaRPr lang="en-US" sz="2000"/>
                    </a:p>
                  </a:txBody>
                  <a:tcPr/>
                </a:tc>
              </a:tr>
              <a:tr h="370840">
                <a:tc>
                  <a:txBody>
                    <a:bodyPr/>
                    <a:lstStyle/>
                    <a:p>
                      <a:r>
                        <a:rPr lang="en-US" sz="2000" dirty="0" err="1" smtClean="0"/>
                        <a:t>PollEverywhere</a:t>
                      </a:r>
                      <a:endParaRPr lang="en-US" sz="2000" dirty="0"/>
                    </a:p>
                  </a:txBody>
                  <a:tcPr/>
                </a:tc>
                <a:tc>
                  <a:txBody>
                    <a:bodyPr/>
                    <a:lstStyle/>
                    <a:p>
                      <a:r>
                        <a:rPr lang="en-US" sz="2000" dirty="0" smtClean="0"/>
                        <a:t>Rachael</a:t>
                      </a:r>
                      <a:endParaRPr lang="en-US" sz="2000" dirty="0"/>
                    </a:p>
                  </a:txBody>
                  <a:tcPr/>
                </a:tc>
                <a:tc>
                  <a:txBody>
                    <a:bodyPr/>
                    <a:lstStyle/>
                    <a:p>
                      <a:endParaRPr lang="en-US" sz="2000"/>
                    </a:p>
                  </a:txBody>
                  <a:tcPr/>
                </a:tc>
              </a:tr>
              <a:tr h="370840">
                <a:tc>
                  <a:txBody>
                    <a:bodyPr/>
                    <a:lstStyle/>
                    <a:p>
                      <a:endParaRPr lang="en-US" sz="2000"/>
                    </a:p>
                  </a:txBody>
                  <a:tcPr/>
                </a:tc>
                <a:tc>
                  <a:txBody>
                    <a:bodyPr/>
                    <a:lstStyle/>
                    <a:p>
                      <a:r>
                        <a:rPr lang="en-US" sz="2000" dirty="0" smtClean="0"/>
                        <a:t>Jonathan</a:t>
                      </a:r>
                      <a:endParaRPr lang="en-US" sz="2000" dirty="0"/>
                    </a:p>
                  </a:txBody>
                  <a:tcPr/>
                </a:tc>
                <a:tc>
                  <a:txBody>
                    <a:bodyPr/>
                    <a:lstStyle/>
                    <a:p>
                      <a:endParaRPr lang="en-US" sz="2000" dirty="0"/>
                    </a:p>
                  </a:txBody>
                  <a:tcPr/>
                </a:tc>
              </a:tr>
            </a:tbl>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cstate="print"/>
          <a:srcRect l="22247" t="12600" r="23220" b="17401"/>
          <a:stretch>
            <a:fillRect/>
          </a:stretch>
        </p:blipFill>
        <p:spPr bwMode="auto">
          <a:xfrm>
            <a:off x="359532" y="152636"/>
            <a:ext cx="8316924" cy="600499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1580" y="1304764"/>
            <a:ext cx="7416824" cy="369332"/>
          </a:xfrm>
          <a:prstGeom prst="rect">
            <a:avLst/>
          </a:prstGeom>
          <a:noFill/>
        </p:spPr>
        <p:txBody>
          <a:bodyPr wrap="square" rtlCol="0">
            <a:spAutoFit/>
          </a:bodyPr>
          <a:lstStyle/>
          <a:p>
            <a:r>
              <a:rPr lang="en-US" dirty="0" smtClean="0"/>
              <a:t>Follow-up on Jonathan’s class on teaching…</a:t>
            </a:r>
            <a:endParaRPr lang="en-US"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5790" t="12950" r="19676" b="18801"/>
          <a:stretch>
            <a:fillRect/>
          </a:stretch>
        </p:blipFill>
        <p:spPr bwMode="auto">
          <a:xfrm>
            <a:off x="395536" y="260648"/>
            <a:ext cx="8489928" cy="597666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ceholder_b19a2eb1-7a15-48f3-84e5-4e57068cf56a.png"/>
          <p:cNvPicPr>
            <a:picLocks/>
          </p:cNvPicPr>
          <p:nvPr>
            <p:custDataLst>
              <p:tags r:id="rId1"/>
            </p:custDataLst>
          </p:nvPr>
        </p:nvPicPr>
        <p:blipFill>
          <a:blip r:embed="rId4" cstate="print"/>
          <a:stretch>
            <a:fillRect/>
          </a:stretch>
        </p:blipFill>
        <p:spPr>
          <a:xfrm>
            <a:off x="254000" y="254000"/>
            <a:ext cx="8636000" cy="6350000"/>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36618" t="29400" r="36213" b="32801"/>
          <a:stretch>
            <a:fillRect/>
          </a:stretch>
        </p:blipFill>
        <p:spPr bwMode="auto">
          <a:xfrm>
            <a:off x="5940152" y="4113076"/>
            <a:ext cx="3060340" cy="2395049"/>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challenges</a:t>
            </a:r>
            <a:endParaRPr lang="en-US" dirty="0"/>
          </a:p>
        </p:txBody>
      </p:sp>
      <p:sp>
        <p:nvSpPr>
          <p:cNvPr id="4" name="Content Placeholder 3"/>
          <p:cNvSpPr>
            <a:spLocks noGrp="1"/>
          </p:cNvSpPr>
          <p:nvPr>
            <p:ph idx="1"/>
          </p:nvPr>
        </p:nvSpPr>
        <p:spPr/>
        <p:txBody>
          <a:bodyPr/>
          <a:lstStyle/>
          <a:p>
            <a:r>
              <a:rPr lang="en-US" dirty="0" smtClean="0"/>
              <a:t>Need to install program to create a poll</a:t>
            </a:r>
          </a:p>
          <a:p>
            <a:r>
              <a:rPr lang="en-US" dirty="0" smtClean="0"/>
              <a:t>Must use MS PPT</a:t>
            </a:r>
          </a:p>
          <a:p>
            <a:r>
              <a:rPr lang="en-US" dirty="0" smtClean="0"/>
              <a:t>Depends on connection speed…</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Participants may respond anonymously</a:t>
            </a:r>
          </a:p>
          <a:p>
            <a:r>
              <a:rPr lang="en-US" dirty="0" smtClean="0"/>
              <a:t>Different types of polls (T/F, Multiple choice, free-text)</a:t>
            </a:r>
          </a:p>
          <a:p>
            <a:r>
              <a:rPr lang="en-US" dirty="0" smtClean="0"/>
              <a:t>Poll is embedded within PPT presentation and  updates in real time</a:t>
            </a:r>
          </a:p>
          <a:p>
            <a:r>
              <a:rPr lang="en-US" dirty="0" smtClean="0"/>
              <a:t>A </a:t>
            </a:r>
            <a:r>
              <a:rPr lang="en-US" b="1" dirty="0" smtClean="0"/>
              <a:t>free text poll</a:t>
            </a:r>
            <a:r>
              <a:rPr lang="en-US" dirty="0" smtClean="0"/>
              <a:t> allows participants to send free-form text responses or short answers instead of pre-defined choices</a:t>
            </a:r>
          </a:p>
          <a:p>
            <a:r>
              <a:rPr lang="en-US" dirty="0" smtClean="0"/>
              <a:t>Can display your audience's answers in real time on a projector for everyone to see, or just on a laptop in front of the presenter</a:t>
            </a:r>
            <a:endParaRPr lang="en-US" dirty="0"/>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__PE_POLL_EMBED_ID" val="79c44123-bf81-43e7-848a-5640ae221a80"/>
  <p:tag name="__PE_ORIG_SIZE" val="500"/>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4073</TotalTime>
  <Words>545</Words>
  <Application>Microsoft Office PowerPoint</Application>
  <PresentationFormat>On-screen Show (4:3)</PresentationFormat>
  <Paragraphs>73</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challenges</vt:lpstr>
      <vt:lpstr>Opportunities</vt:lpstr>
      <vt:lpstr>Tuning Protocol</vt:lpstr>
      <vt:lpstr>Slide 11</vt:lpstr>
      <vt:lpstr>Slide 12</vt:lpstr>
      <vt:lpstr>Slide 13</vt:lpstr>
      <vt:lpstr>Slide 14</vt:lpstr>
      <vt:lpstr>Slide 15</vt:lpstr>
      <vt:lpstr>Slide 16</vt:lpstr>
      <vt:lpstr>Slide 17</vt:lpstr>
      <vt:lpstr>Slide 18</vt:lpstr>
      <vt:lpstr>Slide 19</vt:lpstr>
    </vt:vector>
  </TitlesOfParts>
  <Company>Presentation Magazine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Strips Blue Template</dc:title>
  <dc:creator>Rachael Clemens</dc:creator>
  <cp:lastModifiedBy>Dave</cp:lastModifiedBy>
  <cp:revision>133</cp:revision>
  <dcterms:created xsi:type="dcterms:W3CDTF">2005-03-15T10:04:38Z</dcterms:created>
  <dcterms:modified xsi:type="dcterms:W3CDTF">2013-10-08T15:51:26Z</dcterms:modified>
</cp:coreProperties>
</file>