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0" r:id="rId3"/>
    <p:sldId id="269" r:id="rId4"/>
    <p:sldId id="257" r:id="rId5"/>
    <p:sldId id="298" r:id="rId6"/>
    <p:sldId id="258" r:id="rId7"/>
    <p:sldId id="259" r:id="rId8"/>
    <p:sldId id="260" r:id="rId9"/>
    <p:sldId id="261" r:id="rId10"/>
    <p:sldId id="262" r:id="rId11"/>
    <p:sldId id="263" r:id="rId12"/>
    <p:sldId id="264" r:id="rId13"/>
    <p:sldId id="265" r:id="rId14"/>
    <p:sldId id="266" r:id="rId15"/>
    <p:sldId id="267" r:id="rId16"/>
    <p:sldId id="268" r:id="rId17"/>
    <p:sldId id="29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2" r:id="rId39"/>
    <p:sldId id="293" r:id="rId40"/>
    <p:sldId id="294" r:id="rId41"/>
    <p:sldId id="295" r:id="rId42"/>
    <p:sldId id="296"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74685" autoAdjust="0"/>
  </p:normalViewPr>
  <p:slideViewPr>
    <p:cSldViewPr>
      <p:cViewPr varScale="1">
        <p:scale>
          <a:sx n="106" d="100"/>
          <a:sy n="106" d="100"/>
        </p:scale>
        <p:origin x="-114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89512-A340-4D2C-B5BE-E13B68B4733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520847F7-AA28-40FA-A3F7-523333E19034}">
      <dgm:prSet phldrT="[Text]"/>
      <dgm:spPr/>
      <dgm:t>
        <a:bodyPr/>
        <a:lstStyle/>
        <a:p>
          <a:r>
            <a:rPr lang="en-US" dirty="0" smtClean="0"/>
            <a:t>Observed / expressed need</a:t>
          </a:r>
          <a:endParaRPr lang="en-US" dirty="0"/>
        </a:p>
      </dgm:t>
    </dgm:pt>
    <dgm:pt modelId="{0435AFC8-1BAF-4603-8CBD-A2CDE511133D}" type="parTrans" cxnId="{C061C837-56F9-4AB3-B2DB-9108DE785B5C}">
      <dgm:prSet/>
      <dgm:spPr/>
      <dgm:t>
        <a:bodyPr/>
        <a:lstStyle/>
        <a:p>
          <a:endParaRPr lang="en-US"/>
        </a:p>
      </dgm:t>
    </dgm:pt>
    <dgm:pt modelId="{FFCB06BB-FC0A-4C54-BEE6-FA4255DFABD7}" type="sibTrans" cxnId="{C061C837-56F9-4AB3-B2DB-9108DE785B5C}">
      <dgm:prSet/>
      <dgm:spPr/>
      <dgm:t>
        <a:bodyPr/>
        <a:lstStyle/>
        <a:p>
          <a:endParaRPr lang="en-US"/>
        </a:p>
      </dgm:t>
    </dgm:pt>
    <dgm:pt modelId="{113F809D-9CF9-4A9D-A2E3-C0AC4E037ADF}">
      <dgm:prSet phldrT="[Text]"/>
      <dgm:spPr/>
      <dgm:t>
        <a:bodyPr/>
        <a:lstStyle/>
        <a:p>
          <a:r>
            <a:rPr lang="en-US" dirty="0" smtClean="0"/>
            <a:t>Learner characteristics</a:t>
          </a:r>
          <a:endParaRPr lang="en-US" dirty="0"/>
        </a:p>
      </dgm:t>
    </dgm:pt>
    <dgm:pt modelId="{3F78CECE-10E4-4B68-89EE-E4769CAF2BC8}" type="parTrans" cxnId="{B017D598-0FE2-4906-A393-2243851C434C}">
      <dgm:prSet/>
      <dgm:spPr/>
      <dgm:t>
        <a:bodyPr/>
        <a:lstStyle/>
        <a:p>
          <a:endParaRPr lang="en-US"/>
        </a:p>
      </dgm:t>
    </dgm:pt>
    <dgm:pt modelId="{7FA49B23-7545-42EC-AC4B-BC6A3688A881}" type="sibTrans" cxnId="{B017D598-0FE2-4906-A393-2243851C434C}">
      <dgm:prSet/>
      <dgm:spPr/>
      <dgm:t>
        <a:bodyPr/>
        <a:lstStyle/>
        <a:p>
          <a:endParaRPr lang="en-US"/>
        </a:p>
      </dgm:t>
    </dgm:pt>
    <dgm:pt modelId="{E9A6E812-4812-49B7-AC63-4402C2ABC4AD}">
      <dgm:prSet phldrT="[Text]"/>
      <dgm:spPr/>
      <dgm:t>
        <a:bodyPr/>
        <a:lstStyle/>
        <a:p>
          <a:r>
            <a:rPr lang="en-US" dirty="0" smtClean="0"/>
            <a:t>Target learners</a:t>
          </a:r>
          <a:endParaRPr lang="en-US" dirty="0"/>
        </a:p>
      </dgm:t>
    </dgm:pt>
    <dgm:pt modelId="{FC44E697-F210-4C1F-B0A1-542503F3C4FE}" type="parTrans" cxnId="{1D2B3497-C2C1-43AB-B00A-C1C5E886CF73}">
      <dgm:prSet/>
      <dgm:spPr/>
      <dgm:t>
        <a:bodyPr/>
        <a:lstStyle/>
        <a:p>
          <a:endParaRPr lang="en-US"/>
        </a:p>
      </dgm:t>
    </dgm:pt>
    <dgm:pt modelId="{CD907F50-1180-46B7-BCF7-A1BD67B7A470}" type="sibTrans" cxnId="{1D2B3497-C2C1-43AB-B00A-C1C5E886CF73}">
      <dgm:prSet/>
      <dgm:spPr/>
      <dgm:t>
        <a:bodyPr/>
        <a:lstStyle/>
        <a:p>
          <a:endParaRPr lang="en-US"/>
        </a:p>
      </dgm:t>
    </dgm:pt>
    <dgm:pt modelId="{ED5EE995-2559-4B2F-A41B-EC5483DBF956}" type="pres">
      <dgm:prSet presAssocID="{C4089512-A340-4D2C-B5BE-E13B68B4733D}" presName="Name0" presStyleCnt="0">
        <dgm:presLayoutVars>
          <dgm:dir/>
          <dgm:resizeHandles val="exact"/>
        </dgm:presLayoutVars>
      </dgm:prSet>
      <dgm:spPr/>
      <dgm:t>
        <a:bodyPr/>
        <a:lstStyle/>
        <a:p>
          <a:endParaRPr lang="en-US"/>
        </a:p>
      </dgm:t>
    </dgm:pt>
    <dgm:pt modelId="{914B6667-4072-4505-AA87-7401D3D217D9}" type="pres">
      <dgm:prSet presAssocID="{520847F7-AA28-40FA-A3F7-523333E19034}" presName="node" presStyleLbl="node1" presStyleIdx="0" presStyleCnt="3">
        <dgm:presLayoutVars>
          <dgm:bulletEnabled val="1"/>
        </dgm:presLayoutVars>
      </dgm:prSet>
      <dgm:spPr/>
      <dgm:t>
        <a:bodyPr/>
        <a:lstStyle/>
        <a:p>
          <a:endParaRPr lang="en-US"/>
        </a:p>
      </dgm:t>
    </dgm:pt>
    <dgm:pt modelId="{DD089FFA-DC84-49EA-8052-4B7D8F862334}" type="pres">
      <dgm:prSet presAssocID="{FFCB06BB-FC0A-4C54-BEE6-FA4255DFABD7}" presName="sibTrans" presStyleLbl="sibTrans2D1" presStyleIdx="0" presStyleCnt="3"/>
      <dgm:spPr/>
      <dgm:t>
        <a:bodyPr/>
        <a:lstStyle/>
        <a:p>
          <a:endParaRPr lang="en-US"/>
        </a:p>
      </dgm:t>
    </dgm:pt>
    <dgm:pt modelId="{B16BF334-79B5-40C6-9B4F-E2A1AEBE7ED9}" type="pres">
      <dgm:prSet presAssocID="{FFCB06BB-FC0A-4C54-BEE6-FA4255DFABD7}" presName="connectorText" presStyleLbl="sibTrans2D1" presStyleIdx="0" presStyleCnt="3"/>
      <dgm:spPr/>
      <dgm:t>
        <a:bodyPr/>
        <a:lstStyle/>
        <a:p>
          <a:endParaRPr lang="en-US"/>
        </a:p>
      </dgm:t>
    </dgm:pt>
    <dgm:pt modelId="{B64640AC-D996-4274-8BCD-FC0C23F61D36}" type="pres">
      <dgm:prSet presAssocID="{113F809D-9CF9-4A9D-A2E3-C0AC4E037ADF}" presName="node" presStyleLbl="node1" presStyleIdx="1" presStyleCnt="3">
        <dgm:presLayoutVars>
          <dgm:bulletEnabled val="1"/>
        </dgm:presLayoutVars>
      </dgm:prSet>
      <dgm:spPr/>
      <dgm:t>
        <a:bodyPr/>
        <a:lstStyle/>
        <a:p>
          <a:endParaRPr lang="en-US"/>
        </a:p>
      </dgm:t>
    </dgm:pt>
    <dgm:pt modelId="{3BB864FE-D706-4C2E-8C51-987604A34B2F}" type="pres">
      <dgm:prSet presAssocID="{7FA49B23-7545-42EC-AC4B-BC6A3688A881}" presName="sibTrans" presStyleLbl="sibTrans2D1" presStyleIdx="1" presStyleCnt="3"/>
      <dgm:spPr/>
      <dgm:t>
        <a:bodyPr/>
        <a:lstStyle/>
        <a:p>
          <a:endParaRPr lang="en-US"/>
        </a:p>
      </dgm:t>
    </dgm:pt>
    <dgm:pt modelId="{C7C2FB11-AB0B-436E-B735-588E7F2ADE7F}" type="pres">
      <dgm:prSet presAssocID="{7FA49B23-7545-42EC-AC4B-BC6A3688A881}" presName="connectorText" presStyleLbl="sibTrans2D1" presStyleIdx="1" presStyleCnt="3"/>
      <dgm:spPr/>
      <dgm:t>
        <a:bodyPr/>
        <a:lstStyle/>
        <a:p>
          <a:endParaRPr lang="en-US"/>
        </a:p>
      </dgm:t>
    </dgm:pt>
    <dgm:pt modelId="{EBBBCFDD-B3AA-4265-9025-974E05A4F03C}" type="pres">
      <dgm:prSet presAssocID="{E9A6E812-4812-49B7-AC63-4402C2ABC4AD}" presName="node" presStyleLbl="node1" presStyleIdx="2" presStyleCnt="3">
        <dgm:presLayoutVars>
          <dgm:bulletEnabled val="1"/>
        </dgm:presLayoutVars>
      </dgm:prSet>
      <dgm:spPr/>
      <dgm:t>
        <a:bodyPr/>
        <a:lstStyle/>
        <a:p>
          <a:endParaRPr lang="en-US"/>
        </a:p>
      </dgm:t>
    </dgm:pt>
    <dgm:pt modelId="{7A2BBB2E-0A67-4EAD-8A00-D3C6A1E63283}" type="pres">
      <dgm:prSet presAssocID="{CD907F50-1180-46B7-BCF7-A1BD67B7A470}" presName="sibTrans" presStyleLbl="sibTrans2D1" presStyleIdx="2" presStyleCnt="3"/>
      <dgm:spPr/>
      <dgm:t>
        <a:bodyPr/>
        <a:lstStyle/>
        <a:p>
          <a:endParaRPr lang="en-US"/>
        </a:p>
      </dgm:t>
    </dgm:pt>
    <dgm:pt modelId="{CAC0D382-9DB0-48D2-B7D2-9C325714D2BE}" type="pres">
      <dgm:prSet presAssocID="{CD907F50-1180-46B7-BCF7-A1BD67B7A470}" presName="connectorText" presStyleLbl="sibTrans2D1" presStyleIdx="2" presStyleCnt="3"/>
      <dgm:spPr/>
      <dgm:t>
        <a:bodyPr/>
        <a:lstStyle/>
        <a:p>
          <a:endParaRPr lang="en-US"/>
        </a:p>
      </dgm:t>
    </dgm:pt>
  </dgm:ptLst>
  <dgm:cxnLst>
    <dgm:cxn modelId="{B017D598-0FE2-4906-A393-2243851C434C}" srcId="{C4089512-A340-4D2C-B5BE-E13B68B4733D}" destId="{113F809D-9CF9-4A9D-A2E3-C0AC4E037ADF}" srcOrd="1" destOrd="0" parTransId="{3F78CECE-10E4-4B68-89EE-E4769CAF2BC8}" sibTransId="{7FA49B23-7545-42EC-AC4B-BC6A3688A881}"/>
    <dgm:cxn modelId="{8AF29A34-6C1C-4E1C-B648-2FBF1ADB5E34}" type="presOf" srcId="{7FA49B23-7545-42EC-AC4B-BC6A3688A881}" destId="{3BB864FE-D706-4C2E-8C51-987604A34B2F}" srcOrd="0" destOrd="0" presId="urn:microsoft.com/office/officeart/2005/8/layout/cycle7"/>
    <dgm:cxn modelId="{36EC472F-23C8-42D4-94AC-2DC19D77EA5D}" type="presOf" srcId="{C4089512-A340-4D2C-B5BE-E13B68B4733D}" destId="{ED5EE995-2559-4B2F-A41B-EC5483DBF956}" srcOrd="0" destOrd="0" presId="urn:microsoft.com/office/officeart/2005/8/layout/cycle7"/>
    <dgm:cxn modelId="{1190EF54-9E7A-4FBA-8F39-39AAC61598EE}" type="presOf" srcId="{E9A6E812-4812-49B7-AC63-4402C2ABC4AD}" destId="{EBBBCFDD-B3AA-4265-9025-974E05A4F03C}" srcOrd="0" destOrd="0" presId="urn:microsoft.com/office/officeart/2005/8/layout/cycle7"/>
    <dgm:cxn modelId="{1D2B3497-C2C1-43AB-B00A-C1C5E886CF73}" srcId="{C4089512-A340-4D2C-B5BE-E13B68B4733D}" destId="{E9A6E812-4812-49B7-AC63-4402C2ABC4AD}" srcOrd="2" destOrd="0" parTransId="{FC44E697-F210-4C1F-B0A1-542503F3C4FE}" sibTransId="{CD907F50-1180-46B7-BCF7-A1BD67B7A470}"/>
    <dgm:cxn modelId="{BD4EC0D0-6A72-464F-A5AD-C8C59102DFE4}" type="presOf" srcId="{113F809D-9CF9-4A9D-A2E3-C0AC4E037ADF}" destId="{B64640AC-D996-4274-8BCD-FC0C23F61D36}" srcOrd="0" destOrd="0" presId="urn:microsoft.com/office/officeart/2005/8/layout/cycle7"/>
    <dgm:cxn modelId="{B9D7A0AA-8729-482D-9AEF-AA4EF7A91BC7}" type="presOf" srcId="{FFCB06BB-FC0A-4C54-BEE6-FA4255DFABD7}" destId="{B16BF334-79B5-40C6-9B4F-E2A1AEBE7ED9}" srcOrd="1" destOrd="0" presId="urn:microsoft.com/office/officeart/2005/8/layout/cycle7"/>
    <dgm:cxn modelId="{AFC4AABF-57DC-4F59-8850-06185BE15D99}" type="presOf" srcId="{CD907F50-1180-46B7-BCF7-A1BD67B7A470}" destId="{7A2BBB2E-0A67-4EAD-8A00-D3C6A1E63283}" srcOrd="0" destOrd="0" presId="urn:microsoft.com/office/officeart/2005/8/layout/cycle7"/>
    <dgm:cxn modelId="{54E67473-0907-4BA7-B1EC-CA050389C8EB}" type="presOf" srcId="{520847F7-AA28-40FA-A3F7-523333E19034}" destId="{914B6667-4072-4505-AA87-7401D3D217D9}" srcOrd="0" destOrd="0" presId="urn:microsoft.com/office/officeart/2005/8/layout/cycle7"/>
    <dgm:cxn modelId="{C061C837-56F9-4AB3-B2DB-9108DE785B5C}" srcId="{C4089512-A340-4D2C-B5BE-E13B68B4733D}" destId="{520847F7-AA28-40FA-A3F7-523333E19034}" srcOrd="0" destOrd="0" parTransId="{0435AFC8-1BAF-4603-8CBD-A2CDE511133D}" sibTransId="{FFCB06BB-FC0A-4C54-BEE6-FA4255DFABD7}"/>
    <dgm:cxn modelId="{01D8A459-4CB6-43D5-A61F-99A8A674957F}" type="presOf" srcId="{FFCB06BB-FC0A-4C54-BEE6-FA4255DFABD7}" destId="{DD089FFA-DC84-49EA-8052-4B7D8F862334}" srcOrd="0" destOrd="0" presId="urn:microsoft.com/office/officeart/2005/8/layout/cycle7"/>
    <dgm:cxn modelId="{6759AFEF-3C0D-4461-B30A-D36E1AD9810F}" type="presOf" srcId="{7FA49B23-7545-42EC-AC4B-BC6A3688A881}" destId="{C7C2FB11-AB0B-436E-B735-588E7F2ADE7F}" srcOrd="1" destOrd="0" presId="urn:microsoft.com/office/officeart/2005/8/layout/cycle7"/>
    <dgm:cxn modelId="{AC1EF3C6-0A4D-4891-B3AC-BD0DB7FB12AE}" type="presOf" srcId="{CD907F50-1180-46B7-BCF7-A1BD67B7A470}" destId="{CAC0D382-9DB0-48D2-B7D2-9C325714D2BE}" srcOrd="1" destOrd="0" presId="urn:microsoft.com/office/officeart/2005/8/layout/cycle7"/>
    <dgm:cxn modelId="{051655E5-84FD-4091-8348-87040F87AFE2}" type="presParOf" srcId="{ED5EE995-2559-4B2F-A41B-EC5483DBF956}" destId="{914B6667-4072-4505-AA87-7401D3D217D9}" srcOrd="0" destOrd="0" presId="urn:microsoft.com/office/officeart/2005/8/layout/cycle7"/>
    <dgm:cxn modelId="{842E7195-FE0F-429D-9624-EC8773631634}" type="presParOf" srcId="{ED5EE995-2559-4B2F-A41B-EC5483DBF956}" destId="{DD089FFA-DC84-49EA-8052-4B7D8F862334}" srcOrd="1" destOrd="0" presId="urn:microsoft.com/office/officeart/2005/8/layout/cycle7"/>
    <dgm:cxn modelId="{06D55AC9-3BFB-4C79-BB05-8F6C1E29520B}" type="presParOf" srcId="{DD089FFA-DC84-49EA-8052-4B7D8F862334}" destId="{B16BF334-79B5-40C6-9B4F-E2A1AEBE7ED9}" srcOrd="0" destOrd="0" presId="urn:microsoft.com/office/officeart/2005/8/layout/cycle7"/>
    <dgm:cxn modelId="{85E5299F-F8B1-43BC-AF69-0674969C3AE2}" type="presParOf" srcId="{ED5EE995-2559-4B2F-A41B-EC5483DBF956}" destId="{B64640AC-D996-4274-8BCD-FC0C23F61D36}" srcOrd="2" destOrd="0" presId="urn:microsoft.com/office/officeart/2005/8/layout/cycle7"/>
    <dgm:cxn modelId="{2E417FF5-EE08-4024-873E-4A1B944C5646}" type="presParOf" srcId="{ED5EE995-2559-4B2F-A41B-EC5483DBF956}" destId="{3BB864FE-D706-4C2E-8C51-987604A34B2F}" srcOrd="3" destOrd="0" presId="urn:microsoft.com/office/officeart/2005/8/layout/cycle7"/>
    <dgm:cxn modelId="{FC68842D-691F-4EF9-BADC-E6B277F29D3F}" type="presParOf" srcId="{3BB864FE-D706-4C2E-8C51-987604A34B2F}" destId="{C7C2FB11-AB0B-436E-B735-588E7F2ADE7F}" srcOrd="0" destOrd="0" presId="urn:microsoft.com/office/officeart/2005/8/layout/cycle7"/>
    <dgm:cxn modelId="{828CAD57-B82C-4525-A4E0-71C4A00DCA79}" type="presParOf" srcId="{ED5EE995-2559-4B2F-A41B-EC5483DBF956}" destId="{EBBBCFDD-B3AA-4265-9025-974E05A4F03C}" srcOrd="4" destOrd="0" presId="urn:microsoft.com/office/officeart/2005/8/layout/cycle7"/>
    <dgm:cxn modelId="{80583747-90B3-41B0-8078-C74CA470D94E}" type="presParOf" srcId="{ED5EE995-2559-4B2F-A41B-EC5483DBF956}" destId="{7A2BBB2E-0A67-4EAD-8A00-D3C6A1E63283}" srcOrd="5" destOrd="0" presId="urn:microsoft.com/office/officeart/2005/8/layout/cycle7"/>
    <dgm:cxn modelId="{E8E4F7B6-D478-4B11-BC64-0996D672B11A}" type="presParOf" srcId="{7A2BBB2E-0A67-4EAD-8A00-D3C6A1E63283}" destId="{CAC0D382-9DB0-48D2-B7D2-9C325714D2BE}"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ED813-7B0A-074B-BAB6-55CDA07D5CB1}" type="doc">
      <dgm:prSet loTypeId="urn:microsoft.com/office/officeart/2005/8/layout/cycle3" loCatId="" qsTypeId="urn:microsoft.com/office/officeart/2005/8/quickstyle/simple1" qsCatId="simple" csTypeId="urn:microsoft.com/office/officeart/2005/8/colors/colorful1#1" csCatId="colorful" phldr="1"/>
      <dgm:spPr/>
      <dgm:t>
        <a:bodyPr/>
        <a:lstStyle/>
        <a:p>
          <a:endParaRPr lang="en-US"/>
        </a:p>
      </dgm:t>
    </dgm:pt>
    <dgm:pt modelId="{EED5230D-18E7-CC44-91F0-DE528B923013}">
      <dgm:prSet phldrT="[Text]" custT="1"/>
      <dgm:spPr/>
      <dgm:t>
        <a:bodyPr/>
        <a:lstStyle/>
        <a:p>
          <a:r>
            <a:rPr lang="en-US" sz="2400" dirty="0" smtClean="0"/>
            <a:t>analyzing learning needs</a:t>
          </a:r>
          <a:endParaRPr lang="en-US" sz="2400" dirty="0"/>
        </a:p>
      </dgm:t>
    </dgm:pt>
    <dgm:pt modelId="{5444ECEF-8A3D-B14D-A353-119B4ADDC312}" type="parTrans" cxnId="{4169AAA1-5DA6-9D45-A8A0-08C29246FA22}">
      <dgm:prSet/>
      <dgm:spPr/>
      <dgm:t>
        <a:bodyPr/>
        <a:lstStyle/>
        <a:p>
          <a:endParaRPr lang="en-US" sz="2000"/>
        </a:p>
      </dgm:t>
    </dgm:pt>
    <dgm:pt modelId="{2BBF0E7A-C87B-C34C-852B-1AE90B6F94A3}" type="sibTrans" cxnId="{4169AAA1-5DA6-9D45-A8A0-08C29246FA22}">
      <dgm:prSet/>
      <dgm:spPr/>
      <dgm:t>
        <a:bodyPr/>
        <a:lstStyle/>
        <a:p>
          <a:endParaRPr lang="en-US" sz="2000"/>
        </a:p>
      </dgm:t>
    </dgm:pt>
    <dgm:pt modelId="{D55DE663-D108-784A-AAFA-85C8D2B1F776}">
      <dgm:prSet phldrT="[Text]" custT="1"/>
      <dgm:spPr/>
      <dgm:t>
        <a:bodyPr/>
        <a:lstStyle/>
        <a:p>
          <a:r>
            <a:rPr lang="en-US" sz="2400" dirty="0" smtClean="0"/>
            <a:t>developing goals</a:t>
          </a:r>
          <a:endParaRPr lang="en-US" sz="2400" dirty="0"/>
        </a:p>
      </dgm:t>
    </dgm:pt>
    <dgm:pt modelId="{DDB5DCA1-3816-BA44-95BD-84291238B169}" type="parTrans" cxnId="{95D2B648-BEBA-6846-8086-9F21B207031A}">
      <dgm:prSet/>
      <dgm:spPr/>
      <dgm:t>
        <a:bodyPr/>
        <a:lstStyle/>
        <a:p>
          <a:endParaRPr lang="en-US" sz="2000"/>
        </a:p>
      </dgm:t>
    </dgm:pt>
    <dgm:pt modelId="{0E318AEE-56D7-6C4D-BF37-7DE358401852}" type="sibTrans" cxnId="{95D2B648-BEBA-6846-8086-9F21B207031A}">
      <dgm:prSet/>
      <dgm:spPr/>
      <dgm:t>
        <a:bodyPr/>
        <a:lstStyle/>
        <a:p>
          <a:endParaRPr lang="en-US" sz="2000"/>
        </a:p>
      </dgm:t>
    </dgm:pt>
    <dgm:pt modelId="{87C644AF-06DA-834A-9F23-986A6A7986BA}">
      <dgm:prSet phldrT="[Text]" custT="1"/>
      <dgm:spPr/>
      <dgm:t>
        <a:bodyPr/>
        <a:lstStyle/>
        <a:p>
          <a:r>
            <a:rPr lang="en-US" sz="2400" dirty="0" smtClean="0"/>
            <a:t>designing delivery system</a:t>
          </a:r>
          <a:endParaRPr lang="en-US" sz="2400" dirty="0"/>
        </a:p>
      </dgm:t>
    </dgm:pt>
    <dgm:pt modelId="{3A5E7843-4322-DA4A-8541-CE1E1D433477}" type="parTrans" cxnId="{42722F92-8DC4-C749-A352-6F9CEB0704C5}">
      <dgm:prSet/>
      <dgm:spPr/>
      <dgm:t>
        <a:bodyPr/>
        <a:lstStyle/>
        <a:p>
          <a:endParaRPr lang="en-US" sz="2000"/>
        </a:p>
      </dgm:t>
    </dgm:pt>
    <dgm:pt modelId="{417DD498-B11D-1141-8863-48A77D6E8663}" type="sibTrans" cxnId="{42722F92-8DC4-C749-A352-6F9CEB0704C5}">
      <dgm:prSet/>
      <dgm:spPr/>
      <dgm:t>
        <a:bodyPr/>
        <a:lstStyle/>
        <a:p>
          <a:endParaRPr lang="en-US" sz="2000"/>
        </a:p>
      </dgm:t>
    </dgm:pt>
    <dgm:pt modelId="{33FEEC3B-198A-4E40-B98A-9E4BA8818A1F}">
      <dgm:prSet phldrT="[Text]" custT="1"/>
      <dgm:spPr/>
      <dgm:t>
        <a:bodyPr/>
        <a:lstStyle/>
        <a:p>
          <a:r>
            <a:rPr lang="en-US" sz="2400" dirty="0" smtClean="0"/>
            <a:t>developing materials &amp; activities</a:t>
          </a:r>
          <a:endParaRPr lang="en-US" sz="2400" dirty="0"/>
        </a:p>
      </dgm:t>
    </dgm:pt>
    <dgm:pt modelId="{163BA3A4-C007-CE4C-A909-6E8F3B95D13A}" type="parTrans" cxnId="{50DBC6AA-C99B-9645-9030-0C31982686B5}">
      <dgm:prSet/>
      <dgm:spPr/>
      <dgm:t>
        <a:bodyPr/>
        <a:lstStyle/>
        <a:p>
          <a:endParaRPr lang="en-US" sz="2000"/>
        </a:p>
      </dgm:t>
    </dgm:pt>
    <dgm:pt modelId="{5E11BC1C-F07A-3C4E-9F6F-93B8629A9414}" type="sibTrans" cxnId="{50DBC6AA-C99B-9645-9030-0C31982686B5}">
      <dgm:prSet/>
      <dgm:spPr/>
      <dgm:t>
        <a:bodyPr/>
        <a:lstStyle/>
        <a:p>
          <a:endParaRPr lang="en-US" sz="2000"/>
        </a:p>
      </dgm:t>
    </dgm:pt>
    <dgm:pt modelId="{52EBB5F8-A489-B745-8250-E0DCD735C4C4}">
      <dgm:prSet phldrT="[Text]" custT="1"/>
      <dgm:spPr/>
      <dgm:t>
        <a:bodyPr/>
        <a:lstStyle/>
        <a:p>
          <a:r>
            <a:rPr lang="en-US" sz="2400" dirty="0" smtClean="0"/>
            <a:t>executing/conducting</a:t>
          </a:r>
          <a:endParaRPr lang="en-US" sz="2400" dirty="0"/>
        </a:p>
      </dgm:t>
    </dgm:pt>
    <dgm:pt modelId="{34CACB02-65AC-6240-ACBB-76DB4DB9F716}" type="parTrans" cxnId="{C9342B09-3F46-2946-AEAF-5819FFC2510D}">
      <dgm:prSet/>
      <dgm:spPr/>
      <dgm:t>
        <a:bodyPr/>
        <a:lstStyle/>
        <a:p>
          <a:endParaRPr lang="en-US" sz="2000"/>
        </a:p>
      </dgm:t>
    </dgm:pt>
    <dgm:pt modelId="{0D8324DC-3FB2-7A43-A27D-28D2ECF9136C}" type="sibTrans" cxnId="{C9342B09-3F46-2946-AEAF-5819FFC2510D}">
      <dgm:prSet/>
      <dgm:spPr/>
      <dgm:t>
        <a:bodyPr/>
        <a:lstStyle/>
        <a:p>
          <a:endParaRPr lang="en-US" sz="2000"/>
        </a:p>
      </dgm:t>
    </dgm:pt>
    <dgm:pt modelId="{EFCD2D02-922D-8643-BDA4-2226956565BC}">
      <dgm:prSet phldrT="[Text]" custT="1"/>
      <dgm:spPr/>
      <dgm:t>
        <a:bodyPr/>
        <a:lstStyle/>
        <a:p>
          <a:r>
            <a:rPr lang="en-US" sz="2400" dirty="0" smtClean="0"/>
            <a:t>assessing product and outcomes</a:t>
          </a:r>
          <a:endParaRPr lang="en-US" sz="2400" dirty="0"/>
        </a:p>
      </dgm:t>
    </dgm:pt>
    <dgm:pt modelId="{A77F315D-A381-A447-B3D6-3C427C17A30D}" type="parTrans" cxnId="{497763A9-DEEA-5340-A33D-510E992BB394}">
      <dgm:prSet/>
      <dgm:spPr/>
      <dgm:t>
        <a:bodyPr/>
        <a:lstStyle/>
        <a:p>
          <a:endParaRPr lang="en-US" sz="2000"/>
        </a:p>
      </dgm:t>
    </dgm:pt>
    <dgm:pt modelId="{A3AF217F-881E-5E44-AABF-94C95E00EF19}" type="sibTrans" cxnId="{497763A9-DEEA-5340-A33D-510E992BB394}">
      <dgm:prSet/>
      <dgm:spPr/>
      <dgm:t>
        <a:bodyPr/>
        <a:lstStyle/>
        <a:p>
          <a:endParaRPr lang="en-US" sz="2000"/>
        </a:p>
      </dgm:t>
    </dgm:pt>
    <dgm:pt modelId="{0329E94E-0EB3-F142-A9AD-AAD7370CC707}" type="pres">
      <dgm:prSet presAssocID="{5C1ED813-7B0A-074B-BAB6-55CDA07D5CB1}" presName="Name0" presStyleCnt="0">
        <dgm:presLayoutVars>
          <dgm:dir/>
          <dgm:resizeHandles val="exact"/>
        </dgm:presLayoutVars>
      </dgm:prSet>
      <dgm:spPr/>
      <dgm:t>
        <a:bodyPr/>
        <a:lstStyle/>
        <a:p>
          <a:endParaRPr lang="en-US"/>
        </a:p>
      </dgm:t>
    </dgm:pt>
    <dgm:pt modelId="{CADA73F4-1718-A649-BB71-A77708402D6B}" type="pres">
      <dgm:prSet presAssocID="{5C1ED813-7B0A-074B-BAB6-55CDA07D5CB1}" presName="cycle" presStyleCnt="0"/>
      <dgm:spPr/>
    </dgm:pt>
    <dgm:pt modelId="{DB31F25E-2E90-794A-8DCE-3BF05596A209}" type="pres">
      <dgm:prSet presAssocID="{EED5230D-18E7-CC44-91F0-DE528B923013}" presName="nodeFirstNode" presStyleLbl="node1" presStyleIdx="0" presStyleCnt="6">
        <dgm:presLayoutVars>
          <dgm:bulletEnabled val="1"/>
        </dgm:presLayoutVars>
      </dgm:prSet>
      <dgm:spPr/>
      <dgm:t>
        <a:bodyPr/>
        <a:lstStyle/>
        <a:p>
          <a:endParaRPr lang="en-US"/>
        </a:p>
      </dgm:t>
    </dgm:pt>
    <dgm:pt modelId="{9E4C82E6-0636-2148-8530-90BD3F114271}" type="pres">
      <dgm:prSet presAssocID="{2BBF0E7A-C87B-C34C-852B-1AE90B6F94A3}" presName="sibTransFirstNode" presStyleLbl="bgShp" presStyleIdx="0" presStyleCnt="1"/>
      <dgm:spPr/>
      <dgm:t>
        <a:bodyPr/>
        <a:lstStyle/>
        <a:p>
          <a:endParaRPr lang="en-US"/>
        </a:p>
      </dgm:t>
    </dgm:pt>
    <dgm:pt modelId="{28FF303A-9538-ED42-B475-29C6FDEB5523}" type="pres">
      <dgm:prSet presAssocID="{D55DE663-D108-784A-AAFA-85C8D2B1F776}" presName="nodeFollowingNodes" presStyleLbl="node1" presStyleIdx="1" presStyleCnt="6">
        <dgm:presLayoutVars>
          <dgm:bulletEnabled val="1"/>
        </dgm:presLayoutVars>
      </dgm:prSet>
      <dgm:spPr/>
      <dgm:t>
        <a:bodyPr/>
        <a:lstStyle/>
        <a:p>
          <a:endParaRPr lang="en-US"/>
        </a:p>
      </dgm:t>
    </dgm:pt>
    <dgm:pt modelId="{AAEC770B-B05D-FC41-A259-48F6B1C3FD26}" type="pres">
      <dgm:prSet presAssocID="{87C644AF-06DA-834A-9F23-986A6A7986BA}" presName="nodeFollowingNodes" presStyleLbl="node1" presStyleIdx="2" presStyleCnt="6">
        <dgm:presLayoutVars>
          <dgm:bulletEnabled val="1"/>
        </dgm:presLayoutVars>
      </dgm:prSet>
      <dgm:spPr/>
      <dgm:t>
        <a:bodyPr/>
        <a:lstStyle/>
        <a:p>
          <a:endParaRPr lang="en-US"/>
        </a:p>
      </dgm:t>
    </dgm:pt>
    <dgm:pt modelId="{E6E50B05-313E-704A-8248-8C71A74F5B8E}" type="pres">
      <dgm:prSet presAssocID="{33FEEC3B-198A-4E40-B98A-9E4BA8818A1F}" presName="nodeFollowingNodes" presStyleLbl="node1" presStyleIdx="3" presStyleCnt="6">
        <dgm:presLayoutVars>
          <dgm:bulletEnabled val="1"/>
        </dgm:presLayoutVars>
      </dgm:prSet>
      <dgm:spPr/>
      <dgm:t>
        <a:bodyPr/>
        <a:lstStyle/>
        <a:p>
          <a:endParaRPr lang="en-US"/>
        </a:p>
      </dgm:t>
    </dgm:pt>
    <dgm:pt modelId="{CD259CAB-9CE8-6D48-8AA9-900C47F5F3C8}" type="pres">
      <dgm:prSet presAssocID="{52EBB5F8-A489-B745-8250-E0DCD735C4C4}" presName="nodeFollowingNodes" presStyleLbl="node1" presStyleIdx="4" presStyleCnt="6">
        <dgm:presLayoutVars>
          <dgm:bulletEnabled val="1"/>
        </dgm:presLayoutVars>
      </dgm:prSet>
      <dgm:spPr/>
      <dgm:t>
        <a:bodyPr/>
        <a:lstStyle/>
        <a:p>
          <a:endParaRPr lang="en-US"/>
        </a:p>
      </dgm:t>
    </dgm:pt>
    <dgm:pt modelId="{097EF08A-E600-5B47-BDED-3C95D99D157F}" type="pres">
      <dgm:prSet presAssocID="{EFCD2D02-922D-8643-BDA4-2226956565BC}" presName="nodeFollowingNodes" presStyleLbl="node1" presStyleIdx="5" presStyleCnt="6">
        <dgm:presLayoutVars>
          <dgm:bulletEnabled val="1"/>
        </dgm:presLayoutVars>
      </dgm:prSet>
      <dgm:spPr/>
      <dgm:t>
        <a:bodyPr/>
        <a:lstStyle/>
        <a:p>
          <a:endParaRPr lang="en-US"/>
        </a:p>
      </dgm:t>
    </dgm:pt>
  </dgm:ptLst>
  <dgm:cxnLst>
    <dgm:cxn modelId="{DA6B7292-C048-42A5-85A5-90010A4B2336}" type="presOf" srcId="{5C1ED813-7B0A-074B-BAB6-55CDA07D5CB1}" destId="{0329E94E-0EB3-F142-A9AD-AAD7370CC707}" srcOrd="0" destOrd="0" presId="urn:microsoft.com/office/officeart/2005/8/layout/cycle3"/>
    <dgm:cxn modelId="{9ACCC134-12C1-43E8-90DE-82474A4FC3BA}" type="presOf" srcId="{87C644AF-06DA-834A-9F23-986A6A7986BA}" destId="{AAEC770B-B05D-FC41-A259-48F6B1C3FD26}" srcOrd="0" destOrd="0" presId="urn:microsoft.com/office/officeart/2005/8/layout/cycle3"/>
    <dgm:cxn modelId="{2AEAD819-D666-4CBC-80CE-2C61286ED116}" type="presOf" srcId="{D55DE663-D108-784A-AAFA-85C8D2B1F776}" destId="{28FF303A-9538-ED42-B475-29C6FDEB5523}" srcOrd="0" destOrd="0" presId="urn:microsoft.com/office/officeart/2005/8/layout/cycle3"/>
    <dgm:cxn modelId="{D26B57AA-8D04-48C0-BDA6-CBE5AA1D346D}" type="presOf" srcId="{EFCD2D02-922D-8643-BDA4-2226956565BC}" destId="{097EF08A-E600-5B47-BDED-3C95D99D157F}" srcOrd="0" destOrd="0" presId="urn:microsoft.com/office/officeart/2005/8/layout/cycle3"/>
    <dgm:cxn modelId="{C9342B09-3F46-2946-AEAF-5819FFC2510D}" srcId="{5C1ED813-7B0A-074B-BAB6-55CDA07D5CB1}" destId="{52EBB5F8-A489-B745-8250-E0DCD735C4C4}" srcOrd="4" destOrd="0" parTransId="{34CACB02-65AC-6240-ACBB-76DB4DB9F716}" sibTransId="{0D8324DC-3FB2-7A43-A27D-28D2ECF9136C}"/>
    <dgm:cxn modelId="{094C6207-CF9F-4797-ACD7-CB00934448C3}" type="presOf" srcId="{2BBF0E7A-C87B-C34C-852B-1AE90B6F94A3}" destId="{9E4C82E6-0636-2148-8530-90BD3F114271}" srcOrd="0" destOrd="0" presId="urn:microsoft.com/office/officeart/2005/8/layout/cycle3"/>
    <dgm:cxn modelId="{497763A9-DEEA-5340-A33D-510E992BB394}" srcId="{5C1ED813-7B0A-074B-BAB6-55CDA07D5CB1}" destId="{EFCD2D02-922D-8643-BDA4-2226956565BC}" srcOrd="5" destOrd="0" parTransId="{A77F315D-A381-A447-B3D6-3C427C17A30D}" sibTransId="{A3AF217F-881E-5E44-AABF-94C95E00EF19}"/>
    <dgm:cxn modelId="{4169AAA1-5DA6-9D45-A8A0-08C29246FA22}" srcId="{5C1ED813-7B0A-074B-BAB6-55CDA07D5CB1}" destId="{EED5230D-18E7-CC44-91F0-DE528B923013}" srcOrd="0" destOrd="0" parTransId="{5444ECEF-8A3D-B14D-A353-119B4ADDC312}" sibTransId="{2BBF0E7A-C87B-C34C-852B-1AE90B6F94A3}"/>
    <dgm:cxn modelId="{42722F92-8DC4-C749-A352-6F9CEB0704C5}" srcId="{5C1ED813-7B0A-074B-BAB6-55CDA07D5CB1}" destId="{87C644AF-06DA-834A-9F23-986A6A7986BA}" srcOrd="2" destOrd="0" parTransId="{3A5E7843-4322-DA4A-8541-CE1E1D433477}" sibTransId="{417DD498-B11D-1141-8863-48A77D6E8663}"/>
    <dgm:cxn modelId="{1101222A-3BD9-44F3-BF7A-CCF2931F7344}" type="presOf" srcId="{52EBB5F8-A489-B745-8250-E0DCD735C4C4}" destId="{CD259CAB-9CE8-6D48-8AA9-900C47F5F3C8}" srcOrd="0" destOrd="0" presId="urn:microsoft.com/office/officeart/2005/8/layout/cycle3"/>
    <dgm:cxn modelId="{5A3FE2A1-72A8-497C-A89B-31D7FC423088}" type="presOf" srcId="{33FEEC3B-198A-4E40-B98A-9E4BA8818A1F}" destId="{E6E50B05-313E-704A-8248-8C71A74F5B8E}" srcOrd="0" destOrd="0" presId="urn:microsoft.com/office/officeart/2005/8/layout/cycle3"/>
    <dgm:cxn modelId="{50DBC6AA-C99B-9645-9030-0C31982686B5}" srcId="{5C1ED813-7B0A-074B-BAB6-55CDA07D5CB1}" destId="{33FEEC3B-198A-4E40-B98A-9E4BA8818A1F}" srcOrd="3" destOrd="0" parTransId="{163BA3A4-C007-CE4C-A909-6E8F3B95D13A}" sibTransId="{5E11BC1C-F07A-3C4E-9F6F-93B8629A9414}"/>
    <dgm:cxn modelId="{95D2B648-BEBA-6846-8086-9F21B207031A}" srcId="{5C1ED813-7B0A-074B-BAB6-55CDA07D5CB1}" destId="{D55DE663-D108-784A-AAFA-85C8D2B1F776}" srcOrd="1" destOrd="0" parTransId="{DDB5DCA1-3816-BA44-95BD-84291238B169}" sibTransId="{0E318AEE-56D7-6C4D-BF37-7DE358401852}"/>
    <dgm:cxn modelId="{1CF79448-2918-46A2-85F5-8F3DB800A521}" type="presOf" srcId="{EED5230D-18E7-CC44-91F0-DE528B923013}" destId="{DB31F25E-2E90-794A-8DCE-3BF05596A209}" srcOrd="0" destOrd="0" presId="urn:microsoft.com/office/officeart/2005/8/layout/cycle3"/>
    <dgm:cxn modelId="{972450DD-00A9-409B-9008-AF3B87404286}" type="presParOf" srcId="{0329E94E-0EB3-F142-A9AD-AAD7370CC707}" destId="{CADA73F4-1718-A649-BB71-A77708402D6B}" srcOrd="0" destOrd="0" presId="urn:microsoft.com/office/officeart/2005/8/layout/cycle3"/>
    <dgm:cxn modelId="{A9573118-8360-4C99-9F87-9F6E64461185}" type="presParOf" srcId="{CADA73F4-1718-A649-BB71-A77708402D6B}" destId="{DB31F25E-2E90-794A-8DCE-3BF05596A209}" srcOrd="0" destOrd="0" presId="urn:microsoft.com/office/officeart/2005/8/layout/cycle3"/>
    <dgm:cxn modelId="{C71EE340-485E-47CC-9F84-2B8C486CA8D3}" type="presParOf" srcId="{CADA73F4-1718-A649-BB71-A77708402D6B}" destId="{9E4C82E6-0636-2148-8530-90BD3F114271}" srcOrd="1" destOrd="0" presId="urn:microsoft.com/office/officeart/2005/8/layout/cycle3"/>
    <dgm:cxn modelId="{A965BE0C-2C23-40EA-965E-406AB7D29C42}" type="presParOf" srcId="{CADA73F4-1718-A649-BB71-A77708402D6B}" destId="{28FF303A-9538-ED42-B475-29C6FDEB5523}" srcOrd="2" destOrd="0" presId="urn:microsoft.com/office/officeart/2005/8/layout/cycle3"/>
    <dgm:cxn modelId="{18DD5D1F-BA07-4647-AFCF-96108BFCB838}" type="presParOf" srcId="{CADA73F4-1718-A649-BB71-A77708402D6B}" destId="{AAEC770B-B05D-FC41-A259-48F6B1C3FD26}" srcOrd="3" destOrd="0" presId="urn:microsoft.com/office/officeart/2005/8/layout/cycle3"/>
    <dgm:cxn modelId="{F610F9B1-AA02-4D31-8A30-45F341C11061}" type="presParOf" srcId="{CADA73F4-1718-A649-BB71-A77708402D6B}" destId="{E6E50B05-313E-704A-8248-8C71A74F5B8E}" srcOrd="4" destOrd="0" presId="urn:microsoft.com/office/officeart/2005/8/layout/cycle3"/>
    <dgm:cxn modelId="{5BC607D8-6131-4E7E-9D04-46D4598F586C}" type="presParOf" srcId="{CADA73F4-1718-A649-BB71-A77708402D6B}" destId="{CD259CAB-9CE8-6D48-8AA9-900C47F5F3C8}" srcOrd="5" destOrd="0" presId="urn:microsoft.com/office/officeart/2005/8/layout/cycle3"/>
    <dgm:cxn modelId="{F19FF269-D19D-4613-A13F-7109D93DA4AE}" type="presParOf" srcId="{CADA73F4-1718-A649-BB71-A77708402D6B}" destId="{097EF08A-E600-5B47-BDED-3C95D99D157F}"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608F1-F512-4A28-AC9B-64CD44123E0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857D357-1440-467B-870E-FC91998DECEC}">
      <dgm:prSet phldrT="[Text]"/>
      <dgm:spPr/>
      <dgm:t>
        <a:bodyPr/>
        <a:lstStyle/>
        <a:p>
          <a:r>
            <a:rPr lang="en-US" b="1" dirty="0" smtClean="0"/>
            <a:t>ACTIVATION </a:t>
          </a:r>
          <a:r>
            <a:rPr lang="en-US" dirty="0" smtClean="0"/>
            <a:t>of prior experience</a:t>
          </a:r>
          <a:endParaRPr lang="en-US" dirty="0"/>
        </a:p>
      </dgm:t>
    </dgm:pt>
    <dgm:pt modelId="{607A5985-5662-44F0-9EF7-A23F7EC15FE5}" type="parTrans" cxnId="{EB721AEF-00F6-4D4F-9704-E6870792438C}">
      <dgm:prSet/>
      <dgm:spPr/>
      <dgm:t>
        <a:bodyPr/>
        <a:lstStyle/>
        <a:p>
          <a:endParaRPr lang="en-US"/>
        </a:p>
      </dgm:t>
    </dgm:pt>
    <dgm:pt modelId="{6093C486-AC8A-44AE-B302-490A4BC4944C}" type="sibTrans" cxnId="{EB721AEF-00F6-4D4F-9704-E6870792438C}">
      <dgm:prSet/>
      <dgm:spPr/>
      <dgm:t>
        <a:bodyPr/>
        <a:lstStyle/>
        <a:p>
          <a:endParaRPr lang="en-US"/>
        </a:p>
      </dgm:t>
    </dgm:pt>
    <dgm:pt modelId="{AB47B4D8-5472-45E0-BC2C-3E10FB2A1426}">
      <dgm:prSet phldrT="[Text]"/>
      <dgm:spPr/>
      <dgm:t>
        <a:bodyPr/>
        <a:lstStyle/>
        <a:p>
          <a:r>
            <a:rPr lang="en-US" b="1" dirty="0" smtClean="0"/>
            <a:t>DEMONSTRATION</a:t>
          </a:r>
          <a:r>
            <a:rPr lang="en-US" dirty="0" smtClean="0"/>
            <a:t> of skills</a:t>
          </a:r>
          <a:endParaRPr lang="en-US" dirty="0"/>
        </a:p>
      </dgm:t>
    </dgm:pt>
    <dgm:pt modelId="{12C096AB-7151-4294-A6BD-3DD31DBB90C7}" type="parTrans" cxnId="{CBE1DF66-5A45-4877-A859-F7B9C3B9C71E}">
      <dgm:prSet/>
      <dgm:spPr/>
      <dgm:t>
        <a:bodyPr/>
        <a:lstStyle/>
        <a:p>
          <a:endParaRPr lang="en-US"/>
        </a:p>
      </dgm:t>
    </dgm:pt>
    <dgm:pt modelId="{E0CBCADC-698F-4748-A8E8-8BEE4B912AD0}" type="sibTrans" cxnId="{CBE1DF66-5A45-4877-A859-F7B9C3B9C71E}">
      <dgm:prSet/>
      <dgm:spPr/>
      <dgm:t>
        <a:bodyPr/>
        <a:lstStyle/>
        <a:p>
          <a:endParaRPr lang="en-US"/>
        </a:p>
      </dgm:t>
    </dgm:pt>
    <dgm:pt modelId="{08F30AE9-B037-4C3A-B015-115951295751}">
      <dgm:prSet phldrT="[Text]"/>
      <dgm:spPr/>
      <dgm:t>
        <a:bodyPr/>
        <a:lstStyle/>
        <a:p>
          <a:r>
            <a:rPr lang="en-US" b="1" dirty="0" smtClean="0"/>
            <a:t>APPLICATION</a:t>
          </a:r>
          <a:r>
            <a:rPr lang="en-US" dirty="0" smtClean="0"/>
            <a:t> of skills</a:t>
          </a:r>
          <a:endParaRPr lang="en-US" dirty="0"/>
        </a:p>
      </dgm:t>
    </dgm:pt>
    <dgm:pt modelId="{8C72CBEE-1320-4728-BA88-F753FB33E560}" type="parTrans" cxnId="{0E7159D8-5E5B-40ED-BAE6-6908535DF1FB}">
      <dgm:prSet/>
      <dgm:spPr/>
      <dgm:t>
        <a:bodyPr/>
        <a:lstStyle/>
        <a:p>
          <a:endParaRPr lang="en-US"/>
        </a:p>
      </dgm:t>
    </dgm:pt>
    <dgm:pt modelId="{AA9ADB2A-D0E8-40DD-B6EA-B6AD3E3EC920}" type="sibTrans" cxnId="{0E7159D8-5E5B-40ED-BAE6-6908535DF1FB}">
      <dgm:prSet/>
      <dgm:spPr/>
      <dgm:t>
        <a:bodyPr/>
        <a:lstStyle/>
        <a:p>
          <a:endParaRPr lang="en-US"/>
        </a:p>
      </dgm:t>
    </dgm:pt>
    <dgm:pt modelId="{54E19992-2E88-4435-9D02-701151F8E1F3}">
      <dgm:prSet phldrT="[Text]"/>
      <dgm:spPr/>
      <dgm:t>
        <a:bodyPr/>
        <a:lstStyle/>
        <a:p>
          <a:r>
            <a:rPr lang="en-US" b="1" dirty="0" smtClean="0"/>
            <a:t>INTEGRATION</a:t>
          </a:r>
          <a:r>
            <a:rPr lang="en-US" dirty="0" smtClean="0"/>
            <a:t> of these skills into real-world activities</a:t>
          </a:r>
          <a:endParaRPr lang="en-US" dirty="0"/>
        </a:p>
      </dgm:t>
    </dgm:pt>
    <dgm:pt modelId="{2CBA99D3-F217-42C3-A284-4764D21D9C59}" type="parTrans" cxnId="{D57CDEDB-0A82-44DC-ADE9-D4958609183F}">
      <dgm:prSet/>
      <dgm:spPr/>
      <dgm:t>
        <a:bodyPr/>
        <a:lstStyle/>
        <a:p>
          <a:endParaRPr lang="en-US"/>
        </a:p>
      </dgm:t>
    </dgm:pt>
    <dgm:pt modelId="{094F8272-7758-45A2-9840-86F53454A2CF}" type="sibTrans" cxnId="{D57CDEDB-0A82-44DC-ADE9-D4958609183F}">
      <dgm:prSet/>
      <dgm:spPr/>
      <dgm:t>
        <a:bodyPr/>
        <a:lstStyle/>
        <a:p>
          <a:endParaRPr lang="en-US"/>
        </a:p>
      </dgm:t>
    </dgm:pt>
    <dgm:pt modelId="{FD8E02CD-8496-4ECD-9DBB-769B1CAC1673}" type="pres">
      <dgm:prSet presAssocID="{DCF608F1-F512-4A28-AC9B-64CD44123E0B}" presName="Name0" presStyleCnt="0">
        <dgm:presLayoutVars>
          <dgm:dir/>
          <dgm:resizeHandles val="exact"/>
        </dgm:presLayoutVars>
      </dgm:prSet>
      <dgm:spPr/>
      <dgm:t>
        <a:bodyPr/>
        <a:lstStyle/>
        <a:p>
          <a:endParaRPr lang="en-US"/>
        </a:p>
      </dgm:t>
    </dgm:pt>
    <dgm:pt modelId="{24F012C9-562B-4E13-9491-DA3731093643}" type="pres">
      <dgm:prSet presAssocID="{0857D357-1440-467B-870E-FC91998DECEC}" presName="node" presStyleLbl="node1" presStyleIdx="0" presStyleCnt="4">
        <dgm:presLayoutVars>
          <dgm:bulletEnabled val="1"/>
        </dgm:presLayoutVars>
      </dgm:prSet>
      <dgm:spPr/>
      <dgm:t>
        <a:bodyPr/>
        <a:lstStyle/>
        <a:p>
          <a:endParaRPr lang="en-US"/>
        </a:p>
      </dgm:t>
    </dgm:pt>
    <dgm:pt modelId="{0F867187-A56D-4710-9037-22D134E70DA6}" type="pres">
      <dgm:prSet presAssocID="{6093C486-AC8A-44AE-B302-490A4BC4944C}" presName="sibTrans" presStyleLbl="sibTrans2D1" presStyleIdx="0" presStyleCnt="3"/>
      <dgm:spPr/>
      <dgm:t>
        <a:bodyPr/>
        <a:lstStyle/>
        <a:p>
          <a:endParaRPr lang="en-US"/>
        </a:p>
      </dgm:t>
    </dgm:pt>
    <dgm:pt modelId="{782BF106-ADE1-440B-8B50-A81C62C5D1D8}" type="pres">
      <dgm:prSet presAssocID="{6093C486-AC8A-44AE-B302-490A4BC4944C}" presName="connectorText" presStyleLbl="sibTrans2D1" presStyleIdx="0" presStyleCnt="3"/>
      <dgm:spPr/>
      <dgm:t>
        <a:bodyPr/>
        <a:lstStyle/>
        <a:p>
          <a:endParaRPr lang="en-US"/>
        </a:p>
      </dgm:t>
    </dgm:pt>
    <dgm:pt modelId="{39982C28-ECF9-4EBE-A743-875F3BB70F43}" type="pres">
      <dgm:prSet presAssocID="{AB47B4D8-5472-45E0-BC2C-3E10FB2A1426}" presName="node" presStyleLbl="node1" presStyleIdx="1" presStyleCnt="4">
        <dgm:presLayoutVars>
          <dgm:bulletEnabled val="1"/>
        </dgm:presLayoutVars>
      </dgm:prSet>
      <dgm:spPr/>
      <dgm:t>
        <a:bodyPr/>
        <a:lstStyle/>
        <a:p>
          <a:endParaRPr lang="en-US"/>
        </a:p>
      </dgm:t>
    </dgm:pt>
    <dgm:pt modelId="{908C4D9F-AE9A-46CD-84CB-17E48EFAE04D}" type="pres">
      <dgm:prSet presAssocID="{E0CBCADC-698F-4748-A8E8-8BEE4B912AD0}" presName="sibTrans" presStyleLbl="sibTrans2D1" presStyleIdx="1" presStyleCnt="3"/>
      <dgm:spPr/>
      <dgm:t>
        <a:bodyPr/>
        <a:lstStyle/>
        <a:p>
          <a:endParaRPr lang="en-US"/>
        </a:p>
      </dgm:t>
    </dgm:pt>
    <dgm:pt modelId="{3F568F0B-F330-434B-B57F-4E7BF0A8828B}" type="pres">
      <dgm:prSet presAssocID="{E0CBCADC-698F-4748-A8E8-8BEE4B912AD0}" presName="connectorText" presStyleLbl="sibTrans2D1" presStyleIdx="1" presStyleCnt="3"/>
      <dgm:spPr/>
      <dgm:t>
        <a:bodyPr/>
        <a:lstStyle/>
        <a:p>
          <a:endParaRPr lang="en-US"/>
        </a:p>
      </dgm:t>
    </dgm:pt>
    <dgm:pt modelId="{6CFCB369-88EC-43D5-82F5-3AF3093AFE26}" type="pres">
      <dgm:prSet presAssocID="{08F30AE9-B037-4C3A-B015-115951295751}" presName="node" presStyleLbl="node1" presStyleIdx="2" presStyleCnt="4">
        <dgm:presLayoutVars>
          <dgm:bulletEnabled val="1"/>
        </dgm:presLayoutVars>
      </dgm:prSet>
      <dgm:spPr/>
      <dgm:t>
        <a:bodyPr/>
        <a:lstStyle/>
        <a:p>
          <a:endParaRPr lang="en-US"/>
        </a:p>
      </dgm:t>
    </dgm:pt>
    <dgm:pt modelId="{C0960775-2BA8-4E73-84B2-DDD99F407FB5}" type="pres">
      <dgm:prSet presAssocID="{AA9ADB2A-D0E8-40DD-B6EA-B6AD3E3EC920}" presName="sibTrans" presStyleLbl="sibTrans2D1" presStyleIdx="2" presStyleCnt="3"/>
      <dgm:spPr/>
      <dgm:t>
        <a:bodyPr/>
        <a:lstStyle/>
        <a:p>
          <a:endParaRPr lang="en-US"/>
        </a:p>
      </dgm:t>
    </dgm:pt>
    <dgm:pt modelId="{601CD63E-051F-4C71-B207-FD82C930881C}" type="pres">
      <dgm:prSet presAssocID="{AA9ADB2A-D0E8-40DD-B6EA-B6AD3E3EC920}" presName="connectorText" presStyleLbl="sibTrans2D1" presStyleIdx="2" presStyleCnt="3"/>
      <dgm:spPr/>
      <dgm:t>
        <a:bodyPr/>
        <a:lstStyle/>
        <a:p>
          <a:endParaRPr lang="en-US"/>
        </a:p>
      </dgm:t>
    </dgm:pt>
    <dgm:pt modelId="{FC030153-C295-4E9A-99B3-0CB8CF577956}" type="pres">
      <dgm:prSet presAssocID="{54E19992-2E88-4435-9D02-701151F8E1F3}" presName="node" presStyleLbl="node1" presStyleIdx="3" presStyleCnt="4">
        <dgm:presLayoutVars>
          <dgm:bulletEnabled val="1"/>
        </dgm:presLayoutVars>
      </dgm:prSet>
      <dgm:spPr/>
      <dgm:t>
        <a:bodyPr/>
        <a:lstStyle/>
        <a:p>
          <a:endParaRPr lang="en-US"/>
        </a:p>
      </dgm:t>
    </dgm:pt>
  </dgm:ptLst>
  <dgm:cxnLst>
    <dgm:cxn modelId="{D57CDEDB-0A82-44DC-ADE9-D4958609183F}" srcId="{DCF608F1-F512-4A28-AC9B-64CD44123E0B}" destId="{54E19992-2E88-4435-9D02-701151F8E1F3}" srcOrd="3" destOrd="0" parTransId="{2CBA99D3-F217-42C3-A284-4764D21D9C59}" sibTransId="{094F8272-7758-45A2-9840-86F53454A2CF}"/>
    <dgm:cxn modelId="{DFB30386-8630-48A0-B73D-61B897234D50}" type="presOf" srcId="{54E19992-2E88-4435-9D02-701151F8E1F3}" destId="{FC030153-C295-4E9A-99B3-0CB8CF577956}" srcOrd="0" destOrd="0" presId="urn:microsoft.com/office/officeart/2005/8/layout/process1"/>
    <dgm:cxn modelId="{33532068-5040-4224-8048-FEEB88531EEB}" type="presOf" srcId="{AA9ADB2A-D0E8-40DD-B6EA-B6AD3E3EC920}" destId="{601CD63E-051F-4C71-B207-FD82C930881C}" srcOrd="1" destOrd="0" presId="urn:microsoft.com/office/officeart/2005/8/layout/process1"/>
    <dgm:cxn modelId="{0AD349A9-81F1-4103-BCC5-6A3509B48C9A}" type="presOf" srcId="{E0CBCADC-698F-4748-A8E8-8BEE4B912AD0}" destId="{3F568F0B-F330-434B-B57F-4E7BF0A8828B}" srcOrd="1" destOrd="0" presId="urn:microsoft.com/office/officeart/2005/8/layout/process1"/>
    <dgm:cxn modelId="{C5DFB7CB-8A0C-4BE5-9941-09D809AFD62C}" type="presOf" srcId="{0857D357-1440-467B-870E-FC91998DECEC}" destId="{24F012C9-562B-4E13-9491-DA3731093643}" srcOrd="0" destOrd="0" presId="urn:microsoft.com/office/officeart/2005/8/layout/process1"/>
    <dgm:cxn modelId="{56835CCF-9CE9-4BB0-81A7-8BDB5170B06E}" type="presOf" srcId="{E0CBCADC-698F-4748-A8E8-8BEE4B912AD0}" destId="{908C4D9F-AE9A-46CD-84CB-17E48EFAE04D}" srcOrd="0" destOrd="0" presId="urn:microsoft.com/office/officeart/2005/8/layout/process1"/>
    <dgm:cxn modelId="{EB721AEF-00F6-4D4F-9704-E6870792438C}" srcId="{DCF608F1-F512-4A28-AC9B-64CD44123E0B}" destId="{0857D357-1440-467B-870E-FC91998DECEC}" srcOrd="0" destOrd="0" parTransId="{607A5985-5662-44F0-9EF7-A23F7EC15FE5}" sibTransId="{6093C486-AC8A-44AE-B302-490A4BC4944C}"/>
    <dgm:cxn modelId="{221571C4-5A24-41C6-8671-DA3302380CB2}" type="presOf" srcId="{6093C486-AC8A-44AE-B302-490A4BC4944C}" destId="{0F867187-A56D-4710-9037-22D134E70DA6}" srcOrd="0" destOrd="0" presId="urn:microsoft.com/office/officeart/2005/8/layout/process1"/>
    <dgm:cxn modelId="{C5B2BA7A-CB1B-4CB5-993A-FC07053730B9}" type="presOf" srcId="{08F30AE9-B037-4C3A-B015-115951295751}" destId="{6CFCB369-88EC-43D5-82F5-3AF3093AFE26}" srcOrd="0" destOrd="0" presId="urn:microsoft.com/office/officeart/2005/8/layout/process1"/>
    <dgm:cxn modelId="{342A2ED2-5B5E-41E3-B07C-6424B9F0D08B}" type="presOf" srcId="{AB47B4D8-5472-45E0-BC2C-3E10FB2A1426}" destId="{39982C28-ECF9-4EBE-A743-875F3BB70F43}" srcOrd="0" destOrd="0" presId="urn:microsoft.com/office/officeart/2005/8/layout/process1"/>
    <dgm:cxn modelId="{0E7159D8-5E5B-40ED-BAE6-6908535DF1FB}" srcId="{DCF608F1-F512-4A28-AC9B-64CD44123E0B}" destId="{08F30AE9-B037-4C3A-B015-115951295751}" srcOrd="2" destOrd="0" parTransId="{8C72CBEE-1320-4728-BA88-F753FB33E560}" sibTransId="{AA9ADB2A-D0E8-40DD-B6EA-B6AD3E3EC920}"/>
    <dgm:cxn modelId="{64CF8CBA-8C78-491C-8795-BEF13DA8B81C}" type="presOf" srcId="{DCF608F1-F512-4A28-AC9B-64CD44123E0B}" destId="{FD8E02CD-8496-4ECD-9DBB-769B1CAC1673}" srcOrd="0" destOrd="0" presId="urn:microsoft.com/office/officeart/2005/8/layout/process1"/>
    <dgm:cxn modelId="{D3DA7F77-768E-4DB5-83A6-C67002892B9A}" type="presOf" srcId="{6093C486-AC8A-44AE-B302-490A4BC4944C}" destId="{782BF106-ADE1-440B-8B50-A81C62C5D1D8}" srcOrd="1" destOrd="0" presId="urn:microsoft.com/office/officeart/2005/8/layout/process1"/>
    <dgm:cxn modelId="{CBE1DF66-5A45-4877-A859-F7B9C3B9C71E}" srcId="{DCF608F1-F512-4A28-AC9B-64CD44123E0B}" destId="{AB47B4D8-5472-45E0-BC2C-3E10FB2A1426}" srcOrd="1" destOrd="0" parTransId="{12C096AB-7151-4294-A6BD-3DD31DBB90C7}" sibTransId="{E0CBCADC-698F-4748-A8E8-8BEE4B912AD0}"/>
    <dgm:cxn modelId="{41B21B38-46FE-4BB8-829A-7235029E5F7C}" type="presOf" srcId="{AA9ADB2A-D0E8-40DD-B6EA-B6AD3E3EC920}" destId="{C0960775-2BA8-4E73-84B2-DDD99F407FB5}" srcOrd="0" destOrd="0" presId="urn:microsoft.com/office/officeart/2005/8/layout/process1"/>
    <dgm:cxn modelId="{830A1F81-7B77-45DE-A456-B9304F14126E}" type="presParOf" srcId="{FD8E02CD-8496-4ECD-9DBB-769B1CAC1673}" destId="{24F012C9-562B-4E13-9491-DA3731093643}" srcOrd="0" destOrd="0" presId="urn:microsoft.com/office/officeart/2005/8/layout/process1"/>
    <dgm:cxn modelId="{77C577D9-285B-45FF-9274-E76BC5FFC803}" type="presParOf" srcId="{FD8E02CD-8496-4ECD-9DBB-769B1CAC1673}" destId="{0F867187-A56D-4710-9037-22D134E70DA6}" srcOrd="1" destOrd="0" presId="urn:microsoft.com/office/officeart/2005/8/layout/process1"/>
    <dgm:cxn modelId="{BCEEA20D-A954-4C47-9CC5-B56500EE1538}" type="presParOf" srcId="{0F867187-A56D-4710-9037-22D134E70DA6}" destId="{782BF106-ADE1-440B-8B50-A81C62C5D1D8}" srcOrd="0" destOrd="0" presId="urn:microsoft.com/office/officeart/2005/8/layout/process1"/>
    <dgm:cxn modelId="{220E07D3-9D11-436E-A74D-3B5364564E44}" type="presParOf" srcId="{FD8E02CD-8496-4ECD-9DBB-769B1CAC1673}" destId="{39982C28-ECF9-4EBE-A743-875F3BB70F43}" srcOrd="2" destOrd="0" presId="urn:microsoft.com/office/officeart/2005/8/layout/process1"/>
    <dgm:cxn modelId="{E51BE221-D56C-41DA-9768-BFA88492D4CA}" type="presParOf" srcId="{FD8E02CD-8496-4ECD-9DBB-769B1CAC1673}" destId="{908C4D9F-AE9A-46CD-84CB-17E48EFAE04D}" srcOrd="3" destOrd="0" presId="urn:microsoft.com/office/officeart/2005/8/layout/process1"/>
    <dgm:cxn modelId="{53B5989E-E944-4868-80E5-A248444ABCAD}" type="presParOf" srcId="{908C4D9F-AE9A-46CD-84CB-17E48EFAE04D}" destId="{3F568F0B-F330-434B-B57F-4E7BF0A8828B}" srcOrd="0" destOrd="0" presId="urn:microsoft.com/office/officeart/2005/8/layout/process1"/>
    <dgm:cxn modelId="{151B63BD-77B0-420A-BF74-7440C92000FC}" type="presParOf" srcId="{FD8E02CD-8496-4ECD-9DBB-769B1CAC1673}" destId="{6CFCB369-88EC-43D5-82F5-3AF3093AFE26}" srcOrd="4" destOrd="0" presId="urn:microsoft.com/office/officeart/2005/8/layout/process1"/>
    <dgm:cxn modelId="{80E073AC-F025-46F6-9675-D7BC77301C1C}" type="presParOf" srcId="{FD8E02CD-8496-4ECD-9DBB-769B1CAC1673}" destId="{C0960775-2BA8-4E73-84B2-DDD99F407FB5}" srcOrd="5" destOrd="0" presId="urn:microsoft.com/office/officeart/2005/8/layout/process1"/>
    <dgm:cxn modelId="{8214E99D-A12D-4B54-AA24-1A62DE6A9D29}" type="presParOf" srcId="{C0960775-2BA8-4E73-84B2-DDD99F407FB5}" destId="{601CD63E-051F-4C71-B207-FD82C930881C}" srcOrd="0" destOrd="0" presId="urn:microsoft.com/office/officeart/2005/8/layout/process1"/>
    <dgm:cxn modelId="{D4F6F43D-9553-4BE1-93AA-962D3639A656}" type="presParOf" srcId="{FD8E02CD-8496-4ECD-9DBB-769B1CAC1673}" destId="{FC030153-C295-4E9A-99B3-0CB8CF577956}"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1ED813-7B0A-074B-BAB6-55CDA07D5CB1}" type="doc">
      <dgm:prSet loTypeId="urn:microsoft.com/office/officeart/2005/8/layout/cycle3" loCatId="" qsTypeId="urn:microsoft.com/office/officeart/2005/8/quickstyle/simple1" qsCatId="simple" csTypeId="urn:microsoft.com/office/officeart/2005/8/colors/colorful1#2" csCatId="colorful" phldr="1"/>
      <dgm:spPr/>
      <dgm:t>
        <a:bodyPr/>
        <a:lstStyle/>
        <a:p>
          <a:endParaRPr lang="en-US"/>
        </a:p>
      </dgm:t>
    </dgm:pt>
    <dgm:pt modelId="{EED5230D-18E7-CC44-91F0-DE528B923013}">
      <dgm:prSet phldrT="[Text]" custT="1"/>
      <dgm:spPr/>
      <dgm:t>
        <a:bodyPr/>
        <a:lstStyle/>
        <a:p>
          <a:r>
            <a:rPr lang="en-US" sz="2400" dirty="0" smtClean="0"/>
            <a:t>analyzing learning needs</a:t>
          </a:r>
          <a:endParaRPr lang="en-US" sz="2400" dirty="0"/>
        </a:p>
      </dgm:t>
    </dgm:pt>
    <dgm:pt modelId="{5444ECEF-8A3D-B14D-A353-119B4ADDC312}" type="parTrans" cxnId="{4169AAA1-5DA6-9D45-A8A0-08C29246FA22}">
      <dgm:prSet/>
      <dgm:spPr/>
      <dgm:t>
        <a:bodyPr/>
        <a:lstStyle/>
        <a:p>
          <a:endParaRPr lang="en-US" sz="2000"/>
        </a:p>
      </dgm:t>
    </dgm:pt>
    <dgm:pt modelId="{2BBF0E7A-C87B-C34C-852B-1AE90B6F94A3}" type="sibTrans" cxnId="{4169AAA1-5DA6-9D45-A8A0-08C29246FA22}">
      <dgm:prSet/>
      <dgm:spPr/>
      <dgm:t>
        <a:bodyPr/>
        <a:lstStyle/>
        <a:p>
          <a:endParaRPr lang="en-US" sz="2000"/>
        </a:p>
      </dgm:t>
    </dgm:pt>
    <dgm:pt modelId="{D55DE663-D108-784A-AAFA-85C8D2B1F776}">
      <dgm:prSet phldrT="[Text]" custT="1"/>
      <dgm:spPr/>
      <dgm:t>
        <a:bodyPr/>
        <a:lstStyle/>
        <a:p>
          <a:r>
            <a:rPr lang="en-US" sz="2400" dirty="0" smtClean="0"/>
            <a:t>developing goals</a:t>
          </a:r>
          <a:endParaRPr lang="en-US" sz="2400" dirty="0"/>
        </a:p>
      </dgm:t>
    </dgm:pt>
    <dgm:pt modelId="{DDB5DCA1-3816-BA44-95BD-84291238B169}" type="parTrans" cxnId="{95D2B648-BEBA-6846-8086-9F21B207031A}">
      <dgm:prSet/>
      <dgm:spPr/>
      <dgm:t>
        <a:bodyPr/>
        <a:lstStyle/>
        <a:p>
          <a:endParaRPr lang="en-US" sz="2000"/>
        </a:p>
      </dgm:t>
    </dgm:pt>
    <dgm:pt modelId="{0E318AEE-56D7-6C4D-BF37-7DE358401852}" type="sibTrans" cxnId="{95D2B648-BEBA-6846-8086-9F21B207031A}">
      <dgm:prSet/>
      <dgm:spPr/>
      <dgm:t>
        <a:bodyPr/>
        <a:lstStyle/>
        <a:p>
          <a:endParaRPr lang="en-US" sz="2000"/>
        </a:p>
      </dgm:t>
    </dgm:pt>
    <dgm:pt modelId="{87C644AF-06DA-834A-9F23-986A6A7986BA}">
      <dgm:prSet phldrT="[Text]" custT="1"/>
      <dgm:spPr/>
      <dgm:t>
        <a:bodyPr/>
        <a:lstStyle/>
        <a:p>
          <a:r>
            <a:rPr lang="en-US" sz="2400" dirty="0" smtClean="0"/>
            <a:t>designing delivery system</a:t>
          </a:r>
          <a:endParaRPr lang="en-US" sz="2400" dirty="0"/>
        </a:p>
      </dgm:t>
    </dgm:pt>
    <dgm:pt modelId="{3A5E7843-4322-DA4A-8541-CE1E1D433477}" type="parTrans" cxnId="{42722F92-8DC4-C749-A352-6F9CEB0704C5}">
      <dgm:prSet/>
      <dgm:spPr/>
      <dgm:t>
        <a:bodyPr/>
        <a:lstStyle/>
        <a:p>
          <a:endParaRPr lang="en-US" sz="2000"/>
        </a:p>
      </dgm:t>
    </dgm:pt>
    <dgm:pt modelId="{417DD498-B11D-1141-8863-48A77D6E8663}" type="sibTrans" cxnId="{42722F92-8DC4-C749-A352-6F9CEB0704C5}">
      <dgm:prSet/>
      <dgm:spPr/>
      <dgm:t>
        <a:bodyPr/>
        <a:lstStyle/>
        <a:p>
          <a:endParaRPr lang="en-US" sz="2000"/>
        </a:p>
      </dgm:t>
    </dgm:pt>
    <dgm:pt modelId="{33FEEC3B-198A-4E40-B98A-9E4BA8818A1F}">
      <dgm:prSet phldrT="[Text]" custT="1"/>
      <dgm:spPr/>
      <dgm:t>
        <a:bodyPr/>
        <a:lstStyle/>
        <a:p>
          <a:r>
            <a:rPr lang="en-US" sz="2400" dirty="0" smtClean="0"/>
            <a:t>developing materials &amp; activities</a:t>
          </a:r>
          <a:endParaRPr lang="en-US" sz="2400" dirty="0"/>
        </a:p>
      </dgm:t>
    </dgm:pt>
    <dgm:pt modelId="{163BA3A4-C007-CE4C-A909-6E8F3B95D13A}" type="parTrans" cxnId="{50DBC6AA-C99B-9645-9030-0C31982686B5}">
      <dgm:prSet/>
      <dgm:spPr/>
      <dgm:t>
        <a:bodyPr/>
        <a:lstStyle/>
        <a:p>
          <a:endParaRPr lang="en-US" sz="2000"/>
        </a:p>
      </dgm:t>
    </dgm:pt>
    <dgm:pt modelId="{5E11BC1C-F07A-3C4E-9F6F-93B8629A9414}" type="sibTrans" cxnId="{50DBC6AA-C99B-9645-9030-0C31982686B5}">
      <dgm:prSet/>
      <dgm:spPr/>
      <dgm:t>
        <a:bodyPr/>
        <a:lstStyle/>
        <a:p>
          <a:endParaRPr lang="en-US" sz="2000"/>
        </a:p>
      </dgm:t>
    </dgm:pt>
    <dgm:pt modelId="{52EBB5F8-A489-B745-8250-E0DCD735C4C4}">
      <dgm:prSet phldrT="[Text]" custT="1"/>
      <dgm:spPr/>
      <dgm:t>
        <a:bodyPr/>
        <a:lstStyle/>
        <a:p>
          <a:r>
            <a:rPr lang="en-US" sz="2400" dirty="0" smtClean="0"/>
            <a:t>executing/conducting</a:t>
          </a:r>
          <a:endParaRPr lang="en-US" sz="2400" dirty="0"/>
        </a:p>
      </dgm:t>
    </dgm:pt>
    <dgm:pt modelId="{34CACB02-65AC-6240-ACBB-76DB4DB9F716}" type="parTrans" cxnId="{C9342B09-3F46-2946-AEAF-5819FFC2510D}">
      <dgm:prSet/>
      <dgm:spPr/>
      <dgm:t>
        <a:bodyPr/>
        <a:lstStyle/>
        <a:p>
          <a:endParaRPr lang="en-US" sz="2000"/>
        </a:p>
      </dgm:t>
    </dgm:pt>
    <dgm:pt modelId="{0D8324DC-3FB2-7A43-A27D-28D2ECF9136C}" type="sibTrans" cxnId="{C9342B09-3F46-2946-AEAF-5819FFC2510D}">
      <dgm:prSet/>
      <dgm:spPr/>
      <dgm:t>
        <a:bodyPr/>
        <a:lstStyle/>
        <a:p>
          <a:endParaRPr lang="en-US" sz="2000"/>
        </a:p>
      </dgm:t>
    </dgm:pt>
    <dgm:pt modelId="{EFCD2D02-922D-8643-BDA4-2226956565BC}">
      <dgm:prSet phldrT="[Text]" custT="1"/>
      <dgm:spPr/>
      <dgm:t>
        <a:bodyPr/>
        <a:lstStyle/>
        <a:p>
          <a:r>
            <a:rPr lang="en-US" sz="2400" dirty="0" smtClean="0"/>
            <a:t>assessing product and outcomes</a:t>
          </a:r>
          <a:endParaRPr lang="en-US" sz="2400" dirty="0"/>
        </a:p>
      </dgm:t>
    </dgm:pt>
    <dgm:pt modelId="{A77F315D-A381-A447-B3D6-3C427C17A30D}" type="parTrans" cxnId="{497763A9-DEEA-5340-A33D-510E992BB394}">
      <dgm:prSet/>
      <dgm:spPr/>
      <dgm:t>
        <a:bodyPr/>
        <a:lstStyle/>
        <a:p>
          <a:endParaRPr lang="en-US" sz="2000"/>
        </a:p>
      </dgm:t>
    </dgm:pt>
    <dgm:pt modelId="{A3AF217F-881E-5E44-AABF-94C95E00EF19}" type="sibTrans" cxnId="{497763A9-DEEA-5340-A33D-510E992BB394}">
      <dgm:prSet/>
      <dgm:spPr/>
      <dgm:t>
        <a:bodyPr/>
        <a:lstStyle/>
        <a:p>
          <a:endParaRPr lang="en-US" sz="2000"/>
        </a:p>
      </dgm:t>
    </dgm:pt>
    <dgm:pt modelId="{0329E94E-0EB3-F142-A9AD-AAD7370CC707}" type="pres">
      <dgm:prSet presAssocID="{5C1ED813-7B0A-074B-BAB6-55CDA07D5CB1}" presName="Name0" presStyleCnt="0">
        <dgm:presLayoutVars>
          <dgm:dir/>
          <dgm:resizeHandles val="exact"/>
        </dgm:presLayoutVars>
      </dgm:prSet>
      <dgm:spPr/>
      <dgm:t>
        <a:bodyPr/>
        <a:lstStyle/>
        <a:p>
          <a:endParaRPr lang="en-US"/>
        </a:p>
      </dgm:t>
    </dgm:pt>
    <dgm:pt modelId="{CADA73F4-1718-A649-BB71-A77708402D6B}" type="pres">
      <dgm:prSet presAssocID="{5C1ED813-7B0A-074B-BAB6-55CDA07D5CB1}" presName="cycle" presStyleCnt="0"/>
      <dgm:spPr/>
    </dgm:pt>
    <dgm:pt modelId="{DB31F25E-2E90-794A-8DCE-3BF05596A209}" type="pres">
      <dgm:prSet presAssocID="{EED5230D-18E7-CC44-91F0-DE528B923013}" presName="nodeFirstNode" presStyleLbl="node1" presStyleIdx="0" presStyleCnt="6">
        <dgm:presLayoutVars>
          <dgm:bulletEnabled val="1"/>
        </dgm:presLayoutVars>
      </dgm:prSet>
      <dgm:spPr/>
      <dgm:t>
        <a:bodyPr/>
        <a:lstStyle/>
        <a:p>
          <a:endParaRPr lang="en-US"/>
        </a:p>
      </dgm:t>
    </dgm:pt>
    <dgm:pt modelId="{9E4C82E6-0636-2148-8530-90BD3F114271}" type="pres">
      <dgm:prSet presAssocID="{2BBF0E7A-C87B-C34C-852B-1AE90B6F94A3}" presName="sibTransFirstNode" presStyleLbl="bgShp" presStyleIdx="0" presStyleCnt="1"/>
      <dgm:spPr/>
      <dgm:t>
        <a:bodyPr/>
        <a:lstStyle/>
        <a:p>
          <a:endParaRPr lang="en-US"/>
        </a:p>
      </dgm:t>
    </dgm:pt>
    <dgm:pt modelId="{28FF303A-9538-ED42-B475-29C6FDEB5523}" type="pres">
      <dgm:prSet presAssocID="{D55DE663-D108-784A-AAFA-85C8D2B1F776}" presName="nodeFollowingNodes" presStyleLbl="node1" presStyleIdx="1" presStyleCnt="6">
        <dgm:presLayoutVars>
          <dgm:bulletEnabled val="1"/>
        </dgm:presLayoutVars>
      </dgm:prSet>
      <dgm:spPr/>
      <dgm:t>
        <a:bodyPr/>
        <a:lstStyle/>
        <a:p>
          <a:endParaRPr lang="en-US"/>
        </a:p>
      </dgm:t>
    </dgm:pt>
    <dgm:pt modelId="{AAEC770B-B05D-FC41-A259-48F6B1C3FD26}" type="pres">
      <dgm:prSet presAssocID="{87C644AF-06DA-834A-9F23-986A6A7986BA}" presName="nodeFollowingNodes" presStyleLbl="node1" presStyleIdx="2" presStyleCnt="6">
        <dgm:presLayoutVars>
          <dgm:bulletEnabled val="1"/>
        </dgm:presLayoutVars>
      </dgm:prSet>
      <dgm:spPr/>
      <dgm:t>
        <a:bodyPr/>
        <a:lstStyle/>
        <a:p>
          <a:endParaRPr lang="en-US"/>
        </a:p>
      </dgm:t>
    </dgm:pt>
    <dgm:pt modelId="{E6E50B05-313E-704A-8248-8C71A74F5B8E}" type="pres">
      <dgm:prSet presAssocID="{33FEEC3B-198A-4E40-B98A-9E4BA8818A1F}" presName="nodeFollowingNodes" presStyleLbl="node1" presStyleIdx="3" presStyleCnt="6">
        <dgm:presLayoutVars>
          <dgm:bulletEnabled val="1"/>
        </dgm:presLayoutVars>
      </dgm:prSet>
      <dgm:spPr/>
      <dgm:t>
        <a:bodyPr/>
        <a:lstStyle/>
        <a:p>
          <a:endParaRPr lang="en-US"/>
        </a:p>
      </dgm:t>
    </dgm:pt>
    <dgm:pt modelId="{CD259CAB-9CE8-6D48-8AA9-900C47F5F3C8}" type="pres">
      <dgm:prSet presAssocID="{52EBB5F8-A489-B745-8250-E0DCD735C4C4}" presName="nodeFollowingNodes" presStyleLbl="node1" presStyleIdx="4" presStyleCnt="6">
        <dgm:presLayoutVars>
          <dgm:bulletEnabled val="1"/>
        </dgm:presLayoutVars>
      </dgm:prSet>
      <dgm:spPr/>
      <dgm:t>
        <a:bodyPr/>
        <a:lstStyle/>
        <a:p>
          <a:endParaRPr lang="en-US"/>
        </a:p>
      </dgm:t>
    </dgm:pt>
    <dgm:pt modelId="{097EF08A-E600-5B47-BDED-3C95D99D157F}" type="pres">
      <dgm:prSet presAssocID="{EFCD2D02-922D-8643-BDA4-2226956565BC}" presName="nodeFollowingNodes" presStyleLbl="node1" presStyleIdx="5" presStyleCnt="6">
        <dgm:presLayoutVars>
          <dgm:bulletEnabled val="1"/>
        </dgm:presLayoutVars>
      </dgm:prSet>
      <dgm:spPr/>
      <dgm:t>
        <a:bodyPr/>
        <a:lstStyle/>
        <a:p>
          <a:endParaRPr lang="en-US"/>
        </a:p>
      </dgm:t>
    </dgm:pt>
  </dgm:ptLst>
  <dgm:cxnLst>
    <dgm:cxn modelId="{497763A9-DEEA-5340-A33D-510E992BB394}" srcId="{5C1ED813-7B0A-074B-BAB6-55CDA07D5CB1}" destId="{EFCD2D02-922D-8643-BDA4-2226956565BC}" srcOrd="5" destOrd="0" parTransId="{A77F315D-A381-A447-B3D6-3C427C17A30D}" sibTransId="{A3AF217F-881E-5E44-AABF-94C95E00EF19}"/>
    <dgm:cxn modelId="{60D3B2C3-0677-409A-B495-D78E45D7E45F}" type="presOf" srcId="{2BBF0E7A-C87B-C34C-852B-1AE90B6F94A3}" destId="{9E4C82E6-0636-2148-8530-90BD3F114271}" srcOrd="0" destOrd="0" presId="urn:microsoft.com/office/officeart/2005/8/layout/cycle3"/>
    <dgm:cxn modelId="{D51F0560-7CFF-4AFC-9CCC-12A9A0F59999}" type="presOf" srcId="{EED5230D-18E7-CC44-91F0-DE528B923013}" destId="{DB31F25E-2E90-794A-8DCE-3BF05596A209}" srcOrd="0" destOrd="0" presId="urn:microsoft.com/office/officeart/2005/8/layout/cycle3"/>
    <dgm:cxn modelId="{95D2B648-BEBA-6846-8086-9F21B207031A}" srcId="{5C1ED813-7B0A-074B-BAB6-55CDA07D5CB1}" destId="{D55DE663-D108-784A-AAFA-85C8D2B1F776}" srcOrd="1" destOrd="0" parTransId="{DDB5DCA1-3816-BA44-95BD-84291238B169}" sibTransId="{0E318AEE-56D7-6C4D-BF37-7DE358401852}"/>
    <dgm:cxn modelId="{7270A212-7DD3-4AAE-A903-CBE8F1ADD3C0}" type="presOf" srcId="{52EBB5F8-A489-B745-8250-E0DCD735C4C4}" destId="{CD259CAB-9CE8-6D48-8AA9-900C47F5F3C8}" srcOrd="0" destOrd="0" presId="urn:microsoft.com/office/officeart/2005/8/layout/cycle3"/>
    <dgm:cxn modelId="{F11F62CF-0D03-4833-A67F-CF00B3D6F8D3}" type="presOf" srcId="{D55DE663-D108-784A-AAFA-85C8D2B1F776}" destId="{28FF303A-9538-ED42-B475-29C6FDEB5523}" srcOrd="0" destOrd="0" presId="urn:microsoft.com/office/officeart/2005/8/layout/cycle3"/>
    <dgm:cxn modelId="{27DBA248-0DED-4553-8158-621D44EF8387}" type="presOf" srcId="{EFCD2D02-922D-8643-BDA4-2226956565BC}" destId="{097EF08A-E600-5B47-BDED-3C95D99D157F}" srcOrd="0" destOrd="0" presId="urn:microsoft.com/office/officeart/2005/8/layout/cycle3"/>
    <dgm:cxn modelId="{11457A04-54DE-4F8F-AE04-553C722A3466}" type="presOf" srcId="{5C1ED813-7B0A-074B-BAB6-55CDA07D5CB1}" destId="{0329E94E-0EB3-F142-A9AD-AAD7370CC707}" srcOrd="0" destOrd="0" presId="urn:microsoft.com/office/officeart/2005/8/layout/cycle3"/>
    <dgm:cxn modelId="{50DBC6AA-C99B-9645-9030-0C31982686B5}" srcId="{5C1ED813-7B0A-074B-BAB6-55CDA07D5CB1}" destId="{33FEEC3B-198A-4E40-B98A-9E4BA8818A1F}" srcOrd="3" destOrd="0" parTransId="{163BA3A4-C007-CE4C-A909-6E8F3B95D13A}" sibTransId="{5E11BC1C-F07A-3C4E-9F6F-93B8629A9414}"/>
    <dgm:cxn modelId="{42722F92-8DC4-C749-A352-6F9CEB0704C5}" srcId="{5C1ED813-7B0A-074B-BAB6-55CDA07D5CB1}" destId="{87C644AF-06DA-834A-9F23-986A6A7986BA}" srcOrd="2" destOrd="0" parTransId="{3A5E7843-4322-DA4A-8541-CE1E1D433477}" sibTransId="{417DD498-B11D-1141-8863-48A77D6E8663}"/>
    <dgm:cxn modelId="{4169AAA1-5DA6-9D45-A8A0-08C29246FA22}" srcId="{5C1ED813-7B0A-074B-BAB6-55CDA07D5CB1}" destId="{EED5230D-18E7-CC44-91F0-DE528B923013}" srcOrd="0" destOrd="0" parTransId="{5444ECEF-8A3D-B14D-A353-119B4ADDC312}" sibTransId="{2BBF0E7A-C87B-C34C-852B-1AE90B6F94A3}"/>
    <dgm:cxn modelId="{EC1A980C-9E1B-475A-9172-4BFD68B97DD9}" type="presOf" srcId="{33FEEC3B-198A-4E40-B98A-9E4BA8818A1F}" destId="{E6E50B05-313E-704A-8248-8C71A74F5B8E}" srcOrd="0" destOrd="0" presId="urn:microsoft.com/office/officeart/2005/8/layout/cycle3"/>
    <dgm:cxn modelId="{FF2F0237-574B-461B-91A2-3BF5A8BA7051}" type="presOf" srcId="{87C644AF-06DA-834A-9F23-986A6A7986BA}" destId="{AAEC770B-B05D-FC41-A259-48F6B1C3FD26}" srcOrd="0" destOrd="0" presId="urn:microsoft.com/office/officeart/2005/8/layout/cycle3"/>
    <dgm:cxn modelId="{C9342B09-3F46-2946-AEAF-5819FFC2510D}" srcId="{5C1ED813-7B0A-074B-BAB6-55CDA07D5CB1}" destId="{52EBB5F8-A489-B745-8250-E0DCD735C4C4}" srcOrd="4" destOrd="0" parTransId="{34CACB02-65AC-6240-ACBB-76DB4DB9F716}" sibTransId="{0D8324DC-3FB2-7A43-A27D-28D2ECF9136C}"/>
    <dgm:cxn modelId="{12E0986A-A0A7-433B-854C-80387C752915}" type="presParOf" srcId="{0329E94E-0EB3-F142-A9AD-AAD7370CC707}" destId="{CADA73F4-1718-A649-BB71-A77708402D6B}" srcOrd="0" destOrd="0" presId="urn:microsoft.com/office/officeart/2005/8/layout/cycle3"/>
    <dgm:cxn modelId="{0D93AB8B-957D-42DE-A8E8-176AB3E0C4D7}" type="presParOf" srcId="{CADA73F4-1718-A649-BB71-A77708402D6B}" destId="{DB31F25E-2E90-794A-8DCE-3BF05596A209}" srcOrd="0" destOrd="0" presId="urn:microsoft.com/office/officeart/2005/8/layout/cycle3"/>
    <dgm:cxn modelId="{DA927551-B7F1-44B6-AA79-876EBAD59B7F}" type="presParOf" srcId="{CADA73F4-1718-A649-BB71-A77708402D6B}" destId="{9E4C82E6-0636-2148-8530-90BD3F114271}" srcOrd="1" destOrd="0" presId="urn:microsoft.com/office/officeart/2005/8/layout/cycle3"/>
    <dgm:cxn modelId="{E6CAC922-51DD-4F77-A9FD-A301BEA45F9D}" type="presParOf" srcId="{CADA73F4-1718-A649-BB71-A77708402D6B}" destId="{28FF303A-9538-ED42-B475-29C6FDEB5523}" srcOrd="2" destOrd="0" presId="urn:microsoft.com/office/officeart/2005/8/layout/cycle3"/>
    <dgm:cxn modelId="{36721BAF-4179-411A-992E-57E51724EADE}" type="presParOf" srcId="{CADA73F4-1718-A649-BB71-A77708402D6B}" destId="{AAEC770B-B05D-FC41-A259-48F6B1C3FD26}" srcOrd="3" destOrd="0" presId="urn:microsoft.com/office/officeart/2005/8/layout/cycle3"/>
    <dgm:cxn modelId="{D29B835D-37CC-4FC5-90D3-B76FA8212E4C}" type="presParOf" srcId="{CADA73F4-1718-A649-BB71-A77708402D6B}" destId="{E6E50B05-313E-704A-8248-8C71A74F5B8E}" srcOrd="4" destOrd="0" presId="urn:microsoft.com/office/officeart/2005/8/layout/cycle3"/>
    <dgm:cxn modelId="{13F63747-2AFD-4219-AE68-12E7D2B94933}" type="presParOf" srcId="{CADA73F4-1718-A649-BB71-A77708402D6B}" destId="{CD259CAB-9CE8-6D48-8AA9-900C47F5F3C8}" srcOrd="5" destOrd="0" presId="urn:microsoft.com/office/officeart/2005/8/layout/cycle3"/>
    <dgm:cxn modelId="{6D23A94C-0809-4F2D-9F01-58E41751A1C6}" type="presParOf" srcId="{CADA73F4-1718-A649-BB71-A77708402D6B}" destId="{097EF08A-E600-5B47-BDED-3C95D99D157F}"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1ED813-7B0A-074B-BAB6-55CDA07D5CB1}" type="doc">
      <dgm:prSet loTypeId="urn:microsoft.com/office/officeart/2005/8/layout/cycle3" loCatId="" qsTypeId="urn:microsoft.com/office/officeart/2005/8/quickstyle/simple1" qsCatId="simple" csTypeId="urn:microsoft.com/office/officeart/2005/8/colors/colorful1#3" csCatId="colorful" phldr="1"/>
      <dgm:spPr/>
      <dgm:t>
        <a:bodyPr/>
        <a:lstStyle/>
        <a:p>
          <a:endParaRPr lang="en-US"/>
        </a:p>
      </dgm:t>
    </dgm:pt>
    <dgm:pt modelId="{EED5230D-18E7-CC44-91F0-DE528B923013}">
      <dgm:prSet phldrT="[Text]" custT="1"/>
      <dgm:spPr/>
      <dgm:t>
        <a:bodyPr/>
        <a:lstStyle/>
        <a:p>
          <a:r>
            <a:rPr lang="en-US" sz="2400" dirty="0" smtClean="0"/>
            <a:t>analyzing learning needs</a:t>
          </a:r>
          <a:endParaRPr lang="en-US" sz="2400" dirty="0"/>
        </a:p>
      </dgm:t>
    </dgm:pt>
    <dgm:pt modelId="{5444ECEF-8A3D-B14D-A353-119B4ADDC312}" type="parTrans" cxnId="{4169AAA1-5DA6-9D45-A8A0-08C29246FA22}">
      <dgm:prSet/>
      <dgm:spPr/>
      <dgm:t>
        <a:bodyPr/>
        <a:lstStyle/>
        <a:p>
          <a:endParaRPr lang="en-US" sz="2000"/>
        </a:p>
      </dgm:t>
    </dgm:pt>
    <dgm:pt modelId="{2BBF0E7A-C87B-C34C-852B-1AE90B6F94A3}" type="sibTrans" cxnId="{4169AAA1-5DA6-9D45-A8A0-08C29246FA22}">
      <dgm:prSet/>
      <dgm:spPr/>
      <dgm:t>
        <a:bodyPr/>
        <a:lstStyle/>
        <a:p>
          <a:endParaRPr lang="en-US" sz="2000"/>
        </a:p>
      </dgm:t>
    </dgm:pt>
    <dgm:pt modelId="{D55DE663-D108-784A-AAFA-85C8D2B1F776}">
      <dgm:prSet phldrT="[Text]" custT="1"/>
      <dgm:spPr/>
      <dgm:t>
        <a:bodyPr/>
        <a:lstStyle/>
        <a:p>
          <a:r>
            <a:rPr lang="en-US" sz="2400" dirty="0" smtClean="0"/>
            <a:t>developing goals</a:t>
          </a:r>
          <a:endParaRPr lang="en-US" sz="2400" dirty="0"/>
        </a:p>
      </dgm:t>
    </dgm:pt>
    <dgm:pt modelId="{DDB5DCA1-3816-BA44-95BD-84291238B169}" type="parTrans" cxnId="{95D2B648-BEBA-6846-8086-9F21B207031A}">
      <dgm:prSet/>
      <dgm:spPr/>
      <dgm:t>
        <a:bodyPr/>
        <a:lstStyle/>
        <a:p>
          <a:endParaRPr lang="en-US" sz="2000"/>
        </a:p>
      </dgm:t>
    </dgm:pt>
    <dgm:pt modelId="{0E318AEE-56D7-6C4D-BF37-7DE358401852}" type="sibTrans" cxnId="{95D2B648-BEBA-6846-8086-9F21B207031A}">
      <dgm:prSet/>
      <dgm:spPr/>
      <dgm:t>
        <a:bodyPr/>
        <a:lstStyle/>
        <a:p>
          <a:endParaRPr lang="en-US" sz="2000"/>
        </a:p>
      </dgm:t>
    </dgm:pt>
    <dgm:pt modelId="{87C644AF-06DA-834A-9F23-986A6A7986BA}">
      <dgm:prSet phldrT="[Text]" custT="1"/>
      <dgm:spPr/>
      <dgm:t>
        <a:bodyPr/>
        <a:lstStyle/>
        <a:p>
          <a:r>
            <a:rPr lang="en-US" sz="2400" dirty="0" smtClean="0"/>
            <a:t>designing delivery system</a:t>
          </a:r>
          <a:endParaRPr lang="en-US" sz="2400" dirty="0"/>
        </a:p>
      </dgm:t>
    </dgm:pt>
    <dgm:pt modelId="{3A5E7843-4322-DA4A-8541-CE1E1D433477}" type="parTrans" cxnId="{42722F92-8DC4-C749-A352-6F9CEB0704C5}">
      <dgm:prSet/>
      <dgm:spPr/>
      <dgm:t>
        <a:bodyPr/>
        <a:lstStyle/>
        <a:p>
          <a:endParaRPr lang="en-US" sz="2000"/>
        </a:p>
      </dgm:t>
    </dgm:pt>
    <dgm:pt modelId="{417DD498-B11D-1141-8863-48A77D6E8663}" type="sibTrans" cxnId="{42722F92-8DC4-C749-A352-6F9CEB0704C5}">
      <dgm:prSet/>
      <dgm:spPr/>
      <dgm:t>
        <a:bodyPr/>
        <a:lstStyle/>
        <a:p>
          <a:endParaRPr lang="en-US" sz="2000"/>
        </a:p>
      </dgm:t>
    </dgm:pt>
    <dgm:pt modelId="{33FEEC3B-198A-4E40-B98A-9E4BA8818A1F}">
      <dgm:prSet phldrT="[Text]" custT="1"/>
      <dgm:spPr/>
      <dgm:t>
        <a:bodyPr/>
        <a:lstStyle/>
        <a:p>
          <a:r>
            <a:rPr lang="en-US" sz="2400" dirty="0" smtClean="0"/>
            <a:t>developing materials &amp; activities</a:t>
          </a:r>
          <a:endParaRPr lang="en-US" sz="2400" dirty="0"/>
        </a:p>
      </dgm:t>
    </dgm:pt>
    <dgm:pt modelId="{163BA3A4-C007-CE4C-A909-6E8F3B95D13A}" type="parTrans" cxnId="{50DBC6AA-C99B-9645-9030-0C31982686B5}">
      <dgm:prSet/>
      <dgm:spPr/>
      <dgm:t>
        <a:bodyPr/>
        <a:lstStyle/>
        <a:p>
          <a:endParaRPr lang="en-US" sz="2000"/>
        </a:p>
      </dgm:t>
    </dgm:pt>
    <dgm:pt modelId="{5E11BC1C-F07A-3C4E-9F6F-93B8629A9414}" type="sibTrans" cxnId="{50DBC6AA-C99B-9645-9030-0C31982686B5}">
      <dgm:prSet/>
      <dgm:spPr/>
      <dgm:t>
        <a:bodyPr/>
        <a:lstStyle/>
        <a:p>
          <a:endParaRPr lang="en-US" sz="2000"/>
        </a:p>
      </dgm:t>
    </dgm:pt>
    <dgm:pt modelId="{52EBB5F8-A489-B745-8250-E0DCD735C4C4}">
      <dgm:prSet phldrT="[Text]" custT="1"/>
      <dgm:spPr/>
      <dgm:t>
        <a:bodyPr/>
        <a:lstStyle/>
        <a:p>
          <a:r>
            <a:rPr lang="en-US" sz="2400" dirty="0" smtClean="0"/>
            <a:t>executing/conducting</a:t>
          </a:r>
          <a:endParaRPr lang="en-US" sz="2400" dirty="0"/>
        </a:p>
      </dgm:t>
    </dgm:pt>
    <dgm:pt modelId="{34CACB02-65AC-6240-ACBB-76DB4DB9F716}" type="parTrans" cxnId="{C9342B09-3F46-2946-AEAF-5819FFC2510D}">
      <dgm:prSet/>
      <dgm:spPr/>
      <dgm:t>
        <a:bodyPr/>
        <a:lstStyle/>
        <a:p>
          <a:endParaRPr lang="en-US" sz="2000"/>
        </a:p>
      </dgm:t>
    </dgm:pt>
    <dgm:pt modelId="{0D8324DC-3FB2-7A43-A27D-28D2ECF9136C}" type="sibTrans" cxnId="{C9342B09-3F46-2946-AEAF-5819FFC2510D}">
      <dgm:prSet/>
      <dgm:spPr/>
      <dgm:t>
        <a:bodyPr/>
        <a:lstStyle/>
        <a:p>
          <a:endParaRPr lang="en-US" sz="2000"/>
        </a:p>
      </dgm:t>
    </dgm:pt>
    <dgm:pt modelId="{EFCD2D02-922D-8643-BDA4-2226956565BC}">
      <dgm:prSet phldrT="[Text]" custT="1"/>
      <dgm:spPr/>
      <dgm:t>
        <a:bodyPr/>
        <a:lstStyle/>
        <a:p>
          <a:r>
            <a:rPr lang="en-US" sz="2400" dirty="0" smtClean="0"/>
            <a:t>assessing product and outcomes</a:t>
          </a:r>
          <a:endParaRPr lang="en-US" sz="2400" dirty="0"/>
        </a:p>
      </dgm:t>
    </dgm:pt>
    <dgm:pt modelId="{A77F315D-A381-A447-B3D6-3C427C17A30D}" type="parTrans" cxnId="{497763A9-DEEA-5340-A33D-510E992BB394}">
      <dgm:prSet/>
      <dgm:spPr/>
      <dgm:t>
        <a:bodyPr/>
        <a:lstStyle/>
        <a:p>
          <a:endParaRPr lang="en-US" sz="2000"/>
        </a:p>
      </dgm:t>
    </dgm:pt>
    <dgm:pt modelId="{A3AF217F-881E-5E44-AABF-94C95E00EF19}" type="sibTrans" cxnId="{497763A9-DEEA-5340-A33D-510E992BB394}">
      <dgm:prSet/>
      <dgm:spPr/>
      <dgm:t>
        <a:bodyPr/>
        <a:lstStyle/>
        <a:p>
          <a:endParaRPr lang="en-US" sz="2000"/>
        </a:p>
      </dgm:t>
    </dgm:pt>
    <dgm:pt modelId="{0329E94E-0EB3-F142-A9AD-AAD7370CC707}" type="pres">
      <dgm:prSet presAssocID="{5C1ED813-7B0A-074B-BAB6-55CDA07D5CB1}" presName="Name0" presStyleCnt="0">
        <dgm:presLayoutVars>
          <dgm:dir/>
          <dgm:resizeHandles val="exact"/>
        </dgm:presLayoutVars>
      </dgm:prSet>
      <dgm:spPr/>
      <dgm:t>
        <a:bodyPr/>
        <a:lstStyle/>
        <a:p>
          <a:endParaRPr lang="en-US"/>
        </a:p>
      </dgm:t>
    </dgm:pt>
    <dgm:pt modelId="{CADA73F4-1718-A649-BB71-A77708402D6B}" type="pres">
      <dgm:prSet presAssocID="{5C1ED813-7B0A-074B-BAB6-55CDA07D5CB1}" presName="cycle" presStyleCnt="0"/>
      <dgm:spPr/>
    </dgm:pt>
    <dgm:pt modelId="{DB31F25E-2E90-794A-8DCE-3BF05596A209}" type="pres">
      <dgm:prSet presAssocID="{EED5230D-18E7-CC44-91F0-DE528B923013}" presName="nodeFirstNode" presStyleLbl="node1" presStyleIdx="0" presStyleCnt="6">
        <dgm:presLayoutVars>
          <dgm:bulletEnabled val="1"/>
        </dgm:presLayoutVars>
      </dgm:prSet>
      <dgm:spPr/>
      <dgm:t>
        <a:bodyPr/>
        <a:lstStyle/>
        <a:p>
          <a:endParaRPr lang="en-US"/>
        </a:p>
      </dgm:t>
    </dgm:pt>
    <dgm:pt modelId="{9E4C82E6-0636-2148-8530-90BD3F114271}" type="pres">
      <dgm:prSet presAssocID="{2BBF0E7A-C87B-C34C-852B-1AE90B6F94A3}" presName="sibTransFirstNode" presStyleLbl="bgShp" presStyleIdx="0" presStyleCnt="1"/>
      <dgm:spPr/>
      <dgm:t>
        <a:bodyPr/>
        <a:lstStyle/>
        <a:p>
          <a:endParaRPr lang="en-US"/>
        </a:p>
      </dgm:t>
    </dgm:pt>
    <dgm:pt modelId="{28FF303A-9538-ED42-B475-29C6FDEB5523}" type="pres">
      <dgm:prSet presAssocID="{D55DE663-D108-784A-AAFA-85C8D2B1F776}" presName="nodeFollowingNodes" presStyleLbl="node1" presStyleIdx="1" presStyleCnt="6">
        <dgm:presLayoutVars>
          <dgm:bulletEnabled val="1"/>
        </dgm:presLayoutVars>
      </dgm:prSet>
      <dgm:spPr/>
      <dgm:t>
        <a:bodyPr/>
        <a:lstStyle/>
        <a:p>
          <a:endParaRPr lang="en-US"/>
        </a:p>
      </dgm:t>
    </dgm:pt>
    <dgm:pt modelId="{AAEC770B-B05D-FC41-A259-48F6B1C3FD26}" type="pres">
      <dgm:prSet presAssocID="{87C644AF-06DA-834A-9F23-986A6A7986BA}" presName="nodeFollowingNodes" presStyleLbl="node1" presStyleIdx="2" presStyleCnt="6">
        <dgm:presLayoutVars>
          <dgm:bulletEnabled val="1"/>
        </dgm:presLayoutVars>
      </dgm:prSet>
      <dgm:spPr/>
      <dgm:t>
        <a:bodyPr/>
        <a:lstStyle/>
        <a:p>
          <a:endParaRPr lang="en-US"/>
        </a:p>
      </dgm:t>
    </dgm:pt>
    <dgm:pt modelId="{E6E50B05-313E-704A-8248-8C71A74F5B8E}" type="pres">
      <dgm:prSet presAssocID="{33FEEC3B-198A-4E40-B98A-9E4BA8818A1F}" presName="nodeFollowingNodes" presStyleLbl="node1" presStyleIdx="3" presStyleCnt="6">
        <dgm:presLayoutVars>
          <dgm:bulletEnabled val="1"/>
        </dgm:presLayoutVars>
      </dgm:prSet>
      <dgm:spPr/>
      <dgm:t>
        <a:bodyPr/>
        <a:lstStyle/>
        <a:p>
          <a:endParaRPr lang="en-US"/>
        </a:p>
      </dgm:t>
    </dgm:pt>
    <dgm:pt modelId="{CD259CAB-9CE8-6D48-8AA9-900C47F5F3C8}" type="pres">
      <dgm:prSet presAssocID="{52EBB5F8-A489-B745-8250-E0DCD735C4C4}" presName="nodeFollowingNodes" presStyleLbl="node1" presStyleIdx="4" presStyleCnt="6">
        <dgm:presLayoutVars>
          <dgm:bulletEnabled val="1"/>
        </dgm:presLayoutVars>
      </dgm:prSet>
      <dgm:spPr/>
      <dgm:t>
        <a:bodyPr/>
        <a:lstStyle/>
        <a:p>
          <a:endParaRPr lang="en-US"/>
        </a:p>
      </dgm:t>
    </dgm:pt>
    <dgm:pt modelId="{097EF08A-E600-5B47-BDED-3C95D99D157F}" type="pres">
      <dgm:prSet presAssocID="{EFCD2D02-922D-8643-BDA4-2226956565BC}" presName="nodeFollowingNodes" presStyleLbl="node1" presStyleIdx="5" presStyleCnt="6">
        <dgm:presLayoutVars>
          <dgm:bulletEnabled val="1"/>
        </dgm:presLayoutVars>
      </dgm:prSet>
      <dgm:spPr/>
      <dgm:t>
        <a:bodyPr/>
        <a:lstStyle/>
        <a:p>
          <a:endParaRPr lang="en-US"/>
        </a:p>
      </dgm:t>
    </dgm:pt>
  </dgm:ptLst>
  <dgm:cxnLst>
    <dgm:cxn modelId="{84EEAD38-C60B-4E41-97F7-C1963C31C9DB}" type="presOf" srcId="{2BBF0E7A-C87B-C34C-852B-1AE90B6F94A3}" destId="{9E4C82E6-0636-2148-8530-90BD3F114271}" srcOrd="0" destOrd="0" presId="urn:microsoft.com/office/officeart/2005/8/layout/cycle3"/>
    <dgm:cxn modelId="{67C36E3A-F553-46D6-AC5C-E949D22D41D5}" type="presOf" srcId="{EED5230D-18E7-CC44-91F0-DE528B923013}" destId="{DB31F25E-2E90-794A-8DCE-3BF05596A209}" srcOrd="0" destOrd="0" presId="urn:microsoft.com/office/officeart/2005/8/layout/cycle3"/>
    <dgm:cxn modelId="{8C9AE092-879F-4C44-B59E-4E1014440794}" type="presOf" srcId="{D55DE663-D108-784A-AAFA-85C8D2B1F776}" destId="{28FF303A-9538-ED42-B475-29C6FDEB5523}" srcOrd="0" destOrd="0" presId="urn:microsoft.com/office/officeart/2005/8/layout/cycle3"/>
    <dgm:cxn modelId="{16F005B4-B9CE-4125-B2A3-861F8CC448D4}" type="presOf" srcId="{33FEEC3B-198A-4E40-B98A-9E4BA8818A1F}" destId="{E6E50B05-313E-704A-8248-8C71A74F5B8E}" srcOrd="0" destOrd="0" presId="urn:microsoft.com/office/officeart/2005/8/layout/cycle3"/>
    <dgm:cxn modelId="{4BF00148-CCAA-4D4E-BEA9-C556A6B321BD}" type="presOf" srcId="{52EBB5F8-A489-B745-8250-E0DCD735C4C4}" destId="{CD259CAB-9CE8-6D48-8AA9-900C47F5F3C8}" srcOrd="0" destOrd="0" presId="urn:microsoft.com/office/officeart/2005/8/layout/cycle3"/>
    <dgm:cxn modelId="{C9342B09-3F46-2946-AEAF-5819FFC2510D}" srcId="{5C1ED813-7B0A-074B-BAB6-55CDA07D5CB1}" destId="{52EBB5F8-A489-B745-8250-E0DCD735C4C4}" srcOrd="4" destOrd="0" parTransId="{34CACB02-65AC-6240-ACBB-76DB4DB9F716}" sibTransId="{0D8324DC-3FB2-7A43-A27D-28D2ECF9136C}"/>
    <dgm:cxn modelId="{138485A1-9CB7-4A3F-BF80-19A0111C0EF7}" type="presOf" srcId="{87C644AF-06DA-834A-9F23-986A6A7986BA}" destId="{AAEC770B-B05D-FC41-A259-48F6B1C3FD26}" srcOrd="0" destOrd="0" presId="urn:microsoft.com/office/officeart/2005/8/layout/cycle3"/>
    <dgm:cxn modelId="{497763A9-DEEA-5340-A33D-510E992BB394}" srcId="{5C1ED813-7B0A-074B-BAB6-55CDA07D5CB1}" destId="{EFCD2D02-922D-8643-BDA4-2226956565BC}" srcOrd="5" destOrd="0" parTransId="{A77F315D-A381-A447-B3D6-3C427C17A30D}" sibTransId="{A3AF217F-881E-5E44-AABF-94C95E00EF19}"/>
    <dgm:cxn modelId="{4169AAA1-5DA6-9D45-A8A0-08C29246FA22}" srcId="{5C1ED813-7B0A-074B-BAB6-55CDA07D5CB1}" destId="{EED5230D-18E7-CC44-91F0-DE528B923013}" srcOrd="0" destOrd="0" parTransId="{5444ECEF-8A3D-B14D-A353-119B4ADDC312}" sibTransId="{2BBF0E7A-C87B-C34C-852B-1AE90B6F94A3}"/>
    <dgm:cxn modelId="{42722F92-8DC4-C749-A352-6F9CEB0704C5}" srcId="{5C1ED813-7B0A-074B-BAB6-55CDA07D5CB1}" destId="{87C644AF-06DA-834A-9F23-986A6A7986BA}" srcOrd="2" destOrd="0" parTransId="{3A5E7843-4322-DA4A-8541-CE1E1D433477}" sibTransId="{417DD498-B11D-1141-8863-48A77D6E8663}"/>
    <dgm:cxn modelId="{48F85A94-FA62-418F-B39C-E35BD5D22B62}" type="presOf" srcId="{EFCD2D02-922D-8643-BDA4-2226956565BC}" destId="{097EF08A-E600-5B47-BDED-3C95D99D157F}" srcOrd="0" destOrd="0" presId="urn:microsoft.com/office/officeart/2005/8/layout/cycle3"/>
    <dgm:cxn modelId="{50DBC6AA-C99B-9645-9030-0C31982686B5}" srcId="{5C1ED813-7B0A-074B-BAB6-55CDA07D5CB1}" destId="{33FEEC3B-198A-4E40-B98A-9E4BA8818A1F}" srcOrd="3" destOrd="0" parTransId="{163BA3A4-C007-CE4C-A909-6E8F3B95D13A}" sibTransId="{5E11BC1C-F07A-3C4E-9F6F-93B8629A9414}"/>
    <dgm:cxn modelId="{95D2B648-BEBA-6846-8086-9F21B207031A}" srcId="{5C1ED813-7B0A-074B-BAB6-55CDA07D5CB1}" destId="{D55DE663-D108-784A-AAFA-85C8D2B1F776}" srcOrd="1" destOrd="0" parTransId="{DDB5DCA1-3816-BA44-95BD-84291238B169}" sibTransId="{0E318AEE-56D7-6C4D-BF37-7DE358401852}"/>
    <dgm:cxn modelId="{C602CDA1-3AFF-47A6-B46D-7C24060F110B}" type="presOf" srcId="{5C1ED813-7B0A-074B-BAB6-55CDA07D5CB1}" destId="{0329E94E-0EB3-F142-A9AD-AAD7370CC707}" srcOrd="0" destOrd="0" presId="urn:microsoft.com/office/officeart/2005/8/layout/cycle3"/>
    <dgm:cxn modelId="{31FA4AD1-CE38-4ACE-A072-08D861F0D869}" type="presParOf" srcId="{0329E94E-0EB3-F142-A9AD-AAD7370CC707}" destId="{CADA73F4-1718-A649-BB71-A77708402D6B}" srcOrd="0" destOrd="0" presId="urn:microsoft.com/office/officeart/2005/8/layout/cycle3"/>
    <dgm:cxn modelId="{B902F678-5C28-4C6D-A359-F4E12B2AEAA2}" type="presParOf" srcId="{CADA73F4-1718-A649-BB71-A77708402D6B}" destId="{DB31F25E-2E90-794A-8DCE-3BF05596A209}" srcOrd="0" destOrd="0" presId="urn:microsoft.com/office/officeart/2005/8/layout/cycle3"/>
    <dgm:cxn modelId="{B8EC1259-41C3-4339-AD20-A4ACB123D359}" type="presParOf" srcId="{CADA73F4-1718-A649-BB71-A77708402D6B}" destId="{9E4C82E6-0636-2148-8530-90BD3F114271}" srcOrd="1" destOrd="0" presId="urn:microsoft.com/office/officeart/2005/8/layout/cycle3"/>
    <dgm:cxn modelId="{B293FD8A-DE76-4BF3-9150-7492783415E5}" type="presParOf" srcId="{CADA73F4-1718-A649-BB71-A77708402D6B}" destId="{28FF303A-9538-ED42-B475-29C6FDEB5523}" srcOrd="2" destOrd="0" presId="urn:microsoft.com/office/officeart/2005/8/layout/cycle3"/>
    <dgm:cxn modelId="{B46A9891-BF5A-4506-BD39-B97402BABFCB}" type="presParOf" srcId="{CADA73F4-1718-A649-BB71-A77708402D6B}" destId="{AAEC770B-B05D-FC41-A259-48F6B1C3FD26}" srcOrd="3" destOrd="0" presId="urn:microsoft.com/office/officeart/2005/8/layout/cycle3"/>
    <dgm:cxn modelId="{45A329BB-1E2A-41A0-BB94-36A98073221C}" type="presParOf" srcId="{CADA73F4-1718-A649-BB71-A77708402D6B}" destId="{E6E50B05-313E-704A-8248-8C71A74F5B8E}" srcOrd="4" destOrd="0" presId="urn:microsoft.com/office/officeart/2005/8/layout/cycle3"/>
    <dgm:cxn modelId="{92C58282-A072-4615-B8B6-9DDFCE703D7A}" type="presParOf" srcId="{CADA73F4-1718-A649-BB71-A77708402D6B}" destId="{CD259CAB-9CE8-6D48-8AA9-900C47F5F3C8}" srcOrd="5" destOrd="0" presId="urn:microsoft.com/office/officeart/2005/8/layout/cycle3"/>
    <dgm:cxn modelId="{2345AA63-F679-4324-8743-0F8B14230221}" type="presParOf" srcId="{CADA73F4-1718-A649-BB71-A77708402D6B}" destId="{097EF08A-E600-5B47-BDED-3C95D99D157F}"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4B6667-4072-4505-AA87-7401D3D217D9}">
      <dsp:nvSpPr>
        <dsp:cNvPr id="0" name=""/>
        <dsp:cNvSpPr/>
      </dsp:nvSpPr>
      <dsp:spPr>
        <a:xfrm>
          <a:off x="1908720" y="864"/>
          <a:ext cx="1973758" cy="986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Observed / expressed need</a:t>
          </a:r>
          <a:endParaRPr lang="en-US" sz="2100" kern="1200" dirty="0"/>
        </a:p>
      </dsp:txBody>
      <dsp:txXfrm>
        <a:off x="1908720" y="864"/>
        <a:ext cx="1973758" cy="986879"/>
      </dsp:txXfrm>
    </dsp:sp>
    <dsp:sp modelId="{DD089FFA-DC84-49EA-8052-4B7D8F862334}">
      <dsp:nvSpPr>
        <dsp:cNvPr id="0" name=""/>
        <dsp:cNvSpPr/>
      </dsp:nvSpPr>
      <dsp:spPr>
        <a:xfrm rot="3600000">
          <a:off x="3196424" y="1732296"/>
          <a:ext cx="1027283" cy="34540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3600000">
        <a:off x="3196424" y="1732296"/>
        <a:ext cx="1027283" cy="345407"/>
      </dsp:txXfrm>
    </dsp:sp>
    <dsp:sp modelId="{B64640AC-D996-4274-8BCD-FC0C23F61D36}">
      <dsp:nvSpPr>
        <dsp:cNvPr id="0" name=""/>
        <dsp:cNvSpPr/>
      </dsp:nvSpPr>
      <dsp:spPr>
        <a:xfrm>
          <a:off x="3537651" y="2822256"/>
          <a:ext cx="1973758" cy="986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Learner characteristics</a:t>
          </a:r>
          <a:endParaRPr lang="en-US" sz="2100" kern="1200" dirty="0"/>
        </a:p>
      </dsp:txBody>
      <dsp:txXfrm>
        <a:off x="3537651" y="2822256"/>
        <a:ext cx="1973758" cy="986879"/>
      </dsp:txXfrm>
    </dsp:sp>
    <dsp:sp modelId="{3BB864FE-D706-4C2E-8C51-987604A34B2F}">
      <dsp:nvSpPr>
        <dsp:cNvPr id="0" name=""/>
        <dsp:cNvSpPr/>
      </dsp:nvSpPr>
      <dsp:spPr>
        <a:xfrm rot="10800000">
          <a:off x="2381958" y="3142991"/>
          <a:ext cx="1027283" cy="34540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381958" y="3142991"/>
        <a:ext cx="1027283" cy="345407"/>
      </dsp:txXfrm>
    </dsp:sp>
    <dsp:sp modelId="{EBBBCFDD-B3AA-4265-9025-974E05A4F03C}">
      <dsp:nvSpPr>
        <dsp:cNvPr id="0" name=""/>
        <dsp:cNvSpPr/>
      </dsp:nvSpPr>
      <dsp:spPr>
        <a:xfrm>
          <a:off x="279789" y="2822256"/>
          <a:ext cx="1973758" cy="986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Target learners</a:t>
          </a:r>
          <a:endParaRPr lang="en-US" sz="2100" kern="1200" dirty="0"/>
        </a:p>
      </dsp:txBody>
      <dsp:txXfrm>
        <a:off x="279789" y="2822256"/>
        <a:ext cx="1973758" cy="986879"/>
      </dsp:txXfrm>
    </dsp:sp>
    <dsp:sp modelId="{7A2BBB2E-0A67-4EAD-8A00-D3C6A1E63283}">
      <dsp:nvSpPr>
        <dsp:cNvPr id="0" name=""/>
        <dsp:cNvSpPr/>
      </dsp:nvSpPr>
      <dsp:spPr>
        <a:xfrm rot="18000000">
          <a:off x="1567492" y="1732296"/>
          <a:ext cx="1027283" cy="34540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8000000">
        <a:off x="1567492" y="1732296"/>
        <a:ext cx="1027283" cy="3454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4C82E6-0636-2148-8530-90BD3F114271}">
      <dsp:nvSpPr>
        <dsp:cNvPr id="0" name=""/>
        <dsp:cNvSpPr/>
      </dsp:nvSpPr>
      <dsp:spPr>
        <a:xfrm>
          <a:off x="1303503" y="-4628"/>
          <a:ext cx="5927392" cy="5927392"/>
        </a:xfrm>
        <a:prstGeom prst="circularArrow">
          <a:avLst>
            <a:gd name="adj1" fmla="val 5274"/>
            <a:gd name="adj2" fmla="val 312630"/>
            <a:gd name="adj3" fmla="val 14224163"/>
            <a:gd name="adj4" fmla="val 17129341"/>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1F25E-2E90-794A-8DCE-3BF05596A209}">
      <dsp:nvSpPr>
        <dsp:cNvPr id="0" name=""/>
        <dsp:cNvSpPr/>
      </dsp:nvSpPr>
      <dsp:spPr>
        <a:xfrm>
          <a:off x="3137892" y="2524"/>
          <a:ext cx="2258615" cy="1129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analyzing learning needs</a:t>
          </a:r>
          <a:endParaRPr lang="en-US" sz="2400" kern="1200" dirty="0"/>
        </a:p>
      </dsp:txBody>
      <dsp:txXfrm>
        <a:off x="3137892" y="2524"/>
        <a:ext cx="2258615" cy="1129307"/>
      </dsp:txXfrm>
    </dsp:sp>
    <dsp:sp modelId="{28FF303A-9538-ED42-B475-29C6FDEB5523}">
      <dsp:nvSpPr>
        <dsp:cNvPr id="0" name=""/>
        <dsp:cNvSpPr/>
      </dsp:nvSpPr>
      <dsp:spPr>
        <a:xfrm>
          <a:off x="5220355" y="1204835"/>
          <a:ext cx="2258615" cy="112930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developing goals</a:t>
          </a:r>
          <a:endParaRPr lang="en-US" sz="2400" kern="1200" dirty="0"/>
        </a:p>
      </dsp:txBody>
      <dsp:txXfrm>
        <a:off x="5220355" y="1204835"/>
        <a:ext cx="2258615" cy="1129307"/>
      </dsp:txXfrm>
    </dsp:sp>
    <dsp:sp modelId="{AAEC770B-B05D-FC41-A259-48F6B1C3FD26}">
      <dsp:nvSpPr>
        <dsp:cNvPr id="0" name=""/>
        <dsp:cNvSpPr/>
      </dsp:nvSpPr>
      <dsp:spPr>
        <a:xfrm>
          <a:off x="5220355" y="3609456"/>
          <a:ext cx="2258615" cy="11293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designing delivery system</a:t>
          </a:r>
          <a:endParaRPr lang="en-US" sz="2400" kern="1200" dirty="0"/>
        </a:p>
      </dsp:txBody>
      <dsp:txXfrm>
        <a:off x="5220355" y="3609456"/>
        <a:ext cx="2258615" cy="1129307"/>
      </dsp:txXfrm>
    </dsp:sp>
    <dsp:sp modelId="{E6E50B05-313E-704A-8248-8C71A74F5B8E}">
      <dsp:nvSpPr>
        <dsp:cNvPr id="0" name=""/>
        <dsp:cNvSpPr/>
      </dsp:nvSpPr>
      <dsp:spPr>
        <a:xfrm>
          <a:off x="3137892" y="4811767"/>
          <a:ext cx="2258615" cy="11293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developing materials &amp; activities</a:t>
          </a:r>
          <a:endParaRPr lang="en-US" sz="2400" kern="1200" dirty="0"/>
        </a:p>
      </dsp:txBody>
      <dsp:txXfrm>
        <a:off x="3137892" y="4811767"/>
        <a:ext cx="2258615" cy="1129307"/>
      </dsp:txXfrm>
    </dsp:sp>
    <dsp:sp modelId="{CD259CAB-9CE8-6D48-8AA9-900C47F5F3C8}">
      <dsp:nvSpPr>
        <dsp:cNvPr id="0" name=""/>
        <dsp:cNvSpPr/>
      </dsp:nvSpPr>
      <dsp:spPr>
        <a:xfrm>
          <a:off x="1055428" y="3609456"/>
          <a:ext cx="2258615" cy="11293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executing/conducting</a:t>
          </a:r>
          <a:endParaRPr lang="en-US" sz="2400" kern="1200" dirty="0"/>
        </a:p>
      </dsp:txBody>
      <dsp:txXfrm>
        <a:off x="1055428" y="3609456"/>
        <a:ext cx="2258615" cy="1129307"/>
      </dsp:txXfrm>
    </dsp:sp>
    <dsp:sp modelId="{097EF08A-E600-5B47-BDED-3C95D99D157F}">
      <dsp:nvSpPr>
        <dsp:cNvPr id="0" name=""/>
        <dsp:cNvSpPr/>
      </dsp:nvSpPr>
      <dsp:spPr>
        <a:xfrm>
          <a:off x="1055428" y="1204835"/>
          <a:ext cx="2258615" cy="1129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assessing product and outcomes</a:t>
          </a:r>
          <a:endParaRPr lang="en-US" sz="2400" kern="1200" dirty="0"/>
        </a:p>
      </dsp:txBody>
      <dsp:txXfrm>
        <a:off x="1055428" y="1204835"/>
        <a:ext cx="2258615" cy="11293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F012C9-562B-4E13-9491-DA3731093643}">
      <dsp:nvSpPr>
        <dsp:cNvPr id="0" name=""/>
        <dsp:cNvSpPr/>
      </dsp:nvSpPr>
      <dsp:spPr>
        <a:xfrm>
          <a:off x="3850" y="1071409"/>
          <a:ext cx="1683711" cy="1057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ACTIVATION </a:t>
          </a:r>
          <a:r>
            <a:rPr lang="en-US" sz="1500" kern="1200" dirty="0" smtClean="0"/>
            <a:t>of prior experience</a:t>
          </a:r>
          <a:endParaRPr lang="en-US" sz="1500" kern="1200" dirty="0"/>
        </a:p>
      </dsp:txBody>
      <dsp:txXfrm>
        <a:off x="3850" y="1071409"/>
        <a:ext cx="1683711" cy="1057581"/>
      </dsp:txXfrm>
    </dsp:sp>
    <dsp:sp modelId="{0F867187-A56D-4710-9037-22D134E70DA6}">
      <dsp:nvSpPr>
        <dsp:cNvPr id="0" name=""/>
        <dsp:cNvSpPr/>
      </dsp:nvSpPr>
      <dsp:spPr>
        <a:xfrm>
          <a:off x="1855933" y="1391419"/>
          <a:ext cx="356946" cy="41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855933" y="1391419"/>
        <a:ext cx="356946" cy="417560"/>
      </dsp:txXfrm>
    </dsp:sp>
    <dsp:sp modelId="{39982C28-ECF9-4EBE-A743-875F3BB70F43}">
      <dsp:nvSpPr>
        <dsp:cNvPr id="0" name=""/>
        <dsp:cNvSpPr/>
      </dsp:nvSpPr>
      <dsp:spPr>
        <a:xfrm>
          <a:off x="2361046" y="1071409"/>
          <a:ext cx="1683711" cy="1057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DEMONSTRATION</a:t>
          </a:r>
          <a:r>
            <a:rPr lang="en-US" sz="1500" kern="1200" dirty="0" smtClean="0"/>
            <a:t> of skills</a:t>
          </a:r>
          <a:endParaRPr lang="en-US" sz="1500" kern="1200" dirty="0"/>
        </a:p>
      </dsp:txBody>
      <dsp:txXfrm>
        <a:off x="2361046" y="1071409"/>
        <a:ext cx="1683711" cy="1057581"/>
      </dsp:txXfrm>
    </dsp:sp>
    <dsp:sp modelId="{908C4D9F-AE9A-46CD-84CB-17E48EFAE04D}">
      <dsp:nvSpPr>
        <dsp:cNvPr id="0" name=""/>
        <dsp:cNvSpPr/>
      </dsp:nvSpPr>
      <dsp:spPr>
        <a:xfrm>
          <a:off x="4213128" y="1391419"/>
          <a:ext cx="356946" cy="41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213128" y="1391419"/>
        <a:ext cx="356946" cy="417560"/>
      </dsp:txXfrm>
    </dsp:sp>
    <dsp:sp modelId="{6CFCB369-88EC-43D5-82F5-3AF3093AFE26}">
      <dsp:nvSpPr>
        <dsp:cNvPr id="0" name=""/>
        <dsp:cNvSpPr/>
      </dsp:nvSpPr>
      <dsp:spPr>
        <a:xfrm>
          <a:off x="4718242" y="1071409"/>
          <a:ext cx="1683711" cy="1057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APPLICATION</a:t>
          </a:r>
          <a:r>
            <a:rPr lang="en-US" sz="1500" kern="1200" dirty="0" smtClean="0"/>
            <a:t> of skills</a:t>
          </a:r>
          <a:endParaRPr lang="en-US" sz="1500" kern="1200" dirty="0"/>
        </a:p>
      </dsp:txBody>
      <dsp:txXfrm>
        <a:off x="4718242" y="1071409"/>
        <a:ext cx="1683711" cy="1057581"/>
      </dsp:txXfrm>
    </dsp:sp>
    <dsp:sp modelId="{C0960775-2BA8-4E73-84B2-DDD99F407FB5}">
      <dsp:nvSpPr>
        <dsp:cNvPr id="0" name=""/>
        <dsp:cNvSpPr/>
      </dsp:nvSpPr>
      <dsp:spPr>
        <a:xfrm>
          <a:off x="6570324" y="1391419"/>
          <a:ext cx="356946" cy="4175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570324" y="1391419"/>
        <a:ext cx="356946" cy="417560"/>
      </dsp:txXfrm>
    </dsp:sp>
    <dsp:sp modelId="{FC030153-C295-4E9A-99B3-0CB8CF577956}">
      <dsp:nvSpPr>
        <dsp:cNvPr id="0" name=""/>
        <dsp:cNvSpPr/>
      </dsp:nvSpPr>
      <dsp:spPr>
        <a:xfrm>
          <a:off x="7075437" y="1071409"/>
          <a:ext cx="1683711" cy="10575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INTEGRATION</a:t>
          </a:r>
          <a:r>
            <a:rPr lang="en-US" sz="1500" kern="1200" dirty="0" smtClean="0"/>
            <a:t> of these skills into real-world activities</a:t>
          </a:r>
          <a:endParaRPr lang="en-US" sz="1500" kern="1200" dirty="0"/>
        </a:p>
      </dsp:txBody>
      <dsp:txXfrm>
        <a:off x="7075437" y="1071409"/>
        <a:ext cx="1683711" cy="105758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4C82E6-0636-2148-8530-90BD3F114271}">
      <dsp:nvSpPr>
        <dsp:cNvPr id="0" name=""/>
        <dsp:cNvSpPr/>
      </dsp:nvSpPr>
      <dsp:spPr>
        <a:xfrm>
          <a:off x="1303503" y="-4628"/>
          <a:ext cx="5927392" cy="5927392"/>
        </a:xfrm>
        <a:prstGeom prst="circularArrow">
          <a:avLst>
            <a:gd name="adj1" fmla="val 5274"/>
            <a:gd name="adj2" fmla="val 312630"/>
            <a:gd name="adj3" fmla="val 14224163"/>
            <a:gd name="adj4" fmla="val 17129341"/>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1F25E-2E90-794A-8DCE-3BF05596A209}">
      <dsp:nvSpPr>
        <dsp:cNvPr id="0" name=""/>
        <dsp:cNvSpPr/>
      </dsp:nvSpPr>
      <dsp:spPr>
        <a:xfrm>
          <a:off x="3137892" y="2524"/>
          <a:ext cx="2258615" cy="1129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analyzing learning needs</a:t>
          </a:r>
          <a:endParaRPr lang="en-US" sz="2400" kern="1200" dirty="0"/>
        </a:p>
      </dsp:txBody>
      <dsp:txXfrm>
        <a:off x="3137892" y="2524"/>
        <a:ext cx="2258615" cy="1129307"/>
      </dsp:txXfrm>
    </dsp:sp>
    <dsp:sp modelId="{28FF303A-9538-ED42-B475-29C6FDEB5523}">
      <dsp:nvSpPr>
        <dsp:cNvPr id="0" name=""/>
        <dsp:cNvSpPr/>
      </dsp:nvSpPr>
      <dsp:spPr>
        <a:xfrm>
          <a:off x="5220355" y="1204835"/>
          <a:ext cx="2258615" cy="112930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developing goals</a:t>
          </a:r>
          <a:endParaRPr lang="en-US" sz="2400" kern="1200" dirty="0"/>
        </a:p>
      </dsp:txBody>
      <dsp:txXfrm>
        <a:off x="5220355" y="1204835"/>
        <a:ext cx="2258615" cy="1129307"/>
      </dsp:txXfrm>
    </dsp:sp>
    <dsp:sp modelId="{AAEC770B-B05D-FC41-A259-48F6B1C3FD26}">
      <dsp:nvSpPr>
        <dsp:cNvPr id="0" name=""/>
        <dsp:cNvSpPr/>
      </dsp:nvSpPr>
      <dsp:spPr>
        <a:xfrm>
          <a:off x="5220355" y="3609456"/>
          <a:ext cx="2258615" cy="11293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designing delivery system</a:t>
          </a:r>
          <a:endParaRPr lang="en-US" sz="2400" kern="1200" dirty="0"/>
        </a:p>
      </dsp:txBody>
      <dsp:txXfrm>
        <a:off x="5220355" y="3609456"/>
        <a:ext cx="2258615" cy="1129307"/>
      </dsp:txXfrm>
    </dsp:sp>
    <dsp:sp modelId="{E6E50B05-313E-704A-8248-8C71A74F5B8E}">
      <dsp:nvSpPr>
        <dsp:cNvPr id="0" name=""/>
        <dsp:cNvSpPr/>
      </dsp:nvSpPr>
      <dsp:spPr>
        <a:xfrm>
          <a:off x="3137892" y="4811767"/>
          <a:ext cx="2258615" cy="11293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developing materials &amp; activities</a:t>
          </a:r>
          <a:endParaRPr lang="en-US" sz="2400" kern="1200" dirty="0"/>
        </a:p>
      </dsp:txBody>
      <dsp:txXfrm>
        <a:off x="3137892" y="4811767"/>
        <a:ext cx="2258615" cy="1129307"/>
      </dsp:txXfrm>
    </dsp:sp>
    <dsp:sp modelId="{CD259CAB-9CE8-6D48-8AA9-900C47F5F3C8}">
      <dsp:nvSpPr>
        <dsp:cNvPr id="0" name=""/>
        <dsp:cNvSpPr/>
      </dsp:nvSpPr>
      <dsp:spPr>
        <a:xfrm>
          <a:off x="1055428" y="3609456"/>
          <a:ext cx="2258615" cy="11293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executing/conducting</a:t>
          </a:r>
          <a:endParaRPr lang="en-US" sz="2400" kern="1200" dirty="0"/>
        </a:p>
      </dsp:txBody>
      <dsp:txXfrm>
        <a:off x="1055428" y="3609456"/>
        <a:ext cx="2258615" cy="1129307"/>
      </dsp:txXfrm>
    </dsp:sp>
    <dsp:sp modelId="{097EF08A-E600-5B47-BDED-3C95D99D157F}">
      <dsp:nvSpPr>
        <dsp:cNvPr id="0" name=""/>
        <dsp:cNvSpPr/>
      </dsp:nvSpPr>
      <dsp:spPr>
        <a:xfrm>
          <a:off x="1055428" y="1204835"/>
          <a:ext cx="2258615" cy="1129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assessing product and outcomes</a:t>
          </a:r>
          <a:endParaRPr lang="en-US" sz="2400" kern="1200" dirty="0"/>
        </a:p>
      </dsp:txBody>
      <dsp:txXfrm>
        <a:off x="1055428" y="1204835"/>
        <a:ext cx="2258615" cy="11293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4C82E6-0636-2148-8530-90BD3F114271}">
      <dsp:nvSpPr>
        <dsp:cNvPr id="0" name=""/>
        <dsp:cNvSpPr/>
      </dsp:nvSpPr>
      <dsp:spPr>
        <a:xfrm>
          <a:off x="1303503" y="-4628"/>
          <a:ext cx="5927392" cy="5927392"/>
        </a:xfrm>
        <a:prstGeom prst="circularArrow">
          <a:avLst>
            <a:gd name="adj1" fmla="val 5274"/>
            <a:gd name="adj2" fmla="val 312630"/>
            <a:gd name="adj3" fmla="val 14224163"/>
            <a:gd name="adj4" fmla="val 17129341"/>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1F25E-2E90-794A-8DCE-3BF05596A209}">
      <dsp:nvSpPr>
        <dsp:cNvPr id="0" name=""/>
        <dsp:cNvSpPr/>
      </dsp:nvSpPr>
      <dsp:spPr>
        <a:xfrm>
          <a:off x="3137892" y="2524"/>
          <a:ext cx="2258615" cy="1129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analyzing learning needs</a:t>
          </a:r>
          <a:endParaRPr lang="en-US" sz="2400" kern="1200" dirty="0"/>
        </a:p>
      </dsp:txBody>
      <dsp:txXfrm>
        <a:off x="3137892" y="2524"/>
        <a:ext cx="2258615" cy="1129307"/>
      </dsp:txXfrm>
    </dsp:sp>
    <dsp:sp modelId="{28FF303A-9538-ED42-B475-29C6FDEB5523}">
      <dsp:nvSpPr>
        <dsp:cNvPr id="0" name=""/>
        <dsp:cNvSpPr/>
      </dsp:nvSpPr>
      <dsp:spPr>
        <a:xfrm>
          <a:off x="5220355" y="1204835"/>
          <a:ext cx="2258615" cy="112930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developing goals</a:t>
          </a:r>
          <a:endParaRPr lang="en-US" sz="2400" kern="1200" dirty="0"/>
        </a:p>
      </dsp:txBody>
      <dsp:txXfrm>
        <a:off x="5220355" y="1204835"/>
        <a:ext cx="2258615" cy="1129307"/>
      </dsp:txXfrm>
    </dsp:sp>
    <dsp:sp modelId="{AAEC770B-B05D-FC41-A259-48F6B1C3FD26}">
      <dsp:nvSpPr>
        <dsp:cNvPr id="0" name=""/>
        <dsp:cNvSpPr/>
      </dsp:nvSpPr>
      <dsp:spPr>
        <a:xfrm>
          <a:off x="5220355" y="3609456"/>
          <a:ext cx="2258615" cy="11293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designing delivery system</a:t>
          </a:r>
          <a:endParaRPr lang="en-US" sz="2400" kern="1200" dirty="0"/>
        </a:p>
      </dsp:txBody>
      <dsp:txXfrm>
        <a:off x="5220355" y="3609456"/>
        <a:ext cx="2258615" cy="1129307"/>
      </dsp:txXfrm>
    </dsp:sp>
    <dsp:sp modelId="{E6E50B05-313E-704A-8248-8C71A74F5B8E}">
      <dsp:nvSpPr>
        <dsp:cNvPr id="0" name=""/>
        <dsp:cNvSpPr/>
      </dsp:nvSpPr>
      <dsp:spPr>
        <a:xfrm>
          <a:off x="3137892" y="4811767"/>
          <a:ext cx="2258615" cy="112930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developing materials &amp; activities</a:t>
          </a:r>
          <a:endParaRPr lang="en-US" sz="2400" kern="1200" dirty="0"/>
        </a:p>
      </dsp:txBody>
      <dsp:txXfrm>
        <a:off x="3137892" y="4811767"/>
        <a:ext cx="2258615" cy="1129307"/>
      </dsp:txXfrm>
    </dsp:sp>
    <dsp:sp modelId="{CD259CAB-9CE8-6D48-8AA9-900C47F5F3C8}">
      <dsp:nvSpPr>
        <dsp:cNvPr id="0" name=""/>
        <dsp:cNvSpPr/>
      </dsp:nvSpPr>
      <dsp:spPr>
        <a:xfrm>
          <a:off x="1055428" y="3609456"/>
          <a:ext cx="2258615" cy="11293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executing/conducting</a:t>
          </a:r>
          <a:endParaRPr lang="en-US" sz="2400" kern="1200" dirty="0"/>
        </a:p>
      </dsp:txBody>
      <dsp:txXfrm>
        <a:off x="1055428" y="3609456"/>
        <a:ext cx="2258615" cy="1129307"/>
      </dsp:txXfrm>
    </dsp:sp>
    <dsp:sp modelId="{097EF08A-E600-5B47-BDED-3C95D99D157F}">
      <dsp:nvSpPr>
        <dsp:cNvPr id="0" name=""/>
        <dsp:cNvSpPr/>
      </dsp:nvSpPr>
      <dsp:spPr>
        <a:xfrm>
          <a:off x="1055428" y="1204835"/>
          <a:ext cx="2258615" cy="1129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assessing product and outcomes</a:t>
          </a:r>
          <a:endParaRPr lang="en-US" sz="2400" kern="1200" dirty="0"/>
        </a:p>
      </dsp:txBody>
      <dsp:txXfrm>
        <a:off x="1055428" y="1204835"/>
        <a:ext cx="2258615" cy="112930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9DD41-0ECD-468A-8118-29E4D690075A}" type="datetimeFigureOut">
              <a:rPr lang="en-US" smtClean="0"/>
              <a:pPr/>
              <a:t>9/24/2013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9987F-67BC-4313-B590-D3A9995B36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Needs Assessment is undertaken to identify the goals for an instructional project. In doing so you are trying to identify the gap between the desired goals and the current status. This gap is referred to as a </a:t>
            </a:r>
            <a:r>
              <a:rPr lang="en-US" i="1" dirty="0" smtClean="0"/>
              <a:t>need</a:t>
            </a:r>
            <a:r>
              <a:rPr lang="en-US" dirty="0" smtClean="0"/>
              <a:t> (hence the term "Needs" Assessment). Burton and Merrill (1991) have summarized six types of educational needs:</a:t>
            </a:r>
          </a:p>
          <a:p>
            <a:endParaRPr lang="en-US" dirty="0" smtClean="0"/>
          </a:p>
          <a:p>
            <a:r>
              <a:rPr lang="en-US" dirty="0" smtClean="0"/>
              <a:t>Normative need - </a:t>
            </a:r>
            <a:r>
              <a:rPr lang="en-US" sz="1200" kern="1200" dirty="0" smtClean="0">
                <a:solidFill>
                  <a:schemeClr val="tx1"/>
                </a:solidFill>
                <a:latin typeface="+mn-lt"/>
                <a:ea typeface="+mn-ea"/>
                <a:cs typeface="+mn-cs"/>
              </a:rPr>
              <a:t>A discrepancy between an </a:t>
            </a:r>
            <a:r>
              <a:rPr lang="en-US" sz="1200" kern="1200" dirty="0" err="1" smtClean="0">
                <a:solidFill>
                  <a:schemeClr val="tx1"/>
                </a:solidFill>
                <a:latin typeface="+mn-lt"/>
                <a:ea typeface="+mn-ea"/>
                <a:cs typeface="+mn-cs"/>
              </a:rPr>
              <a:t>individual�s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group�s</a:t>
            </a:r>
            <a:r>
              <a:rPr lang="en-US" sz="1200" kern="1200" dirty="0" smtClean="0">
                <a:solidFill>
                  <a:schemeClr val="tx1"/>
                </a:solidFill>
                <a:latin typeface="+mn-lt"/>
                <a:ea typeface="+mn-ea"/>
                <a:cs typeface="+mn-cs"/>
              </a:rPr>
              <a:t> present state and a given norm or standard.</a:t>
            </a:r>
            <a:r>
              <a:rPr lang="en-US" dirty="0" smtClean="0"/>
              <a:t> Normative needs exist if, for example, a student's score on the SAT is lower than the national standard or average or if general education courses at a college do not meet state requirements.</a:t>
            </a:r>
          </a:p>
          <a:p>
            <a:endParaRPr lang="en-US" dirty="0" smtClean="0"/>
          </a:p>
          <a:p>
            <a:r>
              <a:rPr lang="en-US" dirty="0" smtClean="0"/>
              <a:t>Felt need - </a:t>
            </a:r>
            <a:r>
              <a:rPr lang="en-US" sz="1200" kern="1200" dirty="0" smtClean="0">
                <a:solidFill>
                  <a:schemeClr val="tx1"/>
                </a:solidFill>
                <a:latin typeface="+mn-lt"/>
                <a:ea typeface="+mn-ea"/>
                <a:cs typeface="+mn-cs"/>
              </a:rPr>
              <a:t>A felt need is an individual desire or want that an individual has to improve either his or her performance. </a:t>
            </a:r>
            <a:r>
              <a:rPr lang="en-US" dirty="0" smtClean="0"/>
              <a:t>Asking people what they want is frequently used in identifying felt needs. One, however, should be cautious in using this type of data since perceptions of possibilities, social acceptance, and availabilities as well as personal attributes may influence what people say they want. When searching for felt needs, designers must be aware of needs that are motivated by a desire other than performance improvement.</a:t>
            </a:r>
          </a:p>
          <a:p>
            <a:endParaRPr lang="en-US" dirty="0" smtClean="0"/>
          </a:p>
          <a:p>
            <a:r>
              <a:rPr lang="en-US" dirty="0" smtClean="0"/>
              <a:t>Expressed need or demand - A felt need becomes an expressed need when people put what they want into actions. For example, if more students sign up for an online course than the seat limit, then there may be an expressed need for more sections of the course. Expressed needs are often identified in suggestion boxes and in-house publications with a question-and-answer or suggestion column.</a:t>
            </a:r>
          </a:p>
          <a:p>
            <a:endParaRPr lang="en-US" dirty="0" smtClean="0"/>
          </a:p>
          <a:p>
            <a:r>
              <a:rPr lang="en-US" dirty="0" smtClean="0"/>
              <a:t>Comparative need - </a:t>
            </a:r>
            <a:r>
              <a:rPr lang="en-US" sz="1200" kern="1200" dirty="0" smtClean="0">
                <a:solidFill>
                  <a:schemeClr val="tx1"/>
                </a:solidFill>
                <a:latin typeface="+mn-lt"/>
                <a:ea typeface="+mn-ea"/>
                <a:cs typeface="+mn-cs"/>
              </a:rPr>
              <a:t>A discrepancy between what one group has and what another group, with similar characteristics, has. </a:t>
            </a:r>
            <a:r>
              <a:rPr lang="en-US" dirty="0" smtClean="0"/>
              <a:t>A comparative need is present when two groups with similar characteristics do not receive a similar service. College A in a given state, for instance, has a modern computer laboratory, whereas College B in the same state does not. A comparative need may thus exist.</a:t>
            </a:r>
          </a:p>
          <a:p>
            <a:endParaRPr lang="en-US" dirty="0" smtClean="0"/>
          </a:p>
          <a:p>
            <a:r>
              <a:rPr lang="en-US" dirty="0" smtClean="0"/>
              <a:t>Anticipated or future need - </a:t>
            </a:r>
            <a:r>
              <a:rPr lang="en-US" sz="1200" kern="1200" dirty="0" smtClean="0">
                <a:solidFill>
                  <a:schemeClr val="tx1"/>
                </a:solidFill>
                <a:latin typeface="+mn-lt"/>
                <a:ea typeface="+mn-ea"/>
                <a:cs typeface="+mn-cs"/>
              </a:rPr>
              <a:t>A discrepancy between what is presently available and the projected demands of the future. </a:t>
            </a:r>
            <a:r>
              <a:rPr lang="en-US" dirty="0" smtClean="0"/>
              <a:t>Undoubtedly, the identification of anticipated needs is critical in educational planning since this may help equip students with necessary knowledge and skills to deal with "what will be" rather than "what is". Identifying such needs should be part of any planned change so training can be designed prior to implementation of the change. For example, a school principal and supervisors might decide to implement a new instructional technique (e.g., cooperative learning) next year. An anticipated need is the knowledge teachers require to use the cooperative learning method effectively in a classroom.</a:t>
            </a:r>
          </a:p>
          <a:p>
            <a:endParaRPr lang="en-US" dirty="0" smtClean="0"/>
          </a:p>
          <a:p>
            <a:r>
              <a:rPr lang="en-US" dirty="0" smtClean="0"/>
              <a:t>Critical-incident need - Critical-incident needs emerge when failures that may be rare but have significant consequences happen. Shootings in Columbine High and other schools prompted needs for security measures to be taken in public schools as well as education on violence to be received by the public. Critical incident needs are identified by analyzing potential problems. For example, chemical plants and petroleum refineries often develop employee training programs for handling emergencies such as fires, explosions, or spills. Other critical incident needs are identified by asking "what if.' questions; for example, what would happen if the main computer or phone system failed?</a:t>
            </a:r>
          </a:p>
          <a:p>
            <a:endParaRPr lang="en-US" dirty="0" smtClean="0"/>
          </a:p>
          <a:p>
            <a:r>
              <a:rPr lang="en-US" dirty="0" smtClean="0"/>
              <a:t>Burton, J. K., &amp; Merrill, P. F. (1991). Needs assessment: Goals, needs and priorities. In L. J. Briggs, K. L. Gustafson, &amp; Tillman, M. H. (Eds.), </a:t>
            </a:r>
            <a:r>
              <a:rPr lang="en-US" u="sng" dirty="0" smtClean="0"/>
              <a:t>Instructional design principles and applications</a:t>
            </a:r>
            <a:r>
              <a:rPr lang="en-US" dirty="0" smtClean="0"/>
              <a:t> (pp. 17-43). Englewood Cliffs, NJ: Educational Technology Publications.</a:t>
            </a:r>
          </a:p>
          <a:p>
            <a:endParaRPr lang="en-US" dirty="0"/>
          </a:p>
        </p:txBody>
      </p:sp>
      <p:sp>
        <p:nvSpPr>
          <p:cNvPr id="4" name="Slide Number Placeholder 3"/>
          <p:cNvSpPr>
            <a:spLocks noGrp="1"/>
          </p:cNvSpPr>
          <p:nvPr>
            <p:ph type="sldNum" sz="quarter" idx="10"/>
          </p:nvPr>
        </p:nvSpPr>
        <p:spPr/>
        <p:txBody>
          <a:bodyPr/>
          <a:lstStyle/>
          <a:p>
            <a:fld id="{A8E9987F-67BC-4313-B590-D3A9995B362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mn-lt"/>
                <a:ea typeface="+mn-ea"/>
                <a:cs typeface="+mn-cs"/>
              </a:rPr>
              <a:t>Definitions of Instructional Design</a:t>
            </a:r>
          </a:p>
          <a:p>
            <a:r>
              <a:rPr lang="en-US" sz="1200" b="1" kern="1200" dirty="0" smtClean="0">
                <a:solidFill>
                  <a:schemeClr val="tx1"/>
                </a:solidFill>
                <a:latin typeface="+mn-lt"/>
                <a:ea typeface="+mn-ea"/>
                <a:cs typeface="+mn-cs"/>
              </a:rPr>
              <a:t>Instructional Design as a Process: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Instructional Design is the systematic development of instructional specifications using learning and instructional theory to ensure the quality of instruction. It is the entire process of analysis of learning needs and goals and the development of a delivery system to meet those needs. It includes development of instructional materials and activities; and tryout and evaluation of all instruction and learner activities.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Instructional Design as a Discipline: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Instructional Design is that branch of knowledge concerned with research and theory about instructional strategies and the process for developing and implementing those strategies.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Instructional Design as a Science: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Instructional design is the science of creating detailed specifications for the development, implementation, evaluation, and maintenance of situations that facilitate the learning of both large and small units of subject matter at all levels of complexity.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Instructional Design as Reality: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Instructional design can start at any point in the design process. Often a glimmer of an idea is developed to give the core of an instruction situation. By the time the entire process is done the designer looks back and she or he checks to see that all parts of the "science" have been taken into account. Then the entire process is written up as if it occurred in a systematic fashion. </a:t>
            </a:r>
          </a:p>
          <a:p>
            <a:endParaRPr lang="en-US" dirty="0"/>
          </a:p>
        </p:txBody>
      </p:sp>
      <p:sp>
        <p:nvSpPr>
          <p:cNvPr id="4" name="Slide Number Placeholder 3"/>
          <p:cNvSpPr>
            <a:spLocks noGrp="1"/>
          </p:cNvSpPr>
          <p:nvPr>
            <p:ph type="sldNum" sz="quarter" idx="10"/>
          </p:nvPr>
        </p:nvSpPr>
        <p:spPr/>
        <p:txBody>
          <a:bodyPr/>
          <a:lstStyle/>
          <a:p>
            <a:fld id="{96F22405-FF42-40E0-98C1-4A0A5A7552D0}"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22405-FF42-40E0-98C1-4A0A5A7552D0}"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35097ED-C2CA-49D4-AC5D-AC61C3BB8EC3}" type="slidenum">
              <a:rPr lang="en-US">
                <a:latin typeface="Arial" pitchFamily="34" charset="0"/>
              </a:rPr>
              <a:pPr/>
              <a:t>23</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z="1000" b="1" dirty="0" smtClean="0">
                <a:latin typeface="Arial" pitchFamily="34" charset="0"/>
              </a:rPr>
              <a:t>Is learner-centered</a:t>
            </a:r>
            <a:r>
              <a:rPr lang="en-US" sz="1000" dirty="0" smtClean="0">
                <a:latin typeface="Arial" pitchFamily="34" charset="0"/>
              </a:rPr>
              <a:t> – so can include self and group study, technology-based instruction, and teacher-based instruction, or a mix of these.</a:t>
            </a:r>
          </a:p>
          <a:p>
            <a:pPr eaLnBrk="1" hangingPunct="1"/>
            <a:r>
              <a:rPr lang="en-US" sz="1000" b="1" dirty="0" smtClean="0">
                <a:latin typeface="Arial" pitchFamily="34" charset="0"/>
              </a:rPr>
              <a:t>Is goal-oriented</a:t>
            </a:r>
            <a:r>
              <a:rPr lang="en-US" sz="1000" dirty="0" smtClean="0">
                <a:latin typeface="Arial" pitchFamily="34" charset="0"/>
              </a:rPr>
              <a:t> – goals of the “client” (in our case, the course instructor) and also everyone working on the project. In our case, we also want to include goals of information literacy.</a:t>
            </a:r>
          </a:p>
          <a:p>
            <a:pPr eaLnBrk="1" hangingPunct="1"/>
            <a:r>
              <a:rPr lang="en-US" sz="1000" b="1" dirty="0" smtClean="0">
                <a:latin typeface="Arial" pitchFamily="34" charset="0"/>
              </a:rPr>
              <a:t>Focuses on real-world performance</a:t>
            </a:r>
            <a:r>
              <a:rPr lang="en-US" sz="1000" dirty="0" smtClean="0">
                <a:latin typeface="Arial" pitchFamily="34" charset="0"/>
              </a:rPr>
              <a:t> – not just ability to recall information or apply rules on a contrived task, but instructional design focuses on preparing learners to perform the behaviors expected of them in the real world, to demonstrate the skills and knowledge they are expected to have in actual situations. For example, can students actually find X number of high-quality sources for their term paper.</a:t>
            </a:r>
          </a:p>
          <a:p>
            <a:pPr eaLnBrk="1" hangingPunct="1"/>
            <a:r>
              <a:rPr lang="en-US" sz="1000" b="1" dirty="0" smtClean="0">
                <a:latin typeface="Arial" pitchFamily="34" charset="0"/>
              </a:rPr>
              <a:t>Focuses on outcomes that can be measured in a reliable and valid way</a:t>
            </a:r>
            <a:r>
              <a:rPr lang="en-US" sz="1000" dirty="0" smtClean="0">
                <a:latin typeface="Arial" pitchFamily="34" charset="0"/>
              </a:rPr>
              <a:t> – creating valid and reliable assessment instruments. [Valid - actual performance. Reliable – consistent across time and individuals.]</a:t>
            </a:r>
          </a:p>
          <a:p>
            <a:pPr eaLnBrk="1" hangingPunct="1"/>
            <a:r>
              <a:rPr lang="en-US" sz="1000" b="1" dirty="0" smtClean="0">
                <a:latin typeface="Arial" pitchFamily="34" charset="0"/>
              </a:rPr>
              <a:t>Is empirical</a:t>
            </a:r>
            <a:r>
              <a:rPr lang="en-US" sz="1000" dirty="0" smtClean="0">
                <a:latin typeface="Arial" pitchFamily="34" charset="0"/>
              </a:rPr>
              <a:t> – collect data at several points: During analysis: what they know and what they need to learn. Formative assessment (tryout) identifies revisions needed. After implementation, data from the results indicate whether the instruction is effective. </a:t>
            </a:r>
            <a:r>
              <a:rPr lang="en-US" sz="1000" u="sng" dirty="0" smtClean="0">
                <a:latin typeface="Arial" pitchFamily="34" charset="0"/>
              </a:rPr>
              <a:t>In our example</a:t>
            </a:r>
            <a:r>
              <a:rPr lang="en-US" sz="1000" dirty="0" smtClean="0">
                <a:latin typeface="Arial" pitchFamily="34" charset="0"/>
              </a:rPr>
              <a:t>, we question the instructor on background, needs, and expectations of the class. We have exercises or activities or questions during the class to help them learn and also to gauge understanding. Finally, the students’ bibliographies will tell us if they learned how to use the research skills we taught them.</a:t>
            </a:r>
          </a:p>
          <a:p>
            <a:pPr eaLnBrk="1" hangingPunct="1"/>
            <a:r>
              <a:rPr lang="en-US" sz="1000" b="1" dirty="0" smtClean="0">
                <a:latin typeface="Arial" pitchFamily="34" charset="0"/>
              </a:rPr>
              <a:t>Typically is a team effort</a:t>
            </a:r>
            <a:r>
              <a:rPr lang="en-US" sz="1000" dirty="0" smtClean="0">
                <a:latin typeface="Arial" pitchFamily="34" charset="0"/>
              </a:rPr>
              <a:t> – at minimum, communication with the instructor. Designing </a:t>
            </a:r>
            <a:r>
              <a:rPr lang="en-US" sz="1000" u="sng" dirty="0" smtClean="0">
                <a:latin typeface="Arial" pitchFamily="34" charset="0"/>
              </a:rPr>
              <a:t>online</a:t>
            </a:r>
            <a:r>
              <a:rPr lang="en-US" sz="1000" dirty="0" smtClean="0">
                <a:latin typeface="Arial" pitchFamily="34" charset="0"/>
              </a:rPr>
              <a:t> instruction usually requires several people. </a:t>
            </a:r>
          </a:p>
          <a:p>
            <a:pPr eaLnBrk="1" hangingPunct="1"/>
            <a:endParaRPr lang="en-US" sz="100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72A645-4044-452E-9FBF-CA24839F4F19}" type="slidenum">
              <a:rPr lang="en-US">
                <a:latin typeface="Arial" pitchFamily="34" charset="0"/>
              </a:rPr>
              <a:pPr/>
              <a:t>30</a:t>
            </a:fld>
            <a:endParaRPr lang="en-US">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228600" indent="-228600" eaLnBrk="1" hangingPunct="1"/>
            <a:r>
              <a:rPr lang="en-US" sz="1000" b="1" dirty="0" smtClean="0">
                <a:latin typeface="Arial" pitchFamily="34" charset="0"/>
              </a:rPr>
              <a:t>Analysis</a:t>
            </a:r>
          </a:p>
          <a:p>
            <a:pPr marL="228600" indent="-228600" eaLnBrk="1" hangingPunct="1"/>
            <a:r>
              <a:rPr lang="en-US" sz="1000" dirty="0" smtClean="0">
                <a:latin typeface="Arial" pitchFamily="34" charset="0"/>
              </a:rPr>
              <a:t>    Conduct a needs assessment</a:t>
            </a:r>
          </a:p>
          <a:p>
            <a:pPr marL="228600" indent="-228600" eaLnBrk="1" hangingPunct="1"/>
            <a:r>
              <a:rPr lang="en-US" sz="1000" dirty="0" smtClean="0">
                <a:latin typeface="Arial" pitchFamily="34" charset="0"/>
              </a:rPr>
              <a:t>    Identify a performance problem</a:t>
            </a:r>
          </a:p>
          <a:p>
            <a:pPr marL="228600" indent="-228600" eaLnBrk="1" hangingPunct="1"/>
            <a:r>
              <a:rPr lang="en-US" sz="1000" dirty="0" smtClean="0">
                <a:latin typeface="Arial" pitchFamily="34" charset="0"/>
              </a:rPr>
              <a:t>    State a goal</a:t>
            </a:r>
          </a:p>
          <a:p>
            <a:pPr marL="228600" indent="-228600" eaLnBrk="1" hangingPunct="1"/>
            <a:r>
              <a:rPr lang="en-US" sz="1000" b="1" dirty="0" smtClean="0">
                <a:latin typeface="Arial" pitchFamily="34" charset="0"/>
              </a:rPr>
              <a:t>Design</a:t>
            </a:r>
          </a:p>
          <a:p>
            <a:pPr marL="228600" indent="-228600" eaLnBrk="1" hangingPunct="1"/>
            <a:r>
              <a:rPr lang="en-US" dirty="0" smtClean="0">
                <a:latin typeface="Arial" pitchFamily="34" charset="0"/>
              </a:rPr>
              <a:t>  Write instructional objectives</a:t>
            </a:r>
          </a:p>
          <a:p>
            <a:pPr marL="228600" indent="-228600" eaLnBrk="1" hangingPunct="1"/>
            <a:r>
              <a:rPr lang="en-US" dirty="0" smtClean="0">
                <a:latin typeface="Arial" pitchFamily="34" charset="0"/>
              </a:rPr>
              <a:t>  Identify type of content to be learned</a:t>
            </a:r>
          </a:p>
          <a:p>
            <a:pPr marL="228600" indent="-228600" eaLnBrk="1" hangingPunct="1"/>
            <a:r>
              <a:rPr lang="en-US" dirty="0" smtClean="0">
                <a:latin typeface="Arial" pitchFamily="34" charset="0"/>
              </a:rPr>
              <a:t>  Select instructional strategies according to the content type</a:t>
            </a:r>
          </a:p>
          <a:p>
            <a:pPr marL="228600" indent="-228600" eaLnBrk="1" hangingPunct="1"/>
            <a:r>
              <a:rPr lang="en-US" dirty="0" smtClean="0">
                <a:latin typeface="Arial" pitchFamily="34" charset="0"/>
              </a:rPr>
              <a:t>  Select media</a:t>
            </a:r>
          </a:p>
          <a:p>
            <a:pPr marL="685800" lvl="1" indent="-228600" eaLnBrk="1" hangingPunct="1">
              <a:buFontTx/>
              <a:buAutoNum type="arabicParenBoth"/>
            </a:pPr>
            <a:endParaRPr lang="en-US" dirty="0" smtClean="0">
              <a:latin typeface="Arial" pitchFamily="34" charset="0"/>
            </a:endParaRPr>
          </a:p>
          <a:p>
            <a:pPr marL="228600" indent="-228600" eaLnBrk="1" hangingPunct="1"/>
            <a:r>
              <a:rPr lang="en-US" sz="1000" b="1" dirty="0" smtClean="0">
                <a:latin typeface="Arial" pitchFamily="34" charset="0"/>
              </a:rPr>
              <a:t>Development</a:t>
            </a:r>
          </a:p>
          <a:p>
            <a:pPr marL="228600" indent="-228600" eaLnBrk="1" hangingPunct="1"/>
            <a:r>
              <a:rPr lang="en-US" sz="1000" dirty="0" smtClean="0">
                <a:latin typeface="Arial" pitchFamily="34" charset="0"/>
              </a:rPr>
              <a:t>    Prepare student and instructor materials (both print and non-print) as specified during design</a:t>
            </a:r>
          </a:p>
          <a:p>
            <a:pPr marL="228600" indent="-228600" eaLnBrk="1" hangingPunct="1"/>
            <a:r>
              <a:rPr lang="en-US" sz="1000" b="1" dirty="0" smtClean="0">
                <a:latin typeface="Arial" pitchFamily="34" charset="0"/>
              </a:rPr>
              <a:t>Implementation</a:t>
            </a:r>
          </a:p>
          <a:p>
            <a:pPr marL="228600" indent="-228600" eaLnBrk="1" hangingPunct="1"/>
            <a:r>
              <a:rPr lang="en-US" sz="1000" dirty="0" smtClean="0">
                <a:latin typeface="Arial" pitchFamily="34" charset="0"/>
              </a:rPr>
              <a:t>    Deliver the instruction in the setting(s) for which it was designed</a:t>
            </a:r>
          </a:p>
          <a:p>
            <a:pPr marL="228600" indent="-228600" eaLnBrk="1" hangingPunct="1"/>
            <a:r>
              <a:rPr lang="en-US" sz="1000" b="1" dirty="0" smtClean="0">
                <a:latin typeface="Arial" pitchFamily="34" charset="0"/>
              </a:rPr>
              <a:t>Evaluation</a:t>
            </a:r>
          </a:p>
          <a:p>
            <a:pPr marL="228600" indent="-228600" eaLnBrk="1" hangingPunct="1"/>
            <a:r>
              <a:rPr lang="en-US" sz="1000" dirty="0" smtClean="0">
                <a:latin typeface="Arial" pitchFamily="34" charset="0"/>
              </a:rPr>
              <a:t>    Formative and summative as well as revision</a:t>
            </a:r>
          </a:p>
          <a:p>
            <a:pPr marL="228600" indent="-228600" eaLnBrk="1" hangingPunct="1"/>
            <a:endParaRPr lang="en-US" sz="1000" dirty="0" smtClean="0">
              <a:latin typeface="Arial" pitchFamily="34" charset="0"/>
            </a:endParaRPr>
          </a:p>
          <a:p>
            <a:pPr marL="228600" indent="-228600" eaLnBrk="1" hangingPunct="1"/>
            <a:r>
              <a:rPr lang="en-US" sz="1000" dirty="0" smtClean="0">
                <a:latin typeface="Arial" pitchFamily="34" charset="0"/>
              </a:rPr>
              <a:t>Instructional design involves many steps, and ADDIE is a </a:t>
            </a:r>
            <a:r>
              <a:rPr lang="en-US" sz="1000" b="1" dirty="0" smtClean="0">
                <a:latin typeface="Arial" pitchFamily="34" charset="0"/>
              </a:rPr>
              <a:t>generic, short-hand description</a:t>
            </a:r>
            <a:r>
              <a:rPr lang="en-US" sz="1000" dirty="0" smtClean="0">
                <a:latin typeface="Arial" pitchFamily="34" charset="0"/>
              </a:rPr>
              <a:t> of the process. If you go online, you will find different versions of what is involved in the Design segment, and that is because people are putting in various parts of the process they see as important. </a:t>
            </a:r>
          </a:p>
          <a:p>
            <a:pPr marL="228600" indent="-228600" eaLnBrk="1" hangingPunct="1"/>
            <a:endParaRPr lang="en-US" sz="1000" dirty="0" smtClean="0">
              <a:latin typeface="Arial" pitchFamily="34" charset="0"/>
            </a:endParaRPr>
          </a:p>
          <a:p>
            <a:pPr marL="228600" indent="-228600" eaLnBrk="1" hangingPunct="1"/>
            <a:endParaRPr lang="en-US" sz="1000" dirty="0" smtClean="0">
              <a:latin typeface="Arial" pitchFamily="34" charset="0"/>
            </a:endParaRPr>
          </a:p>
          <a:p>
            <a:pPr marL="228600" indent="-228600" eaLnBrk="1" hangingPunct="1"/>
            <a:endParaRPr lang="en-US" sz="1000" dirty="0" smtClean="0">
              <a:latin typeface="Arial" pitchFamily="34" charset="0"/>
            </a:endParaRPr>
          </a:p>
          <a:p>
            <a:pPr marL="228600" indent="-228600" eaLnBrk="1" hangingPunct="1"/>
            <a:r>
              <a:rPr lang="en-US" sz="1000" dirty="0" smtClean="0">
                <a:latin typeface="Arial" pitchFamily="34" charset="0"/>
              </a:rPr>
              <a:t>Finally, instructional design process is</a:t>
            </a:r>
          </a:p>
          <a:p>
            <a:pPr marL="228600" indent="-228600" eaLnBrk="1" hangingPunct="1"/>
            <a:r>
              <a:rPr lang="en-US" sz="1000" b="1" dirty="0" smtClean="0">
                <a:latin typeface="Arial" pitchFamily="34" charset="0"/>
              </a:rPr>
              <a:t>Iterative, not linear</a:t>
            </a:r>
            <a:r>
              <a:rPr lang="en-US" sz="1000" dirty="0" smtClean="0">
                <a:latin typeface="Arial" pitchFamily="34" charset="0"/>
              </a:rPr>
              <a:t> – Steps are presented sequentially for convenience, but instructional designers move back and forth between analysis, design, and formative evaluation and revision. This is its strength.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D0BD5C2-938D-4305-A030-7CB6293C5703}" type="slidenum">
              <a:rPr lang="en-US">
                <a:latin typeface="Arial" pitchFamily="34" charset="0"/>
              </a:rPr>
              <a:pPr/>
              <a:t>43</a:t>
            </a:fld>
            <a:endParaRPr lang="en-US">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latin typeface="Arial" pitchFamily="34" charset="0"/>
              </a:rPr>
              <a:t>I will discuss each of these steps in more detail.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A50F10-62CB-4B60-B8F2-D5CB5678544D}"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50F10-62CB-4B60-B8F2-D5CB5678544D}"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50F10-62CB-4B60-B8F2-D5CB5678544D}"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50F10-62CB-4B60-B8F2-D5CB5678544D}"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A50F10-62CB-4B60-B8F2-D5CB5678544D}" type="datetimeFigureOut">
              <a:rPr lang="en-US" smtClean="0"/>
              <a:pPr/>
              <a:t>9/24/2013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A50F10-62CB-4B60-B8F2-D5CB5678544D}" type="datetimeFigureOut">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A50F10-62CB-4B60-B8F2-D5CB5678544D}" type="datetimeFigureOut">
              <a:rPr lang="en-US" smtClean="0"/>
              <a:pPr/>
              <a:t>9/24/2013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A50F10-62CB-4B60-B8F2-D5CB5678544D}" type="datetimeFigureOut">
              <a:rPr lang="en-US" smtClean="0"/>
              <a:pPr/>
              <a:t>9/24/2013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50F10-62CB-4B60-B8F2-D5CB5678544D}" type="datetimeFigureOut">
              <a:rPr lang="en-US" smtClean="0"/>
              <a:pPr/>
              <a:t>9/24/2013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50F10-62CB-4B60-B8F2-D5CB5678544D}" type="datetimeFigureOut">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50F10-62CB-4B60-B8F2-D5CB5678544D}" type="datetimeFigureOut">
              <a:rPr lang="en-US" smtClean="0"/>
              <a:pPr/>
              <a:t>9/24/2013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C1381-792A-48F9-A08E-45E8BF7955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50F10-62CB-4B60-B8F2-D5CB5678544D}" type="datetimeFigureOut">
              <a:rPr lang="en-US" smtClean="0"/>
              <a:pPr/>
              <a:t>9/24/2013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C1381-792A-48F9-A08E-45E8BF7955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GaCLWaZLI4&amp;NR=1" TargetMode="External"/><Relationship Id="rId2" Type="http://schemas.openxmlformats.org/officeDocument/2006/relationships/hyperlink" Target="http://www.youtube.com/watch?v=gdghID66kLs" TargetMode="External"/><Relationship Id="rId1" Type="http://schemas.openxmlformats.org/officeDocument/2006/relationships/slideLayout" Target="../slideLayouts/slideLayout2.xml"/><Relationship Id="rId5" Type="http://schemas.openxmlformats.org/officeDocument/2006/relationships/hyperlink" Target="http://www.youtube.com/watch?v=WCfGHf933iE" TargetMode="External"/><Relationship Id="rId4" Type="http://schemas.openxmlformats.org/officeDocument/2006/relationships/hyperlink" Target="http://www.youtube.com/watch?v=aGxBl17Bm7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lib.berkeley.edu/instruct/classrequestform_session.html" TargetMode="External"/><Relationship Id="rId2" Type="http://schemas.openxmlformats.org/officeDocument/2006/relationships/hyperlink" Target="http://libdemo.lib.indiana.edu/instruction/" TargetMode="External"/><Relationship Id="rId1" Type="http://schemas.openxmlformats.org/officeDocument/2006/relationships/slideLayout" Target="../slideLayouts/slideLayout7.xml"/><Relationship Id="rId4" Type="http://schemas.openxmlformats.org/officeDocument/2006/relationships/hyperlink" Target="http://www.pc.maricopa.edu/departments/library/forms/instructrequest.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i</a:t>
            </a:r>
            <a:r>
              <a:rPr lang="en-US" sz="2800" dirty="0" smtClean="0"/>
              <a:t>nstruction experience project:</a:t>
            </a:r>
            <a:br>
              <a:rPr lang="en-US" sz="2800" dirty="0" smtClean="0"/>
            </a:br>
            <a:r>
              <a:rPr lang="en-US" sz="2800" dirty="0" smtClean="0"/>
              <a:t> context description and needs assessment component</a:t>
            </a:r>
            <a:endParaRPr lang="en-US" sz="2800" dirty="0"/>
          </a:p>
        </p:txBody>
      </p:sp>
      <p:sp>
        <p:nvSpPr>
          <p:cNvPr id="8" name="Text Placeholder 7"/>
          <p:cNvSpPr>
            <a:spLocks noGrp="1"/>
          </p:cNvSpPr>
          <p:nvPr>
            <p:ph type="body" idx="1"/>
          </p:nvPr>
        </p:nvSpPr>
        <p:spPr/>
        <p:txBody>
          <a:bodyPr/>
          <a:lstStyle/>
          <a:p>
            <a:r>
              <a:rPr lang="en-US" dirty="0" smtClean="0"/>
              <a:t>Context Description</a:t>
            </a:r>
            <a:endParaRPr lang="en-US" dirty="0"/>
          </a:p>
        </p:txBody>
      </p:sp>
      <p:sp>
        <p:nvSpPr>
          <p:cNvPr id="9" name="Content Placeholder 8"/>
          <p:cNvSpPr>
            <a:spLocks noGrp="1"/>
          </p:cNvSpPr>
          <p:nvPr>
            <p:ph sz="half" idx="2"/>
          </p:nvPr>
        </p:nvSpPr>
        <p:spPr/>
        <p:txBody>
          <a:bodyPr/>
          <a:lstStyle/>
          <a:p>
            <a:r>
              <a:rPr lang="en-US" dirty="0" smtClean="0"/>
              <a:t>topic </a:t>
            </a:r>
            <a:r>
              <a:rPr lang="en-US" sz="1600" dirty="0" smtClean="0"/>
              <a:t>(will be more specific in learning outcomes)</a:t>
            </a:r>
            <a:endParaRPr lang="en-US" dirty="0" smtClean="0"/>
          </a:p>
          <a:p>
            <a:r>
              <a:rPr lang="en-US" dirty="0" smtClean="0"/>
              <a:t>format</a:t>
            </a:r>
          </a:p>
          <a:p>
            <a:r>
              <a:rPr lang="en-US" dirty="0" smtClean="0"/>
              <a:t>details</a:t>
            </a:r>
          </a:p>
          <a:p>
            <a:r>
              <a:rPr lang="en-US" dirty="0" smtClean="0"/>
              <a:t>publicity</a:t>
            </a:r>
          </a:p>
          <a:p>
            <a:r>
              <a:rPr lang="en-US" dirty="0" smtClean="0"/>
              <a:t>your needs &amp; how can </a:t>
            </a:r>
            <a:r>
              <a:rPr lang="en-US" dirty="0" err="1" smtClean="0"/>
              <a:t>i</a:t>
            </a:r>
            <a:r>
              <a:rPr lang="en-US" dirty="0" smtClean="0"/>
              <a:t> help?</a:t>
            </a:r>
          </a:p>
          <a:p>
            <a:endParaRPr lang="en-US" dirty="0"/>
          </a:p>
        </p:txBody>
      </p:sp>
      <p:sp>
        <p:nvSpPr>
          <p:cNvPr id="10" name="Text Placeholder 9"/>
          <p:cNvSpPr>
            <a:spLocks noGrp="1"/>
          </p:cNvSpPr>
          <p:nvPr>
            <p:ph type="body" sz="quarter" idx="3"/>
          </p:nvPr>
        </p:nvSpPr>
        <p:spPr/>
        <p:txBody>
          <a:bodyPr/>
          <a:lstStyle/>
          <a:p>
            <a:r>
              <a:rPr lang="en-US" dirty="0" smtClean="0"/>
              <a:t>Needs </a:t>
            </a:r>
            <a:r>
              <a:rPr lang="en-US" dirty="0" smtClean="0"/>
              <a:t>Assessment</a:t>
            </a:r>
            <a:endParaRPr lang="en-US" dirty="0" smtClean="0"/>
          </a:p>
        </p:txBody>
      </p:sp>
      <p:sp>
        <p:nvSpPr>
          <p:cNvPr id="11" name="Content Placeholder 10"/>
          <p:cNvSpPr>
            <a:spLocks noGrp="1"/>
          </p:cNvSpPr>
          <p:nvPr>
            <p:ph sz="quarter" idx="4"/>
          </p:nvPr>
        </p:nvSpPr>
        <p:spPr/>
        <p:txBody>
          <a:bodyPr/>
          <a:lstStyle/>
          <a:p>
            <a:endParaRPr lang="en-US" dirty="0"/>
          </a:p>
        </p:txBody>
      </p:sp>
      <p:sp>
        <p:nvSpPr>
          <p:cNvPr id="6" name="Rounded Rectangle 5"/>
          <p:cNvSpPr/>
          <p:nvPr/>
        </p:nvSpPr>
        <p:spPr>
          <a:xfrm>
            <a:off x="7086600" y="152400"/>
            <a:ext cx="1828800" cy="762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Due by Oct 22</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52400"/>
            <a:ext cx="2590800" cy="6553200"/>
          </a:xfrm>
        </p:spPr>
        <p:txBody>
          <a:bodyPr>
            <a:normAutofit fontScale="85000" lnSpcReduction="20000"/>
          </a:bodyPr>
          <a:lstStyle/>
          <a:p>
            <a:pPr indent="0">
              <a:buNone/>
            </a:pPr>
            <a:r>
              <a:rPr lang="en-US" b="1" u="sng" dirty="0" smtClean="0"/>
              <a:t>VISUAL</a:t>
            </a:r>
          </a:p>
          <a:p>
            <a:pPr indent="0">
              <a:buNone/>
            </a:pPr>
            <a:r>
              <a:rPr lang="en-US" dirty="0" smtClean="0"/>
              <a:t>Take the </a:t>
            </a:r>
            <a:r>
              <a:rPr lang="en-US" dirty="0" err="1" smtClean="0"/>
              <a:t>PubMed</a:t>
            </a:r>
            <a:r>
              <a:rPr lang="en-US" dirty="0" smtClean="0"/>
              <a:t> Tutorial </a:t>
            </a:r>
            <a:r>
              <a:rPr lang="en-US" i="1" dirty="0" smtClean="0"/>
              <a:t>Building the Search </a:t>
            </a:r>
            <a:r>
              <a:rPr lang="en-US" dirty="0" smtClean="0"/>
              <a:t>on your own and look at </a:t>
            </a:r>
            <a:r>
              <a:rPr lang="en-US" dirty="0" err="1" smtClean="0"/>
              <a:t>PubMed</a:t>
            </a:r>
            <a:r>
              <a:rPr lang="en-US" dirty="0" smtClean="0"/>
              <a:t> handout provided. </a:t>
            </a:r>
          </a:p>
          <a:p>
            <a:pPr indent="0">
              <a:buNone/>
            </a:pPr>
            <a:endParaRPr lang="en-US" i="1" dirty="0" smtClean="0"/>
          </a:p>
          <a:p>
            <a:pPr indent="0">
              <a:buNone/>
            </a:pPr>
            <a:r>
              <a:rPr lang="en-US" dirty="0" smtClean="0"/>
              <a:t>Write down the steps as they are recommended.</a:t>
            </a:r>
          </a:p>
          <a:p>
            <a:pPr indent="0">
              <a:buNone/>
            </a:pPr>
            <a:r>
              <a:rPr lang="en-US" dirty="0" smtClean="0"/>
              <a:t> </a:t>
            </a:r>
          </a:p>
          <a:p>
            <a:pPr indent="0">
              <a:buNone/>
            </a:pPr>
            <a:r>
              <a:rPr lang="en-US" dirty="0" smtClean="0"/>
              <a:t>On your own, conduct a search to find information on bipolar disorder. </a:t>
            </a:r>
          </a:p>
          <a:p>
            <a:pPr indent="0">
              <a:buNone/>
            </a:pPr>
            <a:endParaRPr lang="en-US" dirty="0"/>
          </a:p>
        </p:txBody>
      </p:sp>
      <p:sp>
        <p:nvSpPr>
          <p:cNvPr id="7" name="Content Placeholder 4"/>
          <p:cNvSpPr>
            <a:spLocks noGrp="1"/>
          </p:cNvSpPr>
          <p:nvPr>
            <p:ph sz="half" idx="1"/>
          </p:nvPr>
        </p:nvSpPr>
        <p:spPr>
          <a:xfrm>
            <a:off x="2971800" y="152400"/>
            <a:ext cx="2895600" cy="6400800"/>
          </a:xfrm>
        </p:spPr>
        <p:txBody>
          <a:bodyPr>
            <a:normAutofit fontScale="92500" lnSpcReduction="10000"/>
          </a:bodyPr>
          <a:lstStyle/>
          <a:p>
            <a:pPr indent="0">
              <a:buNone/>
            </a:pPr>
            <a:r>
              <a:rPr lang="en-US" b="1" u="sng" dirty="0" smtClean="0"/>
              <a:t>AUDITORY</a:t>
            </a:r>
          </a:p>
          <a:p>
            <a:pPr indent="0">
              <a:buNone/>
            </a:pPr>
            <a:r>
              <a:rPr lang="en-US" dirty="0" smtClean="0"/>
              <a:t>In your small group take the 5 short </a:t>
            </a:r>
            <a:r>
              <a:rPr lang="en-US" dirty="0" err="1" smtClean="0"/>
              <a:t>PubMed</a:t>
            </a:r>
            <a:r>
              <a:rPr lang="en-US" dirty="0" smtClean="0"/>
              <a:t> Tutorials linked under  </a:t>
            </a:r>
            <a:r>
              <a:rPr lang="en-US" i="1" dirty="0" smtClean="0"/>
              <a:t>Searching </a:t>
            </a:r>
            <a:r>
              <a:rPr lang="en-US" i="1" dirty="0" err="1" smtClean="0"/>
              <a:t>PubMed</a:t>
            </a:r>
            <a:r>
              <a:rPr lang="en-US" i="1" dirty="0" smtClean="0"/>
              <a:t>.</a:t>
            </a:r>
          </a:p>
          <a:p>
            <a:pPr indent="0">
              <a:buNone/>
            </a:pPr>
            <a:endParaRPr lang="en-US" i="1" dirty="0" smtClean="0"/>
          </a:p>
          <a:p>
            <a:pPr indent="0">
              <a:buNone/>
            </a:pPr>
            <a:r>
              <a:rPr lang="en-US" dirty="0" smtClean="0"/>
              <a:t>Together construct a search to find information on bipolar disorder. Discuss strategies/questions with colleagues</a:t>
            </a:r>
            <a:endParaRPr lang="en-US" dirty="0"/>
          </a:p>
        </p:txBody>
      </p:sp>
      <p:sp>
        <p:nvSpPr>
          <p:cNvPr id="8" name="Content Placeholder 4"/>
          <p:cNvSpPr>
            <a:spLocks noGrp="1"/>
          </p:cNvSpPr>
          <p:nvPr>
            <p:ph sz="half" idx="1"/>
          </p:nvPr>
        </p:nvSpPr>
        <p:spPr>
          <a:xfrm>
            <a:off x="5943600" y="152400"/>
            <a:ext cx="3048000" cy="6477000"/>
          </a:xfrm>
        </p:spPr>
        <p:txBody>
          <a:bodyPr>
            <a:normAutofit fontScale="92500" lnSpcReduction="10000"/>
          </a:bodyPr>
          <a:lstStyle/>
          <a:p>
            <a:pPr indent="0">
              <a:buNone/>
            </a:pPr>
            <a:r>
              <a:rPr lang="en-US" b="1" u="sng" dirty="0" smtClean="0"/>
              <a:t>KINESTHETIC</a:t>
            </a:r>
          </a:p>
          <a:p>
            <a:pPr indent="0">
              <a:buNone/>
            </a:pPr>
            <a:r>
              <a:rPr lang="en-US" dirty="0" smtClean="0"/>
              <a:t>In small group spend a few minutes playing with the </a:t>
            </a:r>
            <a:r>
              <a:rPr lang="en-US" dirty="0" err="1" smtClean="0"/>
              <a:t>PubMed</a:t>
            </a:r>
            <a:r>
              <a:rPr lang="en-US" dirty="0" smtClean="0"/>
              <a:t> database. </a:t>
            </a:r>
          </a:p>
          <a:p>
            <a:pPr indent="0">
              <a:buNone/>
            </a:pPr>
            <a:endParaRPr lang="en-US" dirty="0" smtClean="0"/>
          </a:p>
          <a:p>
            <a:pPr indent="0">
              <a:buNone/>
            </a:pPr>
            <a:r>
              <a:rPr lang="en-US" dirty="0" smtClean="0"/>
              <a:t>As a group construct a flowchart on paper on the steps one should take to find information on bipolar disorder</a:t>
            </a:r>
          </a:p>
          <a:p>
            <a:pPr indent="0">
              <a:buNone/>
            </a:pPr>
            <a:r>
              <a:rPr lang="en-US" dirty="0" smtClean="0"/>
              <a:t>Don’t take any of the tutorials</a:t>
            </a:r>
            <a:endParaRPr lang="en-US" dirty="0"/>
          </a:p>
        </p:txBody>
      </p:sp>
      <p:cxnSp>
        <p:nvCxnSpPr>
          <p:cNvPr id="9" name="Straight Connector 8"/>
          <p:cNvCxnSpPr/>
          <p:nvPr/>
        </p:nvCxnSpPr>
        <p:spPr>
          <a:xfrm>
            <a:off x="2971800" y="685800"/>
            <a:ext cx="0" cy="525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800" y="609600"/>
            <a:ext cx="0" cy="5257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YIKES!  </a:t>
            </a:r>
            <a:br>
              <a:rPr lang="en-US" sz="3200" dirty="0" smtClean="0"/>
            </a:br>
            <a:endParaRPr lang="en-US" sz="3200" dirty="0"/>
          </a:p>
        </p:txBody>
      </p:sp>
      <p:sp>
        <p:nvSpPr>
          <p:cNvPr id="3" name="Content Placeholder 2"/>
          <p:cNvSpPr>
            <a:spLocks noGrp="1"/>
          </p:cNvSpPr>
          <p:nvPr>
            <p:ph idx="1"/>
          </p:nvPr>
        </p:nvSpPr>
        <p:spPr>
          <a:xfrm>
            <a:off x="3352800" y="457200"/>
            <a:ext cx="5340350" cy="5853113"/>
          </a:xfrm>
        </p:spPr>
        <p:txBody>
          <a:bodyPr>
            <a:normAutofit/>
          </a:bodyPr>
          <a:lstStyle/>
          <a:p>
            <a:pPr indent="0">
              <a:lnSpc>
                <a:spcPct val="80000"/>
              </a:lnSpc>
              <a:buNone/>
            </a:pPr>
            <a:r>
              <a:rPr lang="en-US" sz="2800" dirty="0" smtClean="0"/>
              <a:t>No need to memorize the different learning styles or fit learners into neat categories Most of us fall into multiple categories anyway. </a:t>
            </a:r>
          </a:p>
          <a:p>
            <a:pPr indent="0">
              <a:lnSpc>
                <a:spcPct val="80000"/>
              </a:lnSpc>
              <a:buNone/>
            </a:pPr>
            <a:endParaRPr lang="en-US" sz="2800" dirty="0" smtClean="0"/>
          </a:p>
          <a:p>
            <a:pPr indent="0">
              <a:lnSpc>
                <a:spcPct val="80000"/>
              </a:lnSpc>
              <a:buNone/>
            </a:pPr>
            <a:r>
              <a:rPr lang="en-US" sz="2800" dirty="0" smtClean="0"/>
              <a:t>We are talking about learning styles to demonstrate  that people learn in different ways, which will assist you in being sure that you present material in various ways to accommodate all learners. If something seems not to work, try a different style.</a:t>
            </a:r>
          </a:p>
          <a:p>
            <a:endParaRPr lang="en-US" dirty="0"/>
          </a:p>
        </p:txBody>
      </p:sp>
      <p:sp>
        <p:nvSpPr>
          <p:cNvPr id="5" name="Text Placeholder 4"/>
          <p:cNvSpPr>
            <a:spLocks noGrp="1"/>
          </p:cNvSpPr>
          <p:nvPr>
            <p:ph type="body" sz="half" idx="2"/>
          </p:nvPr>
        </p:nvSpPr>
        <p:spPr/>
        <p:txBody>
          <a:bodyPr/>
          <a:lstStyle/>
          <a:p>
            <a:r>
              <a:rPr lang="en-US" sz="1600" dirty="0" smtClean="0"/>
              <a:t>How do I address all these different styles?</a:t>
            </a:r>
          </a:p>
          <a:p>
            <a:endParaRPr lang="en-US" dirty="0"/>
          </a:p>
          <a:p>
            <a:endParaRPr lang="en-US" dirty="0" smtClean="0"/>
          </a:p>
          <a:p>
            <a:endParaRPr lang="en-US" dirty="0"/>
          </a:p>
          <a:p>
            <a:endParaRPr lang="en-US" dirty="0" smtClean="0"/>
          </a:p>
          <a:p>
            <a:endParaRPr lang="en-US" dirty="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33400" y="2286000"/>
            <a:ext cx="2114550" cy="290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838200"/>
            <a:ext cx="7772400" cy="3662541"/>
          </a:xfrm>
          <a:prstGeom prst="rect">
            <a:avLst/>
          </a:prstGeom>
          <a:noFill/>
        </p:spPr>
        <p:txBody>
          <a:bodyPr wrap="square" rtlCol="0">
            <a:spAutoFit/>
          </a:bodyPr>
          <a:lstStyle/>
          <a:p>
            <a:pPr>
              <a:buSzPct val="80000"/>
              <a:buFont typeface="Calibri" pitchFamily="34" charset="0"/>
              <a:buChar char="•"/>
            </a:pPr>
            <a:r>
              <a:rPr lang="en-US" sz="2800" dirty="0" smtClean="0"/>
              <a:t>  bad teachers often focus on "me" (themselves) </a:t>
            </a:r>
          </a:p>
          <a:p>
            <a:pPr>
              <a:buSzPct val="80000"/>
            </a:pPr>
            <a:endParaRPr lang="en-US" sz="1600" dirty="0" smtClean="0"/>
          </a:p>
          <a:p>
            <a:pPr>
              <a:buSzPct val="80000"/>
              <a:buFont typeface="Calibri" pitchFamily="34" charset="0"/>
              <a:buChar char="•"/>
            </a:pPr>
            <a:r>
              <a:rPr lang="en-US" sz="2800" dirty="0" smtClean="0"/>
              <a:t>  average teachers focus on "it" (the task at hand)</a:t>
            </a:r>
          </a:p>
          <a:p>
            <a:pPr>
              <a:buSzPct val="80000"/>
            </a:pPr>
            <a:endParaRPr lang="en-US" sz="1600" dirty="0" smtClean="0"/>
          </a:p>
          <a:p>
            <a:pPr>
              <a:buSzPct val="80000"/>
              <a:buFont typeface="Calibri" pitchFamily="34" charset="0"/>
              <a:buChar char="•"/>
            </a:pPr>
            <a:r>
              <a:rPr lang="en-US" sz="2800" dirty="0" smtClean="0"/>
              <a:t>  good teachers focus on "them" (the students)</a:t>
            </a:r>
          </a:p>
          <a:p>
            <a:endParaRPr lang="en-US" sz="2800" dirty="0" smtClean="0"/>
          </a:p>
          <a:p>
            <a:pPr algn="r"/>
            <a:r>
              <a:rPr lang="en-US" sz="2800" dirty="0" smtClean="0"/>
              <a:t>Keeping the "me, it, them" progression in mind helps me keep things well within the learner-centered teaching model.</a:t>
            </a:r>
            <a:endParaRPr lang="en-US" sz="2800" dirty="0"/>
          </a:p>
        </p:txBody>
      </p:sp>
      <p:sp>
        <p:nvSpPr>
          <p:cNvPr id="6" name="TextBox 5"/>
          <p:cNvSpPr txBox="1"/>
          <p:nvPr/>
        </p:nvSpPr>
        <p:spPr>
          <a:xfrm>
            <a:off x="5867400" y="4724400"/>
            <a:ext cx="2971800" cy="369332"/>
          </a:xfrm>
          <a:prstGeom prst="rect">
            <a:avLst/>
          </a:prstGeom>
          <a:noFill/>
        </p:spPr>
        <p:txBody>
          <a:bodyPr wrap="square" rtlCol="0">
            <a:spAutoFit/>
          </a:bodyPr>
          <a:lstStyle/>
          <a:p>
            <a:pPr algn="r"/>
            <a:r>
              <a:rPr lang="en-US" dirty="0" smtClean="0"/>
              <a:t>-former student, Tim Cook</a:t>
            </a: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building relationships</a:t>
            </a:r>
            <a:endParaRPr lang="en-US" dirty="0"/>
          </a:p>
        </p:txBody>
      </p:sp>
      <p:sp>
        <p:nvSpPr>
          <p:cNvPr id="3" name="Content Placeholder 2"/>
          <p:cNvSpPr>
            <a:spLocks noGrp="1"/>
          </p:cNvSpPr>
          <p:nvPr>
            <p:ph idx="1"/>
          </p:nvPr>
        </p:nvSpPr>
        <p:spPr/>
        <p:txBody>
          <a:bodyPr/>
          <a:lstStyle/>
          <a:p>
            <a:pPr>
              <a:buNone/>
            </a:pPr>
            <a:r>
              <a:rPr lang="en-US" dirty="0" smtClean="0"/>
              <a:t>Students do </a:t>
            </a:r>
            <a:r>
              <a:rPr lang="en-US" dirty="0"/>
              <a:t>not care how </a:t>
            </a:r>
            <a:r>
              <a:rPr lang="en-US" dirty="0" smtClean="0"/>
              <a:t>much you </a:t>
            </a:r>
            <a:r>
              <a:rPr lang="en-US" dirty="0"/>
              <a:t>know until they know </a:t>
            </a:r>
            <a:r>
              <a:rPr lang="en-US" dirty="0" smtClean="0"/>
              <a:t>how much </a:t>
            </a:r>
            <a:r>
              <a:rPr lang="en-US" dirty="0"/>
              <a:t>you care</a:t>
            </a:r>
            <a:r>
              <a:rPr lang="en-US" dirty="0" smtClean="0"/>
              <a:t>.</a:t>
            </a:r>
          </a:p>
          <a:p>
            <a:pPr>
              <a:buNone/>
            </a:pPr>
            <a:endParaRPr lang="en-US" b="1" dirty="0"/>
          </a:p>
          <a:p>
            <a:pPr>
              <a:buNone/>
            </a:pPr>
            <a:r>
              <a:rPr lang="en-US" dirty="0"/>
              <a:t>“No significant learning </a:t>
            </a:r>
            <a:r>
              <a:rPr lang="en-US" dirty="0" smtClean="0"/>
              <a:t>occurs without </a:t>
            </a:r>
            <a:r>
              <a:rPr lang="en-US" dirty="0"/>
              <a:t>a significant relationship.”</a:t>
            </a:r>
          </a:p>
          <a:p>
            <a:pPr algn="r">
              <a:buNone/>
            </a:pPr>
            <a:endParaRPr lang="en-US" sz="2400" dirty="0" smtClean="0"/>
          </a:p>
          <a:p>
            <a:pPr algn="r">
              <a:buNone/>
            </a:pPr>
            <a:r>
              <a:rPr lang="en-US" sz="2400" dirty="0" smtClean="0"/>
              <a:t>-</a:t>
            </a:r>
            <a:r>
              <a:rPr lang="en-US" sz="2400" dirty="0" smtClean="0"/>
              <a:t>Dr</a:t>
            </a:r>
            <a:r>
              <a:rPr lang="en-US" sz="2400" dirty="0"/>
              <a:t>. James Comer </a:t>
            </a:r>
            <a:r>
              <a:rPr lang="en-US" sz="2400" dirty="0" smtClean="0"/>
              <a:t>PhD, Yale </a:t>
            </a:r>
            <a:r>
              <a:rPr lang="en-US" sz="2400" dirty="0"/>
              <a:t>University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do we mean by relationships?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successful relationship occurs when </a:t>
            </a:r>
            <a:r>
              <a:rPr lang="en-US" dirty="0" smtClean="0"/>
              <a:t>emotional deposits </a:t>
            </a:r>
            <a:r>
              <a:rPr lang="en-US" dirty="0"/>
              <a:t>are made to the </a:t>
            </a:r>
            <a:r>
              <a:rPr lang="en-US" dirty="0" smtClean="0"/>
              <a:t>student, emotional </a:t>
            </a:r>
            <a:r>
              <a:rPr lang="en-US" dirty="0"/>
              <a:t>withdrawals are avoided and students </a:t>
            </a:r>
            <a:r>
              <a:rPr lang="en-US" dirty="0" smtClean="0"/>
              <a:t>are respected</a:t>
            </a:r>
            <a:r>
              <a:rPr lang="en-US" dirty="0"/>
              <a:t>.</a:t>
            </a:r>
          </a:p>
          <a:p>
            <a:r>
              <a:rPr lang="en-US" dirty="0" smtClean="0"/>
              <a:t>are </a:t>
            </a:r>
            <a:r>
              <a:rPr lang="en-US" dirty="0"/>
              <a:t>there boundaries to the relationship?</a:t>
            </a:r>
          </a:p>
          <a:p>
            <a:r>
              <a:rPr lang="en-US" dirty="0" smtClean="0"/>
              <a:t>establish </a:t>
            </a:r>
            <a:r>
              <a:rPr lang="en-US" dirty="0"/>
              <a:t>high expectations</a:t>
            </a:r>
          </a:p>
          <a:p>
            <a:r>
              <a:rPr lang="en-US" dirty="0" smtClean="0"/>
              <a:t>honor </a:t>
            </a:r>
            <a:r>
              <a:rPr lang="en-US" dirty="0"/>
              <a:t>students as human beings worthy of </a:t>
            </a:r>
            <a:r>
              <a:rPr lang="en-US" dirty="0" smtClean="0"/>
              <a:t>respect and </a:t>
            </a:r>
            <a:r>
              <a:rPr lang="en-US" dirty="0"/>
              <a:t>care.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creating relationships</a:t>
            </a:r>
            <a:endParaRPr lang="en-US" dirty="0"/>
          </a:p>
        </p:txBody>
      </p:sp>
      <p:graphicFrame>
        <p:nvGraphicFramePr>
          <p:cNvPr id="4" name="Content Placeholder 3"/>
          <p:cNvGraphicFramePr>
            <a:graphicFrameLocks noGrp="1"/>
          </p:cNvGraphicFramePr>
          <p:nvPr>
            <p:ph idx="1"/>
          </p:nvPr>
        </p:nvGraphicFramePr>
        <p:xfrm>
          <a:off x="457200" y="1600200"/>
          <a:ext cx="8229600" cy="34137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000" dirty="0" smtClean="0"/>
                        <a:t>Deposits</a:t>
                      </a:r>
                      <a:endParaRPr lang="en-US" sz="2000" dirty="0"/>
                    </a:p>
                  </a:txBody>
                  <a:tcPr/>
                </a:tc>
                <a:tc>
                  <a:txBody>
                    <a:bodyPr/>
                    <a:lstStyle/>
                    <a:p>
                      <a:r>
                        <a:rPr lang="en-US" sz="2000" dirty="0" smtClean="0"/>
                        <a:t>Withdrawals</a:t>
                      </a:r>
                      <a:endParaRPr lang="en-US" sz="2000" dirty="0"/>
                    </a:p>
                  </a:txBody>
                  <a:tcPr/>
                </a:tc>
              </a:tr>
              <a:tr h="370840">
                <a:tc>
                  <a:txBody>
                    <a:bodyPr/>
                    <a:lstStyle/>
                    <a:p>
                      <a:r>
                        <a:rPr lang="en-US" sz="2000" b="1" kern="1200" baseline="0" dirty="0" smtClean="0">
                          <a:solidFill>
                            <a:schemeClr val="dk1"/>
                          </a:solidFill>
                          <a:latin typeface="+mn-lt"/>
                          <a:ea typeface="+mn-ea"/>
                          <a:cs typeface="+mn-cs"/>
                        </a:rPr>
                        <a:t>Seek first to understand</a:t>
                      </a:r>
                      <a:endParaRPr lang="en-US" sz="2000" dirty="0"/>
                    </a:p>
                  </a:txBody>
                  <a:tcPr/>
                </a:tc>
                <a:tc>
                  <a:txBody>
                    <a:bodyPr/>
                    <a:lstStyle/>
                    <a:p>
                      <a:r>
                        <a:rPr lang="en-US" sz="2000" b="1" kern="1200" baseline="0" dirty="0" smtClean="0">
                          <a:solidFill>
                            <a:schemeClr val="dk1"/>
                          </a:solidFill>
                          <a:latin typeface="+mn-lt"/>
                          <a:ea typeface="+mn-ea"/>
                          <a:cs typeface="+mn-cs"/>
                        </a:rPr>
                        <a:t>Seek first to be understood</a:t>
                      </a:r>
                      <a:endParaRPr lang="en-US" sz="2000" dirty="0"/>
                    </a:p>
                  </a:txBody>
                  <a:tcPr/>
                </a:tc>
              </a:tr>
              <a:tr h="370840">
                <a:tc>
                  <a:txBody>
                    <a:bodyPr/>
                    <a:lstStyle/>
                    <a:p>
                      <a:r>
                        <a:rPr lang="en-US" sz="2000" b="1" kern="1200" baseline="0" dirty="0" smtClean="0">
                          <a:solidFill>
                            <a:schemeClr val="dk1"/>
                          </a:solidFill>
                          <a:latin typeface="+mn-lt"/>
                          <a:ea typeface="+mn-ea"/>
                          <a:cs typeface="+mn-cs"/>
                        </a:rPr>
                        <a:t>Keeping Promises</a:t>
                      </a:r>
                      <a:endParaRPr lang="en-US" sz="2000" dirty="0"/>
                    </a:p>
                  </a:txBody>
                  <a:tcPr/>
                </a:tc>
                <a:tc>
                  <a:txBody>
                    <a:bodyPr/>
                    <a:lstStyle/>
                    <a:p>
                      <a:r>
                        <a:rPr lang="en-US" sz="2000" b="1" kern="1200" baseline="0" dirty="0" smtClean="0">
                          <a:solidFill>
                            <a:schemeClr val="dk1"/>
                          </a:solidFill>
                          <a:latin typeface="+mn-lt"/>
                          <a:ea typeface="+mn-ea"/>
                          <a:cs typeface="+mn-cs"/>
                        </a:rPr>
                        <a:t>Seeking Promises</a:t>
                      </a:r>
                      <a:endParaRPr lang="en-US" sz="2000" dirty="0"/>
                    </a:p>
                  </a:txBody>
                  <a:tcPr/>
                </a:tc>
              </a:tr>
              <a:tr h="370840">
                <a:tc>
                  <a:txBody>
                    <a:bodyPr/>
                    <a:lstStyle/>
                    <a:p>
                      <a:r>
                        <a:rPr lang="en-US" sz="2000" b="1" kern="1200" baseline="0" dirty="0" smtClean="0">
                          <a:solidFill>
                            <a:schemeClr val="dk1"/>
                          </a:solidFill>
                          <a:latin typeface="+mn-lt"/>
                          <a:ea typeface="+mn-ea"/>
                          <a:cs typeface="+mn-cs"/>
                        </a:rPr>
                        <a:t>Clarifying expectations</a:t>
                      </a:r>
                      <a:endParaRPr lang="en-US" sz="2000" dirty="0"/>
                    </a:p>
                  </a:txBody>
                  <a:tcPr/>
                </a:tc>
                <a:tc>
                  <a:txBody>
                    <a:bodyPr/>
                    <a:lstStyle/>
                    <a:p>
                      <a:r>
                        <a:rPr lang="en-US" sz="2000" b="1" kern="1200" baseline="0" dirty="0" smtClean="0">
                          <a:solidFill>
                            <a:schemeClr val="dk1"/>
                          </a:solidFill>
                          <a:latin typeface="+mn-lt"/>
                          <a:ea typeface="+mn-ea"/>
                          <a:cs typeface="+mn-cs"/>
                        </a:rPr>
                        <a:t>Violating expectations</a:t>
                      </a:r>
                      <a:endParaRPr lang="en-US" sz="2000" dirty="0"/>
                    </a:p>
                  </a:txBody>
                  <a:tcPr/>
                </a:tc>
              </a:tr>
              <a:tr h="370840">
                <a:tc>
                  <a:txBody>
                    <a:bodyPr/>
                    <a:lstStyle/>
                    <a:p>
                      <a:r>
                        <a:rPr lang="en-US" sz="2000" b="1" kern="1200" baseline="0" dirty="0" smtClean="0">
                          <a:solidFill>
                            <a:schemeClr val="dk1"/>
                          </a:solidFill>
                          <a:latin typeface="+mn-lt"/>
                          <a:ea typeface="+mn-ea"/>
                          <a:cs typeface="+mn-cs"/>
                        </a:rPr>
                        <a:t>Loyalty to the absent</a:t>
                      </a:r>
                      <a:endParaRPr lang="en-US" sz="2000" dirty="0"/>
                    </a:p>
                  </a:txBody>
                  <a:tcPr/>
                </a:tc>
                <a:tc>
                  <a:txBody>
                    <a:bodyPr/>
                    <a:lstStyle/>
                    <a:p>
                      <a:r>
                        <a:rPr lang="en-US" sz="2000" b="1" kern="1200" baseline="0" dirty="0" smtClean="0">
                          <a:solidFill>
                            <a:schemeClr val="dk1"/>
                          </a:solidFill>
                          <a:latin typeface="+mn-lt"/>
                          <a:ea typeface="+mn-ea"/>
                          <a:cs typeface="+mn-cs"/>
                        </a:rPr>
                        <a:t>Disloyalty , duplicity</a:t>
                      </a:r>
                      <a:endParaRPr lang="en-US" sz="2000" dirty="0"/>
                    </a:p>
                  </a:txBody>
                  <a:tcPr/>
                </a:tc>
              </a:tr>
              <a:tr h="370840">
                <a:tc>
                  <a:txBody>
                    <a:bodyPr/>
                    <a:lstStyle/>
                    <a:p>
                      <a:r>
                        <a:rPr lang="en-US" sz="2000" b="1" kern="1200" baseline="0" dirty="0" smtClean="0">
                          <a:solidFill>
                            <a:schemeClr val="dk1"/>
                          </a:solidFill>
                          <a:latin typeface="+mn-lt"/>
                          <a:ea typeface="+mn-ea"/>
                          <a:cs typeface="+mn-cs"/>
                        </a:rPr>
                        <a:t>Apologies</a:t>
                      </a:r>
                      <a:endParaRPr lang="en-US" sz="2000" dirty="0"/>
                    </a:p>
                  </a:txBody>
                  <a:tcPr/>
                </a:tc>
                <a:tc>
                  <a:txBody>
                    <a:bodyPr/>
                    <a:lstStyle/>
                    <a:p>
                      <a:r>
                        <a:rPr lang="en-US" sz="2000" b="1" kern="1200" baseline="0" dirty="0" smtClean="0">
                          <a:solidFill>
                            <a:schemeClr val="dk1"/>
                          </a:solidFill>
                          <a:latin typeface="+mn-lt"/>
                          <a:ea typeface="+mn-ea"/>
                          <a:cs typeface="+mn-cs"/>
                        </a:rPr>
                        <a:t>Pride, arrogance, conceit</a:t>
                      </a:r>
                      <a:endParaRPr lang="en-US" sz="2000" dirty="0"/>
                    </a:p>
                  </a:txBody>
                  <a:tcPr/>
                </a:tc>
              </a:tr>
              <a:tr h="370840">
                <a:tc>
                  <a:txBody>
                    <a:bodyPr/>
                    <a:lstStyle/>
                    <a:p>
                      <a:r>
                        <a:rPr lang="en-US" sz="2000" b="1" kern="1200" baseline="0" dirty="0" smtClean="0">
                          <a:solidFill>
                            <a:schemeClr val="dk1"/>
                          </a:solidFill>
                          <a:latin typeface="+mn-lt"/>
                          <a:ea typeface="+mn-ea"/>
                          <a:cs typeface="+mn-cs"/>
                        </a:rPr>
                        <a:t>Open to feedback</a:t>
                      </a:r>
                      <a:endParaRPr lang="en-US" sz="2000" dirty="0"/>
                    </a:p>
                  </a:txBody>
                  <a:tcPr/>
                </a:tc>
                <a:tc>
                  <a:txBody>
                    <a:bodyPr/>
                    <a:lstStyle/>
                    <a:p>
                      <a:r>
                        <a:rPr lang="en-US" sz="2000" b="1" kern="1200" baseline="0" dirty="0" smtClean="0">
                          <a:solidFill>
                            <a:schemeClr val="dk1"/>
                          </a:solidFill>
                          <a:latin typeface="+mn-lt"/>
                          <a:ea typeface="+mn-ea"/>
                          <a:cs typeface="+mn-cs"/>
                        </a:rPr>
                        <a:t>Rejecting feedback</a:t>
                      </a:r>
                      <a:endParaRPr lang="en-US" sz="2000" dirty="0"/>
                    </a:p>
                  </a:txBody>
                  <a:tcPr/>
                </a:tc>
              </a:tr>
              <a:tr h="370840">
                <a:tc gridSpan="2">
                  <a:txBody>
                    <a:bodyPr/>
                    <a:lstStyle/>
                    <a:p>
                      <a:pPr algn="r"/>
                      <a:endParaRPr lang="en-US" sz="1800" b="0" kern="1200" baseline="0" dirty="0" smtClean="0">
                        <a:solidFill>
                          <a:schemeClr val="dk1"/>
                        </a:solidFill>
                        <a:latin typeface="+mn-lt"/>
                        <a:ea typeface="+mn-ea"/>
                        <a:cs typeface="+mn-cs"/>
                      </a:endParaRPr>
                    </a:p>
                    <a:p>
                      <a:pPr algn="r"/>
                      <a:r>
                        <a:rPr lang="en-US" sz="1800" b="0" kern="1200" baseline="0" dirty="0" smtClean="0">
                          <a:solidFill>
                            <a:schemeClr val="dk1"/>
                          </a:solidFill>
                          <a:latin typeface="+mn-lt"/>
                          <a:ea typeface="+mn-ea"/>
                          <a:cs typeface="+mn-cs"/>
                        </a:rPr>
                        <a:t>Steven Covey’s “ The Seven Habits of Highly Effective People”</a:t>
                      </a:r>
                      <a:endParaRPr lang="en-US" sz="1800" b="0" dirty="0"/>
                    </a:p>
                  </a:txBody>
                  <a:tcPr/>
                </a:tc>
                <a:tc hMerge="1">
                  <a:txBody>
                    <a:bodyPr/>
                    <a:lstStyle/>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en-US" dirty="0"/>
              <a:t>Few understand the courage it takes </a:t>
            </a:r>
            <a:r>
              <a:rPr lang="en-US" dirty="0" smtClean="0"/>
              <a:t>to return </a:t>
            </a:r>
            <a:r>
              <a:rPr lang="en-US" dirty="0"/>
              <a:t>to a place where he/she </a:t>
            </a:r>
            <a:r>
              <a:rPr lang="en-US" dirty="0" smtClean="0"/>
              <a:t>failed yesterday</a:t>
            </a:r>
            <a:r>
              <a:rPr lang="en-US" dirty="0"/>
              <a:t>, the day before and in </a:t>
            </a:r>
            <a:r>
              <a:rPr lang="en-US" dirty="0" smtClean="0"/>
              <a:t>all probability </a:t>
            </a:r>
            <a:r>
              <a:rPr lang="en-US" dirty="0"/>
              <a:t>will fail again the next day</a:t>
            </a:r>
            <a:r>
              <a:rPr lang="en-US" dirty="0" smtClean="0"/>
              <a:t>.</a:t>
            </a:r>
          </a:p>
          <a:p>
            <a:pPr algn="r">
              <a:buNone/>
            </a:pPr>
            <a:r>
              <a:rPr lang="en-US" sz="2400" dirty="0" smtClean="0"/>
              <a:t>Unattributed quote</a:t>
            </a:r>
            <a:endParaRPr 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PechaKucha</a:t>
            </a:r>
            <a:endParaRPr lang="en-US" dirty="0"/>
          </a:p>
        </p:txBody>
      </p:sp>
      <p:sp>
        <p:nvSpPr>
          <p:cNvPr id="3" name="Content Placeholder 2"/>
          <p:cNvSpPr>
            <a:spLocks noGrp="1"/>
          </p:cNvSpPr>
          <p:nvPr>
            <p:ph idx="1"/>
          </p:nvPr>
        </p:nvSpPr>
        <p:spPr/>
        <p:txBody>
          <a:bodyPr>
            <a:normAutofit fontScale="92500" lnSpcReduction="10000"/>
          </a:bodyPr>
          <a:lstStyle/>
          <a:p>
            <a:r>
              <a:rPr lang="en-US" dirty="0">
                <a:hlinkClick r:id="rId2"/>
              </a:rPr>
              <a:t>p</a:t>
            </a:r>
            <a:r>
              <a:rPr lang="en-US" dirty="0" smtClean="0">
                <a:hlinkClick r:id="rId2"/>
              </a:rPr>
              <a:t>ronouncing</a:t>
            </a:r>
            <a:endParaRPr lang="en-US" dirty="0" smtClean="0"/>
          </a:p>
          <a:p>
            <a:r>
              <a:rPr lang="en-US" dirty="0">
                <a:hlinkClick r:id="rId3"/>
              </a:rPr>
              <a:t>b</a:t>
            </a:r>
            <a:r>
              <a:rPr lang="en-US" dirty="0" smtClean="0">
                <a:hlinkClick r:id="rId3"/>
              </a:rPr>
              <a:t>rief overview</a:t>
            </a:r>
            <a:endParaRPr lang="en-US" dirty="0" smtClean="0"/>
          </a:p>
          <a:p>
            <a:r>
              <a:rPr lang="en-US" dirty="0"/>
              <a:t>r</a:t>
            </a:r>
            <a:r>
              <a:rPr lang="en-US" dirty="0" smtClean="0"/>
              <a:t>ules of the game:</a:t>
            </a:r>
          </a:p>
          <a:p>
            <a:pPr lvl="1"/>
            <a:r>
              <a:rPr lang="en-US" dirty="0" smtClean="0"/>
              <a:t>20 slides</a:t>
            </a:r>
          </a:p>
          <a:p>
            <a:pPr lvl="1"/>
            <a:r>
              <a:rPr lang="en-US" dirty="0" smtClean="0"/>
              <a:t>20 seconds each (transition automatically)</a:t>
            </a:r>
          </a:p>
          <a:p>
            <a:pPr lvl="1"/>
            <a:r>
              <a:rPr lang="en-US" dirty="0" smtClean="0"/>
              <a:t>may have animation within a slide but maintain total slides and time</a:t>
            </a:r>
            <a:endParaRPr lang="en-US" dirty="0" smtClean="0">
              <a:hlinkClick r:id="rId4"/>
            </a:endParaRPr>
          </a:p>
          <a:p>
            <a:r>
              <a:rPr lang="en-US" dirty="0">
                <a:hlinkClick r:id="rId4"/>
              </a:rPr>
              <a:t>a</a:t>
            </a:r>
            <a:r>
              <a:rPr lang="en-US" dirty="0" smtClean="0">
                <a:hlinkClick r:id="rId4"/>
              </a:rPr>
              <a:t>ctive library instruction</a:t>
            </a:r>
            <a:endParaRPr lang="en-US" dirty="0" smtClean="0"/>
          </a:p>
          <a:p>
            <a:r>
              <a:rPr lang="en-US" dirty="0">
                <a:hlinkClick r:id="rId5"/>
              </a:rPr>
              <a:t>f</a:t>
            </a:r>
            <a:r>
              <a:rPr lang="en-US" dirty="0" smtClean="0">
                <a:hlinkClick r:id="rId5"/>
              </a:rPr>
              <a:t>airly comical example</a:t>
            </a:r>
            <a:r>
              <a:rPr lang="en-US" dirty="0" smtClean="0"/>
              <a:t> </a:t>
            </a:r>
            <a:r>
              <a:rPr lang="en-US" sz="1900" i="1" dirty="0"/>
              <a:t>(not technically a </a:t>
            </a:r>
            <a:r>
              <a:rPr lang="en-US" sz="1900" i="1" dirty="0" err="1"/>
              <a:t>PechaKucha</a:t>
            </a:r>
            <a:r>
              <a:rPr lang="en-US" sz="1900" i="1" dirty="0"/>
              <a:t>)</a:t>
            </a:r>
            <a:endParaRPr lang="en-US" sz="4400" i="1" dirty="0"/>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instructional design</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271098062"/>
              </p:ext>
            </p:extLst>
          </p:nvPr>
        </p:nvGraphicFramePr>
        <p:xfrm>
          <a:off x="304800" y="457200"/>
          <a:ext cx="8534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90800" y="3048000"/>
            <a:ext cx="4038600" cy="584776"/>
          </a:xfrm>
          <a:prstGeom prst="rect">
            <a:avLst/>
          </a:prstGeom>
          <a:noFill/>
        </p:spPr>
        <p:txBody>
          <a:bodyPr wrap="square" rtlCol="0">
            <a:spAutoFit/>
          </a:bodyPr>
          <a:lstStyle/>
          <a:p>
            <a:pPr algn="ctr"/>
            <a:r>
              <a:rPr lang="en-US" sz="3200" dirty="0"/>
              <a:t>i</a:t>
            </a:r>
            <a:r>
              <a:rPr lang="en-US" sz="3200" dirty="0" smtClean="0"/>
              <a:t>nstructional design</a:t>
            </a:r>
            <a:endParaRPr lang="en-US" sz="3200" dirty="0"/>
          </a:p>
        </p:txBody>
      </p:sp>
    </p:spTree>
    <p:extLst>
      <p:ext uri="{BB962C8B-B14F-4D97-AF65-F5344CB8AC3E}">
        <p14:creationId xmlns:p14="http://schemas.microsoft.com/office/powerpoint/2010/main" xmlns="" val="1019764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76400" y="533400"/>
          <a:ext cx="5791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410200" y="4495800"/>
            <a:ext cx="3581400" cy="22098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chemeClr val="tx1"/>
                </a:solidFill>
              </a:rPr>
              <a:t>characteristics that might affect the decisions you make regarding the development of an effective learning environment</a:t>
            </a:r>
          </a:p>
          <a:p>
            <a:endParaRPr lang="en-US" sz="500" dirty="0" smtClean="0">
              <a:solidFill>
                <a:schemeClr val="tx1"/>
              </a:solidFill>
            </a:endParaRPr>
          </a:p>
          <a:p>
            <a:r>
              <a:rPr lang="en-US" sz="1600" dirty="0" smtClean="0">
                <a:solidFill>
                  <a:schemeClr val="tx1"/>
                </a:solidFill>
              </a:rPr>
              <a:t>might include: </a:t>
            </a:r>
          </a:p>
          <a:p>
            <a:pPr lvl="1"/>
            <a:r>
              <a:rPr lang="en-US" sz="1600" dirty="0" smtClean="0">
                <a:solidFill>
                  <a:schemeClr val="tx1"/>
                </a:solidFill>
              </a:rPr>
              <a:t>cognitive abilities</a:t>
            </a:r>
          </a:p>
          <a:p>
            <a:pPr lvl="1"/>
            <a:r>
              <a:rPr lang="en-US" sz="1600" dirty="0" smtClean="0">
                <a:solidFill>
                  <a:schemeClr val="tx1"/>
                </a:solidFill>
              </a:rPr>
              <a:t>previous experiences</a:t>
            </a:r>
          </a:p>
          <a:p>
            <a:pPr lvl="1"/>
            <a:r>
              <a:rPr lang="en-US" sz="1600" dirty="0" smtClean="0">
                <a:solidFill>
                  <a:schemeClr val="tx1"/>
                </a:solidFill>
              </a:rPr>
              <a:t>motivational interests</a:t>
            </a:r>
          </a:p>
          <a:p>
            <a:pPr lvl="1"/>
            <a:r>
              <a:rPr lang="en-US" sz="1600" dirty="0" smtClean="0">
                <a:solidFill>
                  <a:schemeClr val="tx1"/>
                </a:solidFill>
              </a:rPr>
              <a:t>personal learning styles</a:t>
            </a:r>
            <a:endParaRPr lang="en-US" sz="1600" dirty="0">
              <a:solidFill>
                <a:schemeClr val="tx1"/>
              </a:solidFill>
            </a:endParaRPr>
          </a:p>
        </p:txBody>
      </p:sp>
      <p:sp>
        <p:nvSpPr>
          <p:cNvPr id="6" name="Rounded Rectangle 5"/>
          <p:cNvSpPr/>
          <p:nvPr/>
        </p:nvSpPr>
        <p:spPr>
          <a:xfrm>
            <a:off x="5943600" y="152400"/>
            <a:ext cx="3200400" cy="22098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chemeClr val="tx1"/>
                </a:solidFill>
              </a:rPr>
              <a:t>normative need</a:t>
            </a:r>
          </a:p>
          <a:p>
            <a:r>
              <a:rPr lang="en-US" sz="1600" dirty="0" smtClean="0">
                <a:solidFill>
                  <a:schemeClr val="tx1"/>
                </a:solidFill>
              </a:rPr>
              <a:t>expressed need</a:t>
            </a:r>
          </a:p>
          <a:p>
            <a:r>
              <a:rPr lang="en-US" sz="1600" dirty="0" smtClean="0">
                <a:solidFill>
                  <a:schemeClr val="tx1"/>
                </a:solidFill>
              </a:rPr>
              <a:t>comparative need</a:t>
            </a:r>
          </a:p>
          <a:p>
            <a:r>
              <a:rPr lang="en-US" sz="1600" dirty="0" smtClean="0">
                <a:solidFill>
                  <a:schemeClr val="tx1"/>
                </a:solidFill>
              </a:rPr>
              <a:t>anticipated need</a:t>
            </a:r>
            <a:endParaRPr lang="en-US" sz="1600" dirty="0">
              <a:solidFill>
                <a:schemeClr val="tx1"/>
              </a:solidFill>
            </a:endParaRPr>
          </a:p>
        </p:txBody>
      </p:sp>
      <p:sp>
        <p:nvSpPr>
          <p:cNvPr id="7" name="Rounded Rectangle 6"/>
          <p:cNvSpPr/>
          <p:nvPr/>
        </p:nvSpPr>
        <p:spPr>
          <a:xfrm>
            <a:off x="1219200" y="4419600"/>
            <a:ext cx="3962400" cy="990600"/>
          </a:xfrm>
          <a:prstGeom prst="round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US" sz="1600" dirty="0" smtClean="0">
                <a:solidFill>
                  <a:schemeClr val="tx1"/>
                </a:solidFill>
              </a:rPr>
              <a:t>who</a:t>
            </a:r>
          </a:p>
          <a:p>
            <a:r>
              <a:rPr lang="en-US" sz="1600" dirty="0" smtClean="0">
                <a:solidFill>
                  <a:schemeClr val="tx1"/>
                </a:solidFill>
              </a:rPr>
              <a:t>context in which learners will use the skills</a:t>
            </a:r>
          </a:p>
          <a:p>
            <a:r>
              <a:rPr lang="en-US" sz="1600" dirty="0" smtClean="0">
                <a:solidFill>
                  <a:schemeClr val="tx1"/>
                </a:solidFill>
              </a:rPr>
              <a:t>tools available to the learners</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learning objectives for today…</a:t>
            </a:r>
            <a:endParaRPr lang="en-US" dirty="0"/>
          </a:p>
        </p:txBody>
      </p:sp>
      <p:sp>
        <p:nvSpPr>
          <p:cNvPr id="3" name="Content Placeholder 2"/>
          <p:cNvSpPr>
            <a:spLocks noGrp="1"/>
          </p:cNvSpPr>
          <p:nvPr>
            <p:ph idx="1"/>
          </p:nvPr>
        </p:nvSpPr>
        <p:spPr/>
        <p:txBody>
          <a:bodyPr/>
          <a:lstStyle/>
          <a:p>
            <a:r>
              <a:rPr lang="en-US" dirty="0" smtClean="0"/>
              <a:t>we will explore and consider models and strategies for designing instruction</a:t>
            </a:r>
          </a:p>
          <a:p>
            <a:r>
              <a:rPr lang="en-US" dirty="0" smtClean="0"/>
              <a:t>to explore these instructional design strategies we will apply them to simulated instruction needs</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instructional design is…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t>the systematic development of instructional specifications using learning and instructional theory to ensure the quality of instruction. </a:t>
            </a:r>
          </a:p>
          <a:p>
            <a:pPr>
              <a:lnSpc>
                <a:spcPct val="90000"/>
              </a:lnSpc>
            </a:pPr>
            <a:r>
              <a:rPr lang="en-US" dirty="0" smtClean="0"/>
              <a:t>the entire process of analysis of learning needs and goals and the development of a delivery system to meet those needs. </a:t>
            </a:r>
          </a:p>
          <a:p>
            <a:pPr>
              <a:lnSpc>
                <a:spcPct val="90000"/>
              </a:lnSpc>
            </a:pPr>
            <a:r>
              <a:rPr lang="en-US" dirty="0" smtClean="0"/>
              <a:t>includes development of instructional materials and activities; and tryout and evaluation of all instruction and learner activities. </a:t>
            </a:r>
            <a:endParaRPr lang="ms-MY" dirty="0" smtClean="0"/>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steps in instructional design</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needs assessment</a:t>
            </a:r>
          </a:p>
          <a:p>
            <a:pPr marL="514350" indent="-514350">
              <a:buFont typeface="+mj-lt"/>
              <a:buAutoNum type="arabicPeriod"/>
            </a:pPr>
            <a:r>
              <a:rPr lang="en-US" dirty="0" smtClean="0"/>
              <a:t>prioritize needs and evaluate appropriateness</a:t>
            </a:r>
          </a:p>
          <a:p>
            <a:pPr marL="514350" indent="-514350">
              <a:buFont typeface="+mj-lt"/>
              <a:buAutoNum type="arabicPeriod"/>
            </a:pPr>
            <a:r>
              <a:rPr lang="en-US" dirty="0" smtClean="0"/>
              <a:t>develop overarching goals</a:t>
            </a:r>
          </a:p>
          <a:p>
            <a:pPr marL="514350" indent="-514350">
              <a:buFont typeface="+mj-lt"/>
              <a:buAutoNum type="arabicPeriod"/>
            </a:pPr>
            <a:r>
              <a:rPr lang="en-US" dirty="0" smtClean="0"/>
              <a:t>examine context and collaboration – placement of your role in the learning process</a:t>
            </a:r>
          </a:p>
          <a:p>
            <a:pPr marL="514350" indent="-514350">
              <a:buFont typeface="+mj-lt"/>
              <a:buAutoNum type="arabicPeriod"/>
            </a:pPr>
            <a:r>
              <a:rPr lang="en-US" dirty="0" smtClean="0"/>
              <a:t>identify learning outcomes</a:t>
            </a:r>
          </a:p>
          <a:p>
            <a:pPr marL="514350" indent="-514350">
              <a:buFont typeface="+mj-lt"/>
              <a:buAutoNum type="arabicPeriod"/>
            </a:pPr>
            <a:r>
              <a:rPr lang="en-US" dirty="0" smtClean="0"/>
              <a:t>plan instruction + activities that support learning outcomes</a:t>
            </a:r>
          </a:p>
          <a:p>
            <a:pPr marL="514350" indent="-514350">
              <a:buFont typeface="+mj-lt"/>
              <a:buAutoNum type="arabicPeriod"/>
            </a:pPr>
            <a:r>
              <a:rPr lang="en-US" dirty="0" smtClean="0"/>
              <a:t>assessment at several points</a:t>
            </a:r>
          </a:p>
          <a:p>
            <a:pPr marL="514350" indent="-514350">
              <a:buFont typeface="+mj-lt"/>
              <a:buAutoNum type="arabicPeriod"/>
            </a:pPr>
            <a:r>
              <a:rPr lang="en-US" dirty="0" smtClean="0"/>
              <a:t>revisit and revise steps 1-7</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algn="l" eaLnBrk="1" hangingPunct="1"/>
            <a:r>
              <a:rPr lang="en-US" sz="4000" dirty="0" smtClean="0"/>
              <a:t>characteristics of instructional design </a:t>
            </a:r>
          </a:p>
        </p:txBody>
      </p:sp>
      <p:sp>
        <p:nvSpPr>
          <p:cNvPr id="3075" name="Rectangle 3"/>
          <p:cNvSpPr>
            <a:spLocks noGrp="1" noChangeArrowheads="1"/>
          </p:cNvSpPr>
          <p:nvPr>
            <p:ph type="body" idx="1"/>
          </p:nvPr>
        </p:nvSpPr>
        <p:spPr/>
        <p:txBody>
          <a:bodyPr/>
          <a:lstStyle/>
          <a:p>
            <a:pPr eaLnBrk="1" hangingPunct="1">
              <a:lnSpc>
                <a:spcPct val="90000"/>
              </a:lnSpc>
            </a:pPr>
            <a:r>
              <a:rPr lang="en-US" dirty="0" smtClean="0"/>
              <a:t>is learner-centered</a:t>
            </a:r>
          </a:p>
          <a:p>
            <a:pPr eaLnBrk="1" hangingPunct="1">
              <a:lnSpc>
                <a:spcPct val="90000"/>
              </a:lnSpc>
            </a:pPr>
            <a:r>
              <a:rPr lang="en-US" dirty="0" smtClean="0"/>
              <a:t>is goal-oriented</a:t>
            </a:r>
          </a:p>
          <a:p>
            <a:pPr eaLnBrk="1" hangingPunct="1">
              <a:lnSpc>
                <a:spcPct val="90000"/>
              </a:lnSpc>
            </a:pPr>
            <a:r>
              <a:rPr lang="en-US" dirty="0" smtClean="0"/>
              <a:t>focuses on real-world performance</a:t>
            </a:r>
          </a:p>
          <a:p>
            <a:pPr eaLnBrk="1" hangingPunct="1">
              <a:lnSpc>
                <a:spcPct val="90000"/>
              </a:lnSpc>
            </a:pPr>
            <a:r>
              <a:rPr lang="en-US" dirty="0" smtClean="0"/>
              <a:t>focuses on outcomes that can be measured in a reliable and valid way</a:t>
            </a:r>
          </a:p>
          <a:p>
            <a:pPr eaLnBrk="1" hangingPunct="1">
              <a:lnSpc>
                <a:spcPct val="90000"/>
              </a:lnSpc>
            </a:pPr>
            <a:r>
              <a:rPr lang="en-US" dirty="0" smtClean="0"/>
              <a:t>is empirical</a:t>
            </a:r>
          </a:p>
          <a:p>
            <a:pPr eaLnBrk="1" hangingPunct="1">
              <a:lnSpc>
                <a:spcPct val="90000"/>
              </a:lnSpc>
            </a:pPr>
            <a:r>
              <a:rPr lang="en-US" dirty="0" smtClean="0"/>
              <a:t>typically is a team effort</a:t>
            </a:r>
          </a:p>
        </p:txBody>
      </p:sp>
      <p:sp>
        <p:nvSpPr>
          <p:cNvPr id="4" name="TextBox 3"/>
          <p:cNvSpPr txBox="1"/>
          <p:nvPr/>
        </p:nvSpPr>
        <p:spPr>
          <a:xfrm>
            <a:off x="3048000" y="6119336"/>
            <a:ext cx="6096000" cy="738664"/>
          </a:xfrm>
          <a:prstGeom prst="rect">
            <a:avLst/>
          </a:prstGeom>
          <a:noFill/>
        </p:spPr>
        <p:txBody>
          <a:bodyPr wrap="square" rtlCol="0">
            <a:spAutoFit/>
          </a:bodyPr>
          <a:lstStyle/>
          <a:p>
            <a:pPr marL="0" lvl="1" algn="r"/>
            <a:r>
              <a:rPr lang="en-US" sz="1400" dirty="0"/>
              <a:t>Gustafson, K.L. &amp; Branch, R.M. (2002) What is instructional design? In </a:t>
            </a:r>
            <a:r>
              <a:rPr lang="en-US" sz="1400" i="1" dirty="0"/>
              <a:t>Trends and Issues in Instructional Design and Technology</a:t>
            </a:r>
            <a:r>
              <a:rPr lang="en-US" sz="1400" dirty="0"/>
              <a:t>, R.A. </a:t>
            </a:r>
            <a:r>
              <a:rPr lang="en-US" sz="1400" dirty="0" err="1"/>
              <a:t>Reiser</a:t>
            </a:r>
            <a:r>
              <a:rPr lang="en-US" sz="1400" dirty="0"/>
              <a:t> and J.V. Dempsey, eds.</a:t>
            </a:r>
          </a:p>
          <a:p>
            <a:endParaRPr lang="en-US" sz="1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instructional design models</a:t>
            </a:r>
            <a:endParaRPr lang="en-US" dirty="0"/>
          </a:p>
        </p:txBody>
      </p:sp>
      <p:sp>
        <p:nvSpPr>
          <p:cNvPr id="3" name="Content Placeholder 2"/>
          <p:cNvSpPr>
            <a:spLocks noGrp="1"/>
          </p:cNvSpPr>
          <p:nvPr>
            <p:ph idx="1"/>
          </p:nvPr>
        </p:nvSpPr>
        <p:spPr/>
        <p:txBody>
          <a:bodyPr/>
          <a:lstStyle/>
          <a:p>
            <a:r>
              <a:rPr lang="en-US" dirty="0" smtClean="0"/>
              <a:t>procedural and conceptual models</a:t>
            </a:r>
          </a:p>
          <a:p>
            <a:r>
              <a:rPr lang="en-US" dirty="0" smtClean="0"/>
              <a:t>based on theory (learning theory, systems theory) or practice (company, military, software development)</a:t>
            </a:r>
          </a:p>
          <a:p>
            <a:r>
              <a:rPr lang="en-US" dirty="0" smtClean="0"/>
              <a:t>4 examples</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Merrill’s </a:t>
            </a:r>
            <a:r>
              <a:rPr lang="en-US" sz="3200" i="1" dirty="0" smtClean="0"/>
              <a:t>First Principles of Instruction</a:t>
            </a:r>
            <a:endParaRPr lang="en-US" sz="3200" dirty="0"/>
          </a:p>
        </p:txBody>
      </p:sp>
      <p:graphicFrame>
        <p:nvGraphicFramePr>
          <p:cNvPr id="4" name="Diagram 3"/>
          <p:cNvGraphicFramePr/>
          <p:nvPr/>
        </p:nvGraphicFramePr>
        <p:xfrm>
          <a:off x="228600" y="1828800"/>
          <a:ext cx="8763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152400" y="1371600"/>
            <a:ext cx="8915400" cy="350520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solidFill>
                  <a:schemeClr val="tx1"/>
                </a:solidFill>
              </a:rPr>
              <a:t>Problem/Task-centered:  </a:t>
            </a:r>
          </a:p>
          <a:p>
            <a:pPr algn="ctr"/>
            <a:r>
              <a:rPr lang="en-US" sz="2000" b="1" dirty="0" smtClean="0">
                <a:solidFill>
                  <a:schemeClr val="tx1"/>
                </a:solidFill>
              </a:rPr>
              <a:t>Learning is promoted when learners are engaged in solving real-world problems</a:t>
            </a:r>
            <a:endParaRPr lang="en-US" sz="2000" b="1"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model  of </a:t>
            </a:r>
            <a:r>
              <a:rPr lang="en-US" sz="3200" dirty="0" err="1" smtClean="0"/>
              <a:t>Gagné</a:t>
            </a:r>
            <a:r>
              <a:rPr lang="en-US" sz="3200" dirty="0" smtClean="0"/>
              <a:t> &amp; Briggs</a:t>
            </a:r>
            <a:endParaRPr lang="en-US" sz="3200" dirty="0"/>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a:buNone/>
            </a:pPr>
            <a:r>
              <a:rPr lang="en-US" dirty="0" smtClean="0"/>
              <a:t>“…instruction is a set of events external to the learner, which are designed to support the internal processes of learning.”(</a:t>
            </a:r>
            <a:r>
              <a:rPr lang="en-US" dirty="0" err="1" smtClean="0"/>
              <a:t>Gagné</a:t>
            </a:r>
            <a:r>
              <a:rPr lang="en-US" dirty="0" smtClean="0"/>
              <a:t>)</a:t>
            </a:r>
          </a:p>
          <a:p>
            <a:pPr>
              <a:buNone/>
            </a:pPr>
            <a:endParaRPr lang="en-US" sz="1800" dirty="0" smtClean="0"/>
          </a:p>
          <a:p>
            <a:pPr>
              <a:buFont typeface="Monotype Sorts" pitchFamily="2" charset="2"/>
              <a:buNone/>
            </a:pPr>
            <a:r>
              <a:rPr lang="en-US" sz="4000" dirty="0" smtClean="0"/>
              <a:t>instructional events</a:t>
            </a:r>
          </a:p>
          <a:p>
            <a:pPr lvl="1"/>
            <a:r>
              <a:rPr lang="en-US" dirty="0" smtClean="0"/>
              <a:t>gaining learners’ attention</a:t>
            </a:r>
          </a:p>
          <a:p>
            <a:pPr lvl="1"/>
            <a:r>
              <a:rPr lang="en-US" dirty="0" smtClean="0"/>
              <a:t>informing the learner of the objective</a:t>
            </a:r>
          </a:p>
          <a:p>
            <a:pPr lvl="1"/>
            <a:r>
              <a:rPr lang="en-US" dirty="0" smtClean="0"/>
              <a:t>stimulating recall of prerequisites</a:t>
            </a:r>
          </a:p>
          <a:p>
            <a:pPr lvl="1"/>
            <a:r>
              <a:rPr lang="en-US" dirty="0" smtClean="0"/>
              <a:t>presenting stimulus material</a:t>
            </a:r>
          </a:p>
          <a:p>
            <a:pPr lvl="1"/>
            <a:r>
              <a:rPr lang="en-US" dirty="0" smtClean="0"/>
              <a:t>providing learning guidance</a:t>
            </a:r>
          </a:p>
          <a:p>
            <a:pPr lvl="1"/>
            <a:r>
              <a:rPr lang="en-US" dirty="0" smtClean="0"/>
              <a:t>eliciting performance</a:t>
            </a:r>
          </a:p>
          <a:p>
            <a:pPr lvl="1"/>
            <a:r>
              <a:rPr lang="en-US" dirty="0" smtClean="0"/>
              <a:t>providing feedback</a:t>
            </a:r>
          </a:p>
          <a:p>
            <a:pPr lvl="1"/>
            <a:r>
              <a:rPr lang="en-US" dirty="0" smtClean="0"/>
              <a:t>assessing performance</a:t>
            </a:r>
          </a:p>
          <a:p>
            <a:pPr lvl="1"/>
            <a:r>
              <a:rPr lang="en-US" dirty="0" smtClean="0"/>
              <a:t>enhancing retention and transfer</a:t>
            </a:r>
          </a:p>
          <a:p>
            <a:endParaRPr lang="en-US" dirty="0"/>
          </a:p>
        </p:txBody>
      </p:sp>
      <p:sp>
        <p:nvSpPr>
          <p:cNvPr id="4" name="TextBox 3"/>
          <p:cNvSpPr txBox="1"/>
          <p:nvPr/>
        </p:nvSpPr>
        <p:spPr>
          <a:xfrm>
            <a:off x="2819400" y="6258580"/>
            <a:ext cx="6172200" cy="523220"/>
          </a:xfrm>
          <a:prstGeom prst="rect">
            <a:avLst/>
          </a:prstGeom>
          <a:noFill/>
        </p:spPr>
        <p:txBody>
          <a:bodyPr wrap="square" rtlCol="0">
            <a:spAutoFit/>
          </a:bodyPr>
          <a:lstStyle/>
          <a:p>
            <a:pPr algn="r"/>
            <a:r>
              <a:rPr lang="en-US" sz="1400" dirty="0" smtClean="0"/>
              <a:t>Gagne, R.M., Wager, W.W., </a:t>
            </a:r>
            <a:r>
              <a:rPr lang="en-US" sz="1400" dirty="0" err="1" smtClean="0"/>
              <a:t>Golas</a:t>
            </a:r>
            <a:r>
              <a:rPr lang="en-US" sz="1400" dirty="0" smtClean="0"/>
              <a:t>, K.C., &amp; Keller, J.M. (2005). </a:t>
            </a:r>
            <a:r>
              <a:rPr lang="en-US" sz="1400" i="1" dirty="0" smtClean="0"/>
              <a:t>Principles of Instructional Design </a:t>
            </a:r>
            <a:r>
              <a:rPr lang="en-US" sz="1400" dirty="0" smtClean="0"/>
              <a:t>(5</a:t>
            </a:r>
            <a:r>
              <a:rPr lang="en-US" sz="1400" baseline="30000" dirty="0" smtClean="0"/>
              <a:t>th</a:t>
            </a:r>
            <a:r>
              <a:rPr lang="en-US" sz="1400" dirty="0" smtClean="0"/>
              <a:t> ed.). Belmont, CA: Wadsworth/Thomson Learning, Inc.</a:t>
            </a:r>
            <a:endParaRPr lang="en-US" sz="14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57200" y="762000"/>
            <a:ext cx="8077200" cy="446779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ARCS</a:t>
            </a:r>
            <a:endParaRPr lang="en-US" dirty="0"/>
          </a:p>
        </p:txBody>
      </p:sp>
      <p:graphicFrame>
        <p:nvGraphicFramePr>
          <p:cNvPr id="4" name="Table 3"/>
          <p:cNvGraphicFramePr>
            <a:graphicFrameLocks noGrp="1"/>
          </p:cNvGraphicFramePr>
          <p:nvPr/>
        </p:nvGraphicFramePr>
        <p:xfrm>
          <a:off x="457200" y="1397000"/>
          <a:ext cx="8305800" cy="4851400"/>
        </p:xfrm>
        <a:graphic>
          <a:graphicData uri="http://schemas.openxmlformats.org/drawingml/2006/table">
            <a:tbl>
              <a:tblPr firstRow="1" bandRow="1">
                <a:tableStyleId>{5C22544A-7EE6-4342-B048-85BDC9FD1C3A}</a:tableStyleId>
              </a:tblPr>
              <a:tblGrid>
                <a:gridCol w="2768600"/>
                <a:gridCol w="2768600"/>
                <a:gridCol w="2768600"/>
              </a:tblGrid>
              <a:tr h="370840">
                <a:tc>
                  <a:txBody>
                    <a:bodyPr/>
                    <a:lstStyle/>
                    <a:p>
                      <a:r>
                        <a:rPr lang="en-US" dirty="0" smtClean="0"/>
                        <a:t>Major categories</a:t>
                      </a:r>
                      <a:endParaRPr lang="en-US" dirty="0"/>
                    </a:p>
                  </a:txBody>
                  <a:tcPr/>
                </a:tc>
                <a:tc>
                  <a:txBody>
                    <a:bodyPr/>
                    <a:lstStyle/>
                    <a:p>
                      <a:r>
                        <a:rPr lang="en-US" dirty="0" smtClean="0"/>
                        <a:t>Definitions</a:t>
                      </a:r>
                      <a:endParaRPr lang="en-US" dirty="0"/>
                    </a:p>
                  </a:txBody>
                  <a:tcPr/>
                </a:tc>
                <a:tc>
                  <a:txBody>
                    <a:bodyPr/>
                    <a:lstStyle/>
                    <a:p>
                      <a:r>
                        <a:rPr lang="en-US" dirty="0" smtClean="0"/>
                        <a:t>Process questions</a:t>
                      </a:r>
                      <a:endParaRPr lang="en-US" dirty="0"/>
                    </a:p>
                  </a:txBody>
                  <a:tcPr/>
                </a:tc>
              </a:tr>
              <a:tr h="370840">
                <a:tc>
                  <a:txBody>
                    <a:bodyPr/>
                    <a:lstStyle/>
                    <a:p>
                      <a:r>
                        <a:rPr lang="en-US" b="1" dirty="0" smtClean="0"/>
                        <a:t>Attention</a:t>
                      </a:r>
                      <a:endParaRPr lang="en-US" b="1" dirty="0"/>
                    </a:p>
                  </a:txBody>
                  <a:tcPr anchor="ctr"/>
                </a:tc>
                <a:tc>
                  <a:txBody>
                    <a:bodyPr/>
                    <a:lstStyle/>
                    <a:p>
                      <a:r>
                        <a:rPr lang="en-US" dirty="0" smtClean="0"/>
                        <a:t>Capturing the interest of learners; stimulating the curiosity to learn</a:t>
                      </a:r>
                      <a:endParaRPr lang="en-US" dirty="0"/>
                    </a:p>
                  </a:txBody>
                  <a:tcPr anchor="ctr"/>
                </a:tc>
                <a:tc>
                  <a:txBody>
                    <a:bodyPr/>
                    <a:lstStyle/>
                    <a:p>
                      <a:r>
                        <a:rPr lang="en-US" dirty="0" smtClean="0"/>
                        <a:t>How</a:t>
                      </a:r>
                      <a:r>
                        <a:rPr lang="en-US" baseline="0" dirty="0" smtClean="0"/>
                        <a:t> can I make this learning experience stimulating and interesting?</a:t>
                      </a:r>
                      <a:endParaRPr lang="en-US" dirty="0"/>
                    </a:p>
                  </a:txBody>
                  <a:tcPr anchor="ctr"/>
                </a:tc>
              </a:tr>
              <a:tr h="370840">
                <a:tc>
                  <a:txBody>
                    <a:bodyPr/>
                    <a:lstStyle/>
                    <a:p>
                      <a:r>
                        <a:rPr lang="en-US" b="1" dirty="0" smtClean="0"/>
                        <a:t>Relevance</a:t>
                      </a:r>
                      <a:endParaRPr lang="en-US" b="1" dirty="0"/>
                    </a:p>
                  </a:txBody>
                  <a:tcPr anchor="ctr"/>
                </a:tc>
                <a:tc>
                  <a:txBody>
                    <a:bodyPr/>
                    <a:lstStyle/>
                    <a:p>
                      <a:r>
                        <a:rPr lang="en-US" dirty="0" smtClean="0"/>
                        <a:t>Meeting the personal needs/goals of the learner to effect a positive attitude</a:t>
                      </a:r>
                      <a:endParaRPr lang="en-US" dirty="0"/>
                    </a:p>
                  </a:txBody>
                  <a:tcPr anchor="ctr"/>
                </a:tc>
                <a:tc>
                  <a:txBody>
                    <a:bodyPr/>
                    <a:lstStyle/>
                    <a:p>
                      <a:r>
                        <a:rPr lang="en-US" dirty="0" smtClean="0"/>
                        <a:t>In what ways will this learning experience be valuable for my students?</a:t>
                      </a:r>
                      <a:endParaRPr lang="en-US" dirty="0"/>
                    </a:p>
                  </a:txBody>
                  <a:tcPr anchor="ctr"/>
                </a:tc>
              </a:tr>
              <a:tr h="370840">
                <a:tc>
                  <a:txBody>
                    <a:bodyPr/>
                    <a:lstStyle/>
                    <a:p>
                      <a:r>
                        <a:rPr lang="en-US" b="1" dirty="0" smtClean="0"/>
                        <a:t>Confidence</a:t>
                      </a:r>
                      <a:endParaRPr lang="en-US" b="1" dirty="0"/>
                    </a:p>
                  </a:txBody>
                  <a:tcPr anchor="ctr"/>
                </a:tc>
                <a:tc>
                  <a:txBody>
                    <a:bodyPr/>
                    <a:lstStyle/>
                    <a:p>
                      <a:r>
                        <a:rPr lang="en-US" dirty="0" smtClean="0"/>
                        <a:t>Helping the learners believe/feel that they will succeed and control their success</a:t>
                      </a:r>
                      <a:endParaRPr lang="en-US" dirty="0"/>
                    </a:p>
                  </a:txBody>
                  <a:tcPr anchor="ctr"/>
                </a:tc>
                <a:tc>
                  <a:txBody>
                    <a:bodyPr/>
                    <a:lstStyle/>
                    <a:p>
                      <a:r>
                        <a:rPr lang="en-US" dirty="0" smtClean="0"/>
                        <a:t>How can I via instruction help the students succeed and allow them to control their success?</a:t>
                      </a:r>
                      <a:endParaRPr lang="en-US" dirty="0"/>
                    </a:p>
                  </a:txBody>
                  <a:tcPr anchor="ctr"/>
                </a:tc>
              </a:tr>
              <a:tr h="370840">
                <a:tc>
                  <a:txBody>
                    <a:bodyPr/>
                    <a:lstStyle/>
                    <a:p>
                      <a:r>
                        <a:rPr lang="en-US" b="1" dirty="0" smtClean="0"/>
                        <a:t>Satisfaction</a:t>
                      </a:r>
                      <a:endParaRPr lang="en-US" b="1" dirty="0"/>
                    </a:p>
                  </a:txBody>
                  <a:tcPr anchor="ctr"/>
                </a:tc>
                <a:tc>
                  <a:txBody>
                    <a:bodyPr/>
                    <a:lstStyle/>
                    <a:p>
                      <a:r>
                        <a:rPr lang="en-US" dirty="0" smtClean="0"/>
                        <a:t>Reinforcing accomplishment with rewards (internal and external)</a:t>
                      </a:r>
                      <a:endParaRPr lang="en-US" dirty="0"/>
                    </a:p>
                  </a:txBody>
                  <a:tcPr anchor="ctr"/>
                </a:tc>
                <a:tc>
                  <a:txBody>
                    <a:bodyPr/>
                    <a:lstStyle/>
                    <a:p>
                      <a:r>
                        <a:rPr lang="en-US" dirty="0" smtClean="0"/>
                        <a:t>What can I do to help the students feel good about their experience and desire to continue learning?</a:t>
                      </a:r>
                      <a:endParaRPr lang="en-US" dirty="0"/>
                    </a:p>
                  </a:txBody>
                  <a:tcPr anchor="ctr"/>
                </a:tc>
              </a:tr>
            </a:tbl>
          </a:graphicData>
        </a:graphic>
      </p:graphicFrame>
      <p:sp>
        <p:nvSpPr>
          <p:cNvPr id="5" name="TextBox 4"/>
          <p:cNvSpPr txBox="1"/>
          <p:nvPr/>
        </p:nvSpPr>
        <p:spPr>
          <a:xfrm>
            <a:off x="3276600" y="619780"/>
            <a:ext cx="5562600" cy="523220"/>
          </a:xfrm>
          <a:prstGeom prst="rect">
            <a:avLst/>
          </a:prstGeom>
          <a:noFill/>
        </p:spPr>
        <p:txBody>
          <a:bodyPr wrap="square" rtlCol="0">
            <a:spAutoFit/>
          </a:bodyPr>
          <a:lstStyle/>
          <a:p>
            <a:pPr algn="r"/>
            <a:r>
              <a:rPr lang="en-US" sz="1400" dirty="0" smtClean="0"/>
              <a:t>Keller, J.M. (1987). Development and use of the ARCS model of motivational design. </a:t>
            </a:r>
            <a:r>
              <a:rPr lang="en-US" sz="1400" i="1" dirty="0" smtClean="0"/>
              <a:t>Journal of Instructional Development, 10</a:t>
            </a:r>
            <a:r>
              <a:rPr lang="en-US" sz="1400" dirty="0" smtClean="0"/>
              <a:t>(3), 2-10. </a:t>
            </a:r>
            <a:endParaRPr lang="en-US" sz="14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76200"/>
            <a:ext cx="9144000" cy="6181344"/>
          </a:xfrm>
          <a:prstGeom prst="rect">
            <a:avLst/>
          </a:prstGeom>
        </p:spPr>
      </p:pic>
    </p:spTree>
    <p:extLst>
      <p:ext uri="{BB962C8B-B14F-4D97-AF65-F5344CB8AC3E}">
        <p14:creationId xmlns:p14="http://schemas.microsoft.com/office/powerpoint/2010/main" xmlns="" val="13793575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t>i</a:t>
            </a:r>
            <a:r>
              <a:rPr lang="en-US" sz="2800" dirty="0" smtClean="0"/>
              <a:t>nstruction experience project:</a:t>
            </a:r>
            <a:br>
              <a:rPr lang="en-US" sz="2800" dirty="0" smtClean="0"/>
            </a:br>
            <a:r>
              <a:rPr lang="en-US" sz="2800" dirty="0" smtClean="0"/>
              <a:t> context description and needs assessment component</a:t>
            </a:r>
            <a:endParaRPr lang="en-US" sz="2800" dirty="0"/>
          </a:p>
        </p:txBody>
      </p:sp>
      <p:sp>
        <p:nvSpPr>
          <p:cNvPr id="5" name="Content Placeholder 4"/>
          <p:cNvSpPr>
            <a:spLocks noGrp="1"/>
          </p:cNvSpPr>
          <p:nvPr>
            <p:ph idx="1"/>
          </p:nvPr>
        </p:nvSpPr>
        <p:spPr/>
        <p:txBody>
          <a:bodyPr>
            <a:normAutofit fontScale="70000" lnSpcReduction="20000"/>
          </a:bodyPr>
          <a:lstStyle/>
          <a:p>
            <a:pPr>
              <a:buNone/>
            </a:pPr>
            <a:r>
              <a:rPr lang="en-US" b="1" dirty="0" smtClean="0"/>
              <a:t>Needs Assessment</a:t>
            </a:r>
            <a:endParaRPr lang="en-US" dirty="0" smtClean="0"/>
          </a:p>
          <a:p>
            <a:r>
              <a:rPr lang="en-US" dirty="0" smtClean="0"/>
              <a:t>Think about an instructional need that you can address</a:t>
            </a:r>
          </a:p>
          <a:p>
            <a:pPr lvl="1"/>
            <a:r>
              <a:rPr lang="en-US" dirty="0" smtClean="0"/>
              <a:t>You may already have the expertise/knowledge or you might immerse yourself and quickly become an expert</a:t>
            </a:r>
          </a:p>
          <a:p>
            <a:pPr lvl="1"/>
            <a:r>
              <a:rPr lang="en-US" dirty="0" smtClean="0"/>
              <a:t>For our project keep the scope small, tight and reasonable</a:t>
            </a:r>
          </a:p>
          <a:p>
            <a:endParaRPr lang="en-US" dirty="0" smtClean="0"/>
          </a:p>
          <a:p>
            <a:r>
              <a:rPr lang="en-US" dirty="0" smtClean="0"/>
              <a:t>Who are the learners that you will be designing for? Include any learner characteristics that might affect the decisions you make regarding the development of an effective learning environment. These might include cognitive abilities, previous experiences, motivational interests, and personal learning </a:t>
            </a:r>
            <a:r>
              <a:rPr lang="en-US" dirty="0" smtClean="0"/>
              <a:t>styles</a:t>
            </a:r>
          </a:p>
          <a:p>
            <a:endParaRPr lang="en-US" dirty="0" smtClean="0"/>
          </a:p>
          <a:p>
            <a:r>
              <a:rPr lang="en-US" dirty="0" smtClean="0"/>
              <a:t>What makes you think that the need can be addressed by instruction?</a:t>
            </a:r>
          </a:p>
          <a:p>
            <a:endParaRPr lang="en-US" dirty="0"/>
          </a:p>
        </p:txBody>
      </p:sp>
      <p:sp>
        <p:nvSpPr>
          <p:cNvPr id="6" name="Rounded Rectangle 5"/>
          <p:cNvSpPr/>
          <p:nvPr/>
        </p:nvSpPr>
        <p:spPr>
          <a:xfrm>
            <a:off x="7086600" y="152400"/>
            <a:ext cx="1828800" cy="762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Due by Oct 22</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dirty="0" smtClean="0"/>
              <a:t>ADDIE</a:t>
            </a:r>
          </a:p>
        </p:txBody>
      </p:sp>
      <p:graphicFrame>
        <p:nvGraphicFramePr>
          <p:cNvPr id="6" name="Table 5"/>
          <p:cNvGraphicFramePr>
            <a:graphicFrameLocks noGrp="1"/>
          </p:cNvGraphicFramePr>
          <p:nvPr/>
        </p:nvGraphicFramePr>
        <p:xfrm>
          <a:off x="457200" y="1447800"/>
          <a:ext cx="8001000" cy="3596640"/>
        </p:xfrm>
        <a:graphic>
          <a:graphicData uri="http://schemas.openxmlformats.org/drawingml/2006/table">
            <a:tbl>
              <a:tblPr>
                <a:tableStyleId>{9DCAF9ED-07DC-4A11-8D7F-57B35C25682E}</a:tableStyleId>
              </a:tblPr>
              <a:tblGrid>
                <a:gridCol w="2971800"/>
                <a:gridCol w="5029200"/>
              </a:tblGrid>
              <a:tr h="370840">
                <a:tc>
                  <a:txBody>
                    <a:bodyPr/>
                    <a:lstStyle/>
                    <a:p>
                      <a:r>
                        <a:rPr lang="en-US" sz="2000" b="1" dirty="0" smtClean="0"/>
                        <a:t>A</a:t>
                      </a:r>
                      <a:r>
                        <a:rPr lang="en-US" sz="2000" dirty="0" smtClean="0"/>
                        <a:t>nalysis</a:t>
                      </a:r>
                      <a:endParaRPr lang="en-US" sz="2000" dirty="0"/>
                    </a:p>
                  </a:txBody>
                  <a:tcPr/>
                </a:tc>
                <a:tc>
                  <a:txBody>
                    <a:bodyPr/>
                    <a:lstStyle/>
                    <a:p>
                      <a:r>
                        <a:rPr lang="en-US" sz="2000" dirty="0" smtClean="0"/>
                        <a:t>Analysis of the environment,</a:t>
                      </a:r>
                      <a:r>
                        <a:rPr lang="en-US" sz="2000" baseline="0" dirty="0" smtClean="0"/>
                        <a:t> learner and tasks; what is the learning objective?</a:t>
                      </a:r>
                      <a:endParaRPr lang="en-US" sz="2000" dirty="0"/>
                    </a:p>
                  </a:txBody>
                  <a:tcPr/>
                </a:tc>
              </a:tr>
              <a:tr h="370840">
                <a:tc>
                  <a:txBody>
                    <a:bodyPr/>
                    <a:lstStyle/>
                    <a:p>
                      <a:r>
                        <a:rPr lang="en-US" sz="2000" b="1" dirty="0" smtClean="0"/>
                        <a:t>D</a:t>
                      </a:r>
                      <a:r>
                        <a:rPr lang="en-US" sz="2000" dirty="0" smtClean="0"/>
                        <a:t>esign</a:t>
                      </a:r>
                      <a:endParaRPr lang="en-US" sz="2000" dirty="0"/>
                    </a:p>
                  </a:txBody>
                  <a:tcPr/>
                </a:tc>
                <a:tc>
                  <a:txBody>
                    <a:bodyPr/>
                    <a:lstStyle/>
                    <a:p>
                      <a:r>
                        <a:rPr lang="en-US" sz="2000" dirty="0" smtClean="0"/>
                        <a:t>Designing a plan for developing instruction; how will learners accomplish the learning</a:t>
                      </a:r>
                      <a:r>
                        <a:rPr lang="en-US" sz="2000" baseline="0" dirty="0" smtClean="0"/>
                        <a:t> objective?</a:t>
                      </a:r>
                      <a:endParaRPr lang="en-US" sz="2000" dirty="0"/>
                    </a:p>
                  </a:txBody>
                  <a:tcPr/>
                </a:tc>
              </a:tr>
              <a:tr h="370840">
                <a:tc>
                  <a:txBody>
                    <a:bodyPr/>
                    <a:lstStyle/>
                    <a:p>
                      <a:r>
                        <a:rPr lang="en-US" sz="2000" b="1" dirty="0" smtClean="0"/>
                        <a:t>D</a:t>
                      </a:r>
                      <a:r>
                        <a:rPr lang="en-US" sz="2000" dirty="0" smtClean="0"/>
                        <a:t>evelopment</a:t>
                      </a:r>
                      <a:endParaRPr lang="en-US" sz="2000" dirty="0"/>
                    </a:p>
                  </a:txBody>
                  <a:tcPr/>
                </a:tc>
                <a:tc>
                  <a:txBody>
                    <a:bodyPr/>
                    <a:lstStyle/>
                    <a:p>
                      <a:r>
                        <a:rPr lang="en-US" sz="2000" dirty="0" smtClean="0"/>
                        <a:t>Development of the instructional activities</a:t>
                      </a:r>
                      <a:endParaRPr lang="en-US" sz="2000" dirty="0"/>
                    </a:p>
                  </a:txBody>
                  <a:tcPr/>
                </a:tc>
              </a:tr>
              <a:tr h="370840">
                <a:tc>
                  <a:txBody>
                    <a:bodyPr/>
                    <a:lstStyle/>
                    <a:p>
                      <a:r>
                        <a:rPr lang="en-US" sz="2000" b="1" dirty="0" smtClean="0"/>
                        <a:t>I</a:t>
                      </a:r>
                      <a:r>
                        <a:rPr lang="en-US" sz="2000" dirty="0" smtClean="0"/>
                        <a:t>mplement</a:t>
                      </a:r>
                      <a:endParaRPr lang="en-US" sz="2000" dirty="0"/>
                    </a:p>
                  </a:txBody>
                  <a:tcPr/>
                </a:tc>
                <a:tc>
                  <a:txBody>
                    <a:bodyPr/>
                    <a:lstStyle/>
                    <a:p>
                      <a:r>
                        <a:rPr lang="en-US" sz="2000" dirty="0" smtClean="0"/>
                        <a:t>Implementation of the design</a:t>
                      </a:r>
                      <a:endParaRPr lang="en-US" sz="2000" dirty="0"/>
                    </a:p>
                  </a:txBody>
                  <a:tcPr/>
                </a:tc>
              </a:tr>
              <a:tr h="370840">
                <a:tc>
                  <a:txBody>
                    <a:bodyPr/>
                    <a:lstStyle/>
                    <a:p>
                      <a:r>
                        <a:rPr lang="en-US" sz="2000" b="1" dirty="0" smtClean="0"/>
                        <a:t>E</a:t>
                      </a:r>
                      <a:r>
                        <a:rPr lang="en-US" sz="2000" dirty="0" smtClean="0"/>
                        <a:t>valuate</a:t>
                      </a:r>
                      <a:endParaRPr lang="en-US" sz="2000" dirty="0"/>
                    </a:p>
                  </a:txBody>
                  <a:tcPr/>
                </a:tc>
                <a:tc>
                  <a:txBody>
                    <a:bodyPr/>
                    <a:lstStyle/>
                    <a:p>
                      <a:r>
                        <a:rPr lang="en-US" sz="2000" dirty="0" smtClean="0"/>
                        <a:t>Evaluation of the learner</a:t>
                      </a:r>
                      <a:r>
                        <a:rPr lang="en-US" sz="2000" baseline="0" dirty="0" smtClean="0"/>
                        <a:t> performance and effectiveness of the design; ensuring quality</a:t>
                      </a:r>
                      <a:endParaRPr lang="en-US" sz="2000" dirty="0"/>
                    </a:p>
                  </a:txBody>
                  <a:tcPr/>
                </a:tc>
              </a:tr>
              <a:tr h="370840">
                <a:tc>
                  <a:txBody>
                    <a:bodyPr/>
                    <a:lstStyle/>
                    <a:p>
                      <a:r>
                        <a:rPr lang="en-US" sz="2000" b="1" i="1" dirty="0" smtClean="0"/>
                        <a:t>Iterative, not linear</a:t>
                      </a:r>
                      <a:endParaRPr lang="en-US" sz="2000" b="1" i="1" dirty="0"/>
                    </a:p>
                  </a:txBody>
                  <a:tcPr/>
                </a:tc>
                <a:tc>
                  <a:txBody>
                    <a:bodyPr/>
                    <a:lstStyle/>
                    <a:p>
                      <a:endParaRPr lang="en-US" sz="2000" dirty="0"/>
                    </a:p>
                  </a:txBody>
                  <a:tcPr/>
                </a:tc>
              </a:tr>
            </a:tbl>
          </a:graphicData>
        </a:graphic>
      </p:graphicFrame>
      <p:sp>
        <p:nvSpPr>
          <p:cNvPr id="8" name="TextBox 7"/>
          <p:cNvSpPr txBox="1"/>
          <p:nvPr/>
        </p:nvSpPr>
        <p:spPr>
          <a:xfrm>
            <a:off x="4572000" y="619780"/>
            <a:ext cx="3886200" cy="523220"/>
          </a:xfrm>
          <a:prstGeom prst="rect">
            <a:avLst/>
          </a:prstGeom>
          <a:noFill/>
        </p:spPr>
        <p:txBody>
          <a:bodyPr wrap="square" rtlCol="0">
            <a:spAutoFit/>
          </a:bodyPr>
          <a:lstStyle/>
          <a:p>
            <a:pPr algn="r"/>
            <a:r>
              <a:rPr lang="en-US" sz="1400" dirty="0" smtClean="0"/>
              <a:t>Developed for the U.S. Army as part of the Instructional Systems Development (ISD)</a:t>
            </a:r>
            <a:endParaRPr lang="en-US" sz="1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8077200" cy="2339102"/>
          </a:xfrm>
          <a:prstGeom prst="rect">
            <a:avLst/>
          </a:prstGeom>
          <a:noFill/>
        </p:spPr>
        <p:txBody>
          <a:bodyPr wrap="square" rtlCol="0">
            <a:spAutoFit/>
          </a:bodyPr>
          <a:lstStyle/>
          <a:p>
            <a:r>
              <a:rPr lang="en-US" dirty="0" smtClean="0"/>
              <a:t/>
            </a:r>
            <a:br>
              <a:rPr lang="en-US" dirty="0" smtClean="0"/>
            </a:br>
            <a:r>
              <a:rPr lang="en-US" sz="3200" dirty="0"/>
              <a:t>how or when </a:t>
            </a:r>
            <a:r>
              <a:rPr lang="en-US" sz="3200" dirty="0" smtClean="0"/>
              <a:t>might an </a:t>
            </a:r>
            <a:r>
              <a:rPr lang="en-US" sz="3200" dirty="0"/>
              <a:t>instructor </a:t>
            </a:r>
            <a:r>
              <a:rPr lang="en-US" sz="3200" dirty="0" smtClean="0"/>
              <a:t>determine </a:t>
            </a:r>
            <a:r>
              <a:rPr lang="en-US" sz="3200" dirty="0"/>
              <a:t>that prior knowledge of a given topic is non-existent or insufficiently present (for the activation phase of learning</a:t>
            </a:r>
            <a:r>
              <a:rPr lang="en-US" sz="3200" dirty="0" smtClean="0"/>
              <a:t>)?</a:t>
            </a:r>
            <a:endParaRPr lang="en-US" sz="2800" dirty="0"/>
          </a:p>
        </p:txBody>
      </p:sp>
      <p:sp>
        <p:nvSpPr>
          <p:cNvPr id="5" name="TextBox 4"/>
          <p:cNvSpPr txBox="1"/>
          <p:nvPr/>
        </p:nvSpPr>
        <p:spPr>
          <a:xfrm>
            <a:off x="5867400" y="3124200"/>
            <a:ext cx="2057400" cy="369332"/>
          </a:xfrm>
          <a:prstGeom prst="rect">
            <a:avLst/>
          </a:prstGeom>
          <a:noFill/>
        </p:spPr>
        <p:txBody>
          <a:bodyPr wrap="square" rtlCol="0">
            <a:spAutoFit/>
          </a:bodyPr>
          <a:lstStyle/>
          <a:p>
            <a:pPr algn="r"/>
            <a:r>
              <a:rPr lang="en-US" dirty="0" smtClean="0"/>
              <a:t>-Kerry</a:t>
            </a:r>
            <a:endParaRPr lang="en-US" dirty="0"/>
          </a:p>
        </p:txBody>
      </p:sp>
      <p:sp>
        <p:nvSpPr>
          <p:cNvPr id="2" name="TextBox 1"/>
          <p:cNvSpPr txBox="1"/>
          <p:nvPr/>
        </p:nvSpPr>
        <p:spPr>
          <a:xfrm>
            <a:off x="838200" y="3962400"/>
            <a:ext cx="7162800" cy="584776"/>
          </a:xfrm>
          <a:prstGeom prst="rect">
            <a:avLst/>
          </a:prstGeom>
          <a:noFill/>
        </p:spPr>
        <p:txBody>
          <a:bodyPr wrap="square" rtlCol="0">
            <a:spAutoFit/>
          </a:bodyPr>
          <a:lstStyle/>
          <a:p>
            <a:r>
              <a:rPr lang="en-US" sz="3200" dirty="0"/>
              <a:t>h</a:t>
            </a:r>
            <a:r>
              <a:rPr lang="en-US" sz="3200" dirty="0" smtClean="0"/>
              <a:t>ow do you know what to teach?</a:t>
            </a:r>
            <a:endParaRPr lang="en-US" sz="3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76400"/>
            <a:ext cx="2514600" cy="1077218"/>
          </a:xfrm>
          <a:prstGeom prst="rect">
            <a:avLst/>
          </a:prstGeom>
          <a:noFill/>
        </p:spPr>
        <p:txBody>
          <a:bodyPr wrap="square" rtlCol="0">
            <a:spAutoFit/>
          </a:bodyPr>
          <a:lstStyle/>
          <a:p>
            <a:pPr algn="ctr"/>
            <a:r>
              <a:rPr lang="en-US" sz="3200" dirty="0"/>
              <a:t>p</a:t>
            </a:r>
            <a:r>
              <a:rPr lang="en-US" sz="3200" dirty="0" smtClean="0"/>
              <a:t>reemptive measures</a:t>
            </a:r>
            <a:endParaRPr lang="en-US" sz="3200" dirty="0"/>
          </a:p>
        </p:txBody>
      </p:sp>
      <p:pic>
        <p:nvPicPr>
          <p:cNvPr id="3" name="Picture 2"/>
          <p:cNvPicPr>
            <a:picLocks noChangeAspect="1"/>
          </p:cNvPicPr>
          <p:nvPr/>
        </p:nvPicPr>
        <p:blipFill rotWithShape="1">
          <a:blip r:embed="rId2" cstate="print"/>
          <a:srcRect b="4121"/>
          <a:stretch/>
        </p:blipFill>
        <p:spPr>
          <a:xfrm>
            <a:off x="2819400" y="152400"/>
            <a:ext cx="6104617" cy="6575330"/>
          </a:xfrm>
          <a:prstGeom prst="rect">
            <a:avLst/>
          </a:prstGeom>
        </p:spPr>
      </p:pic>
    </p:spTree>
    <p:extLst>
      <p:ext uri="{BB962C8B-B14F-4D97-AF65-F5344CB8AC3E}">
        <p14:creationId xmlns:p14="http://schemas.microsoft.com/office/powerpoint/2010/main" xmlns="" val="122975810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47800"/>
            <a:ext cx="6324600" cy="2246769"/>
          </a:xfrm>
          <a:prstGeom prst="rect">
            <a:avLst/>
          </a:prstGeom>
          <a:noFill/>
        </p:spPr>
        <p:txBody>
          <a:bodyPr wrap="square" rtlCol="0">
            <a:spAutoFit/>
          </a:bodyPr>
          <a:lstStyle/>
          <a:p>
            <a:r>
              <a:rPr lang="en-US" sz="2800" dirty="0" smtClean="0"/>
              <a:t>Preemptive Measures:</a:t>
            </a:r>
          </a:p>
          <a:p>
            <a:endParaRPr lang="en-US" sz="2800" dirty="0"/>
          </a:p>
          <a:p>
            <a:r>
              <a:rPr lang="en-US" sz="2800" dirty="0" smtClean="0"/>
              <a:t>Instruction Request Form </a:t>
            </a:r>
            <a:r>
              <a:rPr lang="en-US" sz="2800" dirty="0" smtClean="0">
                <a:hlinkClick r:id="rId2"/>
              </a:rPr>
              <a:t>IUB</a:t>
            </a:r>
            <a:endParaRPr lang="en-US" sz="2800" dirty="0" smtClean="0"/>
          </a:p>
          <a:p>
            <a:r>
              <a:rPr lang="en-US" sz="2800" dirty="0" smtClean="0"/>
              <a:t>Instruction Request Form </a:t>
            </a:r>
            <a:r>
              <a:rPr lang="en-US" sz="2800" dirty="0" smtClean="0">
                <a:hlinkClick r:id="rId3"/>
              </a:rPr>
              <a:t>UC Berkeley</a:t>
            </a:r>
            <a:endParaRPr lang="en-US" sz="2800" dirty="0" smtClean="0"/>
          </a:p>
          <a:p>
            <a:r>
              <a:rPr lang="en-US" sz="2800" dirty="0" smtClean="0"/>
              <a:t>Instruction Request Form </a:t>
            </a:r>
            <a:r>
              <a:rPr lang="en-US" sz="2800" dirty="0" smtClean="0">
                <a:hlinkClick r:id="rId4"/>
              </a:rPr>
              <a:t>Phoenix College</a:t>
            </a:r>
            <a:endParaRPr lang="en-US" sz="2800" dirty="0"/>
          </a:p>
        </p:txBody>
      </p:sp>
    </p:spTree>
    <p:extLst>
      <p:ext uri="{BB962C8B-B14F-4D97-AF65-F5344CB8AC3E}">
        <p14:creationId xmlns:p14="http://schemas.microsoft.com/office/powerpoint/2010/main" xmlns="" val="2129385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7696200" cy="5816977"/>
          </a:xfrm>
          <a:prstGeom prst="rect">
            <a:avLst/>
          </a:prstGeom>
          <a:noFill/>
        </p:spPr>
        <p:txBody>
          <a:bodyPr wrap="square" rtlCol="0">
            <a:spAutoFit/>
          </a:bodyPr>
          <a:lstStyle/>
          <a:p>
            <a:r>
              <a:rPr lang="en-US" sz="2400" i="1" dirty="0" smtClean="0"/>
              <a:t>Instruction Librarians:  </a:t>
            </a:r>
          </a:p>
          <a:p>
            <a:endParaRPr lang="en-US" sz="2400" dirty="0"/>
          </a:p>
          <a:p>
            <a:r>
              <a:rPr lang="en-US" sz="2800" dirty="0" smtClean="0"/>
              <a:t>The folks in Library Systems are fielding an increasing number of requests for assistance in using the latest version of MS Office.  It seems a workshop would be a more efficient approach to assist all library faculty and staff in increasing their productivity software skills.</a:t>
            </a:r>
          </a:p>
          <a:p>
            <a:endParaRPr lang="en-US" sz="2800" dirty="0" smtClean="0"/>
          </a:p>
          <a:p>
            <a:r>
              <a:rPr lang="en-US" sz="2800" dirty="0" smtClean="0"/>
              <a:t>Would you please put together a professional development workshop to address this need?</a:t>
            </a:r>
          </a:p>
          <a:p>
            <a:endParaRPr lang="en-US" sz="2400" dirty="0"/>
          </a:p>
          <a:p>
            <a:r>
              <a:rPr lang="en-US" sz="2400" i="1" dirty="0" smtClean="0"/>
              <a:t>Thanks!</a:t>
            </a:r>
          </a:p>
          <a:p>
            <a:r>
              <a:rPr lang="en-US" sz="2400" i="1" dirty="0" smtClean="0"/>
              <a:t>-University Librarian</a:t>
            </a:r>
            <a:endParaRPr lang="en-US" sz="2400" i="1" dirty="0"/>
          </a:p>
        </p:txBody>
      </p:sp>
    </p:spTree>
    <p:extLst>
      <p:ext uri="{BB962C8B-B14F-4D97-AF65-F5344CB8AC3E}">
        <p14:creationId xmlns:p14="http://schemas.microsoft.com/office/powerpoint/2010/main" xmlns="" val="6832182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651527338"/>
              </p:ext>
            </p:extLst>
          </p:nvPr>
        </p:nvGraphicFramePr>
        <p:xfrm>
          <a:off x="304800" y="457200"/>
          <a:ext cx="8534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90800" y="3048000"/>
            <a:ext cx="4038600" cy="584776"/>
          </a:xfrm>
          <a:prstGeom prst="rect">
            <a:avLst/>
          </a:prstGeom>
          <a:noFill/>
        </p:spPr>
        <p:txBody>
          <a:bodyPr wrap="square" rtlCol="0">
            <a:spAutoFit/>
          </a:bodyPr>
          <a:lstStyle/>
          <a:p>
            <a:pPr algn="ctr"/>
            <a:r>
              <a:rPr lang="en-US" sz="3200" dirty="0"/>
              <a:t>i</a:t>
            </a:r>
            <a:r>
              <a:rPr lang="en-US" sz="3200" dirty="0" smtClean="0"/>
              <a:t>nstructional design</a:t>
            </a:r>
            <a:endParaRPr lang="en-US" sz="3200" dirty="0"/>
          </a:p>
        </p:txBody>
      </p:sp>
    </p:spTree>
    <p:extLst>
      <p:ext uri="{BB962C8B-B14F-4D97-AF65-F5344CB8AC3E}">
        <p14:creationId xmlns:p14="http://schemas.microsoft.com/office/powerpoint/2010/main" xmlns="" val="132232223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5632310"/>
          </a:xfrm>
          <a:prstGeom prst="rect">
            <a:avLst/>
          </a:prstGeom>
          <a:noFill/>
        </p:spPr>
        <p:txBody>
          <a:bodyPr wrap="square" rtlCol="0">
            <a:spAutoFit/>
          </a:bodyPr>
          <a:lstStyle/>
          <a:p>
            <a:r>
              <a:rPr lang="en-US" sz="2400" i="1" dirty="0" smtClean="0"/>
              <a:t>To all librarians:</a:t>
            </a:r>
          </a:p>
          <a:p>
            <a:endParaRPr lang="en-US" sz="2400" i="1" dirty="0"/>
          </a:p>
          <a:p>
            <a:r>
              <a:rPr lang="en-US" sz="2400" i="1" dirty="0" smtClean="0"/>
              <a:t>We have received an increasing number of requests for genealogical information – folks who are trying to put together a family history and need to know more about potential resources and how to access/use them.</a:t>
            </a:r>
          </a:p>
          <a:p>
            <a:endParaRPr lang="en-US" sz="2400" i="1" dirty="0"/>
          </a:p>
          <a:p>
            <a:r>
              <a:rPr lang="en-US" sz="2400" i="1" dirty="0" smtClean="0"/>
              <a:t>Tom improve our outreach and service to the community, I would like for us to offer a class on genealogy research techniques and tips.  </a:t>
            </a:r>
          </a:p>
          <a:p>
            <a:endParaRPr lang="en-US" sz="2400" i="1" dirty="0"/>
          </a:p>
          <a:p>
            <a:r>
              <a:rPr lang="en-US" sz="2400" i="1" dirty="0" smtClean="0"/>
              <a:t>Would you please put together a workshop to meet this need?</a:t>
            </a:r>
          </a:p>
          <a:p>
            <a:endParaRPr lang="en-US" sz="2400" i="1" dirty="0"/>
          </a:p>
          <a:p>
            <a:r>
              <a:rPr lang="en-US" sz="2400" i="1" dirty="0" smtClean="0"/>
              <a:t>Thanks!</a:t>
            </a:r>
          </a:p>
          <a:p>
            <a:r>
              <a:rPr lang="en-US" sz="2400" i="1" dirty="0" smtClean="0"/>
              <a:t>-Public Library Director</a:t>
            </a:r>
            <a:endParaRPr lang="en-US" sz="2400" i="1" dirty="0"/>
          </a:p>
        </p:txBody>
      </p:sp>
    </p:spTree>
    <p:extLst>
      <p:ext uri="{BB962C8B-B14F-4D97-AF65-F5344CB8AC3E}">
        <p14:creationId xmlns:p14="http://schemas.microsoft.com/office/powerpoint/2010/main" xmlns="" val="388241932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651527338"/>
              </p:ext>
            </p:extLst>
          </p:nvPr>
        </p:nvGraphicFramePr>
        <p:xfrm>
          <a:off x="304800" y="457200"/>
          <a:ext cx="8534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90800" y="3048000"/>
            <a:ext cx="4038600" cy="584776"/>
          </a:xfrm>
          <a:prstGeom prst="rect">
            <a:avLst/>
          </a:prstGeom>
          <a:noFill/>
        </p:spPr>
        <p:txBody>
          <a:bodyPr wrap="square" rtlCol="0">
            <a:spAutoFit/>
          </a:bodyPr>
          <a:lstStyle/>
          <a:p>
            <a:pPr algn="ctr"/>
            <a:r>
              <a:rPr lang="en-US" sz="3200" dirty="0"/>
              <a:t>i</a:t>
            </a:r>
            <a:r>
              <a:rPr lang="en-US" sz="3200" dirty="0" smtClean="0"/>
              <a:t>nstructional design</a:t>
            </a:r>
            <a:endParaRPr lang="en-US" sz="3200" dirty="0"/>
          </a:p>
        </p:txBody>
      </p:sp>
    </p:spTree>
    <p:extLst>
      <p:ext uri="{BB962C8B-B14F-4D97-AF65-F5344CB8AC3E}">
        <p14:creationId xmlns:p14="http://schemas.microsoft.com/office/powerpoint/2010/main" xmlns="" val="132232223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constraints and barriers in IL</a:t>
            </a:r>
            <a:endParaRPr lang="en-US" sz="3600" dirty="0"/>
          </a:p>
        </p:txBody>
      </p:sp>
      <p:pic>
        <p:nvPicPr>
          <p:cNvPr id="4" name="Content Placeholder 3"/>
          <p:cNvPicPr>
            <a:picLocks noGrp="1"/>
          </p:cNvPicPr>
          <p:nvPr>
            <p:ph idx="1"/>
          </p:nvPr>
        </p:nvPicPr>
        <p:blipFill>
          <a:blip r:embed="rId2" cstate="print"/>
          <a:srcRect b="2720"/>
          <a:stretch>
            <a:fillRect/>
          </a:stretch>
        </p:blipFill>
        <p:spPr bwMode="auto">
          <a:xfrm>
            <a:off x="2047875" y="2227746"/>
            <a:ext cx="5048250" cy="3270870"/>
          </a:xfrm>
          <a:prstGeom prst="rect">
            <a:avLst/>
          </a:prstGeom>
          <a:noFill/>
          <a:ln w="9525">
            <a:noFill/>
            <a:miter lim="800000"/>
            <a:headEnd/>
            <a:tailEnd/>
          </a:ln>
        </p:spPr>
      </p:pic>
      <p:sp>
        <p:nvSpPr>
          <p:cNvPr id="5" name="TextBox 4"/>
          <p:cNvSpPr txBox="1"/>
          <p:nvPr/>
        </p:nvSpPr>
        <p:spPr>
          <a:xfrm>
            <a:off x="381000" y="2133600"/>
            <a:ext cx="1447800" cy="3416320"/>
          </a:xfrm>
          <a:prstGeom prst="rect">
            <a:avLst/>
          </a:prstGeom>
          <a:noFill/>
          <a:ln w="28575">
            <a:solidFill>
              <a:schemeClr val="tx1"/>
            </a:solidFill>
          </a:ln>
        </p:spPr>
        <p:txBody>
          <a:bodyPr wrap="square" rtlCol="0">
            <a:spAutoFit/>
          </a:bodyPr>
          <a:lstStyle/>
          <a:p>
            <a:r>
              <a:rPr lang="en-US" sz="2000" dirty="0" smtClean="0"/>
              <a:t>Time</a:t>
            </a:r>
          </a:p>
          <a:p>
            <a:endParaRPr lang="en-US" sz="2000" dirty="0" smtClean="0"/>
          </a:p>
          <a:p>
            <a:r>
              <a:rPr lang="en-US" sz="2000" dirty="0" smtClean="0"/>
              <a:t>Room layout  </a:t>
            </a:r>
          </a:p>
          <a:p>
            <a:endParaRPr lang="en-US" sz="2000" dirty="0" smtClean="0"/>
          </a:p>
          <a:p>
            <a:r>
              <a:rPr lang="en-US" sz="2000" dirty="0" smtClean="0"/>
              <a:t>Lateness</a:t>
            </a:r>
          </a:p>
          <a:p>
            <a:endParaRPr lang="en-US" sz="2000" dirty="0" smtClean="0"/>
          </a:p>
          <a:p>
            <a:r>
              <a:rPr lang="en-US" sz="2000" dirty="0" smtClean="0"/>
              <a:t>Lack of motivation</a:t>
            </a:r>
          </a:p>
          <a:p>
            <a:endParaRPr lang="en-US" dirty="0" smtClean="0"/>
          </a:p>
          <a:p>
            <a:endParaRPr lang="en-US" dirty="0"/>
          </a:p>
        </p:txBody>
      </p:sp>
      <p:sp>
        <p:nvSpPr>
          <p:cNvPr id="6" name="TextBox 5"/>
          <p:cNvSpPr txBox="1"/>
          <p:nvPr/>
        </p:nvSpPr>
        <p:spPr>
          <a:xfrm>
            <a:off x="7315200" y="2133600"/>
            <a:ext cx="1524000" cy="3477875"/>
          </a:xfrm>
          <a:prstGeom prst="rect">
            <a:avLst/>
          </a:prstGeom>
          <a:noFill/>
          <a:ln w="28575">
            <a:solidFill>
              <a:schemeClr val="tx1"/>
            </a:solidFill>
          </a:ln>
        </p:spPr>
        <p:txBody>
          <a:bodyPr wrap="square" rtlCol="0">
            <a:spAutoFit/>
          </a:bodyPr>
          <a:lstStyle/>
          <a:p>
            <a:r>
              <a:rPr lang="en-US" sz="2000" dirty="0" smtClean="0"/>
              <a:t>Vast material</a:t>
            </a:r>
          </a:p>
          <a:p>
            <a:r>
              <a:rPr lang="en-US" sz="2000" dirty="0" smtClean="0"/>
              <a:t>to cover</a:t>
            </a:r>
          </a:p>
          <a:p>
            <a:endParaRPr lang="en-US" sz="2000" dirty="0" smtClean="0"/>
          </a:p>
          <a:p>
            <a:r>
              <a:rPr lang="en-US" sz="2000" dirty="0" smtClean="0"/>
              <a:t>Need for</a:t>
            </a:r>
          </a:p>
          <a:p>
            <a:r>
              <a:rPr lang="en-US" sz="2000" dirty="0" smtClean="0"/>
              <a:t>assessment</a:t>
            </a:r>
          </a:p>
          <a:p>
            <a:endParaRPr lang="en-US" sz="2000" dirty="0" smtClean="0"/>
          </a:p>
          <a:p>
            <a:r>
              <a:rPr lang="en-US" sz="2000" dirty="0" smtClean="0"/>
              <a:t>Lack of continuity</a:t>
            </a:r>
          </a:p>
          <a:p>
            <a:r>
              <a:rPr lang="en-US" sz="2000" dirty="0" smtClean="0"/>
              <a:t>with students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design challenges</a:t>
            </a:r>
            <a:endParaRPr lang="en-US" sz="3600" dirty="0"/>
          </a:p>
        </p:txBody>
      </p:sp>
      <p:sp>
        <p:nvSpPr>
          <p:cNvPr id="3" name="Content Placeholder 2"/>
          <p:cNvSpPr>
            <a:spLocks noGrp="1"/>
          </p:cNvSpPr>
          <p:nvPr>
            <p:ph idx="1"/>
          </p:nvPr>
        </p:nvSpPr>
        <p:spPr/>
        <p:txBody>
          <a:bodyPr/>
          <a:lstStyle/>
          <a:p>
            <a:r>
              <a:rPr lang="en-US" dirty="0" smtClean="0"/>
              <a:t>lecture/demonstration</a:t>
            </a:r>
          </a:p>
          <a:p>
            <a:r>
              <a:rPr lang="en-US" dirty="0" smtClean="0"/>
              <a:t>discovery learning/reporting back</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7848600" cy="1143000"/>
          </a:xfrm>
        </p:spPr>
        <p:txBody>
          <a:bodyPr>
            <a:noAutofit/>
          </a:bodyPr>
          <a:lstStyle/>
          <a:p>
            <a:pPr algn="l"/>
            <a:r>
              <a:rPr lang="en-US" sz="3600" dirty="0" smtClean="0"/>
              <a:t>interesting…BUT when/how could I use this information in my practice?</a:t>
            </a:r>
            <a:endParaRPr lang="en-US" sz="3600" dirty="0"/>
          </a:p>
        </p:txBody>
      </p:sp>
      <p:sp>
        <p:nvSpPr>
          <p:cNvPr id="3" name="TextBox 2"/>
          <p:cNvSpPr txBox="1"/>
          <p:nvPr/>
        </p:nvSpPr>
        <p:spPr>
          <a:xfrm>
            <a:off x="533400" y="1371600"/>
            <a:ext cx="3048000" cy="369332"/>
          </a:xfrm>
          <a:prstGeom prst="rect">
            <a:avLst/>
          </a:prstGeom>
          <a:noFill/>
        </p:spPr>
        <p:txBody>
          <a:bodyPr wrap="square" rtlCol="0">
            <a:spAutoFit/>
          </a:bodyPr>
          <a:lstStyle/>
          <a:p>
            <a:r>
              <a:rPr lang="en-US" dirty="0" smtClean="0"/>
              <a:t>…learning styles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advantages of lecture/</a:t>
            </a:r>
            <a:r>
              <a:rPr lang="en-US" dirty="0" smtClean="0"/>
              <a:t> </a:t>
            </a:r>
            <a:r>
              <a:rPr lang="en-US" sz="3600" dirty="0" smtClean="0"/>
              <a:t>demonstration</a:t>
            </a:r>
            <a:endParaRPr lang="en-US" sz="3600"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smtClean="0"/>
              <a:t> 	control of time management</a:t>
            </a:r>
          </a:p>
          <a:p>
            <a:pPr>
              <a:buFont typeface="Wingdings" pitchFamily="2" charset="2"/>
              <a:buChar char="ü"/>
            </a:pPr>
            <a:r>
              <a:rPr lang="en-US" dirty="0" smtClean="0"/>
              <a:t>      control over coverage of content</a:t>
            </a:r>
          </a:p>
          <a:p>
            <a:pPr>
              <a:buFont typeface="Wingdings" pitchFamily="2" charset="2"/>
              <a:buChar char="ü"/>
            </a:pPr>
            <a:r>
              <a:rPr lang="en-US" dirty="0" smtClean="0"/>
              <a:t>      control over order of content</a:t>
            </a:r>
          </a:p>
          <a:p>
            <a:pPr>
              <a:buFont typeface="Wingdings" pitchFamily="2" charset="2"/>
              <a:buChar char="ü"/>
            </a:pPr>
            <a:r>
              <a:rPr lang="en-US" dirty="0" smtClean="0"/>
              <a:t>      can focus on content, specific resources</a:t>
            </a:r>
          </a:p>
          <a:p>
            <a:pPr>
              <a:buNone/>
            </a:pPr>
            <a:r>
              <a:rPr lang="en-US" dirty="0" smtClean="0"/>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advantages of discovery learning/reporting back</a:t>
            </a:r>
            <a:endParaRPr lang="en-US" sz="3600" dirty="0"/>
          </a:p>
        </p:txBody>
      </p:sp>
      <p:graphicFrame>
        <p:nvGraphicFramePr>
          <p:cNvPr id="4" name="Table 3"/>
          <p:cNvGraphicFramePr>
            <a:graphicFrameLocks noGrp="1"/>
          </p:cNvGraphicFramePr>
          <p:nvPr/>
        </p:nvGraphicFramePr>
        <p:xfrm>
          <a:off x="533400" y="1397000"/>
          <a:ext cx="8153400" cy="4480560"/>
        </p:xfrm>
        <a:graphic>
          <a:graphicData uri="http://schemas.openxmlformats.org/drawingml/2006/table">
            <a:tbl>
              <a:tblPr>
                <a:tableStyleId>{2D5ABB26-0587-4C30-8999-92F81FD0307C}</a:tableStyleId>
              </a:tblPr>
              <a:tblGrid>
                <a:gridCol w="609600"/>
                <a:gridCol w="7543800"/>
              </a:tblGrid>
              <a:tr h="370840">
                <a:tc>
                  <a:txBody>
                    <a:bodyPr/>
                    <a:lstStyle/>
                    <a:p>
                      <a:r>
                        <a:rPr lang="en-US" sz="2800" dirty="0" smtClean="0">
                          <a:sym typeface="Wingdings"/>
                        </a:rPr>
                        <a:t></a:t>
                      </a:r>
                      <a:endParaRPr lang="en-US" sz="2800" dirty="0"/>
                    </a:p>
                  </a:txBody>
                  <a:tcPr/>
                </a:tc>
                <a:tc>
                  <a:txBody>
                    <a:bodyPr/>
                    <a:lstStyle/>
                    <a:p>
                      <a:r>
                        <a:rPr lang="en-US" sz="2800" dirty="0" smtClean="0"/>
                        <a:t>active</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r>
                        <a:rPr lang="en-US" sz="2800" dirty="0" smtClean="0"/>
                        <a:t>peer dynamics</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r>
                        <a:rPr lang="en-US" sz="2800" dirty="0" smtClean="0"/>
                        <a:t>hands-on</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r>
                        <a:rPr lang="en-US" sz="2800" dirty="0" smtClean="0"/>
                        <a:t>students responsible for own learning</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r>
                        <a:rPr lang="en-US" sz="2800" dirty="0" smtClean="0"/>
                        <a:t>enhanced intrinsic motivation (due to reporting back)</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r>
                        <a:rPr lang="en-US" sz="2800" dirty="0" smtClean="0"/>
                        <a:t>learning in order to teach creates more motivation than learning in order to be tested</a:t>
                      </a:r>
                      <a:endParaRPr lang="en-US"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failure useful – creates teachable moments</a:t>
                      </a:r>
                    </a:p>
                  </a:txBody>
                  <a:tcPr/>
                </a:tc>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potential solutions</a:t>
            </a:r>
            <a:endParaRPr lang="en-US" sz="3600" dirty="0"/>
          </a:p>
        </p:txBody>
      </p:sp>
      <p:sp>
        <p:nvSpPr>
          <p:cNvPr id="3" name="Content Placeholder 2"/>
          <p:cNvSpPr>
            <a:spLocks noGrp="1"/>
          </p:cNvSpPr>
          <p:nvPr>
            <p:ph idx="1"/>
          </p:nvPr>
        </p:nvSpPr>
        <p:spPr/>
        <p:txBody>
          <a:bodyPr>
            <a:normAutofit lnSpcReduction="10000"/>
          </a:bodyPr>
          <a:lstStyle/>
          <a:p>
            <a:pPr>
              <a:buNone/>
            </a:pPr>
            <a:r>
              <a:rPr lang="en-US" dirty="0" smtClean="0"/>
              <a:t>combining lecture/demonstration with reporting back and assessment </a:t>
            </a:r>
          </a:p>
          <a:p>
            <a:pPr>
              <a:buNone/>
            </a:pPr>
            <a:endParaRPr lang="en-US" dirty="0" smtClean="0"/>
          </a:p>
          <a:p>
            <a:pPr>
              <a:buNone/>
            </a:pPr>
            <a:r>
              <a:rPr lang="en-US" dirty="0" smtClean="0"/>
              <a:t>tools:  </a:t>
            </a:r>
            <a:r>
              <a:rPr lang="en-US" dirty="0" err="1" smtClean="0"/>
              <a:t>ppt</a:t>
            </a:r>
            <a:r>
              <a:rPr lang="en-US" dirty="0" smtClean="0"/>
              <a:t> for instructions</a:t>
            </a:r>
          </a:p>
          <a:p>
            <a:pPr>
              <a:buNone/>
            </a:pPr>
            <a:r>
              <a:rPr lang="en-US" dirty="0" smtClean="0"/>
              <a:t>            whiteboard for navigation cues</a:t>
            </a:r>
          </a:p>
          <a:p>
            <a:pPr>
              <a:buNone/>
            </a:pPr>
            <a:r>
              <a:rPr lang="en-US" dirty="0" smtClean="0"/>
              <a:t>		  1 page handout for tips</a:t>
            </a:r>
          </a:p>
          <a:p>
            <a:pPr>
              <a:buNone/>
            </a:pPr>
            <a:r>
              <a:rPr lang="en-US" dirty="0" smtClean="0"/>
              <a:t>            </a:t>
            </a:r>
            <a:r>
              <a:rPr lang="en-US" dirty="0" err="1" smtClean="0"/>
              <a:t>LibGuide</a:t>
            </a:r>
            <a:r>
              <a:rPr lang="en-US" dirty="0" smtClean="0"/>
              <a:t> for more information</a:t>
            </a:r>
          </a:p>
          <a:p>
            <a:pPr>
              <a:buNone/>
            </a:pPr>
            <a:r>
              <a:rPr lang="en-US" dirty="0" smtClean="0"/>
              <a:t>            </a:t>
            </a:r>
            <a:r>
              <a:rPr lang="en-US" dirty="0" err="1" smtClean="0"/>
              <a:t>polleverywhere</a:t>
            </a:r>
            <a:r>
              <a:rPr lang="en-US" dirty="0" smtClean="0"/>
              <a:t> for assessment</a:t>
            </a:r>
          </a:p>
          <a:p>
            <a:pPr>
              <a:buNone/>
            </a:pPr>
            <a:endParaRPr lang="en-US" dirty="0" smtClean="0"/>
          </a:p>
          <a:p>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dirty="0" smtClean="0"/>
              <a:t>design</a:t>
            </a:r>
          </a:p>
        </p:txBody>
      </p:sp>
      <p:sp>
        <p:nvSpPr>
          <p:cNvPr id="5123" name="Rectangle 3"/>
          <p:cNvSpPr>
            <a:spLocks noGrp="1" noChangeArrowheads="1"/>
          </p:cNvSpPr>
          <p:nvPr>
            <p:ph type="body" idx="1"/>
          </p:nvPr>
        </p:nvSpPr>
        <p:spPr/>
        <p:txBody>
          <a:bodyPr>
            <a:normAutofit fontScale="92500"/>
          </a:bodyPr>
          <a:lstStyle/>
          <a:p>
            <a:pPr marL="609600" indent="-609600" eaLnBrk="1" hangingPunct="1">
              <a:buFontTx/>
              <a:buAutoNum type="arabicPeriod"/>
            </a:pPr>
            <a:r>
              <a:rPr lang="en-US" sz="3600" dirty="0" smtClean="0"/>
              <a:t>write instructional objectives</a:t>
            </a:r>
          </a:p>
          <a:p>
            <a:pPr marL="609600" indent="-609600" eaLnBrk="1" hangingPunct="1">
              <a:buFontTx/>
              <a:buAutoNum type="arabicPeriod"/>
            </a:pPr>
            <a:r>
              <a:rPr lang="en-US" sz="3600" dirty="0" smtClean="0"/>
              <a:t>identify type of content to be learned (facts, concept, rule/principle, procedure)</a:t>
            </a:r>
          </a:p>
          <a:p>
            <a:pPr marL="609600" indent="-609600" eaLnBrk="1" hangingPunct="1">
              <a:buFontTx/>
              <a:buAutoNum type="arabicPeriod"/>
            </a:pPr>
            <a:r>
              <a:rPr lang="en-US" sz="3600" dirty="0" smtClean="0"/>
              <a:t>select instructional strategies according to the content type</a:t>
            </a:r>
          </a:p>
          <a:p>
            <a:pPr marL="609600" indent="-609600" eaLnBrk="1" hangingPunct="1">
              <a:buFontTx/>
              <a:buAutoNum type="arabicPeriod"/>
            </a:pPr>
            <a:r>
              <a:rPr lang="en-US" sz="3600" dirty="0" smtClean="0"/>
              <a:t>select media (instructor speaking, simulation, worksheets, multimedia, web-based instruction, etc.)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162800" cy="2862322"/>
          </a:xfrm>
          <a:prstGeom prst="rect">
            <a:avLst/>
          </a:prstGeom>
          <a:noFill/>
        </p:spPr>
        <p:txBody>
          <a:bodyPr wrap="square" rtlCol="0">
            <a:spAutoFit/>
          </a:bodyPr>
          <a:lstStyle/>
          <a:p>
            <a:r>
              <a:rPr lang="en-US" sz="2000" dirty="0" smtClean="0"/>
              <a:t>At the end of the chapter, the author recommends that teachers focus on content not on the students.  This seems to be good advice, particularly for librarians because it is rare that we would have the opportunity to truly get to know our students and how they learn.  </a:t>
            </a:r>
            <a:endParaRPr lang="en-US" sz="2000" dirty="0" smtClean="0"/>
          </a:p>
          <a:p>
            <a:endParaRPr lang="en-US" sz="2000" dirty="0" smtClean="0"/>
          </a:p>
          <a:p>
            <a:r>
              <a:rPr lang="en-US" sz="2000" dirty="0" smtClean="0"/>
              <a:t>How </a:t>
            </a:r>
            <a:r>
              <a:rPr lang="en-US" sz="2000" dirty="0" smtClean="0"/>
              <a:t>could the different learning styles, for example visual-auditory-kinesthetic, be applied to the content of information literacy?</a:t>
            </a:r>
            <a:endParaRPr lang="en-US" sz="2000" dirty="0"/>
          </a:p>
        </p:txBody>
      </p:sp>
      <p:sp>
        <p:nvSpPr>
          <p:cNvPr id="5" name="TextBox 4"/>
          <p:cNvSpPr txBox="1"/>
          <p:nvPr/>
        </p:nvSpPr>
        <p:spPr>
          <a:xfrm>
            <a:off x="6400800" y="4648200"/>
            <a:ext cx="1981200" cy="369332"/>
          </a:xfrm>
          <a:prstGeom prst="rect">
            <a:avLst/>
          </a:prstGeom>
          <a:noFill/>
        </p:spPr>
        <p:txBody>
          <a:bodyPr wrap="square" rtlCol="0">
            <a:spAutoFit/>
          </a:bodyPr>
          <a:lstStyle/>
          <a:p>
            <a:pPr algn="r"/>
            <a:r>
              <a:rPr lang="en-US" dirty="0" smtClean="0"/>
              <a:t>-Laura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a:bodyPr>
          <a:lstStyle/>
          <a:p>
            <a:endParaRPr lang="en-US" dirty="0" smtClean="0"/>
          </a:p>
          <a:p>
            <a:endParaRPr lang="en-US" dirty="0"/>
          </a:p>
        </p:txBody>
      </p:sp>
      <p:graphicFrame>
        <p:nvGraphicFramePr>
          <p:cNvPr id="4" name="Table 3"/>
          <p:cNvGraphicFramePr>
            <a:graphicFrameLocks noGrp="1"/>
          </p:cNvGraphicFramePr>
          <p:nvPr/>
        </p:nvGraphicFramePr>
        <p:xfrm>
          <a:off x="838200" y="533400"/>
          <a:ext cx="7696200" cy="4953000"/>
        </p:xfrm>
        <a:graphic>
          <a:graphicData uri="http://schemas.openxmlformats.org/drawingml/2006/table">
            <a:tbl>
              <a:tblPr>
                <a:tableStyleId>{BC89EF96-8CEA-46FF-86C4-4CE0E7609802}</a:tableStyleId>
              </a:tblPr>
              <a:tblGrid>
                <a:gridCol w="7696200"/>
              </a:tblGrid>
              <a:tr h="806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Provide variety in your instruction</a:t>
                      </a:r>
                      <a:endParaRPr lang="en-US" sz="2400" dirty="0"/>
                    </a:p>
                  </a:txBody>
                  <a:tcPr/>
                </a:tc>
              </a:tr>
              <a:tr h="1151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Reflection on learning styles may prompt you to create more diverse lesson plans – hopefully more engaging to all</a:t>
                      </a:r>
                      <a:endParaRPr lang="en-US" sz="2400" dirty="0"/>
                    </a:p>
                  </a:txBody>
                  <a:tcPr/>
                </a:tc>
              </a:tr>
              <a:tr h="1497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When a misunderstanding arises in the classroom use your knowledge of learning styles to reflect upon how you are presenting material</a:t>
                      </a:r>
                      <a:endParaRPr lang="en-US" sz="2400" dirty="0"/>
                    </a:p>
                  </a:txBody>
                  <a:tcPr/>
                </a:tc>
              </a:tr>
              <a:tr h="1497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Trying new approaches and forcing yourself to experiment ultimately makes you a better teacher.  It also helps prevent boredom and burnout especially with repetitive topics (</a:t>
                      </a:r>
                      <a:r>
                        <a:rPr lang="en-US" sz="2400" dirty="0" err="1" smtClean="0"/>
                        <a:t>r.c</a:t>
                      </a:r>
                      <a:r>
                        <a:rPr lang="en-US" sz="2400" dirty="0" smtClean="0"/>
                        <a:t>.)</a:t>
                      </a:r>
                      <a:endParaRPr lang="en-US" sz="2400" dirty="0"/>
                    </a:p>
                  </a:txBody>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few examples…</a:t>
            </a:r>
            <a:endParaRPr lang="en-US" dirty="0"/>
          </a:p>
        </p:txBody>
      </p:sp>
      <p:sp>
        <p:nvSpPr>
          <p:cNvPr id="3" name="Content Placeholder 2"/>
          <p:cNvSpPr>
            <a:spLocks noGrp="1"/>
          </p:cNvSpPr>
          <p:nvPr>
            <p:ph idx="1"/>
          </p:nvPr>
        </p:nvSpPr>
        <p:spPr/>
        <p:txBody>
          <a:bodyPr>
            <a:normAutofit/>
          </a:bodyPr>
          <a:lstStyle/>
          <a:p>
            <a:r>
              <a:rPr lang="en-US" b="1" dirty="0" smtClean="0"/>
              <a:t>Visual learner </a:t>
            </a:r>
            <a:r>
              <a:rPr lang="en-US" dirty="0" smtClean="0"/>
              <a:t>benefits </a:t>
            </a:r>
            <a:r>
              <a:rPr lang="en-US" dirty="0"/>
              <a:t>from visual </a:t>
            </a:r>
            <a:r>
              <a:rPr lang="en-US" dirty="0" smtClean="0"/>
              <a:t>presentation of information</a:t>
            </a:r>
            <a:r>
              <a:rPr lang="en-US" dirty="0"/>
              <a:t>, looking things up, writing </a:t>
            </a:r>
            <a:r>
              <a:rPr lang="en-US" dirty="0" smtClean="0"/>
              <a:t>things down</a:t>
            </a:r>
            <a:r>
              <a:rPr lang="en-US" dirty="0"/>
              <a:t>, and “seeing” the words (forming </a:t>
            </a:r>
            <a:r>
              <a:rPr lang="en-US" dirty="0" smtClean="0"/>
              <a:t>word pictures </a:t>
            </a:r>
            <a:r>
              <a:rPr lang="en-US" dirty="0"/>
              <a:t>in the brain</a:t>
            </a:r>
            <a:r>
              <a:rPr lang="en-US" dirty="0" smtClean="0"/>
              <a:t>)</a:t>
            </a:r>
          </a:p>
          <a:p>
            <a:r>
              <a:rPr lang="en-US" dirty="0" smtClean="0"/>
              <a:t>Consider providing handouts </a:t>
            </a:r>
            <a:r>
              <a:rPr lang="en-US" dirty="0"/>
              <a:t>of </a:t>
            </a:r>
            <a:r>
              <a:rPr lang="en-US" dirty="0" smtClean="0"/>
              <a:t>content, use </a:t>
            </a:r>
            <a:r>
              <a:rPr lang="en-US" dirty="0"/>
              <a:t>videotapes, slide presentations</a:t>
            </a:r>
            <a:r>
              <a:rPr lang="en-US" dirty="0" smtClean="0"/>
              <a:t>, illustrations</a:t>
            </a:r>
            <a:r>
              <a:rPr lang="en-US" dirty="0"/>
              <a:t>, posters, </a:t>
            </a:r>
            <a:r>
              <a:rPr lang="en-US" dirty="0" smtClean="0"/>
              <a:t>and </a:t>
            </a:r>
            <a:r>
              <a:rPr lang="en-US" dirty="0"/>
              <a:t>other visual props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few examples…</a:t>
            </a:r>
            <a:endParaRPr lang="en-US" dirty="0"/>
          </a:p>
        </p:txBody>
      </p:sp>
      <p:sp>
        <p:nvSpPr>
          <p:cNvPr id="3" name="Content Placeholder 2"/>
          <p:cNvSpPr>
            <a:spLocks noGrp="1"/>
          </p:cNvSpPr>
          <p:nvPr>
            <p:ph idx="1"/>
          </p:nvPr>
        </p:nvSpPr>
        <p:spPr/>
        <p:txBody>
          <a:bodyPr/>
          <a:lstStyle/>
          <a:p>
            <a:r>
              <a:rPr lang="en-US" b="1" dirty="0" smtClean="0"/>
              <a:t>Kinesthetic learner </a:t>
            </a:r>
            <a:r>
              <a:rPr lang="en-US" dirty="0" smtClean="0"/>
              <a:t>benefits </a:t>
            </a:r>
            <a:r>
              <a:rPr lang="en-US" dirty="0"/>
              <a:t>from taking things apart, </a:t>
            </a:r>
            <a:r>
              <a:rPr lang="en-US" dirty="0" smtClean="0"/>
              <a:t>making things </a:t>
            </a:r>
            <a:r>
              <a:rPr lang="en-US" dirty="0"/>
              <a:t>work, using their hands and </a:t>
            </a:r>
            <a:r>
              <a:rPr lang="en-US" dirty="0" smtClean="0"/>
              <a:t>tactile stimulation</a:t>
            </a:r>
          </a:p>
          <a:p>
            <a:r>
              <a:rPr lang="en-US" dirty="0" smtClean="0"/>
              <a:t>Consider using 3 </a:t>
            </a:r>
            <a:r>
              <a:rPr lang="en-US" dirty="0"/>
              <a:t>dimensional models and replicas</a:t>
            </a:r>
            <a:r>
              <a:rPr lang="en-US" dirty="0" smtClean="0"/>
              <a:t>, laboratory </a:t>
            </a:r>
            <a:r>
              <a:rPr lang="en-US" dirty="0"/>
              <a:t>sessions, scenarios and role-play</a:t>
            </a:r>
          </a:p>
        </p:txBody>
      </p:sp>
      <p:sp>
        <p:nvSpPr>
          <p:cNvPr id="4" name="TextBox 3"/>
          <p:cNvSpPr txBox="1"/>
          <p:nvPr/>
        </p:nvSpPr>
        <p:spPr>
          <a:xfrm>
            <a:off x="5486400" y="5486400"/>
            <a:ext cx="2667000" cy="369332"/>
          </a:xfrm>
          <a:prstGeom prst="rect">
            <a:avLst/>
          </a:prstGeom>
          <a:noFill/>
        </p:spPr>
        <p:txBody>
          <a:bodyPr wrap="square" rtlCol="0">
            <a:spAutoFit/>
          </a:bodyPr>
          <a:lstStyle/>
          <a:p>
            <a:r>
              <a:rPr lang="en-US" dirty="0" smtClean="0"/>
              <a:t>e.g. internet model</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few examples…</a:t>
            </a:r>
            <a:endParaRPr lang="en-US" dirty="0"/>
          </a:p>
        </p:txBody>
      </p:sp>
      <p:sp>
        <p:nvSpPr>
          <p:cNvPr id="3" name="Content Placeholder 2"/>
          <p:cNvSpPr>
            <a:spLocks noGrp="1"/>
          </p:cNvSpPr>
          <p:nvPr>
            <p:ph idx="1"/>
          </p:nvPr>
        </p:nvSpPr>
        <p:spPr/>
        <p:txBody>
          <a:bodyPr>
            <a:normAutofit/>
          </a:bodyPr>
          <a:lstStyle/>
          <a:p>
            <a:r>
              <a:rPr lang="en-US" b="1" dirty="0" smtClean="0"/>
              <a:t>Auditory learner </a:t>
            </a:r>
            <a:r>
              <a:rPr lang="en-US" dirty="0" smtClean="0"/>
              <a:t>benefits </a:t>
            </a:r>
            <a:r>
              <a:rPr lang="en-US" dirty="0"/>
              <a:t>from oral presentation </a:t>
            </a:r>
            <a:r>
              <a:rPr lang="en-US" dirty="0" smtClean="0"/>
              <a:t>of information</a:t>
            </a:r>
            <a:r>
              <a:rPr lang="en-US" dirty="0"/>
              <a:t>: discussion, listening, </a:t>
            </a:r>
            <a:r>
              <a:rPr lang="en-US" dirty="0" smtClean="0"/>
              <a:t>and verbalizing</a:t>
            </a:r>
          </a:p>
          <a:p>
            <a:r>
              <a:rPr lang="en-US" dirty="0" smtClean="0"/>
              <a:t>Consider using lectures, oral presentations and class discussions to stimulate learning</a:t>
            </a:r>
          </a:p>
          <a:p>
            <a:r>
              <a:rPr lang="en-US" dirty="0" smtClean="0"/>
              <a:t>Encourage </a:t>
            </a:r>
            <a:r>
              <a:rPr lang="en-US" dirty="0"/>
              <a:t>students to audiotape </a:t>
            </a:r>
            <a:r>
              <a:rPr lang="en-US" dirty="0" smtClean="0"/>
              <a:t>lesson</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3121</Words>
  <Application>Microsoft Office PowerPoint</Application>
  <PresentationFormat>On-screen Show (4:3)</PresentationFormat>
  <Paragraphs>372</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instruction experience project:  context description and needs assessment component</vt:lpstr>
      <vt:lpstr>Slide 2</vt:lpstr>
      <vt:lpstr>instruction experience project:  context description and needs assessment component</vt:lpstr>
      <vt:lpstr>interesting…BUT when/how could I use this information in my practice?</vt:lpstr>
      <vt:lpstr>Slide 5</vt:lpstr>
      <vt:lpstr>Slide 6</vt:lpstr>
      <vt:lpstr>A few examples…</vt:lpstr>
      <vt:lpstr>A few examples…</vt:lpstr>
      <vt:lpstr>A few examples…</vt:lpstr>
      <vt:lpstr>Slide 10</vt:lpstr>
      <vt:lpstr>YIKES!   </vt:lpstr>
      <vt:lpstr>Slide 12</vt:lpstr>
      <vt:lpstr>building relationships</vt:lpstr>
      <vt:lpstr>what do we mean by relationships?</vt:lpstr>
      <vt:lpstr>creating relationships</vt:lpstr>
      <vt:lpstr>Slide 16</vt:lpstr>
      <vt:lpstr>PechaKucha</vt:lpstr>
      <vt:lpstr>instructional design</vt:lpstr>
      <vt:lpstr>Slide 19</vt:lpstr>
      <vt:lpstr>learning objectives for today…</vt:lpstr>
      <vt:lpstr>instructional design is…</vt:lpstr>
      <vt:lpstr>steps in instructional design</vt:lpstr>
      <vt:lpstr>characteristics of instructional design </vt:lpstr>
      <vt:lpstr>instructional design models</vt:lpstr>
      <vt:lpstr>Merrill’s First Principles of Instruction</vt:lpstr>
      <vt:lpstr>model  of Gagné &amp; Briggs</vt:lpstr>
      <vt:lpstr>Slide 27</vt:lpstr>
      <vt:lpstr>ARCS</vt:lpstr>
      <vt:lpstr>Slide 29</vt:lpstr>
      <vt:lpstr>ADDIE</vt:lpstr>
      <vt:lpstr>Slide 31</vt:lpstr>
      <vt:lpstr>Slide 32</vt:lpstr>
      <vt:lpstr>Slide 33</vt:lpstr>
      <vt:lpstr>Slide 34</vt:lpstr>
      <vt:lpstr>Slide 35</vt:lpstr>
      <vt:lpstr>Slide 36</vt:lpstr>
      <vt:lpstr>Slide 37</vt:lpstr>
      <vt:lpstr>constraints and barriers in IL</vt:lpstr>
      <vt:lpstr>design challenges</vt:lpstr>
      <vt:lpstr>advantages of lecture/ demonstration</vt:lpstr>
      <vt:lpstr>advantages of discovery learning/reporting back</vt:lpstr>
      <vt:lpstr>potential solutions</vt:lpstr>
      <vt:lpstr>design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 experience project:  context description and needs assessment component</dc:title>
  <dc:creator>Dave</dc:creator>
  <cp:lastModifiedBy>Dave</cp:lastModifiedBy>
  <cp:revision>20</cp:revision>
  <dcterms:created xsi:type="dcterms:W3CDTF">2013-09-23T14:06:49Z</dcterms:created>
  <dcterms:modified xsi:type="dcterms:W3CDTF">2013-09-24T15:24:05Z</dcterms:modified>
</cp:coreProperties>
</file>