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57" r:id="rId3"/>
    <p:sldId id="258" r:id="rId4"/>
    <p:sldId id="259" r:id="rId5"/>
    <p:sldId id="260" r:id="rId6"/>
    <p:sldId id="261" r:id="rId7"/>
    <p:sldId id="262" r:id="rId8"/>
    <p:sldId id="263" r:id="rId9"/>
    <p:sldId id="264" r:id="rId10"/>
    <p:sldId id="265" r:id="rId11"/>
    <p:sldId id="266" r:id="rId12"/>
    <p:sldId id="291" r:id="rId13"/>
    <p:sldId id="267" r:id="rId14"/>
    <p:sldId id="268" r:id="rId15"/>
    <p:sldId id="269" r:id="rId16"/>
    <p:sldId id="270" r:id="rId17"/>
    <p:sldId id="271" r:id="rId18"/>
    <p:sldId id="272" r:id="rId19"/>
    <p:sldId id="273" r:id="rId20"/>
    <p:sldId id="274" r:id="rId21"/>
    <p:sldId id="275" r:id="rId22"/>
    <p:sldId id="276" r:id="rId23"/>
    <p:sldId id="277" r:id="rId24"/>
    <p:sldId id="292"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p:scale>
          <a:sx n="74" d="100"/>
          <a:sy n="74" d="100"/>
        </p:scale>
        <p:origin x="-3564" y="-10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23B2E-8B2A-A04B-B20F-E1133E4B2187}" type="doc">
      <dgm:prSet loTypeId="urn:microsoft.com/office/officeart/2005/8/layout/cycle8" loCatId="" qsTypeId="urn:microsoft.com/office/officeart/2005/8/quickstyle/simple1" qsCatId="simple" csTypeId="urn:microsoft.com/office/officeart/2005/8/colors/accent0_1" csCatId="mainScheme" phldr="1"/>
      <dgm:spPr/>
    </dgm:pt>
    <dgm:pt modelId="{BF36748A-583B-E942-89AB-EBD2FA945C7F}">
      <dgm:prSet phldrT="[Text]"/>
      <dgm:spPr/>
      <dgm:t>
        <a:bodyPr/>
        <a:lstStyle/>
        <a:p>
          <a:r>
            <a:rPr lang="en-US" dirty="0" smtClean="0"/>
            <a:t>client values &amp; concerns &amp; choices</a:t>
          </a:r>
          <a:endParaRPr lang="en-US" dirty="0"/>
        </a:p>
      </dgm:t>
    </dgm:pt>
    <dgm:pt modelId="{5E74B3E0-11A1-FF41-B4AB-B93D61C0F8FB}" type="parTrans" cxnId="{9F2E9240-BFAC-5F4E-9834-29F14760B191}">
      <dgm:prSet/>
      <dgm:spPr/>
      <dgm:t>
        <a:bodyPr/>
        <a:lstStyle/>
        <a:p>
          <a:endParaRPr lang="en-US"/>
        </a:p>
      </dgm:t>
    </dgm:pt>
    <dgm:pt modelId="{27CA1F19-864A-8845-BF59-5E633FDD46FB}" type="sibTrans" cxnId="{9F2E9240-BFAC-5F4E-9834-29F14760B191}">
      <dgm:prSet/>
      <dgm:spPr/>
      <dgm:t>
        <a:bodyPr/>
        <a:lstStyle/>
        <a:p>
          <a:endParaRPr lang="en-US"/>
        </a:p>
      </dgm:t>
    </dgm:pt>
    <dgm:pt modelId="{F67540BF-EE51-B646-A8CE-D63DA823072A}">
      <dgm:prSet phldrT="[Text]"/>
      <dgm:spPr/>
      <dgm:t>
        <a:bodyPr/>
        <a:lstStyle/>
        <a:p>
          <a:r>
            <a:rPr lang="en-US" dirty="0" smtClean="0"/>
            <a:t>evidence from research</a:t>
          </a:r>
          <a:endParaRPr lang="en-US" dirty="0"/>
        </a:p>
      </dgm:t>
    </dgm:pt>
    <dgm:pt modelId="{F2736D1B-25CA-3D4C-8343-94BA0B6A4C09}" type="parTrans" cxnId="{F31673E1-EA64-BE4A-B847-8BAA68922818}">
      <dgm:prSet/>
      <dgm:spPr/>
      <dgm:t>
        <a:bodyPr/>
        <a:lstStyle/>
        <a:p>
          <a:endParaRPr lang="en-US"/>
        </a:p>
      </dgm:t>
    </dgm:pt>
    <dgm:pt modelId="{178666EF-C740-C345-8381-B716748A4643}" type="sibTrans" cxnId="{F31673E1-EA64-BE4A-B847-8BAA68922818}">
      <dgm:prSet/>
      <dgm:spPr/>
      <dgm:t>
        <a:bodyPr/>
        <a:lstStyle/>
        <a:p>
          <a:endParaRPr lang="en-US"/>
        </a:p>
      </dgm:t>
    </dgm:pt>
    <dgm:pt modelId="{1BDCDE3D-537C-9541-94C6-A5F60047D761}">
      <dgm:prSet phldrT="[Text]"/>
      <dgm:spPr/>
      <dgm:t>
        <a:bodyPr/>
        <a:lstStyle/>
        <a:p>
          <a:r>
            <a:rPr lang="en-US" dirty="0" smtClean="0"/>
            <a:t>professional expertise &amp; own experience</a:t>
          </a:r>
          <a:endParaRPr lang="en-US" dirty="0"/>
        </a:p>
      </dgm:t>
    </dgm:pt>
    <dgm:pt modelId="{9737204B-B629-A64B-A2BA-ED8ADCBCDD46}" type="parTrans" cxnId="{8E4C2860-21ED-B04A-A47F-C6B7FC603079}">
      <dgm:prSet/>
      <dgm:spPr/>
      <dgm:t>
        <a:bodyPr/>
        <a:lstStyle/>
        <a:p>
          <a:endParaRPr lang="en-US"/>
        </a:p>
      </dgm:t>
    </dgm:pt>
    <dgm:pt modelId="{B101008E-DF39-394A-937C-6812CE5146B4}" type="sibTrans" cxnId="{8E4C2860-21ED-B04A-A47F-C6B7FC603079}">
      <dgm:prSet/>
      <dgm:spPr/>
      <dgm:t>
        <a:bodyPr/>
        <a:lstStyle/>
        <a:p>
          <a:endParaRPr lang="en-US"/>
        </a:p>
      </dgm:t>
    </dgm:pt>
    <dgm:pt modelId="{E3B446A6-551C-5841-8961-5C53BA86D1CD}" type="pres">
      <dgm:prSet presAssocID="{EA623B2E-8B2A-A04B-B20F-E1133E4B2187}" presName="compositeShape" presStyleCnt="0">
        <dgm:presLayoutVars>
          <dgm:chMax val="7"/>
          <dgm:dir/>
          <dgm:resizeHandles val="exact"/>
        </dgm:presLayoutVars>
      </dgm:prSet>
      <dgm:spPr/>
    </dgm:pt>
    <dgm:pt modelId="{47913F88-F3E3-E34F-A0AF-198634A800AD}" type="pres">
      <dgm:prSet presAssocID="{EA623B2E-8B2A-A04B-B20F-E1133E4B2187}" presName="wedge1" presStyleLbl="node1" presStyleIdx="0" presStyleCnt="3"/>
      <dgm:spPr/>
      <dgm:t>
        <a:bodyPr/>
        <a:lstStyle/>
        <a:p>
          <a:endParaRPr lang="en-US"/>
        </a:p>
      </dgm:t>
    </dgm:pt>
    <dgm:pt modelId="{203762D9-C269-1B40-AC76-3BC3DB7EA504}" type="pres">
      <dgm:prSet presAssocID="{EA623B2E-8B2A-A04B-B20F-E1133E4B2187}" presName="dummy1a" presStyleCnt="0"/>
      <dgm:spPr/>
    </dgm:pt>
    <dgm:pt modelId="{04366F07-3E68-2A4D-A078-CD793B70A92C}" type="pres">
      <dgm:prSet presAssocID="{EA623B2E-8B2A-A04B-B20F-E1133E4B2187}" presName="dummy1b" presStyleCnt="0"/>
      <dgm:spPr/>
    </dgm:pt>
    <dgm:pt modelId="{07F0A5A5-5D0D-2E43-8B52-B04D4A689957}" type="pres">
      <dgm:prSet presAssocID="{EA623B2E-8B2A-A04B-B20F-E1133E4B2187}" presName="wedge1Tx" presStyleLbl="node1" presStyleIdx="0" presStyleCnt="3">
        <dgm:presLayoutVars>
          <dgm:chMax val="0"/>
          <dgm:chPref val="0"/>
          <dgm:bulletEnabled val="1"/>
        </dgm:presLayoutVars>
      </dgm:prSet>
      <dgm:spPr/>
      <dgm:t>
        <a:bodyPr/>
        <a:lstStyle/>
        <a:p>
          <a:endParaRPr lang="en-US"/>
        </a:p>
      </dgm:t>
    </dgm:pt>
    <dgm:pt modelId="{E577253E-AEEC-6847-9B00-F56F6C1FE242}" type="pres">
      <dgm:prSet presAssocID="{EA623B2E-8B2A-A04B-B20F-E1133E4B2187}" presName="wedge2" presStyleLbl="node1" presStyleIdx="1" presStyleCnt="3"/>
      <dgm:spPr/>
      <dgm:t>
        <a:bodyPr/>
        <a:lstStyle/>
        <a:p>
          <a:endParaRPr lang="en-US"/>
        </a:p>
      </dgm:t>
    </dgm:pt>
    <dgm:pt modelId="{7F6BEE9A-AD5D-424E-B49D-46EBE2B1E048}" type="pres">
      <dgm:prSet presAssocID="{EA623B2E-8B2A-A04B-B20F-E1133E4B2187}" presName="dummy2a" presStyleCnt="0"/>
      <dgm:spPr/>
    </dgm:pt>
    <dgm:pt modelId="{A4F23217-222E-F346-9DD2-8F190EC944CC}" type="pres">
      <dgm:prSet presAssocID="{EA623B2E-8B2A-A04B-B20F-E1133E4B2187}" presName="dummy2b" presStyleCnt="0"/>
      <dgm:spPr/>
    </dgm:pt>
    <dgm:pt modelId="{102ED21D-8738-4A4D-A624-0A67A1EADC57}" type="pres">
      <dgm:prSet presAssocID="{EA623B2E-8B2A-A04B-B20F-E1133E4B2187}" presName="wedge2Tx" presStyleLbl="node1" presStyleIdx="1" presStyleCnt="3">
        <dgm:presLayoutVars>
          <dgm:chMax val="0"/>
          <dgm:chPref val="0"/>
          <dgm:bulletEnabled val="1"/>
        </dgm:presLayoutVars>
      </dgm:prSet>
      <dgm:spPr/>
      <dgm:t>
        <a:bodyPr/>
        <a:lstStyle/>
        <a:p>
          <a:endParaRPr lang="en-US"/>
        </a:p>
      </dgm:t>
    </dgm:pt>
    <dgm:pt modelId="{5BE2071D-D90E-1A4C-A5B2-9BBD414A9530}" type="pres">
      <dgm:prSet presAssocID="{EA623B2E-8B2A-A04B-B20F-E1133E4B2187}" presName="wedge3" presStyleLbl="node1" presStyleIdx="2" presStyleCnt="3"/>
      <dgm:spPr/>
      <dgm:t>
        <a:bodyPr/>
        <a:lstStyle/>
        <a:p>
          <a:endParaRPr lang="en-US"/>
        </a:p>
      </dgm:t>
    </dgm:pt>
    <dgm:pt modelId="{B5D694EE-01E4-5140-A8E0-E1EB6254FDA4}" type="pres">
      <dgm:prSet presAssocID="{EA623B2E-8B2A-A04B-B20F-E1133E4B2187}" presName="dummy3a" presStyleCnt="0"/>
      <dgm:spPr/>
    </dgm:pt>
    <dgm:pt modelId="{1B230103-34C3-2D4E-8376-8A2D136DD7ED}" type="pres">
      <dgm:prSet presAssocID="{EA623B2E-8B2A-A04B-B20F-E1133E4B2187}" presName="dummy3b" presStyleCnt="0"/>
      <dgm:spPr/>
    </dgm:pt>
    <dgm:pt modelId="{21F7F192-BC0B-A049-B74C-4199F7C9BE75}" type="pres">
      <dgm:prSet presAssocID="{EA623B2E-8B2A-A04B-B20F-E1133E4B2187}" presName="wedge3Tx" presStyleLbl="node1" presStyleIdx="2" presStyleCnt="3">
        <dgm:presLayoutVars>
          <dgm:chMax val="0"/>
          <dgm:chPref val="0"/>
          <dgm:bulletEnabled val="1"/>
        </dgm:presLayoutVars>
      </dgm:prSet>
      <dgm:spPr/>
      <dgm:t>
        <a:bodyPr/>
        <a:lstStyle/>
        <a:p>
          <a:endParaRPr lang="en-US"/>
        </a:p>
      </dgm:t>
    </dgm:pt>
    <dgm:pt modelId="{63B5E880-4333-E94A-9432-76AAE2B0D895}" type="pres">
      <dgm:prSet presAssocID="{27CA1F19-864A-8845-BF59-5E633FDD46FB}" presName="arrowWedge1" presStyleLbl="fgSibTrans2D1" presStyleIdx="0" presStyleCnt="3"/>
      <dgm:spPr/>
    </dgm:pt>
    <dgm:pt modelId="{99C685B6-2625-144A-B209-1DABB6E915BF}" type="pres">
      <dgm:prSet presAssocID="{178666EF-C740-C345-8381-B716748A4643}" presName="arrowWedge2" presStyleLbl="fgSibTrans2D1" presStyleIdx="1" presStyleCnt="3"/>
      <dgm:spPr/>
    </dgm:pt>
    <dgm:pt modelId="{1147E432-0889-924B-B2AD-52DCE6C3EC56}" type="pres">
      <dgm:prSet presAssocID="{B101008E-DF39-394A-937C-6812CE5146B4}" presName="arrowWedge3" presStyleLbl="fgSibTrans2D1" presStyleIdx="2" presStyleCnt="3"/>
      <dgm:spPr/>
    </dgm:pt>
  </dgm:ptLst>
  <dgm:cxnLst>
    <dgm:cxn modelId="{1A99E98F-F852-4B74-ACAF-324F67B1BAA9}" type="presOf" srcId="{EA623B2E-8B2A-A04B-B20F-E1133E4B2187}" destId="{E3B446A6-551C-5841-8961-5C53BA86D1CD}" srcOrd="0" destOrd="0" presId="urn:microsoft.com/office/officeart/2005/8/layout/cycle8"/>
    <dgm:cxn modelId="{13EE9F45-CE40-4906-9370-17FFCAD5B294}" type="presOf" srcId="{1BDCDE3D-537C-9541-94C6-A5F60047D761}" destId="{21F7F192-BC0B-A049-B74C-4199F7C9BE75}" srcOrd="1" destOrd="0" presId="urn:microsoft.com/office/officeart/2005/8/layout/cycle8"/>
    <dgm:cxn modelId="{EBB7E7F6-A446-4A87-BC12-E6BE06D8A412}" type="presOf" srcId="{F67540BF-EE51-B646-A8CE-D63DA823072A}" destId="{E577253E-AEEC-6847-9B00-F56F6C1FE242}" srcOrd="0" destOrd="0" presId="urn:microsoft.com/office/officeart/2005/8/layout/cycle8"/>
    <dgm:cxn modelId="{04556701-0C63-4C4A-A056-982A70BAD6B6}" type="presOf" srcId="{BF36748A-583B-E942-89AB-EBD2FA945C7F}" destId="{47913F88-F3E3-E34F-A0AF-198634A800AD}" srcOrd="0" destOrd="0" presId="urn:microsoft.com/office/officeart/2005/8/layout/cycle8"/>
    <dgm:cxn modelId="{9F2E9240-BFAC-5F4E-9834-29F14760B191}" srcId="{EA623B2E-8B2A-A04B-B20F-E1133E4B2187}" destId="{BF36748A-583B-E942-89AB-EBD2FA945C7F}" srcOrd="0" destOrd="0" parTransId="{5E74B3E0-11A1-FF41-B4AB-B93D61C0F8FB}" sibTransId="{27CA1F19-864A-8845-BF59-5E633FDD46FB}"/>
    <dgm:cxn modelId="{F31673E1-EA64-BE4A-B847-8BAA68922818}" srcId="{EA623B2E-8B2A-A04B-B20F-E1133E4B2187}" destId="{F67540BF-EE51-B646-A8CE-D63DA823072A}" srcOrd="1" destOrd="0" parTransId="{F2736D1B-25CA-3D4C-8343-94BA0B6A4C09}" sibTransId="{178666EF-C740-C345-8381-B716748A4643}"/>
    <dgm:cxn modelId="{9E01F9ED-2B4C-42B8-946A-41219CA4542F}" type="presOf" srcId="{F67540BF-EE51-B646-A8CE-D63DA823072A}" destId="{102ED21D-8738-4A4D-A624-0A67A1EADC57}" srcOrd="1" destOrd="0" presId="urn:microsoft.com/office/officeart/2005/8/layout/cycle8"/>
    <dgm:cxn modelId="{B6DD740B-8FBA-4BA7-9E91-A5A62066894B}" type="presOf" srcId="{BF36748A-583B-E942-89AB-EBD2FA945C7F}" destId="{07F0A5A5-5D0D-2E43-8B52-B04D4A689957}" srcOrd="1" destOrd="0" presId="urn:microsoft.com/office/officeart/2005/8/layout/cycle8"/>
    <dgm:cxn modelId="{8E4C2860-21ED-B04A-A47F-C6B7FC603079}" srcId="{EA623B2E-8B2A-A04B-B20F-E1133E4B2187}" destId="{1BDCDE3D-537C-9541-94C6-A5F60047D761}" srcOrd="2" destOrd="0" parTransId="{9737204B-B629-A64B-A2BA-ED8ADCBCDD46}" sibTransId="{B101008E-DF39-394A-937C-6812CE5146B4}"/>
    <dgm:cxn modelId="{623B2098-4505-4D7C-9EB2-B41A8F47B911}" type="presOf" srcId="{1BDCDE3D-537C-9541-94C6-A5F60047D761}" destId="{5BE2071D-D90E-1A4C-A5B2-9BBD414A9530}" srcOrd="0" destOrd="0" presId="urn:microsoft.com/office/officeart/2005/8/layout/cycle8"/>
    <dgm:cxn modelId="{66F4EAEE-9D45-40E7-9A01-297E110BEEFE}" type="presParOf" srcId="{E3B446A6-551C-5841-8961-5C53BA86D1CD}" destId="{47913F88-F3E3-E34F-A0AF-198634A800AD}" srcOrd="0" destOrd="0" presId="urn:microsoft.com/office/officeart/2005/8/layout/cycle8"/>
    <dgm:cxn modelId="{6E01B222-045A-46F4-8486-FB5C9A276154}" type="presParOf" srcId="{E3B446A6-551C-5841-8961-5C53BA86D1CD}" destId="{203762D9-C269-1B40-AC76-3BC3DB7EA504}" srcOrd="1" destOrd="0" presId="urn:microsoft.com/office/officeart/2005/8/layout/cycle8"/>
    <dgm:cxn modelId="{51007123-F3C8-4E26-817C-EFEB3AEFB2A3}" type="presParOf" srcId="{E3B446A6-551C-5841-8961-5C53BA86D1CD}" destId="{04366F07-3E68-2A4D-A078-CD793B70A92C}" srcOrd="2" destOrd="0" presId="urn:microsoft.com/office/officeart/2005/8/layout/cycle8"/>
    <dgm:cxn modelId="{AC678143-32C0-42EE-9683-690DD42569DE}" type="presParOf" srcId="{E3B446A6-551C-5841-8961-5C53BA86D1CD}" destId="{07F0A5A5-5D0D-2E43-8B52-B04D4A689957}" srcOrd="3" destOrd="0" presId="urn:microsoft.com/office/officeart/2005/8/layout/cycle8"/>
    <dgm:cxn modelId="{3F61C71D-5CFC-4959-B304-982C4B9E3BBD}" type="presParOf" srcId="{E3B446A6-551C-5841-8961-5C53BA86D1CD}" destId="{E577253E-AEEC-6847-9B00-F56F6C1FE242}" srcOrd="4" destOrd="0" presId="urn:microsoft.com/office/officeart/2005/8/layout/cycle8"/>
    <dgm:cxn modelId="{DFC4327A-A3B5-4B06-8C74-2166451719FD}" type="presParOf" srcId="{E3B446A6-551C-5841-8961-5C53BA86D1CD}" destId="{7F6BEE9A-AD5D-424E-B49D-46EBE2B1E048}" srcOrd="5" destOrd="0" presId="urn:microsoft.com/office/officeart/2005/8/layout/cycle8"/>
    <dgm:cxn modelId="{D7666FD9-DB5C-42DA-A951-542B4E8DC8E8}" type="presParOf" srcId="{E3B446A6-551C-5841-8961-5C53BA86D1CD}" destId="{A4F23217-222E-F346-9DD2-8F190EC944CC}" srcOrd="6" destOrd="0" presId="urn:microsoft.com/office/officeart/2005/8/layout/cycle8"/>
    <dgm:cxn modelId="{FF21B824-D998-4819-817E-FF645C99C7A5}" type="presParOf" srcId="{E3B446A6-551C-5841-8961-5C53BA86D1CD}" destId="{102ED21D-8738-4A4D-A624-0A67A1EADC57}" srcOrd="7" destOrd="0" presId="urn:microsoft.com/office/officeart/2005/8/layout/cycle8"/>
    <dgm:cxn modelId="{ECC58845-6426-4A8F-9326-EFE8BAD54074}" type="presParOf" srcId="{E3B446A6-551C-5841-8961-5C53BA86D1CD}" destId="{5BE2071D-D90E-1A4C-A5B2-9BBD414A9530}" srcOrd="8" destOrd="0" presId="urn:microsoft.com/office/officeart/2005/8/layout/cycle8"/>
    <dgm:cxn modelId="{B5B8268E-7B88-47E0-8334-00E895B3CA38}" type="presParOf" srcId="{E3B446A6-551C-5841-8961-5C53BA86D1CD}" destId="{B5D694EE-01E4-5140-A8E0-E1EB6254FDA4}" srcOrd="9" destOrd="0" presId="urn:microsoft.com/office/officeart/2005/8/layout/cycle8"/>
    <dgm:cxn modelId="{F4D5B19E-3930-4842-A7C1-3B42C68F68ED}" type="presParOf" srcId="{E3B446A6-551C-5841-8961-5C53BA86D1CD}" destId="{1B230103-34C3-2D4E-8376-8A2D136DD7ED}" srcOrd="10" destOrd="0" presId="urn:microsoft.com/office/officeart/2005/8/layout/cycle8"/>
    <dgm:cxn modelId="{4D7D7366-E7FA-492B-A1B9-B196A2559006}" type="presParOf" srcId="{E3B446A6-551C-5841-8961-5C53BA86D1CD}" destId="{21F7F192-BC0B-A049-B74C-4199F7C9BE75}" srcOrd="11" destOrd="0" presId="urn:microsoft.com/office/officeart/2005/8/layout/cycle8"/>
    <dgm:cxn modelId="{95B5F3AE-6ED1-4188-9A06-01274FFC884A}" type="presParOf" srcId="{E3B446A6-551C-5841-8961-5C53BA86D1CD}" destId="{63B5E880-4333-E94A-9432-76AAE2B0D895}" srcOrd="12" destOrd="0" presId="urn:microsoft.com/office/officeart/2005/8/layout/cycle8"/>
    <dgm:cxn modelId="{E9BD3252-7A26-45F6-8ECC-5FFCFF283109}" type="presParOf" srcId="{E3B446A6-551C-5841-8961-5C53BA86D1CD}" destId="{99C685B6-2625-144A-B209-1DABB6E915BF}" srcOrd="13" destOrd="0" presId="urn:microsoft.com/office/officeart/2005/8/layout/cycle8"/>
    <dgm:cxn modelId="{BC1E70A9-1A1A-4C6C-B2B8-8C6704A20AD8}" type="presParOf" srcId="{E3B446A6-551C-5841-8961-5C53BA86D1CD}" destId="{1147E432-0889-924B-B2AD-52DCE6C3EC56}"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0C7E02-CAEA-DD4D-AED6-FAAA6E6B7D7E}" type="doc">
      <dgm:prSet loTypeId="urn:microsoft.com/office/officeart/2005/8/layout/vProcess5" loCatId="" qsTypeId="urn:microsoft.com/office/officeart/2005/8/quickstyle/simple4" qsCatId="simple" csTypeId="urn:microsoft.com/office/officeart/2005/8/colors/colorful1#1" csCatId="colorful" phldr="1"/>
      <dgm:spPr/>
      <dgm:t>
        <a:bodyPr/>
        <a:lstStyle/>
        <a:p>
          <a:endParaRPr lang="en-US"/>
        </a:p>
      </dgm:t>
    </dgm:pt>
    <dgm:pt modelId="{59C74957-1D37-3340-9701-3EA2DC8F695A}">
      <dgm:prSet phldrT="[Text]"/>
      <dgm:spPr/>
      <dgm:t>
        <a:bodyPr/>
        <a:lstStyle/>
        <a:p>
          <a:r>
            <a:rPr lang="en-US" dirty="0" smtClean="0"/>
            <a:t>Formulate question [PICO]</a:t>
          </a:r>
          <a:endParaRPr lang="en-US" dirty="0"/>
        </a:p>
      </dgm:t>
    </dgm:pt>
    <dgm:pt modelId="{A8D09989-FFC4-054C-906B-FA055D5B70BB}" type="parTrans" cxnId="{76C63D37-0E23-3346-947B-AD6925BC157F}">
      <dgm:prSet/>
      <dgm:spPr/>
      <dgm:t>
        <a:bodyPr/>
        <a:lstStyle/>
        <a:p>
          <a:endParaRPr lang="en-US"/>
        </a:p>
      </dgm:t>
    </dgm:pt>
    <dgm:pt modelId="{76B0165B-8643-624E-9382-5699ADF4A646}" type="sibTrans" cxnId="{76C63D37-0E23-3346-947B-AD6925BC157F}">
      <dgm:prSet/>
      <dgm:spPr/>
      <dgm:t>
        <a:bodyPr/>
        <a:lstStyle/>
        <a:p>
          <a:endParaRPr lang="en-US"/>
        </a:p>
      </dgm:t>
    </dgm:pt>
    <dgm:pt modelId="{25812FEB-C7AC-5D49-A9D3-7960D7A7B2FE}">
      <dgm:prSet phldrT="[Text]"/>
      <dgm:spPr/>
      <dgm:t>
        <a:bodyPr/>
        <a:lstStyle/>
        <a:p>
          <a:r>
            <a:rPr lang="en-US" dirty="0" smtClean="0"/>
            <a:t>Identify evidence</a:t>
          </a:r>
          <a:endParaRPr lang="en-US" dirty="0"/>
        </a:p>
      </dgm:t>
    </dgm:pt>
    <dgm:pt modelId="{8C0A9274-0EC6-EB46-9107-BD145D12EDFF}" type="parTrans" cxnId="{22D36EF1-B998-DA4E-817E-3DE3F54F2452}">
      <dgm:prSet/>
      <dgm:spPr/>
      <dgm:t>
        <a:bodyPr/>
        <a:lstStyle/>
        <a:p>
          <a:endParaRPr lang="en-US"/>
        </a:p>
      </dgm:t>
    </dgm:pt>
    <dgm:pt modelId="{B5501B58-95D2-7F48-AB33-7681E3D4905C}" type="sibTrans" cxnId="{22D36EF1-B998-DA4E-817E-3DE3F54F2452}">
      <dgm:prSet/>
      <dgm:spPr/>
      <dgm:t>
        <a:bodyPr/>
        <a:lstStyle/>
        <a:p>
          <a:endParaRPr lang="en-US"/>
        </a:p>
      </dgm:t>
    </dgm:pt>
    <dgm:pt modelId="{A0615C1A-A878-0848-88A5-0C22277D9529}">
      <dgm:prSet phldrT="[Text]"/>
      <dgm:spPr/>
      <dgm:t>
        <a:bodyPr/>
        <a:lstStyle/>
        <a:p>
          <a:r>
            <a:rPr lang="en-US" dirty="0" smtClean="0"/>
            <a:t>Critically appraise evidence</a:t>
          </a:r>
          <a:endParaRPr lang="en-US" dirty="0"/>
        </a:p>
      </dgm:t>
    </dgm:pt>
    <dgm:pt modelId="{6446E62E-D8EC-104E-8722-20DE2A54886D}" type="parTrans" cxnId="{A7D7EA74-D480-8D46-9607-E5B18E8EF1E1}">
      <dgm:prSet/>
      <dgm:spPr/>
      <dgm:t>
        <a:bodyPr/>
        <a:lstStyle/>
        <a:p>
          <a:endParaRPr lang="en-US"/>
        </a:p>
      </dgm:t>
    </dgm:pt>
    <dgm:pt modelId="{9868925B-7E1F-F740-BD40-C1E8C5F7C3A3}" type="sibTrans" cxnId="{A7D7EA74-D480-8D46-9607-E5B18E8EF1E1}">
      <dgm:prSet/>
      <dgm:spPr/>
      <dgm:t>
        <a:bodyPr/>
        <a:lstStyle/>
        <a:p>
          <a:endParaRPr lang="en-US"/>
        </a:p>
      </dgm:t>
    </dgm:pt>
    <dgm:pt modelId="{67B8C8E1-667E-A546-9B9F-FF60C94A1DF3}">
      <dgm:prSet phldrT="[Text]"/>
      <dgm:spPr/>
      <dgm:t>
        <a:bodyPr/>
        <a:lstStyle/>
        <a:p>
          <a:r>
            <a:rPr lang="en-US" dirty="0" smtClean="0"/>
            <a:t>Apply evidence to situation</a:t>
          </a:r>
          <a:endParaRPr lang="en-US" dirty="0"/>
        </a:p>
      </dgm:t>
    </dgm:pt>
    <dgm:pt modelId="{693808E2-DD7F-8A46-BBD6-EDC148886A33}" type="parTrans" cxnId="{0CE7D061-EBBB-0840-B799-89EAF7C30A24}">
      <dgm:prSet/>
      <dgm:spPr/>
      <dgm:t>
        <a:bodyPr/>
        <a:lstStyle/>
        <a:p>
          <a:endParaRPr lang="en-US"/>
        </a:p>
      </dgm:t>
    </dgm:pt>
    <dgm:pt modelId="{4FB57975-6B57-F144-A81D-8D4D7FFF6990}" type="sibTrans" cxnId="{0CE7D061-EBBB-0840-B799-89EAF7C30A24}">
      <dgm:prSet/>
      <dgm:spPr/>
      <dgm:t>
        <a:bodyPr/>
        <a:lstStyle/>
        <a:p>
          <a:endParaRPr lang="en-US"/>
        </a:p>
      </dgm:t>
    </dgm:pt>
    <dgm:pt modelId="{CCF073AA-6551-744D-8F60-2F7D27DFF234}">
      <dgm:prSet phldrT="[Text]"/>
      <dgm:spPr/>
      <dgm:t>
        <a:bodyPr/>
        <a:lstStyle/>
        <a:p>
          <a:r>
            <a:rPr lang="en-US" dirty="0" smtClean="0"/>
            <a:t>Evaluate outcome</a:t>
          </a:r>
          <a:endParaRPr lang="en-US" dirty="0"/>
        </a:p>
      </dgm:t>
    </dgm:pt>
    <dgm:pt modelId="{22BED08C-225C-A441-98A7-F1E8C23EE567}" type="parTrans" cxnId="{B4EBEB11-E200-644A-A751-611BD2F25AE5}">
      <dgm:prSet/>
      <dgm:spPr/>
      <dgm:t>
        <a:bodyPr/>
        <a:lstStyle/>
        <a:p>
          <a:endParaRPr lang="en-US"/>
        </a:p>
      </dgm:t>
    </dgm:pt>
    <dgm:pt modelId="{5BC8793B-5296-1A45-8461-09D853E54092}" type="sibTrans" cxnId="{B4EBEB11-E200-644A-A751-611BD2F25AE5}">
      <dgm:prSet/>
      <dgm:spPr/>
      <dgm:t>
        <a:bodyPr/>
        <a:lstStyle/>
        <a:p>
          <a:endParaRPr lang="en-US"/>
        </a:p>
      </dgm:t>
    </dgm:pt>
    <dgm:pt modelId="{D8020ECA-50E7-8E45-918B-6FB3ACAB41EE}" type="pres">
      <dgm:prSet presAssocID="{E40C7E02-CAEA-DD4D-AED6-FAAA6E6B7D7E}" presName="outerComposite" presStyleCnt="0">
        <dgm:presLayoutVars>
          <dgm:chMax val="5"/>
          <dgm:dir/>
          <dgm:resizeHandles val="exact"/>
        </dgm:presLayoutVars>
      </dgm:prSet>
      <dgm:spPr/>
      <dgm:t>
        <a:bodyPr/>
        <a:lstStyle/>
        <a:p>
          <a:endParaRPr lang="en-US"/>
        </a:p>
      </dgm:t>
    </dgm:pt>
    <dgm:pt modelId="{35A9D606-66E7-FE45-B1C4-402B3A041EFC}" type="pres">
      <dgm:prSet presAssocID="{E40C7E02-CAEA-DD4D-AED6-FAAA6E6B7D7E}" presName="dummyMaxCanvas" presStyleCnt="0">
        <dgm:presLayoutVars/>
      </dgm:prSet>
      <dgm:spPr/>
    </dgm:pt>
    <dgm:pt modelId="{D6C42344-9838-074F-B58E-FBCA2BA6D650}" type="pres">
      <dgm:prSet presAssocID="{E40C7E02-CAEA-DD4D-AED6-FAAA6E6B7D7E}" presName="FiveNodes_1" presStyleLbl="node1" presStyleIdx="0" presStyleCnt="5">
        <dgm:presLayoutVars>
          <dgm:bulletEnabled val="1"/>
        </dgm:presLayoutVars>
      </dgm:prSet>
      <dgm:spPr/>
      <dgm:t>
        <a:bodyPr/>
        <a:lstStyle/>
        <a:p>
          <a:endParaRPr lang="en-US"/>
        </a:p>
      </dgm:t>
    </dgm:pt>
    <dgm:pt modelId="{45B9B993-1807-F14F-A04D-15D4B274E4A5}" type="pres">
      <dgm:prSet presAssocID="{E40C7E02-CAEA-DD4D-AED6-FAAA6E6B7D7E}" presName="FiveNodes_2" presStyleLbl="node1" presStyleIdx="1" presStyleCnt="5">
        <dgm:presLayoutVars>
          <dgm:bulletEnabled val="1"/>
        </dgm:presLayoutVars>
      </dgm:prSet>
      <dgm:spPr/>
      <dgm:t>
        <a:bodyPr/>
        <a:lstStyle/>
        <a:p>
          <a:endParaRPr lang="en-US"/>
        </a:p>
      </dgm:t>
    </dgm:pt>
    <dgm:pt modelId="{5EB5F3A0-9E2E-1D4B-9450-738E4B61357D}" type="pres">
      <dgm:prSet presAssocID="{E40C7E02-CAEA-DD4D-AED6-FAAA6E6B7D7E}" presName="FiveNodes_3" presStyleLbl="node1" presStyleIdx="2" presStyleCnt="5">
        <dgm:presLayoutVars>
          <dgm:bulletEnabled val="1"/>
        </dgm:presLayoutVars>
      </dgm:prSet>
      <dgm:spPr/>
      <dgm:t>
        <a:bodyPr/>
        <a:lstStyle/>
        <a:p>
          <a:endParaRPr lang="en-US"/>
        </a:p>
      </dgm:t>
    </dgm:pt>
    <dgm:pt modelId="{57C5E87B-CE7F-E945-8E65-8EA19D6D0213}" type="pres">
      <dgm:prSet presAssocID="{E40C7E02-CAEA-DD4D-AED6-FAAA6E6B7D7E}" presName="FiveNodes_4" presStyleLbl="node1" presStyleIdx="3" presStyleCnt="5">
        <dgm:presLayoutVars>
          <dgm:bulletEnabled val="1"/>
        </dgm:presLayoutVars>
      </dgm:prSet>
      <dgm:spPr/>
      <dgm:t>
        <a:bodyPr/>
        <a:lstStyle/>
        <a:p>
          <a:endParaRPr lang="en-US"/>
        </a:p>
      </dgm:t>
    </dgm:pt>
    <dgm:pt modelId="{3EB4FF63-38F0-F245-B4AD-57B8B9DF3C0C}" type="pres">
      <dgm:prSet presAssocID="{E40C7E02-CAEA-DD4D-AED6-FAAA6E6B7D7E}" presName="FiveNodes_5" presStyleLbl="node1" presStyleIdx="4" presStyleCnt="5">
        <dgm:presLayoutVars>
          <dgm:bulletEnabled val="1"/>
        </dgm:presLayoutVars>
      </dgm:prSet>
      <dgm:spPr/>
      <dgm:t>
        <a:bodyPr/>
        <a:lstStyle/>
        <a:p>
          <a:endParaRPr lang="en-US"/>
        </a:p>
      </dgm:t>
    </dgm:pt>
    <dgm:pt modelId="{EC10741A-A667-E947-ADA2-8FE9A35984D7}" type="pres">
      <dgm:prSet presAssocID="{E40C7E02-CAEA-DD4D-AED6-FAAA6E6B7D7E}" presName="FiveConn_1-2" presStyleLbl="fgAccFollowNode1" presStyleIdx="0" presStyleCnt="4">
        <dgm:presLayoutVars>
          <dgm:bulletEnabled val="1"/>
        </dgm:presLayoutVars>
      </dgm:prSet>
      <dgm:spPr/>
      <dgm:t>
        <a:bodyPr/>
        <a:lstStyle/>
        <a:p>
          <a:endParaRPr lang="en-US"/>
        </a:p>
      </dgm:t>
    </dgm:pt>
    <dgm:pt modelId="{554BFABD-A846-6A4D-BE47-C6CE6876F3AA}" type="pres">
      <dgm:prSet presAssocID="{E40C7E02-CAEA-DD4D-AED6-FAAA6E6B7D7E}" presName="FiveConn_2-3" presStyleLbl="fgAccFollowNode1" presStyleIdx="1" presStyleCnt="4">
        <dgm:presLayoutVars>
          <dgm:bulletEnabled val="1"/>
        </dgm:presLayoutVars>
      </dgm:prSet>
      <dgm:spPr/>
      <dgm:t>
        <a:bodyPr/>
        <a:lstStyle/>
        <a:p>
          <a:endParaRPr lang="en-US"/>
        </a:p>
      </dgm:t>
    </dgm:pt>
    <dgm:pt modelId="{060079C0-685D-D54A-9C58-C64E91F252CB}" type="pres">
      <dgm:prSet presAssocID="{E40C7E02-CAEA-DD4D-AED6-FAAA6E6B7D7E}" presName="FiveConn_3-4" presStyleLbl="fgAccFollowNode1" presStyleIdx="2" presStyleCnt="4">
        <dgm:presLayoutVars>
          <dgm:bulletEnabled val="1"/>
        </dgm:presLayoutVars>
      </dgm:prSet>
      <dgm:spPr/>
      <dgm:t>
        <a:bodyPr/>
        <a:lstStyle/>
        <a:p>
          <a:endParaRPr lang="en-US"/>
        </a:p>
      </dgm:t>
    </dgm:pt>
    <dgm:pt modelId="{F13C55FC-2331-1E48-ADD6-4BDF3AE97F97}" type="pres">
      <dgm:prSet presAssocID="{E40C7E02-CAEA-DD4D-AED6-FAAA6E6B7D7E}" presName="FiveConn_4-5" presStyleLbl="fgAccFollowNode1" presStyleIdx="3" presStyleCnt="4">
        <dgm:presLayoutVars>
          <dgm:bulletEnabled val="1"/>
        </dgm:presLayoutVars>
      </dgm:prSet>
      <dgm:spPr/>
      <dgm:t>
        <a:bodyPr/>
        <a:lstStyle/>
        <a:p>
          <a:endParaRPr lang="en-US"/>
        </a:p>
      </dgm:t>
    </dgm:pt>
    <dgm:pt modelId="{9E76073B-6BDA-C74B-90C2-95DAF3C10565}" type="pres">
      <dgm:prSet presAssocID="{E40C7E02-CAEA-DD4D-AED6-FAAA6E6B7D7E}" presName="FiveNodes_1_text" presStyleLbl="node1" presStyleIdx="4" presStyleCnt="5">
        <dgm:presLayoutVars>
          <dgm:bulletEnabled val="1"/>
        </dgm:presLayoutVars>
      </dgm:prSet>
      <dgm:spPr/>
      <dgm:t>
        <a:bodyPr/>
        <a:lstStyle/>
        <a:p>
          <a:endParaRPr lang="en-US"/>
        </a:p>
      </dgm:t>
    </dgm:pt>
    <dgm:pt modelId="{7FB19906-6343-8C4F-A16A-B8549C2A86ED}" type="pres">
      <dgm:prSet presAssocID="{E40C7E02-CAEA-DD4D-AED6-FAAA6E6B7D7E}" presName="FiveNodes_2_text" presStyleLbl="node1" presStyleIdx="4" presStyleCnt="5">
        <dgm:presLayoutVars>
          <dgm:bulletEnabled val="1"/>
        </dgm:presLayoutVars>
      </dgm:prSet>
      <dgm:spPr/>
      <dgm:t>
        <a:bodyPr/>
        <a:lstStyle/>
        <a:p>
          <a:endParaRPr lang="en-US"/>
        </a:p>
      </dgm:t>
    </dgm:pt>
    <dgm:pt modelId="{998E550C-80D5-E24F-AA41-6F87C85F1225}" type="pres">
      <dgm:prSet presAssocID="{E40C7E02-CAEA-DD4D-AED6-FAAA6E6B7D7E}" presName="FiveNodes_3_text" presStyleLbl="node1" presStyleIdx="4" presStyleCnt="5">
        <dgm:presLayoutVars>
          <dgm:bulletEnabled val="1"/>
        </dgm:presLayoutVars>
      </dgm:prSet>
      <dgm:spPr/>
      <dgm:t>
        <a:bodyPr/>
        <a:lstStyle/>
        <a:p>
          <a:endParaRPr lang="en-US"/>
        </a:p>
      </dgm:t>
    </dgm:pt>
    <dgm:pt modelId="{B769A463-781D-4041-A8FA-CDC0D77CD571}" type="pres">
      <dgm:prSet presAssocID="{E40C7E02-CAEA-DD4D-AED6-FAAA6E6B7D7E}" presName="FiveNodes_4_text" presStyleLbl="node1" presStyleIdx="4" presStyleCnt="5">
        <dgm:presLayoutVars>
          <dgm:bulletEnabled val="1"/>
        </dgm:presLayoutVars>
      </dgm:prSet>
      <dgm:spPr/>
      <dgm:t>
        <a:bodyPr/>
        <a:lstStyle/>
        <a:p>
          <a:endParaRPr lang="en-US"/>
        </a:p>
      </dgm:t>
    </dgm:pt>
    <dgm:pt modelId="{0F00822B-37CF-BF46-B19F-33FD30376A0D}" type="pres">
      <dgm:prSet presAssocID="{E40C7E02-CAEA-DD4D-AED6-FAAA6E6B7D7E}" presName="FiveNodes_5_text" presStyleLbl="node1" presStyleIdx="4" presStyleCnt="5">
        <dgm:presLayoutVars>
          <dgm:bulletEnabled val="1"/>
        </dgm:presLayoutVars>
      </dgm:prSet>
      <dgm:spPr/>
      <dgm:t>
        <a:bodyPr/>
        <a:lstStyle/>
        <a:p>
          <a:endParaRPr lang="en-US"/>
        </a:p>
      </dgm:t>
    </dgm:pt>
  </dgm:ptLst>
  <dgm:cxnLst>
    <dgm:cxn modelId="{0978552C-DCC5-49D0-B1F1-FB7D4FE6FE47}" type="presOf" srcId="{76B0165B-8643-624E-9382-5699ADF4A646}" destId="{EC10741A-A667-E947-ADA2-8FE9A35984D7}" srcOrd="0" destOrd="0" presId="urn:microsoft.com/office/officeart/2005/8/layout/vProcess5"/>
    <dgm:cxn modelId="{BCEFF1F4-0761-4449-8C38-465B09E8A8AC}" type="presOf" srcId="{59C74957-1D37-3340-9701-3EA2DC8F695A}" destId="{9E76073B-6BDA-C74B-90C2-95DAF3C10565}" srcOrd="1" destOrd="0" presId="urn:microsoft.com/office/officeart/2005/8/layout/vProcess5"/>
    <dgm:cxn modelId="{A6A51E16-9097-43C4-B5A4-D260A105AA5D}" type="presOf" srcId="{A0615C1A-A878-0848-88A5-0C22277D9529}" destId="{5EB5F3A0-9E2E-1D4B-9450-738E4B61357D}" srcOrd="0" destOrd="0" presId="urn:microsoft.com/office/officeart/2005/8/layout/vProcess5"/>
    <dgm:cxn modelId="{B4EBEB11-E200-644A-A751-611BD2F25AE5}" srcId="{E40C7E02-CAEA-DD4D-AED6-FAAA6E6B7D7E}" destId="{CCF073AA-6551-744D-8F60-2F7D27DFF234}" srcOrd="4" destOrd="0" parTransId="{22BED08C-225C-A441-98A7-F1E8C23EE567}" sibTransId="{5BC8793B-5296-1A45-8461-09D853E54092}"/>
    <dgm:cxn modelId="{76C63D37-0E23-3346-947B-AD6925BC157F}" srcId="{E40C7E02-CAEA-DD4D-AED6-FAAA6E6B7D7E}" destId="{59C74957-1D37-3340-9701-3EA2DC8F695A}" srcOrd="0" destOrd="0" parTransId="{A8D09989-FFC4-054C-906B-FA055D5B70BB}" sibTransId="{76B0165B-8643-624E-9382-5699ADF4A646}"/>
    <dgm:cxn modelId="{B1BD7824-0E3A-4818-8B0D-7666E5A01FF7}" type="presOf" srcId="{25812FEB-C7AC-5D49-A9D3-7960D7A7B2FE}" destId="{7FB19906-6343-8C4F-A16A-B8549C2A86ED}" srcOrd="1" destOrd="0" presId="urn:microsoft.com/office/officeart/2005/8/layout/vProcess5"/>
    <dgm:cxn modelId="{0CE7D061-EBBB-0840-B799-89EAF7C30A24}" srcId="{E40C7E02-CAEA-DD4D-AED6-FAAA6E6B7D7E}" destId="{67B8C8E1-667E-A546-9B9F-FF60C94A1DF3}" srcOrd="3" destOrd="0" parTransId="{693808E2-DD7F-8A46-BBD6-EDC148886A33}" sibTransId="{4FB57975-6B57-F144-A81D-8D4D7FFF6990}"/>
    <dgm:cxn modelId="{EE0F8E2F-2C42-430A-BEA5-3E3872DE436A}" type="presOf" srcId="{67B8C8E1-667E-A546-9B9F-FF60C94A1DF3}" destId="{B769A463-781D-4041-A8FA-CDC0D77CD571}" srcOrd="1" destOrd="0" presId="urn:microsoft.com/office/officeart/2005/8/layout/vProcess5"/>
    <dgm:cxn modelId="{9065CB5C-EF3B-4019-974C-FBC8715D887F}" type="presOf" srcId="{B5501B58-95D2-7F48-AB33-7681E3D4905C}" destId="{554BFABD-A846-6A4D-BE47-C6CE6876F3AA}" srcOrd="0" destOrd="0" presId="urn:microsoft.com/office/officeart/2005/8/layout/vProcess5"/>
    <dgm:cxn modelId="{98461109-5B83-4537-B9E1-F483DF9B5BAD}" type="presOf" srcId="{59C74957-1D37-3340-9701-3EA2DC8F695A}" destId="{D6C42344-9838-074F-B58E-FBCA2BA6D650}" srcOrd="0" destOrd="0" presId="urn:microsoft.com/office/officeart/2005/8/layout/vProcess5"/>
    <dgm:cxn modelId="{A7D7EA74-D480-8D46-9607-E5B18E8EF1E1}" srcId="{E40C7E02-CAEA-DD4D-AED6-FAAA6E6B7D7E}" destId="{A0615C1A-A878-0848-88A5-0C22277D9529}" srcOrd="2" destOrd="0" parTransId="{6446E62E-D8EC-104E-8722-20DE2A54886D}" sibTransId="{9868925B-7E1F-F740-BD40-C1E8C5F7C3A3}"/>
    <dgm:cxn modelId="{B254DBEA-446D-4FC9-82B5-947B3DECF023}" type="presOf" srcId="{CCF073AA-6551-744D-8F60-2F7D27DFF234}" destId="{0F00822B-37CF-BF46-B19F-33FD30376A0D}" srcOrd="1" destOrd="0" presId="urn:microsoft.com/office/officeart/2005/8/layout/vProcess5"/>
    <dgm:cxn modelId="{A4B58A64-501F-4F7B-B018-C0A1B7426EA4}" type="presOf" srcId="{67B8C8E1-667E-A546-9B9F-FF60C94A1DF3}" destId="{57C5E87B-CE7F-E945-8E65-8EA19D6D0213}" srcOrd="0" destOrd="0" presId="urn:microsoft.com/office/officeart/2005/8/layout/vProcess5"/>
    <dgm:cxn modelId="{76EE4B99-094D-452A-AEFE-67495D9CD8F0}" type="presOf" srcId="{A0615C1A-A878-0848-88A5-0C22277D9529}" destId="{998E550C-80D5-E24F-AA41-6F87C85F1225}" srcOrd="1" destOrd="0" presId="urn:microsoft.com/office/officeart/2005/8/layout/vProcess5"/>
    <dgm:cxn modelId="{22D36EF1-B998-DA4E-817E-3DE3F54F2452}" srcId="{E40C7E02-CAEA-DD4D-AED6-FAAA6E6B7D7E}" destId="{25812FEB-C7AC-5D49-A9D3-7960D7A7B2FE}" srcOrd="1" destOrd="0" parTransId="{8C0A9274-0EC6-EB46-9107-BD145D12EDFF}" sibTransId="{B5501B58-95D2-7F48-AB33-7681E3D4905C}"/>
    <dgm:cxn modelId="{6CBCF6A2-A3BE-466E-8B64-05BF3AE2B727}" type="presOf" srcId="{E40C7E02-CAEA-DD4D-AED6-FAAA6E6B7D7E}" destId="{D8020ECA-50E7-8E45-918B-6FB3ACAB41EE}" srcOrd="0" destOrd="0" presId="urn:microsoft.com/office/officeart/2005/8/layout/vProcess5"/>
    <dgm:cxn modelId="{9CB04712-1795-4672-8AE7-60BA45E9F5AD}" type="presOf" srcId="{CCF073AA-6551-744D-8F60-2F7D27DFF234}" destId="{3EB4FF63-38F0-F245-B4AD-57B8B9DF3C0C}" srcOrd="0" destOrd="0" presId="urn:microsoft.com/office/officeart/2005/8/layout/vProcess5"/>
    <dgm:cxn modelId="{7732E759-8C0C-4EC0-B726-1779BBE0CF06}" type="presOf" srcId="{4FB57975-6B57-F144-A81D-8D4D7FFF6990}" destId="{F13C55FC-2331-1E48-ADD6-4BDF3AE97F97}" srcOrd="0" destOrd="0" presId="urn:microsoft.com/office/officeart/2005/8/layout/vProcess5"/>
    <dgm:cxn modelId="{98A9FE13-E2D9-4DF9-871D-3715682DA140}" type="presOf" srcId="{25812FEB-C7AC-5D49-A9D3-7960D7A7B2FE}" destId="{45B9B993-1807-F14F-A04D-15D4B274E4A5}" srcOrd="0" destOrd="0" presId="urn:microsoft.com/office/officeart/2005/8/layout/vProcess5"/>
    <dgm:cxn modelId="{9508BBE9-F856-440A-96E9-D882B1B1CC76}" type="presOf" srcId="{9868925B-7E1F-F740-BD40-C1E8C5F7C3A3}" destId="{060079C0-685D-D54A-9C58-C64E91F252CB}" srcOrd="0" destOrd="0" presId="urn:microsoft.com/office/officeart/2005/8/layout/vProcess5"/>
    <dgm:cxn modelId="{07B85D7B-9CFF-4611-95FD-B07DAB45BE6A}" type="presParOf" srcId="{D8020ECA-50E7-8E45-918B-6FB3ACAB41EE}" destId="{35A9D606-66E7-FE45-B1C4-402B3A041EFC}" srcOrd="0" destOrd="0" presId="urn:microsoft.com/office/officeart/2005/8/layout/vProcess5"/>
    <dgm:cxn modelId="{30B8D040-D8BD-4DEE-8739-C6B7FF73AA0C}" type="presParOf" srcId="{D8020ECA-50E7-8E45-918B-6FB3ACAB41EE}" destId="{D6C42344-9838-074F-B58E-FBCA2BA6D650}" srcOrd="1" destOrd="0" presId="urn:microsoft.com/office/officeart/2005/8/layout/vProcess5"/>
    <dgm:cxn modelId="{6858DC7B-2FE4-4245-8153-EAF13EDBAB2F}" type="presParOf" srcId="{D8020ECA-50E7-8E45-918B-6FB3ACAB41EE}" destId="{45B9B993-1807-F14F-A04D-15D4B274E4A5}" srcOrd="2" destOrd="0" presId="urn:microsoft.com/office/officeart/2005/8/layout/vProcess5"/>
    <dgm:cxn modelId="{30405276-1C5B-4675-B6A0-CBE738884B22}" type="presParOf" srcId="{D8020ECA-50E7-8E45-918B-6FB3ACAB41EE}" destId="{5EB5F3A0-9E2E-1D4B-9450-738E4B61357D}" srcOrd="3" destOrd="0" presId="urn:microsoft.com/office/officeart/2005/8/layout/vProcess5"/>
    <dgm:cxn modelId="{BFCE4566-4194-4264-AF90-817DDBB406BF}" type="presParOf" srcId="{D8020ECA-50E7-8E45-918B-6FB3ACAB41EE}" destId="{57C5E87B-CE7F-E945-8E65-8EA19D6D0213}" srcOrd="4" destOrd="0" presId="urn:microsoft.com/office/officeart/2005/8/layout/vProcess5"/>
    <dgm:cxn modelId="{953CA625-5DD3-4671-8439-1196659B0CBE}" type="presParOf" srcId="{D8020ECA-50E7-8E45-918B-6FB3ACAB41EE}" destId="{3EB4FF63-38F0-F245-B4AD-57B8B9DF3C0C}" srcOrd="5" destOrd="0" presId="urn:microsoft.com/office/officeart/2005/8/layout/vProcess5"/>
    <dgm:cxn modelId="{05362D04-D52D-4B0A-A8C6-B23B1C74FD2B}" type="presParOf" srcId="{D8020ECA-50E7-8E45-918B-6FB3ACAB41EE}" destId="{EC10741A-A667-E947-ADA2-8FE9A35984D7}" srcOrd="6" destOrd="0" presId="urn:microsoft.com/office/officeart/2005/8/layout/vProcess5"/>
    <dgm:cxn modelId="{D1DD462E-4EBB-4743-B255-BF2B7AEC0815}" type="presParOf" srcId="{D8020ECA-50E7-8E45-918B-6FB3ACAB41EE}" destId="{554BFABD-A846-6A4D-BE47-C6CE6876F3AA}" srcOrd="7" destOrd="0" presId="urn:microsoft.com/office/officeart/2005/8/layout/vProcess5"/>
    <dgm:cxn modelId="{9B88A6A0-1D4F-425B-BFFB-B3411F0D9ACC}" type="presParOf" srcId="{D8020ECA-50E7-8E45-918B-6FB3ACAB41EE}" destId="{060079C0-685D-D54A-9C58-C64E91F252CB}" srcOrd="8" destOrd="0" presId="urn:microsoft.com/office/officeart/2005/8/layout/vProcess5"/>
    <dgm:cxn modelId="{7455DB00-DE3B-4C66-8AAE-793D220E49FF}" type="presParOf" srcId="{D8020ECA-50E7-8E45-918B-6FB3ACAB41EE}" destId="{F13C55FC-2331-1E48-ADD6-4BDF3AE97F97}" srcOrd="9" destOrd="0" presId="urn:microsoft.com/office/officeart/2005/8/layout/vProcess5"/>
    <dgm:cxn modelId="{E4604AD6-ED20-4621-B5CF-8CF4709599F2}" type="presParOf" srcId="{D8020ECA-50E7-8E45-918B-6FB3ACAB41EE}" destId="{9E76073B-6BDA-C74B-90C2-95DAF3C10565}" srcOrd="10" destOrd="0" presId="urn:microsoft.com/office/officeart/2005/8/layout/vProcess5"/>
    <dgm:cxn modelId="{DB53EAA2-1DD7-4A22-86B9-C7CEE51DAD8E}" type="presParOf" srcId="{D8020ECA-50E7-8E45-918B-6FB3ACAB41EE}" destId="{7FB19906-6343-8C4F-A16A-B8549C2A86ED}" srcOrd="11" destOrd="0" presId="urn:microsoft.com/office/officeart/2005/8/layout/vProcess5"/>
    <dgm:cxn modelId="{3357123E-6445-48A2-A5F6-3854F5647242}" type="presParOf" srcId="{D8020ECA-50E7-8E45-918B-6FB3ACAB41EE}" destId="{998E550C-80D5-E24F-AA41-6F87C85F1225}" srcOrd="12" destOrd="0" presId="urn:microsoft.com/office/officeart/2005/8/layout/vProcess5"/>
    <dgm:cxn modelId="{C6290750-D07C-4124-A1D6-CF11C8ACB6E5}" type="presParOf" srcId="{D8020ECA-50E7-8E45-918B-6FB3ACAB41EE}" destId="{B769A463-781D-4041-A8FA-CDC0D77CD571}" srcOrd="13" destOrd="0" presId="urn:microsoft.com/office/officeart/2005/8/layout/vProcess5"/>
    <dgm:cxn modelId="{3EBABC99-74AB-4331-9E26-EB988E9FBCDF}" type="presParOf" srcId="{D8020ECA-50E7-8E45-918B-6FB3ACAB41EE}" destId="{0F00822B-37CF-BF46-B19F-33FD30376A0D}"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0C7E02-CAEA-DD4D-AED6-FAAA6E6B7D7E}" type="doc">
      <dgm:prSet loTypeId="urn:microsoft.com/office/officeart/2005/8/layout/vProcess5" loCatId="" qsTypeId="urn:microsoft.com/office/officeart/2005/8/quickstyle/simple4" qsCatId="simple" csTypeId="urn:microsoft.com/office/officeart/2005/8/colors/colorful1#2" csCatId="colorful" phldr="1"/>
      <dgm:spPr/>
      <dgm:t>
        <a:bodyPr/>
        <a:lstStyle/>
        <a:p>
          <a:endParaRPr lang="en-US"/>
        </a:p>
      </dgm:t>
    </dgm:pt>
    <dgm:pt modelId="{59C74957-1D37-3340-9701-3EA2DC8F695A}">
      <dgm:prSet phldrT="[Text]"/>
      <dgm:spPr/>
      <dgm:t>
        <a:bodyPr/>
        <a:lstStyle/>
        <a:p>
          <a:r>
            <a:rPr lang="en-US" dirty="0" smtClean="0"/>
            <a:t>Formulate question [PICO]</a:t>
          </a:r>
          <a:endParaRPr lang="en-US" dirty="0"/>
        </a:p>
      </dgm:t>
    </dgm:pt>
    <dgm:pt modelId="{A8D09989-FFC4-054C-906B-FA055D5B70BB}" type="parTrans" cxnId="{76C63D37-0E23-3346-947B-AD6925BC157F}">
      <dgm:prSet/>
      <dgm:spPr/>
      <dgm:t>
        <a:bodyPr/>
        <a:lstStyle/>
        <a:p>
          <a:endParaRPr lang="en-US"/>
        </a:p>
      </dgm:t>
    </dgm:pt>
    <dgm:pt modelId="{76B0165B-8643-624E-9382-5699ADF4A646}" type="sibTrans" cxnId="{76C63D37-0E23-3346-947B-AD6925BC157F}">
      <dgm:prSet/>
      <dgm:spPr/>
      <dgm:t>
        <a:bodyPr/>
        <a:lstStyle/>
        <a:p>
          <a:endParaRPr lang="en-US"/>
        </a:p>
      </dgm:t>
    </dgm:pt>
    <dgm:pt modelId="{25812FEB-C7AC-5D49-A9D3-7960D7A7B2FE}">
      <dgm:prSet phldrT="[Text]"/>
      <dgm:spPr/>
      <dgm:t>
        <a:bodyPr/>
        <a:lstStyle/>
        <a:p>
          <a:r>
            <a:rPr lang="en-US" dirty="0" smtClean="0"/>
            <a:t>Identify evidence</a:t>
          </a:r>
          <a:endParaRPr lang="en-US" dirty="0"/>
        </a:p>
      </dgm:t>
    </dgm:pt>
    <dgm:pt modelId="{8C0A9274-0EC6-EB46-9107-BD145D12EDFF}" type="parTrans" cxnId="{22D36EF1-B998-DA4E-817E-3DE3F54F2452}">
      <dgm:prSet/>
      <dgm:spPr/>
      <dgm:t>
        <a:bodyPr/>
        <a:lstStyle/>
        <a:p>
          <a:endParaRPr lang="en-US"/>
        </a:p>
      </dgm:t>
    </dgm:pt>
    <dgm:pt modelId="{B5501B58-95D2-7F48-AB33-7681E3D4905C}" type="sibTrans" cxnId="{22D36EF1-B998-DA4E-817E-3DE3F54F2452}">
      <dgm:prSet/>
      <dgm:spPr/>
      <dgm:t>
        <a:bodyPr/>
        <a:lstStyle/>
        <a:p>
          <a:endParaRPr lang="en-US"/>
        </a:p>
      </dgm:t>
    </dgm:pt>
    <dgm:pt modelId="{A0615C1A-A878-0848-88A5-0C22277D9529}">
      <dgm:prSet phldrT="[Text]"/>
      <dgm:spPr/>
      <dgm:t>
        <a:bodyPr/>
        <a:lstStyle/>
        <a:p>
          <a:r>
            <a:rPr lang="en-US" dirty="0" smtClean="0"/>
            <a:t>Critically appraise evidence</a:t>
          </a:r>
          <a:endParaRPr lang="en-US" dirty="0"/>
        </a:p>
      </dgm:t>
    </dgm:pt>
    <dgm:pt modelId="{6446E62E-D8EC-104E-8722-20DE2A54886D}" type="parTrans" cxnId="{A7D7EA74-D480-8D46-9607-E5B18E8EF1E1}">
      <dgm:prSet/>
      <dgm:spPr/>
      <dgm:t>
        <a:bodyPr/>
        <a:lstStyle/>
        <a:p>
          <a:endParaRPr lang="en-US"/>
        </a:p>
      </dgm:t>
    </dgm:pt>
    <dgm:pt modelId="{9868925B-7E1F-F740-BD40-C1E8C5F7C3A3}" type="sibTrans" cxnId="{A7D7EA74-D480-8D46-9607-E5B18E8EF1E1}">
      <dgm:prSet/>
      <dgm:spPr/>
      <dgm:t>
        <a:bodyPr/>
        <a:lstStyle/>
        <a:p>
          <a:endParaRPr lang="en-US"/>
        </a:p>
      </dgm:t>
    </dgm:pt>
    <dgm:pt modelId="{67B8C8E1-667E-A546-9B9F-FF60C94A1DF3}">
      <dgm:prSet phldrT="[Text]"/>
      <dgm:spPr/>
      <dgm:t>
        <a:bodyPr/>
        <a:lstStyle/>
        <a:p>
          <a:r>
            <a:rPr lang="en-US" dirty="0" smtClean="0"/>
            <a:t>Apply evidence to situation</a:t>
          </a:r>
          <a:endParaRPr lang="en-US" dirty="0"/>
        </a:p>
      </dgm:t>
    </dgm:pt>
    <dgm:pt modelId="{693808E2-DD7F-8A46-BBD6-EDC148886A33}" type="parTrans" cxnId="{0CE7D061-EBBB-0840-B799-89EAF7C30A24}">
      <dgm:prSet/>
      <dgm:spPr/>
      <dgm:t>
        <a:bodyPr/>
        <a:lstStyle/>
        <a:p>
          <a:endParaRPr lang="en-US"/>
        </a:p>
      </dgm:t>
    </dgm:pt>
    <dgm:pt modelId="{4FB57975-6B57-F144-A81D-8D4D7FFF6990}" type="sibTrans" cxnId="{0CE7D061-EBBB-0840-B799-89EAF7C30A24}">
      <dgm:prSet/>
      <dgm:spPr/>
      <dgm:t>
        <a:bodyPr/>
        <a:lstStyle/>
        <a:p>
          <a:endParaRPr lang="en-US"/>
        </a:p>
      </dgm:t>
    </dgm:pt>
    <dgm:pt modelId="{CCF073AA-6551-744D-8F60-2F7D27DFF234}">
      <dgm:prSet phldrT="[Text]"/>
      <dgm:spPr/>
      <dgm:t>
        <a:bodyPr/>
        <a:lstStyle/>
        <a:p>
          <a:r>
            <a:rPr lang="en-US" dirty="0" smtClean="0"/>
            <a:t>Evaluate outcome</a:t>
          </a:r>
          <a:endParaRPr lang="en-US" dirty="0"/>
        </a:p>
      </dgm:t>
    </dgm:pt>
    <dgm:pt modelId="{22BED08C-225C-A441-98A7-F1E8C23EE567}" type="parTrans" cxnId="{B4EBEB11-E200-644A-A751-611BD2F25AE5}">
      <dgm:prSet/>
      <dgm:spPr/>
      <dgm:t>
        <a:bodyPr/>
        <a:lstStyle/>
        <a:p>
          <a:endParaRPr lang="en-US"/>
        </a:p>
      </dgm:t>
    </dgm:pt>
    <dgm:pt modelId="{5BC8793B-5296-1A45-8461-09D853E54092}" type="sibTrans" cxnId="{B4EBEB11-E200-644A-A751-611BD2F25AE5}">
      <dgm:prSet/>
      <dgm:spPr/>
      <dgm:t>
        <a:bodyPr/>
        <a:lstStyle/>
        <a:p>
          <a:endParaRPr lang="en-US"/>
        </a:p>
      </dgm:t>
    </dgm:pt>
    <dgm:pt modelId="{D8020ECA-50E7-8E45-918B-6FB3ACAB41EE}" type="pres">
      <dgm:prSet presAssocID="{E40C7E02-CAEA-DD4D-AED6-FAAA6E6B7D7E}" presName="outerComposite" presStyleCnt="0">
        <dgm:presLayoutVars>
          <dgm:chMax val="5"/>
          <dgm:dir/>
          <dgm:resizeHandles val="exact"/>
        </dgm:presLayoutVars>
      </dgm:prSet>
      <dgm:spPr/>
      <dgm:t>
        <a:bodyPr/>
        <a:lstStyle/>
        <a:p>
          <a:endParaRPr lang="en-US"/>
        </a:p>
      </dgm:t>
    </dgm:pt>
    <dgm:pt modelId="{35A9D606-66E7-FE45-B1C4-402B3A041EFC}" type="pres">
      <dgm:prSet presAssocID="{E40C7E02-CAEA-DD4D-AED6-FAAA6E6B7D7E}" presName="dummyMaxCanvas" presStyleCnt="0">
        <dgm:presLayoutVars/>
      </dgm:prSet>
      <dgm:spPr/>
    </dgm:pt>
    <dgm:pt modelId="{D6C42344-9838-074F-B58E-FBCA2BA6D650}" type="pres">
      <dgm:prSet presAssocID="{E40C7E02-CAEA-DD4D-AED6-FAAA6E6B7D7E}" presName="FiveNodes_1" presStyleLbl="node1" presStyleIdx="0" presStyleCnt="5">
        <dgm:presLayoutVars>
          <dgm:bulletEnabled val="1"/>
        </dgm:presLayoutVars>
      </dgm:prSet>
      <dgm:spPr/>
      <dgm:t>
        <a:bodyPr/>
        <a:lstStyle/>
        <a:p>
          <a:endParaRPr lang="en-US"/>
        </a:p>
      </dgm:t>
    </dgm:pt>
    <dgm:pt modelId="{45B9B993-1807-F14F-A04D-15D4B274E4A5}" type="pres">
      <dgm:prSet presAssocID="{E40C7E02-CAEA-DD4D-AED6-FAAA6E6B7D7E}" presName="FiveNodes_2" presStyleLbl="node1" presStyleIdx="1" presStyleCnt="5">
        <dgm:presLayoutVars>
          <dgm:bulletEnabled val="1"/>
        </dgm:presLayoutVars>
      </dgm:prSet>
      <dgm:spPr/>
      <dgm:t>
        <a:bodyPr/>
        <a:lstStyle/>
        <a:p>
          <a:endParaRPr lang="en-US"/>
        </a:p>
      </dgm:t>
    </dgm:pt>
    <dgm:pt modelId="{5EB5F3A0-9E2E-1D4B-9450-738E4B61357D}" type="pres">
      <dgm:prSet presAssocID="{E40C7E02-CAEA-DD4D-AED6-FAAA6E6B7D7E}" presName="FiveNodes_3" presStyleLbl="node1" presStyleIdx="2" presStyleCnt="5">
        <dgm:presLayoutVars>
          <dgm:bulletEnabled val="1"/>
        </dgm:presLayoutVars>
      </dgm:prSet>
      <dgm:spPr/>
      <dgm:t>
        <a:bodyPr/>
        <a:lstStyle/>
        <a:p>
          <a:endParaRPr lang="en-US"/>
        </a:p>
      </dgm:t>
    </dgm:pt>
    <dgm:pt modelId="{57C5E87B-CE7F-E945-8E65-8EA19D6D0213}" type="pres">
      <dgm:prSet presAssocID="{E40C7E02-CAEA-DD4D-AED6-FAAA6E6B7D7E}" presName="FiveNodes_4" presStyleLbl="node1" presStyleIdx="3" presStyleCnt="5">
        <dgm:presLayoutVars>
          <dgm:bulletEnabled val="1"/>
        </dgm:presLayoutVars>
      </dgm:prSet>
      <dgm:spPr/>
      <dgm:t>
        <a:bodyPr/>
        <a:lstStyle/>
        <a:p>
          <a:endParaRPr lang="en-US"/>
        </a:p>
      </dgm:t>
    </dgm:pt>
    <dgm:pt modelId="{3EB4FF63-38F0-F245-B4AD-57B8B9DF3C0C}" type="pres">
      <dgm:prSet presAssocID="{E40C7E02-CAEA-DD4D-AED6-FAAA6E6B7D7E}" presName="FiveNodes_5" presStyleLbl="node1" presStyleIdx="4" presStyleCnt="5">
        <dgm:presLayoutVars>
          <dgm:bulletEnabled val="1"/>
        </dgm:presLayoutVars>
      </dgm:prSet>
      <dgm:spPr/>
      <dgm:t>
        <a:bodyPr/>
        <a:lstStyle/>
        <a:p>
          <a:endParaRPr lang="en-US"/>
        </a:p>
      </dgm:t>
    </dgm:pt>
    <dgm:pt modelId="{EC10741A-A667-E947-ADA2-8FE9A35984D7}" type="pres">
      <dgm:prSet presAssocID="{E40C7E02-CAEA-DD4D-AED6-FAAA6E6B7D7E}" presName="FiveConn_1-2" presStyleLbl="fgAccFollowNode1" presStyleIdx="0" presStyleCnt="4">
        <dgm:presLayoutVars>
          <dgm:bulletEnabled val="1"/>
        </dgm:presLayoutVars>
      </dgm:prSet>
      <dgm:spPr/>
      <dgm:t>
        <a:bodyPr/>
        <a:lstStyle/>
        <a:p>
          <a:endParaRPr lang="en-US"/>
        </a:p>
      </dgm:t>
    </dgm:pt>
    <dgm:pt modelId="{554BFABD-A846-6A4D-BE47-C6CE6876F3AA}" type="pres">
      <dgm:prSet presAssocID="{E40C7E02-CAEA-DD4D-AED6-FAAA6E6B7D7E}" presName="FiveConn_2-3" presStyleLbl="fgAccFollowNode1" presStyleIdx="1" presStyleCnt="4">
        <dgm:presLayoutVars>
          <dgm:bulletEnabled val="1"/>
        </dgm:presLayoutVars>
      </dgm:prSet>
      <dgm:spPr/>
      <dgm:t>
        <a:bodyPr/>
        <a:lstStyle/>
        <a:p>
          <a:endParaRPr lang="en-US"/>
        </a:p>
      </dgm:t>
    </dgm:pt>
    <dgm:pt modelId="{060079C0-685D-D54A-9C58-C64E91F252CB}" type="pres">
      <dgm:prSet presAssocID="{E40C7E02-CAEA-DD4D-AED6-FAAA6E6B7D7E}" presName="FiveConn_3-4" presStyleLbl="fgAccFollowNode1" presStyleIdx="2" presStyleCnt="4">
        <dgm:presLayoutVars>
          <dgm:bulletEnabled val="1"/>
        </dgm:presLayoutVars>
      </dgm:prSet>
      <dgm:spPr/>
      <dgm:t>
        <a:bodyPr/>
        <a:lstStyle/>
        <a:p>
          <a:endParaRPr lang="en-US"/>
        </a:p>
      </dgm:t>
    </dgm:pt>
    <dgm:pt modelId="{F13C55FC-2331-1E48-ADD6-4BDF3AE97F97}" type="pres">
      <dgm:prSet presAssocID="{E40C7E02-CAEA-DD4D-AED6-FAAA6E6B7D7E}" presName="FiveConn_4-5" presStyleLbl="fgAccFollowNode1" presStyleIdx="3" presStyleCnt="4">
        <dgm:presLayoutVars>
          <dgm:bulletEnabled val="1"/>
        </dgm:presLayoutVars>
      </dgm:prSet>
      <dgm:spPr/>
      <dgm:t>
        <a:bodyPr/>
        <a:lstStyle/>
        <a:p>
          <a:endParaRPr lang="en-US"/>
        </a:p>
      </dgm:t>
    </dgm:pt>
    <dgm:pt modelId="{9E76073B-6BDA-C74B-90C2-95DAF3C10565}" type="pres">
      <dgm:prSet presAssocID="{E40C7E02-CAEA-DD4D-AED6-FAAA6E6B7D7E}" presName="FiveNodes_1_text" presStyleLbl="node1" presStyleIdx="4" presStyleCnt="5">
        <dgm:presLayoutVars>
          <dgm:bulletEnabled val="1"/>
        </dgm:presLayoutVars>
      </dgm:prSet>
      <dgm:spPr/>
      <dgm:t>
        <a:bodyPr/>
        <a:lstStyle/>
        <a:p>
          <a:endParaRPr lang="en-US"/>
        </a:p>
      </dgm:t>
    </dgm:pt>
    <dgm:pt modelId="{7FB19906-6343-8C4F-A16A-B8549C2A86ED}" type="pres">
      <dgm:prSet presAssocID="{E40C7E02-CAEA-DD4D-AED6-FAAA6E6B7D7E}" presName="FiveNodes_2_text" presStyleLbl="node1" presStyleIdx="4" presStyleCnt="5">
        <dgm:presLayoutVars>
          <dgm:bulletEnabled val="1"/>
        </dgm:presLayoutVars>
      </dgm:prSet>
      <dgm:spPr/>
      <dgm:t>
        <a:bodyPr/>
        <a:lstStyle/>
        <a:p>
          <a:endParaRPr lang="en-US"/>
        </a:p>
      </dgm:t>
    </dgm:pt>
    <dgm:pt modelId="{998E550C-80D5-E24F-AA41-6F87C85F1225}" type="pres">
      <dgm:prSet presAssocID="{E40C7E02-CAEA-DD4D-AED6-FAAA6E6B7D7E}" presName="FiveNodes_3_text" presStyleLbl="node1" presStyleIdx="4" presStyleCnt="5">
        <dgm:presLayoutVars>
          <dgm:bulletEnabled val="1"/>
        </dgm:presLayoutVars>
      </dgm:prSet>
      <dgm:spPr/>
      <dgm:t>
        <a:bodyPr/>
        <a:lstStyle/>
        <a:p>
          <a:endParaRPr lang="en-US"/>
        </a:p>
      </dgm:t>
    </dgm:pt>
    <dgm:pt modelId="{B769A463-781D-4041-A8FA-CDC0D77CD571}" type="pres">
      <dgm:prSet presAssocID="{E40C7E02-CAEA-DD4D-AED6-FAAA6E6B7D7E}" presName="FiveNodes_4_text" presStyleLbl="node1" presStyleIdx="4" presStyleCnt="5">
        <dgm:presLayoutVars>
          <dgm:bulletEnabled val="1"/>
        </dgm:presLayoutVars>
      </dgm:prSet>
      <dgm:spPr/>
      <dgm:t>
        <a:bodyPr/>
        <a:lstStyle/>
        <a:p>
          <a:endParaRPr lang="en-US"/>
        </a:p>
      </dgm:t>
    </dgm:pt>
    <dgm:pt modelId="{0F00822B-37CF-BF46-B19F-33FD30376A0D}" type="pres">
      <dgm:prSet presAssocID="{E40C7E02-CAEA-DD4D-AED6-FAAA6E6B7D7E}" presName="FiveNodes_5_text" presStyleLbl="node1" presStyleIdx="4" presStyleCnt="5">
        <dgm:presLayoutVars>
          <dgm:bulletEnabled val="1"/>
        </dgm:presLayoutVars>
      </dgm:prSet>
      <dgm:spPr/>
      <dgm:t>
        <a:bodyPr/>
        <a:lstStyle/>
        <a:p>
          <a:endParaRPr lang="en-US"/>
        </a:p>
      </dgm:t>
    </dgm:pt>
  </dgm:ptLst>
  <dgm:cxnLst>
    <dgm:cxn modelId="{C7B71CAD-499A-4CFB-8D99-E652E342C0B7}" type="presOf" srcId="{B5501B58-95D2-7F48-AB33-7681E3D4905C}" destId="{554BFABD-A846-6A4D-BE47-C6CE6876F3AA}" srcOrd="0" destOrd="0" presId="urn:microsoft.com/office/officeart/2005/8/layout/vProcess5"/>
    <dgm:cxn modelId="{8F26F35F-66D4-49B6-8C92-2D4827AB7959}" type="presOf" srcId="{E40C7E02-CAEA-DD4D-AED6-FAAA6E6B7D7E}" destId="{D8020ECA-50E7-8E45-918B-6FB3ACAB41EE}" srcOrd="0" destOrd="0" presId="urn:microsoft.com/office/officeart/2005/8/layout/vProcess5"/>
    <dgm:cxn modelId="{B4EBEB11-E200-644A-A751-611BD2F25AE5}" srcId="{E40C7E02-CAEA-DD4D-AED6-FAAA6E6B7D7E}" destId="{CCF073AA-6551-744D-8F60-2F7D27DFF234}" srcOrd="4" destOrd="0" parTransId="{22BED08C-225C-A441-98A7-F1E8C23EE567}" sibTransId="{5BC8793B-5296-1A45-8461-09D853E54092}"/>
    <dgm:cxn modelId="{0CE7D061-EBBB-0840-B799-89EAF7C30A24}" srcId="{E40C7E02-CAEA-DD4D-AED6-FAAA6E6B7D7E}" destId="{67B8C8E1-667E-A546-9B9F-FF60C94A1DF3}" srcOrd="3" destOrd="0" parTransId="{693808E2-DD7F-8A46-BBD6-EDC148886A33}" sibTransId="{4FB57975-6B57-F144-A81D-8D4D7FFF6990}"/>
    <dgm:cxn modelId="{76C63D37-0E23-3346-947B-AD6925BC157F}" srcId="{E40C7E02-CAEA-DD4D-AED6-FAAA6E6B7D7E}" destId="{59C74957-1D37-3340-9701-3EA2DC8F695A}" srcOrd="0" destOrd="0" parTransId="{A8D09989-FFC4-054C-906B-FA055D5B70BB}" sibTransId="{76B0165B-8643-624E-9382-5699ADF4A646}"/>
    <dgm:cxn modelId="{F13F9395-13E4-4EE5-8136-44E263897614}" type="presOf" srcId="{A0615C1A-A878-0848-88A5-0C22277D9529}" destId="{5EB5F3A0-9E2E-1D4B-9450-738E4B61357D}" srcOrd="0" destOrd="0" presId="urn:microsoft.com/office/officeart/2005/8/layout/vProcess5"/>
    <dgm:cxn modelId="{CA158054-97C6-49CA-AB17-DDEEB239EE81}" type="presOf" srcId="{A0615C1A-A878-0848-88A5-0C22277D9529}" destId="{998E550C-80D5-E24F-AA41-6F87C85F1225}" srcOrd="1" destOrd="0" presId="urn:microsoft.com/office/officeart/2005/8/layout/vProcess5"/>
    <dgm:cxn modelId="{E35DD9F7-BE0F-4355-89BC-AFEFD2EB5511}" type="presOf" srcId="{CCF073AA-6551-744D-8F60-2F7D27DFF234}" destId="{3EB4FF63-38F0-F245-B4AD-57B8B9DF3C0C}" srcOrd="0" destOrd="0" presId="urn:microsoft.com/office/officeart/2005/8/layout/vProcess5"/>
    <dgm:cxn modelId="{585BB432-2B10-4273-B696-8A8006D1D408}" type="presOf" srcId="{9868925B-7E1F-F740-BD40-C1E8C5F7C3A3}" destId="{060079C0-685D-D54A-9C58-C64E91F252CB}" srcOrd="0" destOrd="0" presId="urn:microsoft.com/office/officeart/2005/8/layout/vProcess5"/>
    <dgm:cxn modelId="{A7D7EA74-D480-8D46-9607-E5B18E8EF1E1}" srcId="{E40C7E02-CAEA-DD4D-AED6-FAAA6E6B7D7E}" destId="{A0615C1A-A878-0848-88A5-0C22277D9529}" srcOrd="2" destOrd="0" parTransId="{6446E62E-D8EC-104E-8722-20DE2A54886D}" sibTransId="{9868925B-7E1F-F740-BD40-C1E8C5F7C3A3}"/>
    <dgm:cxn modelId="{0905A704-637A-44E8-ABD6-3329336D87BE}" type="presOf" srcId="{CCF073AA-6551-744D-8F60-2F7D27DFF234}" destId="{0F00822B-37CF-BF46-B19F-33FD30376A0D}" srcOrd="1" destOrd="0" presId="urn:microsoft.com/office/officeart/2005/8/layout/vProcess5"/>
    <dgm:cxn modelId="{A8589F69-C827-4A96-A79B-E13CA9086F00}" type="presOf" srcId="{59C74957-1D37-3340-9701-3EA2DC8F695A}" destId="{D6C42344-9838-074F-B58E-FBCA2BA6D650}" srcOrd="0" destOrd="0" presId="urn:microsoft.com/office/officeart/2005/8/layout/vProcess5"/>
    <dgm:cxn modelId="{26C08151-28DA-4774-B082-70D5DF0C1B23}" type="presOf" srcId="{25812FEB-C7AC-5D49-A9D3-7960D7A7B2FE}" destId="{7FB19906-6343-8C4F-A16A-B8549C2A86ED}" srcOrd="1" destOrd="0" presId="urn:microsoft.com/office/officeart/2005/8/layout/vProcess5"/>
    <dgm:cxn modelId="{1325C02C-3DD9-4F46-A46B-082CF3193B90}" type="presOf" srcId="{76B0165B-8643-624E-9382-5699ADF4A646}" destId="{EC10741A-A667-E947-ADA2-8FE9A35984D7}" srcOrd="0" destOrd="0" presId="urn:microsoft.com/office/officeart/2005/8/layout/vProcess5"/>
    <dgm:cxn modelId="{22D36EF1-B998-DA4E-817E-3DE3F54F2452}" srcId="{E40C7E02-CAEA-DD4D-AED6-FAAA6E6B7D7E}" destId="{25812FEB-C7AC-5D49-A9D3-7960D7A7B2FE}" srcOrd="1" destOrd="0" parTransId="{8C0A9274-0EC6-EB46-9107-BD145D12EDFF}" sibTransId="{B5501B58-95D2-7F48-AB33-7681E3D4905C}"/>
    <dgm:cxn modelId="{A959D781-4115-41F6-B4D3-64864741546C}" type="presOf" srcId="{4FB57975-6B57-F144-A81D-8D4D7FFF6990}" destId="{F13C55FC-2331-1E48-ADD6-4BDF3AE97F97}" srcOrd="0" destOrd="0" presId="urn:microsoft.com/office/officeart/2005/8/layout/vProcess5"/>
    <dgm:cxn modelId="{0B9DC896-14C1-4E6B-B50B-1B7F8F713E22}" type="presOf" srcId="{67B8C8E1-667E-A546-9B9F-FF60C94A1DF3}" destId="{B769A463-781D-4041-A8FA-CDC0D77CD571}" srcOrd="1" destOrd="0" presId="urn:microsoft.com/office/officeart/2005/8/layout/vProcess5"/>
    <dgm:cxn modelId="{3C0AA99B-C724-4246-A0B1-8AAAD795FAF0}" type="presOf" srcId="{59C74957-1D37-3340-9701-3EA2DC8F695A}" destId="{9E76073B-6BDA-C74B-90C2-95DAF3C10565}" srcOrd="1" destOrd="0" presId="urn:microsoft.com/office/officeart/2005/8/layout/vProcess5"/>
    <dgm:cxn modelId="{2D636930-8D63-482D-8211-98D15BB3238B}" type="presOf" srcId="{67B8C8E1-667E-A546-9B9F-FF60C94A1DF3}" destId="{57C5E87B-CE7F-E945-8E65-8EA19D6D0213}" srcOrd="0" destOrd="0" presId="urn:microsoft.com/office/officeart/2005/8/layout/vProcess5"/>
    <dgm:cxn modelId="{EA02013D-65F8-4F15-B931-FE205C77DD42}" type="presOf" srcId="{25812FEB-C7AC-5D49-A9D3-7960D7A7B2FE}" destId="{45B9B993-1807-F14F-A04D-15D4B274E4A5}" srcOrd="0" destOrd="0" presId="urn:microsoft.com/office/officeart/2005/8/layout/vProcess5"/>
    <dgm:cxn modelId="{F53D89B4-A205-4E33-B4B7-5E4A181DF6FF}" type="presParOf" srcId="{D8020ECA-50E7-8E45-918B-6FB3ACAB41EE}" destId="{35A9D606-66E7-FE45-B1C4-402B3A041EFC}" srcOrd="0" destOrd="0" presId="urn:microsoft.com/office/officeart/2005/8/layout/vProcess5"/>
    <dgm:cxn modelId="{F84A7E80-8EA7-4740-8ED5-54E262D8C647}" type="presParOf" srcId="{D8020ECA-50E7-8E45-918B-6FB3ACAB41EE}" destId="{D6C42344-9838-074F-B58E-FBCA2BA6D650}" srcOrd="1" destOrd="0" presId="urn:microsoft.com/office/officeart/2005/8/layout/vProcess5"/>
    <dgm:cxn modelId="{97B89103-75E5-4696-B708-8BCDA49EA7C6}" type="presParOf" srcId="{D8020ECA-50E7-8E45-918B-6FB3ACAB41EE}" destId="{45B9B993-1807-F14F-A04D-15D4B274E4A5}" srcOrd="2" destOrd="0" presId="urn:microsoft.com/office/officeart/2005/8/layout/vProcess5"/>
    <dgm:cxn modelId="{8CB9FEC8-CB6A-4DF8-AF18-99CCEC715617}" type="presParOf" srcId="{D8020ECA-50E7-8E45-918B-6FB3ACAB41EE}" destId="{5EB5F3A0-9E2E-1D4B-9450-738E4B61357D}" srcOrd="3" destOrd="0" presId="urn:microsoft.com/office/officeart/2005/8/layout/vProcess5"/>
    <dgm:cxn modelId="{E3B2C305-B316-4F4B-8016-863A2B2D256C}" type="presParOf" srcId="{D8020ECA-50E7-8E45-918B-6FB3ACAB41EE}" destId="{57C5E87B-CE7F-E945-8E65-8EA19D6D0213}" srcOrd="4" destOrd="0" presId="urn:microsoft.com/office/officeart/2005/8/layout/vProcess5"/>
    <dgm:cxn modelId="{A0970233-3C36-4A78-95FF-F9FFCEF448E3}" type="presParOf" srcId="{D8020ECA-50E7-8E45-918B-6FB3ACAB41EE}" destId="{3EB4FF63-38F0-F245-B4AD-57B8B9DF3C0C}" srcOrd="5" destOrd="0" presId="urn:microsoft.com/office/officeart/2005/8/layout/vProcess5"/>
    <dgm:cxn modelId="{6CC4EE1B-9D0B-4258-B99F-9B907BF6B61B}" type="presParOf" srcId="{D8020ECA-50E7-8E45-918B-6FB3ACAB41EE}" destId="{EC10741A-A667-E947-ADA2-8FE9A35984D7}" srcOrd="6" destOrd="0" presId="urn:microsoft.com/office/officeart/2005/8/layout/vProcess5"/>
    <dgm:cxn modelId="{0C0C7767-4D87-4EA2-B7EE-E412866A305C}" type="presParOf" srcId="{D8020ECA-50E7-8E45-918B-6FB3ACAB41EE}" destId="{554BFABD-A846-6A4D-BE47-C6CE6876F3AA}" srcOrd="7" destOrd="0" presId="urn:microsoft.com/office/officeart/2005/8/layout/vProcess5"/>
    <dgm:cxn modelId="{953D40FA-9405-47CC-A294-91E0FE2386C5}" type="presParOf" srcId="{D8020ECA-50E7-8E45-918B-6FB3ACAB41EE}" destId="{060079C0-685D-D54A-9C58-C64E91F252CB}" srcOrd="8" destOrd="0" presId="urn:microsoft.com/office/officeart/2005/8/layout/vProcess5"/>
    <dgm:cxn modelId="{47B2657D-68BE-4640-9E0F-433B1E1730FA}" type="presParOf" srcId="{D8020ECA-50E7-8E45-918B-6FB3ACAB41EE}" destId="{F13C55FC-2331-1E48-ADD6-4BDF3AE97F97}" srcOrd="9" destOrd="0" presId="urn:microsoft.com/office/officeart/2005/8/layout/vProcess5"/>
    <dgm:cxn modelId="{EBBCD977-6BC6-46FD-90CE-924916E2AE6F}" type="presParOf" srcId="{D8020ECA-50E7-8E45-918B-6FB3ACAB41EE}" destId="{9E76073B-6BDA-C74B-90C2-95DAF3C10565}" srcOrd="10" destOrd="0" presId="urn:microsoft.com/office/officeart/2005/8/layout/vProcess5"/>
    <dgm:cxn modelId="{E2D17991-C1C6-42AD-964A-AC8E88F6531A}" type="presParOf" srcId="{D8020ECA-50E7-8E45-918B-6FB3ACAB41EE}" destId="{7FB19906-6343-8C4F-A16A-B8549C2A86ED}" srcOrd="11" destOrd="0" presId="urn:microsoft.com/office/officeart/2005/8/layout/vProcess5"/>
    <dgm:cxn modelId="{319FF111-5975-4D6B-BCA7-1ACD3FAC3AE1}" type="presParOf" srcId="{D8020ECA-50E7-8E45-918B-6FB3ACAB41EE}" destId="{998E550C-80D5-E24F-AA41-6F87C85F1225}" srcOrd="12" destOrd="0" presId="urn:microsoft.com/office/officeart/2005/8/layout/vProcess5"/>
    <dgm:cxn modelId="{577D9F7F-B1C6-451A-ADCB-6981D1853256}" type="presParOf" srcId="{D8020ECA-50E7-8E45-918B-6FB3ACAB41EE}" destId="{B769A463-781D-4041-A8FA-CDC0D77CD571}" srcOrd="13" destOrd="0" presId="urn:microsoft.com/office/officeart/2005/8/layout/vProcess5"/>
    <dgm:cxn modelId="{8E6741F8-BB74-48C0-B67A-1D0B100597FC}" type="presParOf" srcId="{D8020ECA-50E7-8E45-918B-6FB3ACAB41EE}" destId="{0F00822B-37CF-BF46-B19F-33FD30376A0D}"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F114E1-1AB7-49CD-AE16-F5100CFBCA8C}" type="doc">
      <dgm:prSet loTypeId="urn:microsoft.com/office/officeart/2005/8/layout/venn1" loCatId="relationship" qsTypeId="urn:microsoft.com/office/officeart/2005/8/quickstyle/simple1" qsCatId="simple" csTypeId="urn:microsoft.com/office/officeart/2005/8/colors/accent6_2" csCatId="accent6" phldr="1"/>
      <dgm:spPr/>
      <dgm:t>
        <a:bodyPr/>
        <a:lstStyle/>
        <a:p>
          <a:endParaRPr lang="en-US"/>
        </a:p>
      </dgm:t>
    </dgm:pt>
    <dgm:pt modelId="{0738E9C3-8397-46CE-A5C7-00BF014F1E16}">
      <dgm:prSet phldrT="[Text]" custT="1"/>
      <dgm:spPr/>
      <dgm:t>
        <a:bodyPr/>
        <a:lstStyle/>
        <a:p>
          <a:r>
            <a:rPr lang="en-US" sz="1800" b="1" dirty="0" smtClean="0"/>
            <a:t>Visual / Spatial</a:t>
          </a:r>
          <a:endParaRPr lang="en-US" sz="1800" dirty="0"/>
        </a:p>
      </dgm:t>
    </dgm:pt>
    <dgm:pt modelId="{36C68AAC-E3C5-44F1-8CCA-8D35DF61DDA5}" type="parTrans" cxnId="{2B377764-046C-43F4-B19B-C9256D7DD773}">
      <dgm:prSet/>
      <dgm:spPr/>
      <dgm:t>
        <a:bodyPr/>
        <a:lstStyle/>
        <a:p>
          <a:endParaRPr lang="en-US"/>
        </a:p>
      </dgm:t>
    </dgm:pt>
    <dgm:pt modelId="{51A05B89-E132-4E19-8EDB-EFF462956AC3}" type="sibTrans" cxnId="{2B377764-046C-43F4-B19B-C9256D7DD773}">
      <dgm:prSet/>
      <dgm:spPr/>
      <dgm:t>
        <a:bodyPr/>
        <a:lstStyle/>
        <a:p>
          <a:endParaRPr lang="en-US"/>
        </a:p>
      </dgm:t>
    </dgm:pt>
    <dgm:pt modelId="{4972AAE7-10C7-4C39-81F4-F93B5A0C876F}">
      <dgm:prSet phldrT="[Text]" custT="1"/>
      <dgm:spPr/>
      <dgm:t>
        <a:bodyPr/>
        <a:lstStyle/>
        <a:p>
          <a:r>
            <a:rPr lang="en-US" sz="1800" b="1" dirty="0" smtClean="0"/>
            <a:t>Verbal / Linguistic</a:t>
          </a:r>
          <a:endParaRPr lang="en-US" sz="1800" dirty="0"/>
        </a:p>
      </dgm:t>
    </dgm:pt>
    <dgm:pt modelId="{7EEAF9BA-8B28-484F-9146-87C369EDCA37}" type="parTrans" cxnId="{ED105B79-CE51-4435-AB3F-2FBB21621458}">
      <dgm:prSet/>
      <dgm:spPr/>
      <dgm:t>
        <a:bodyPr/>
        <a:lstStyle/>
        <a:p>
          <a:endParaRPr lang="en-US"/>
        </a:p>
      </dgm:t>
    </dgm:pt>
    <dgm:pt modelId="{E64FE291-1E3F-4268-9070-F356A63F7CB8}" type="sibTrans" cxnId="{ED105B79-CE51-4435-AB3F-2FBB21621458}">
      <dgm:prSet/>
      <dgm:spPr/>
      <dgm:t>
        <a:bodyPr/>
        <a:lstStyle/>
        <a:p>
          <a:endParaRPr lang="en-US"/>
        </a:p>
      </dgm:t>
    </dgm:pt>
    <dgm:pt modelId="{B699D3DF-2B17-4E44-A2E0-5CEC50B53D3A}">
      <dgm:prSet phldrT="[Text]" custT="1"/>
      <dgm:spPr/>
      <dgm:t>
        <a:bodyPr/>
        <a:lstStyle/>
        <a:p>
          <a:pPr algn="ctr"/>
          <a:r>
            <a:rPr lang="en-US" sz="1800" b="1" dirty="0" smtClean="0"/>
            <a:t>Body / Kinesthetic</a:t>
          </a:r>
          <a:endParaRPr lang="en-US" sz="1800" dirty="0"/>
        </a:p>
      </dgm:t>
    </dgm:pt>
    <dgm:pt modelId="{47C32868-B001-4B71-85B4-F79527A2FF54}" type="parTrans" cxnId="{B0BC87B2-BE2B-4345-9AE1-98F313912AF1}">
      <dgm:prSet/>
      <dgm:spPr/>
      <dgm:t>
        <a:bodyPr/>
        <a:lstStyle/>
        <a:p>
          <a:endParaRPr lang="en-US"/>
        </a:p>
      </dgm:t>
    </dgm:pt>
    <dgm:pt modelId="{CD9FFAF4-B97A-4CF9-948E-197C0EC048F6}" type="sibTrans" cxnId="{B0BC87B2-BE2B-4345-9AE1-98F313912AF1}">
      <dgm:prSet/>
      <dgm:spPr/>
      <dgm:t>
        <a:bodyPr/>
        <a:lstStyle/>
        <a:p>
          <a:endParaRPr lang="en-US"/>
        </a:p>
      </dgm:t>
    </dgm:pt>
    <dgm:pt modelId="{B551AED0-9E85-405D-B039-D7259A4833A6}" type="pres">
      <dgm:prSet presAssocID="{52F114E1-1AB7-49CD-AE16-F5100CFBCA8C}" presName="compositeShape" presStyleCnt="0">
        <dgm:presLayoutVars>
          <dgm:chMax val="7"/>
          <dgm:dir/>
          <dgm:resizeHandles val="exact"/>
        </dgm:presLayoutVars>
      </dgm:prSet>
      <dgm:spPr/>
      <dgm:t>
        <a:bodyPr/>
        <a:lstStyle/>
        <a:p>
          <a:endParaRPr lang="en-US"/>
        </a:p>
      </dgm:t>
    </dgm:pt>
    <dgm:pt modelId="{B1C50EFE-4C1B-4B8F-8A1B-7A1CD5F57AC7}" type="pres">
      <dgm:prSet presAssocID="{0738E9C3-8397-46CE-A5C7-00BF014F1E16}" presName="circ1" presStyleLbl="vennNode1" presStyleIdx="0" presStyleCnt="3"/>
      <dgm:spPr/>
      <dgm:t>
        <a:bodyPr/>
        <a:lstStyle/>
        <a:p>
          <a:endParaRPr lang="en-US"/>
        </a:p>
      </dgm:t>
    </dgm:pt>
    <dgm:pt modelId="{B8BC61F3-D284-4D13-97E1-A38C9A630EEB}" type="pres">
      <dgm:prSet presAssocID="{0738E9C3-8397-46CE-A5C7-00BF014F1E16}" presName="circ1Tx" presStyleLbl="revTx" presStyleIdx="0" presStyleCnt="0">
        <dgm:presLayoutVars>
          <dgm:chMax val="0"/>
          <dgm:chPref val="0"/>
          <dgm:bulletEnabled val="1"/>
        </dgm:presLayoutVars>
      </dgm:prSet>
      <dgm:spPr/>
      <dgm:t>
        <a:bodyPr/>
        <a:lstStyle/>
        <a:p>
          <a:endParaRPr lang="en-US"/>
        </a:p>
      </dgm:t>
    </dgm:pt>
    <dgm:pt modelId="{B7CCA1A3-2FDC-459F-B75E-BBB6C1BB83BC}" type="pres">
      <dgm:prSet presAssocID="{4972AAE7-10C7-4C39-81F4-F93B5A0C876F}" presName="circ2" presStyleLbl="vennNode1" presStyleIdx="1" presStyleCnt="3"/>
      <dgm:spPr/>
      <dgm:t>
        <a:bodyPr/>
        <a:lstStyle/>
        <a:p>
          <a:endParaRPr lang="en-US"/>
        </a:p>
      </dgm:t>
    </dgm:pt>
    <dgm:pt modelId="{E5A41D6C-A05A-456D-9E4E-E83B6C5A7F42}" type="pres">
      <dgm:prSet presAssocID="{4972AAE7-10C7-4C39-81F4-F93B5A0C876F}" presName="circ2Tx" presStyleLbl="revTx" presStyleIdx="0" presStyleCnt="0">
        <dgm:presLayoutVars>
          <dgm:chMax val="0"/>
          <dgm:chPref val="0"/>
          <dgm:bulletEnabled val="1"/>
        </dgm:presLayoutVars>
      </dgm:prSet>
      <dgm:spPr/>
      <dgm:t>
        <a:bodyPr/>
        <a:lstStyle/>
        <a:p>
          <a:endParaRPr lang="en-US"/>
        </a:p>
      </dgm:t>
    </dgm:pt>
    <dgm:pt modelId="{5DE18B70-C76F-4785-800D-101AB6E71242}" type="pres">
      <dgm:prSet presAssocID="{B699D3DF-2B17-4E44-A2E0-5CEC50B53D3A}" presName="circ3" presStyleLbl="vennNode1" presStyleIdx="2" presStyleCnt="3"/>
      <dgm:spPr/>
      <dgm:t>
        <a:bodyPr/>
        <a:lstStyle/>
        <a:p>
          <a:endParaRPr lang="en-US"/>
        </a:p>
      </dgm:t>
    </dgm:pt>
    <dgm:pt modelId="{6A53964D-6955-44F9-955C-CDAB4E03DF12}" type="pres">
      <dgm:prSet presAssocID="{B699D3DF-2B17-4E44-A2E0-5CEC50B53D3A}" presName="circ3Tx" presStyleLbl="revTx" presStyleIdx="0" presStyleCnt="0">
        <dgm:presLayoutVars>
          <dgm:chMax val="0"/>
          <dgm:chPref val="0"/>
          <dgm:bulletEnabled val="1"/>
        </dgm:presLayoutVars>
      </dgm:prSet>
      <dgm:spPr/>
      <dgm:t>
        <a:bodyPr/>
        <a:lstStyle/>
        <a:p>
          <a:endParaRPr lang="en-US"/>
        </a:p>
      </dgm:t>
    </dgm:pt>
  </dgm:ptLst>
  <dgm:cxnLst>
    <dgm:cxn modelId="{DB373B27-403D-4E3D-9DD2-0BC07565F53D}" type="presOf" srcId="{0738E9C3-8397-46CE-A5C7-00BF014F1E16}" destId="{B8BC61F3-D284-4D13-97E1-A38C9A630EEB}" srcOrd="1" destOrd="0" presId="urn:microsoft.com/office/officeart/2005/8/layout/venn1"/>
    <dgm:cxn modelId="{7B90683F-2A34-4157-AE4B-1D77606C02F0}" type="presOf" srcId="{4972AAE7-10C7-4C39-81F4-F93B5A0C876F}" destId="{E5A41D6C-A05A-456D-9E4E-E83B6C5A7F42}" srcOrd="1" destOrd="0" presId="urn:microsoft.com/office/officeart/2005/8/layout/venn1"/>
    <dgm:cxn modelId="{54460385-C131-40BD-AC17-F8D198CEE106}" type="presOf" srcId="{0738E9C3-8397-46CE-A5C7-00BF014F1E16}" destId="{B1C50EFE-4C1B-4B8F-8A1B-7A1CD5F57AC7}" srcOrd="0" destOrd="0" presId="urn:microsoft.com/office/officeart/2005/8/layout/venn1"/>
    <dgm:cxn modelId="{ADD0E3E9-47B8-4C4F-9B6F-11611B88F644}" type="presOf" srcId="{B699D3DF-2B17-4E44-A2E0-5CEC50B53D3A}" destId="{5DE18B70-C76F-4785-800D-101AB6E71242}" srcOrd="0" destOrd="0" presId="urn:microsoft.com/office/officeart/2005/8/layout/venn1"/>
    <dgm:cxn modelId="{B0BC87B2-BE2B-4345-9AE1-98F313912AF1}" srcId="{52F114E1-1AB7-49CD-AE16-F5100CFBCA8C}" destId="{B699D3DF-2B17-4E44-A2E0-5CEC50B53D3A}" srcOrd="2" destOrd="0" parTransId="{47C32868-B001-4B71-85B4-F79527A2FF54}" sibTransId="{CD9FFAF4-B97A-4CF9-948E-197C0EC048F6}"/>
    <dgm:cxn modelId="{D6DC0877-C7BF-41D8-85DA-7A47E13FC9D6}" type="presOf" srcId="{52F114E1-1AB7-49CD-AE16-F5100CFBCA8C}" destId="{B551AED0-9E85-405D-B039-D7259A4833A6}" srcOrd="0" destOrd="0" presId="urn:microsoft.com/office/officeart/2005/8/layout/venn1"/>
    <dgm:cxn modelId="{2A5611C2-C35B-441C-B035-522B2C1BC9AC}" type="presOf" srcId="{B699D3DF-2B17-4E44-A2E0-5CEC50B53D3A}" destId="{6A53964D-6955-44F9-955C-CDAB4E03DF12}" srcOrd="1" destOrd="0" presId="urn:microsoft.com/office/officeart/2005/8/layout/venn1"/>
    <dgm:cxn modelId="{ED105B79-CE51-4435-AB3F-2FBB21621458}" srcId="{52F114E1-1AB7-49CD-AE16-F5100CFBCA8C}" destId="{4972AAE7-10C7-4C39-81F4-F93B5A0C876F}" srcOrd="1" destOrd="0" parTransId="{7EEAF9BA-8B28-484F-9146-87C369EDCA37}" sibTransId="{E64FE291-1E3F-4268-9070-F356A63F7CB8}"/>
    <dgm:cxn modelId="{E4D652DE-BBC1-4F90-817F-9745B055F562}" type="presOf" srcId="{4972AAE7-10C7-4C39-81F4-F93B5A0C876F}" destId="{B7CCA1A3-2FDC-459F-B75E-BBB6C1BB83BC}" srcOrd="0" destOrd="0" presId="urn:microsoft.com/office/officeart/2005/8/layout/venn1"/>
    <dgm:cxn modelId="{2B377764-046C-43F4-B19B-C9256D7DD773}" srcId="{52F114E1-1AB7-49CD-AE16-F5100CFBCA8C}" destId="{0738E9C3-8397-46CE-A5C7-00BF014F1E16}" srcOrd="0" destOrd="0" parTransId="{36C68AAC-E3C5-44F1-8CCA-8D35DF61DDA5}" sibTransId="{51A05B89-E132-4E19-8EDB-EFF462956AC3}"/>
    <dgm:cxn modelId="{384D215E-30F9-4978-AB6C-079DA8E06196}" type="presParOf" srcId="{B551AED0-9E85-405D-B039-D7259A4833A6}" destId="{B1C50EFE-4C1B-4B8F-8A1B-7A1CD5F57AC7}" srcOrd="0" destOrd="0" presId="urn:microsoft.com/office/officeart/2005/8/layout/venn1"/>
    <dgm:cxn modelId="{56329E39-814E-4B09-8BAC-8596825B6305}" type="presParOf" srcId="{B551AED0-9E85-405D-B039-D7259A4833A6}" destId="{B8BC61F3-D284-4D13-97E1-A38C9A630EEB}" srcOrd="1" destOrd="0" presId="urn:microsoft.com/office/officeart/2005/8/layout/venn1"/>
    <dgm:cxn modelId="{17F6904F-E684-4FE5-B4A3-503B34788A4E}" type="presParOf" srcId="{B551AED0-9E85-405D-B039-D7259A4833A6}" destId="{B7CCA1A3-2FDC-459F-B75E-BBB6C1BB83BC}" srcOrd="2" destOrd="0" presId="urn:microsoft.com/office/officeart/2005/8/layout/venn1"/>
    <dgm:cxn modelId="{AE6DB031-3104-4ACB-B0DD-673118DF682F}" type="presParOf" srcId="{B551AED0-9E85-405D-B039-D7259A4833A6}" destId="{E5A41D6C-A05A-456D-9E4E-E83B6C5A7F42}" srcOrd="3" destOrd="0" presId="urn:microsoft.com/office/officeart/2005/8/layout/venn1"/>
    <dgm:cxn modelId="{0B074D06-8249-4B8B-B8C4-3B5A122B4AE1}" type="presParOf" srcId="{B551AED0-9E85-405D-B039-D7259A4833A6}" destId="{5DE18B70-C76F-4785-800D-101AB6E71242}" srcOrd="4" destOrd="0" presId="urn:microsoft.com/office/officeart/2005/8/layout/venn1"/>
    <dgm:cxn modelId="{1FC4DB09-AA8E-465C-87D6-36D20ACBD20B}" type="presParOf" srcId="{B551AED0-9E85-405D-B039-D7259A4833A6}" destId="{6A53964D-6955-44F9-955C-CDAB4E03DF12}"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913F88-F3E3-E34F-A0AF-198634A800AD}">
      <dsp:nvSpPr>
        <dsp:cNvPr id="0" name=""/>
        <dsp:cNvSpPr/>
      </dsp:nvSpPr>
      <dsp:spPr>
        <a:xfrm>
          <a:off x="1555112" y="351663"/>
          <a:ext cx="4544568" cy="4544568"/>
        </a:xfrm>
        <a:prstGeom prst="pie">
          <a:avLst>
            <a:gd name="adj1" fmla="val 16200000"/>
            <a:gd name="adj2" fmla="val 18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client values &amp; concerns &amp; choices</a:t>
          </a:r>
          <a:endParaRPr lang="en-US" sz="2300" kern="1200" dirty="0"/>
        </a:p>
      </dsp:txBody>
      <dsp:txXfrm>
        <a:off x="3950207" y="1314678"/>
        <a:ext cx="1623060" cy="1352550"/>
      </dsp:txXfrm>
    </dsp:sp>
    <dsp:sp modelId="{E577253E-AEEC-6847-9B00-F56F6C1FE242}">
      <dsp:nvSpPr>
        <dsp:cNvPr id="0" name=""/>
        <dsp:cNvSpPr/>
      </dsp:nvSpPr>
      <dsp:spPr>
        <a:xfrm>
          <a:off x="1461515" y="513969"/>
          <a:ext cx="4544568" cy="4544568"/>
        </a:xfrm>
        <a:prstGeom prst="pie">
          <a:avLst>
            <a:gd name="adj1" fmla="val 1800000"/>
            <a:gd name="adj2" fmla="val 90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evidence from research</a:t>
          </a:r>
          <a:endParaRPr lang="en-US" sz="2300" kern="1200" dirty="0"/>
        </a:p>
      </dsp:txBody>
      <dsp:txXfrm>
        <a:off x="2543555" y="3462528"/>
        <a:ext cx="2434590" cy="1190244"/>
      </dsp:txXfrm>
    </dsp:sp>
    <dsp:sp modelId="{5BE2071D-D90E-1A4C-A5B2-9BBD414A9530}">
      <dsp:nvSpPr>
        <dsp:cNvPr id="0" name=""/>
        <dsp:cNvSpPr/>
      </dsp:nvSpPr>
      <dsp:spPr>
        <a:xfrm>
          <a:off x="1367919" y="351663"/>
          <a:ext cx="4544568" cy="4544568"/>
        </a:xfrm>
        <a:prstGeom prst="pie">
          <a:avLst>
            <a:gd name="adj1" fmla="val 9000000"/>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professional expertise &amp; own experience</a:t>
          </a:r>
          <a:endParaRPr lang="en-US" sz="2300" kern="1200" dirty="0"/>
        </a:p>
      </dsp:txBody>
      <dsp:txXfrm>
        <a:off x="1894331" y="1314678"/>
        <a:ext cx="1623060" cy="1352550"/>
      </dsp:txXfrm>
    </dsp:sp>
    <dsp:sp modelId="{63B5E880-4333-E94A-9432-76AAE2B0D895}">
      <dsp:nvSpPr>
        <dsp:cNvPr id="0" name=""/>
        <dsp:cNvSpPr/>
      </dsp:nvSpPr>
      <dsp:spPr>
        <a:xfrm>
          <a:off x="1274157" y="70332"/>
          <a:ext cx="5107228" cy="5107228"/>
        </a:xfrm>
        <a:prstGeom prst="circularArrow">
          <a:avLst>
            <a:gd name="adj1" fmla="val 5085"/>
            <a:gd name="adj2" fmla="val 327528"/>
            <a:gd name="adj3" fmla="val 1472472"/>
            <a:gd name="adj4" fmla="val 16199432"/>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C685B6-2625-144A-B209-1DABB6E915BF}">
      <dsp:nvSpPr>
        <dsp:cNvPr id="0" name=""/>
        <dsp:cNvSpPr/>
      </dsp:nvSpPr>
      <dsp:spPr>
        <a:xfrm>
          <a:off x="1180185" y="232351"/>
          <a:ext cx="5107228" cy="5107228"/>
        </a:xfrm>
        <a:prstGeom prst="circularArrow">
          <a:avLst>
            <a:gd name="adj1" fmla="val 5085"/>
            <a:gd name="adj2" fmla="val 327528"/>
            <a:gd name="adj3" fmla="val 8671970"/>
            <a:gd name="adj4" fmla="val 1800502"/>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47E432-0889-924B-B2AD-52DCE6C3EC56}">
      <dsp:nvSpPr>
        <dsp:cNvPr id="0" name=""/>
        <dsp:cNvSpPr/>
      </dsp:nvSpPr>
      <dsp:spPr>
        <a:xfrm>
          <a:off x="1086214" y="70332"/>
          <a:ext cx="5107228" cy="5107228"/>
        </a:xfrm>
        <a:prstGeom prst="circularArrow">
          <a:avLst>
            <a:gd name="adj1" fmla="val 5085"/>
            <a:gd name="adj2" fmla="val 327528"/>
            <a:gd name="adj3" fmla="val 15873039"/>
            <a:gd name="adj4" fmla="val 9000000"/>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C42344-9838-074F-B58E-FBCA2BA6D650}">
      <dsp:nvSpPr>
        <dsp:cNvPr id="0" name=""/>
        <dsp:cNvSpPr/>
      </dsp:nvSpPr>
      <dsp:spPr>
        <a:xfrm>
          <a:off x="0" y="0"/>
          <a:ext cx="5104638" cy="79552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Formulate question [PICO]</a:t>
          </a:r>
          <a:endParaRPr lang="en-US" sz="2800" kern="1200" dirty="0"/>
        </a:p>
      </dsp:txBody>
      <dsp:txXfrm>
        <a:off x="0" y="0"/>
        <a:ext cx="4199724" cy="795528"/>
      </dsp:txXfrm>
    </dsp:sp>
    <dsp:sp modelId="{45B9B993-1807-F14F-A04D-15D4B274E4A5}">
      <dsp:nvSpPr>
        <dsp:cNvPr id="0" name=""/>
        <dsp:cNvSpPr/>
      </dsp:nvSpPr>
      <dsp:spPr>
        <a:xfrm>
          <a:off x="381190" y="906018"/>
          <a:ext cx="5104638" cy="79552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Identify evidence</a:t>
          </a:r>
          <a:endParaRPr lang="en-US" sz="2800" kern="1200" dirty="0"/>
        </a:p>
      </dsp:txBody>
      <dsp:txXfrm>
        <a:off x="381190" y="906018"/>
        <a:ext cx="4206354" cy="795528"/>
      </dsp:txXfrm>
    </dsp:sp>
    <dsp:sp modelId="{5EB5F3A0-9E2E-1D4B-9450-738E4B61357D}">
      <dsp:nvSpPr>
        <dsp:cNvPr id="0" name=""/>
        <dsp:cNvSpPr/>
      </dsp:nvSpPr>
      <dsp:spPr>
        <a:xfrm>
          <a:off x="762381" y="1812036"/>
          <a:ext cx="5104638" cy="795528"/>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Critically appraise evidence</a:t>
          </a:r>
          <a:endParaRPr lang="en-US" sz="2800" kern="1200" dirty="0"/>
        </a:p>
      </dsp:txBody>
      <dsp:txXfrm>
        <a:off x="762381" y="1812036"/>
        <a:ext cx="4206354" cy="795528"/>
      </dsp:txXfrm>
    </dsp:sp>
    <dsp:sp modelId="{57C5E87B-CE7F-E945-8E65-8EA19D6D0213}">
      <dsp:nvSpPr>
        <dsp:cNvPr id="0" name=""/>
        <dsp:cNvSpPr/>
      </dsp:nvSpPr>
      <dsp:spPr>
        <a:xfrm>
          <a:off x="1143571" y="2718054"/>
          <a:ext cx="5104638" cy="795528"/>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Apply evidence to situation</a:t>
          </a:r>
          <a:endParaRPr lang="en-US" sz="2800" kern="1200" dirty="0"/>
        </a:p>
      </dsp:txBody>
      <dsp:txXfrm>
        <a:off x="1143571" y="2718054"/>
        <a:ext cx="4206354" cy="795528"/>
      </dsp:txXfrm>
    </dsp:sp>
    <dsp:sp modelId="{3EB4FF63-38F0-F245-B4AD-57B8B9DF3C0C}">
      <dsp:nvSpPr>
        <dsp:cNvPr id="0" name=""/>
        <dsp:cNvSpPr/>
      </dsp:nvSpPr>
      <dsp:spPr>
        <a:xfrm>
          <a:off x="1524762" y="3624072"/>
          <a:ext cx="5104638" cy="795528"/>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Evaluate outcome</a:t>
          </a:r>
          <a:endParaRPr lang="en-US" sz="2800" kern="1200" dirty="0"/>
        </a:p>
      </dsp:txBody>
      <dsp:txXfrm>
        <a:off x="1524762" y="3624072"/>
        <a:ext cx="4206354" cy="795528"/>
      </dsp:txXfrm>
    </dsp:sp>
    <dsp:sp modelId="{EC10741A-A667-E947-ADA2-8FE9A35984D7}">
      <dsp:nvSpPr>
        <dsp:cNvPr id="0" name=""/>
        <dsp:cNvSpPr/>
      </dsp:nvSpPr>
      <dsp:spPr>
        <a:xfrm>
          <a:off x="4587544" y="581177"/>
          <a:ext cx="517093" cy="51709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4587544" y="581177"/>
        <a:ext cx="517093" cy="517093"/>
      </dsp:txXfrm>
    </dsp:sp>
    <dsp:sp modelId="{554BFABD-A846-6A4D-BE47-C6CE6876F3AA}">
      <dsp:nvSpPr>
        <dsp:cNvPr id="0" name=""/>
        <dsp:cNvSpPr/>
      </dsp:nvSpPr>
      <dsp:spPr>
        <a:xfrm>
          <a:off x="4968735" y="1487195"/>
          <a:ext cx="517093" cy="517093"/>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4968735" y="1487195"/>
        <a:ext cx="517093" cy="517093"/>
      </dsp:txXfrm>
    </dsp:sp>
    <dsp:sp modelId="{060079C0-685D-D54A-9C58-C64E91F252CB}">
      <dsp:nvSpPr>
        <dsp:cNvPr id="0" name=""/>
        <dsp:cNvSpPr/>
      </dsp:nvSpPr>
      <dsp:spPr>
        <a:xfrm>
          <a:off x="5349925" y="2379954"/>
          <a:ext cx="517093" cy="517093"/>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349925" y="2379954"/>
        <a:ext cx="517093" cy="517093"/>
      </dsp:txXfrm>
    </dsp:sp>
    <dsp:sp modelId="{F13C55FC-2331-1E48-ADD6-4BDF3AE97F97}">
      <dsp:nvSpPr>
        <dsp:cNvPr id="0" name=""/>
        <dsp:cNvSpPr/>
      </dsp:nvSpPr>
      <dsp:spPr>
        <a:xfrm>
          <a:off x="5731116" y="3294811"/>
          <a:ext cx="517093" cy="517093"/>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endParaRPr lang="en-US" sz="2300" kern="1200"/>
        </a:p>
      </dsp:txBody>
      <dsp:txXfrm>
        <a:off x="5731116" y="3294811"/>
        <a:ext cx="517093" cy="51709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C42344-9838-074F-B58E-FBCA2BA6D650}">
      <dsp:nvSpPr>
        <dsp:cNvPr id="0" name=""/>
        <dsp:cNvSpPr/>
      </dsp:nvSpPr>
      <dsp:spPr>
        <a:xfrm>
          <a:off x="0" y="0"/>
          <a:ext cx="2930905" cy="76047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Formulate question [PICO]</a:t>
          </a:r>
          <a:endParaRPr lang="en-US" sz="2000" kern="1200" dirty="0"/>
        </a:p>
      </dsp:txBody>
      <dsp:txXfrm>
        <a:off x="0" y="0"/>
        <a:ext cx="2065864" cy="760476"/>
      </dsp:txXfrm>
    </dsp:sp>
    <dsp:sp modelId="{45B9B993-1807-F14F-A04D-15D4B274E4A5}">
      <dsp:nvSpPr>
        <dsp:cNvPr id="0" name=""/>
        <dsp:cNvSpPr/>
      </dsp:nvSpPr>
      <dsp:spPr>
        <a:xfrm>
          <a:off x="218866" y="866097"/>
          <a:ext cx="2930905" cy="760476"/>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Identify evidence</a:t>
          </a:r>
          <a:endParaRPr lang="en-US" sz="2000" kern="1200" dirty="0"/>
        </a:p>
      </dsp:txBody>
      <dsp:txXfrm>
        <a:off x="218866" y="866097"/>
        <a:ext cx="2217729" cy="760476"/>
      </dsp:txXfrm>
    </dsp:sp>
    <dsp:sp modelId="{5EB5F3A0-9E2E-1D4B-9450-738E4B61357D}">
      <dsp:nvSpPr>
        <dsp:cNvPr id="0" name=""/>
        <dsp:cNvSpPr/>
      </dsp:nvSpPr>
      <dsp:spPr>
        <a:xfrm>
          <a:off x="437732" y="1732195"/>
          <a:ext cx="2930905" cy="760476"/>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Critically appraise evidence</a:t>
          </a:r>
          <a:endParaRPr lang="en-US" sz="2000" kern="1200" dirty="0"/>
        </a:p>
      </dsp:txBody>
      <dsp:txXfrm>
        <a:off x="437732" y="1732195"/>
        <a:ext cx="2217729" cy="760476"/>
      </dsp:txXfrm>
    </dsp:sp>
    <dsp:sp modelId="{57C5E87B-CE7F-E945-8E65-8EA19D6D0213}">
      <dsp:nvSpPr>
        <dsp:cNvPr id="0" name=""/>
        <dsp:cNvSpPr/>
      </dsp:nvSpPr>
      <dsp:spPr>
        <a:xfrm>
          <a:off x="656598" y="2598293"/>
          <a:ext cx="2930905" cy="760476"/>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Apply evidence to situation</a:t>
          </a:r>
          <a:endParaRPr lang="en-US" sz="2000" kern="1200" dirty="0"/>
        </a:p>
      </dsp:txBody>
      <dsp:txXfrm>
        <a:off x="656598" y="2598293"/>
        <a:ext cx="2217729" cy="760476"/>
      </dsp:txXfrm>
    </dsp:sp>
    <dsp:sp modelId="{3EB4FF63-38F0-F245-B4AD-57B8B9DF3C0C}">
      <dsp:nvSpPr>
        <dsp:cNvPr id="0" name=""/>
        <dsp:cNvSpPr/>
      </dsp:nvSpPr>
      <dsp:spPr>
        <a:xfrm>
          <a:off x="875465" y="3464390"/>
          <a:ext cx="2930905" cy="76047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Evaluate outcome</a:t>
          </a:r>
          <a:endParaRPr lang="en-US" sz="2000" kern="1200" dirty="0"/>
        </a:p>
      </dsp:txBody>
      <dsp:txXfrm>
        <a:off x="875465" y="3464390"/>
        <a:ext cx="2217729" cy="760476"/>
      </dsp:txXfrm>
    </dsp:sp>
    <dsp:sp modelId="{EC10741A-A667-E947-ADA2-8FE9A35984D7}">
      <dsp:nvSpPr>
        <dsp:cNvPr id="0" name=""/>
        <dsp:cNvSpPr/>
      </dsp:nvSpPr>
      <dsp:spPr>
        <a:xfrm>
          <a:off x="2436596" y="555570"/>
          <a:ext cx="494309" cy="494309"/>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436596" y="555570"/>
        <a:ext cx="494309" cy="494309"/>
      </dsp:txXfrm>
    </dsp:sp>
    <dsp:sp modelId="{554BFABD-A846-6A4D-BE47-C6CE6876F3AA}">
      <dsp:nvSpPr>
        <dsp:cNvPr id="0" name=""/>
        <dsp:cNvSpPr/>
      </dsp:nvSpPr>
      <dsp:spPr>
        <a:xfrm>
          <a:off x="2655462" y="1421667"/>
          <a:ext cx="494309" cy="494309"/>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655462" y="1421667"/>
        <a:ext cx="494309" cy="494309"/>
      </dsp:txXfrm>
    </dsp:sp>
    <dsp:sp modelId="{060079C0-685D-D54A-9C58-C64E91F252CB}">
      <dsp:nvSpPr>
        <dsp:cNvPr id="0" name=""/>
        <dsp:cNvSpPr/>
      </dsp:nvSpPr>
      <dsp:spPr>
        <a:xfrm>
          <a:off x="2874328" y="2275090"/>
          <a:ext cx="494309" cy="494309"/>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2874328" y="2275090"/>
        <a:ext cx="494309" cy="494309"/>
      </dsp:txXfrm>
    </dsp:sp>
    <dsp:sp modelId="{F13C55FC-2331-1E48-ADD6-4BDF3AE97F97}">
      <dsp:nvSpPr>
        <dsp:cNvPr id="0" name=""/>
        <dsp:cNvSpPr/>
      </dsp:nvSpPr>
      <dsp:spPr>
        <a:xfrm>
          <a:off x="3093195" y="3149638"/>
          <a:ext cx="494309" cy="494309"/>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3093195" y="3149638"/>
        <a:ext cx="494309" cy="4943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C50EFE-4C1B-4B8F-8A1B-7A1CD5F57AC7}">
      <dsp:nvSpPr>
        <dsp:cNvPr id="0" name=""/>
        <dsp:cNvSpPr/>
      </dsp:nvSpPr>
      <dsp:spPr>
        <a:xfrm>
          <a:off x="1417320" y="37782"/>
          <a:ext cx="1813560" cy="1813560"/>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Visual / Spatial</a:t>
          </a:r>
          <a:endParaRPr lang="en-US" sz="1800" kern="1200" dirty="0"/>
        </a:p>
      </dsp:txBody>
      <dsp:txXfrm>
        <a:off x="1659128" y="355155"/>
        <a:ext cx="1329944" cy="816102"/>
      </dsp:txXfrm>
    </dsp:sp>
    <dsp:sp modelId="{B7CCA1A3-2FDC-459F-B75E-BBB6C1BB83BC}">
      <dsp:nvSpPr>
        <dsp:cNvPr id="0" name=""/>
        <dsp:cNvSpPr/>
      </dsp:nvSpPr>
      <dsp:spPr>
        <a:xfrm>
          <a:off x="2071712" y="1171257"/>
          <a:ext cx="1813560" cy="1813560"/>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Verbal / Linguistic</a:t>
          </a:r>
          <a:endParaRPr lang="en-US" sz="1800" kern="1200" dirty="0"/>
        </a:p>
      </dsp:txBody>
      <dsp:txXfrm>
        <a:off x="2626360" y="1639760"/>
        <a:ext cx="1088136" cy="997458"/>
      </dsp:txXfrm>
    </dsp:sp>
    <dsp:sp modelId="{5DE18B70-C76F-4785-800D-101AB6E71242}">
      <dsp:nvSpPr>
        <dsp:cNvPr id="0" name=""/>
        <dsp:cNvSpPr/>
      </dsp:nvSpPr>
      <dsp:spPr>
        <a:xfrm>
          <a:off x="762927" y="1171257"/>
          <a:ext cx="1813560" cy="1813560"/>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Body / Kinesthetic</a:t>
          </a:r>
          <a:endParaRPr lang="en-US" sz="1800" kern="1200" dirty="0"/>
        </a:p>
      </dsp:txBody>
      <dsp:txXfrm>
        <a:off x="933704" y="1639760"/>
        <a:ext cx="1088136" cy="997458"/>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6F933-E06F-4DAA-AA8D-C8725100A79B}"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F933-E06F-4DAA-AA8D-C8725100A79B}"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F933-E06F-4DAA-AA8D-C8725100A79B}"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6F933-E06F-4DAA-AA8D-C8725100A79B}"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6F933-E06F-4DAA-AA8D-C8725100A79B}" type="datetimeFigureOut">
              <a:rPr lang="en-US" smtClean="0"/>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6F933-E06F-4DAA-AA8D-C8725100A79B}"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6F933-E06F-4DAA-AA8D-C8725100A79B}" type="datetimeFigureOut">
              <a:rPr lang="en-US" smtClean="0"/>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6F933-E06F-4DAA-AA8D-C8725100A79B}" type="datetimeFigureOut">
              <a:rPr lang="en-US" smtClean="0"/>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6F933-E06F-4DAA-AA8D-C8725100A79B}" type="datetimeFigureOut">
              <a:rPr lang="en-US" smtClean="0"/>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F933-E06F-4DAA-AA8D-C8725100A79B}"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6F933-E06F-4DAA-AA8D-C8725100A79B}" type="datetimeFigureOut">
              <a:rPr lang="en-US" smtClean="0"/>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6852A-B47A-4599-9C1E-9D52C4AFE7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6F933-E06F-4DAA-AA8D-C8725100A79B}" type="datetimeFigureOut">
              <a:rPr lang="en-US" smtClean="0"/>
              <a:t>9/19/2013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6852A-B47A-4599-9C1E-9D52C4AFE7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journals.library.ualberta.ca/index.php/EBLIP"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unburst.usd.edu/~bwjames/tut/learning-style/"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838200"/>
            <a:ext cx="8077200" cy="4062651"/>
          </a:xfrm>
          <a:prstGeom prst="rect">
            <a:avLst/>
          </a:prstGeom>
          <a:noFill/>
        </p:spPr>
        <p:txBody>
          <a:bodyPr wrap="square" rtlCol="0">
            <a:spAutoFit/>
          </a:bodyPr>
          <a:lstStyle/>
          <a:p>
            <a:r>
              <a:rPr lang="en-US" sz="2400" dirty="0" smtClean="0"/>
              <a:t>Notes &amp; Updates</a:t>
            </a:r>
          </a:p>
          <a:p>
            <a:endParaRPr lang="en-US" sz="2400" dirty="0"/>
          </a:p>
          <a:p>
            <a:r>
              <a:rPr lang="en-US" sz="2400" dirty="0" smtClean="0"/>
              <a:t>Instruction experience project ideas:</a:t>
            </a:r>
          </a:p>
          <a:p>
            <a:pPr>
              <a:buFont typeface="Arial" pitchFamily="34" charset="0"/>
              <a:buChar char="•"/>
            </a:pPr>
            <a:r>
              <a:rPr lang="en-US" sz="2400" dirty="0" smtClean="0"/>
              <a:t>  Cornell Note Taking</a:t>
            </a:r>
          </a:p>
          <a:p>
            <a:pPr>
              <a:buFont typeface="Arial" pitchFamily="34" charset="0"/>
              <a:buChar char="•"/>
            </a:pPr>
            <a:r>
              <a:rPr lang="en-US" sz="2400" dirty="0" smtClean="0"/>
              <a:t>  Incorporating </a:t>
            </a:r>
            <a:r>
              <a:rPr lang="en-US" sz="2400" dirty="0" err="1" smtClean="0"/>
              <a:t>DropBox</a:t>
            </a:r>
            <a:r>
              <a:rPr lang="en-US" sz="2400" dirty="0" smtClean="0"/>
              <a:t> into your everyday life</a:t>
            </a:r>
          </a:p>
          <a:p>
            <a:endParaRPr lang="en-US" sz="2400" dirty="0" smtClean="0"/>
          </a:p>
          <a:p>
            <a:r>
              <a:rPr lang="en-US" sz="2400" dirty="0" smtClean="0"/>
              <a:t>Targeting SILS students – can use the SILS Library Instruction Room</a:t>
            </a:r>
          </a:p>
          <a:p>
            <a:endParaRPr lang="en-US" sz="2400" dirty="0"/>
          </a:p>
          <a:p>
            <a:r>
              <a:rPr lang="en-US" sz="2400" dirty="0" smtClean="0"/>
              <a:t>Identifying unmet needs &amp; developing </a:t>
            </a:r>
            <a:r>
              <a:rPr lang="en-US" sz="2400" i="1" dirty="0" smtClean="0"/>
              <a:t>new</a:t>
            </a:r>
            <a:r>
              <a:rPr lang="en-US" sz="2400" dirty="0" smtClean="0"/>
              <a:t> solutions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066800"/>
            <a:ext cx="7620000" cy="4154983"/>
          </a:xfrm>
          <a:prstGeom prst="rect">
            <a:avLst/>
          </a:prstGeom>
          <a:noFill/>
        </p:spPr>
        <p:txBody>
          <a:bodyPr wrap="square" rtlCol="0">
            <a:spAutoFit/>
          </a:bodyPr>
          <a:lstStyle/>
          <a:p>
            <a:r>
              <a:rPr lang="en-US" sz="2400" dirty="0" smtClean="0"/>
              <a:t>Definition</a:t>
            </a:r>
          </a:p>
          <a:p>
            <a:endParaRPr lang="en-US" sz="2400" dirty="0"/>
          </a:p>
          <a:p>
            <a:r>
              <a:rPr lang="en-US" sz="2400" dirty="0"/>
              <a:t>“</a:t>
            </a:r>
            <a:r>
              <a:rPr lang="en-US" sz="2400" b="1" dirty="0"/>
              <a:t>Evidence-Based Librarianship </a:t>
            </a:r>
            <a:r>
              <a:rPr lang="en-US" sz="2400" dirty="0"/>
              <a:t>(EBL) is an approach to information science that promotes the collection, interpretation and integration of valid, important and applicable user-reported, librarian observed, and research-derived evidence. The best available evidence, moderated by user needs and preferences, is applied to improve the quality of professional </a:t>
            </a:r>
            <a:r>
              <a:rPr lang="en-US" sz="2400" dirty="0" smtClean="0"/>
              <a:t>judgments.</a:t>
            </a:r>
            <a:r>
              <a:rPr lang="en-US" sz="2400" dirty="0"/>
              <a:t>”</a:t>
            </a:r>
          </a:p>
          <a:p>
            <a:pPr algn="r"/>
            <a:endParaRPr lang="en-US" sz="2400" dirty="0" smtClean="0"/>
          </a:p>
          <a:p>
            <a:pPr algn="r"/>
            <a:r>
              <a:rPr lang="en-US" sz="2400" dirty="0" smtClean="0"/>
              <a:t>Andrew </a:t>
            </a:r>
            <a:r>
              <a:rPr lang="en-US" sz="2400" dirty="0"/>
              <a:t>Booth</a:t>
            </a:r>
          </a:p>
        </p:txBody>
      </p:sp>
    </p:spTree>
    <p:extLst>
      <p:ext uri="{BB962C8B-B14F-4D97-AF65-F5344CB8AC3E}">
        <p14:creationId xmlns:p14="http://schemas.microsoft.com/office/powerpoint/2010/main" xmlns="" val="1017289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838200"/>
            <a:ext cx="4953000" cy="2554545"/>
          </a:xfrm>
          <a:prstGeom prst="rect">
            <a:avLst/>
          </a:prstGeom>
          <a:noFill/>
        </p:spPr>
        <p:txBody>
          <a:bodyPr wrap="square" rtlCol="0">
            <a:spAutoFit/>
          </a:bodyPr>
          <a:lstStyle/>
          <a:p>
            <a:r>
              <a:rPr lang="en-US" sz="3200" dirty="0" smtClean="0"/>
              <a:t>Is face-to-face </a:t>
            </a:r>
            <a:r>
              <a:rPr lang="en-US" sz="3200" dirty="0"/>
              <a:t>instruction or online </a:t>
            </a:r>
            <a:r>
              <a:rPr lang="en-US" sz="3200" dirty="0" smtClean="0"/>
              <a:t>tutorial </a:t>
            </a:r>
            <a:r>
              <a:rPr lang="en-US" sz="3200" dirty="0"/>
              <a:t>significantly more effective in teaching first-year students information literacy skills?</a:t>
            </a:r>
          </a:p>
        </p:txBody>
      </p:sp>
      <p:graphicFrame>
        <p:nvGraphicFramePr>
          <p:cNvPr id="5" name="Diagram 4"/>
          <p:cNvGraphicFramePr/>
          <p:nvPr>
            <p:extLst>
              <p:ext uri="{D42A27DB-BD31-4B8C-83A1-F6EECF244321}">
                <p14:modId xmlns:p14="http://schemas.microsoft.com/office/powerpoint/2010/main" xmlns="" val="640876651"/>
              </p:ext>
            </p:extLst>
          </p:nvPr>
        </p:nvGraphicFramePr>
        <p:xfrm>
          <a:off x="5261429" y="533400"/>
          <a:ext cx="3806371" cy="4224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35599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hlinkClick r:id="rId2"/>
          </p:cNvPr>
          <p:cNvPicPr>
            <a:picLocks noChangeAspect="1" noChangeArrowheads="1"/>
          </p:cNvPicPr>
          <p:nvPr/>
        </p:nvPicPr>
        <p:blipFill>
          <a:blip r:embed="rId3" cstate="print"/>
          <a:srcRect l="25417" t="14615" r="35417" b="769"/>
          <a:stretch>
            <a:fillRect/>
          </a:stretch>
        </p:blipFill>
        <p:spPr bwMode="auto">
          <a:xfrm>
            <a:off x="4038600" y="457200"/>
            <a:ext cx="4623262" cy="5410200"/>
          </a:xfrm>
          <a:prstGeom prst="rect">
            <a:avLst/>
          </a:prstGeom>
          <a:noFill/>
          <a:ln w="9525">
            <a:noFill/>
            <a:miter lim="800000"/>
            <a:headEnd/>
            <a:tailEnd/>
          </a:ln>
        </p:spPr>
      </p:pic>
      <p:sp>
        <p:nvSpPr>
          <p:cNvPr id="3" name="TextBox 2"/>
          <p:cNvSpPr txBox="1"/>
          <p:nvPr/>
        </p:nvSpPr>
        <p:spPr>
          <a:xfrm>
            <a:off x="381000" y="1752600"/>
            <a:ext cx="3429000" cy="3200876"/>
          </a:xfrm>
          <a:prstGeom prst="rect">
            <a:avLst/>
          </a:prstGeom>
          <a:noFill/>
        </p:spPr>
        <p:txBody>
          <a:bodyPr wrap="square" rtlCol="0">
            <a:spAutoFit/>
          </a:bodyPr>
          <a:lstStyle/>
          <a:p>
            <a:pPr algn="ctr"/>
            <a:r>
              <a:rPr lang="en-US" sz="2000" b="1" i="1" dirty="0" smtClean="0"/>
              <a:t>Evidence Based Library and Information Practice</a:t>
            </a:r>
          </a:p>
          <a:p>
            <a:endParaRPr lang="en-US" dirty="0" smtClean="0"/>
          </a:p>
          <a:p>
            <a:r>
              <a:rPr lang="en-US" dirty="0" smtClean="0"/>
              <a:t>Open access, peer reviewed journal that is published quarterly</a:t>
            </a:r>
          </a:p>
          <a:p>
            <a:endParaRPr lang="en-US" dirty="0"/>
          </a:p>
          <a:p>
            <a:r>
              <a:rPr lang="en-US" dirty="0" smtClean="0"/>
              <a:t>Provides a forum for librarians and other information professionals to discover research that may contribute to decision making in professional practice</a:t>
            </a:r>
            <a:endParaRPr lang="en-US" b="1" dirty="0"/>
          </a:p>
        </p:txBody>
      </p:sp>
      <p:cxnSp>
        <p:nvCxnSpPr>
          <p:cNvPr id="5" name="Straight Connector 4"/>
          <p:cNvCxnSpPr/>
          <p:nvPr/>
        </p:nvCxnSpPr>
        <p:spPr>
          <a:xfrm>
            <a:off x="533400" y="2514600"/>
            <a:ext cx="3048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learning styles</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learning styles…</a:t>
            </a:r>
            <a:endParaRPr lang="en-US" dirty="0"/>
          </a:p>
        </p:txBody>
      </p:sp>
      <p:sp>
        <p:nvSpPr>
          <p:cNvPr id="3" name="Content Placeholder 2"/>
          <p:cNvSpPr>
            <a:spLocks noGrp="1"/>
          </p:cNvSpPr>
          <p:nvPr>
            <p:ph idx="1"/>
          </p:nvPr>
        </p:nvSpPr>
        <p:spPr/>
        <p:txBody>
          <a:bodyPr/>
          <a:lstStyle/>
          <a:p>
            <a:r>
              <a:rPr lang="en-US" b="1" dirty="0"/>
              <a:t>Learning style is the way </a:t>
            </a:r>
            <a:r>
              <a:rPr lang="en-US" b="1" dirty="0" smtClean="0"/>
              <a:t>in which </a:t>
            </a:r>
            <a:r>
              <a:rPr lang="en-US" b="1" dirty="0"/>
              <a:t>each learner begins </a:t>
            </a:r>
            <a:r>
              <a:rPr lang="en-US" b="1" dirty="0" smtClean="0"/>
              <a:t>to concentrate </a:t>
            </a:r>
            <a:r>
              <a:rPr lang="en-US" b="1" dirty="0"/>
              <a:t>on, process </a:t>
            </a:r>
            <a:r>
              <a:rPr lang="en-US" b="1" dirty="0" smtClean="0"/>
              <a:t>and retain </a:t>
            </a:r>
            <a:r>
              <a:rPr lang="en-US" b="1" dirty="0"/>
              <a:t>new and </a:t>
            </a:r>
            <a:r>
              <a:rPr lang="en-US" b="1" dirty="0" smtClean="0"/>
              <a:t>difficult information.</a:t>
            </a:r>
          </a:p>
          <a:p>
            <a:pPr lvl="2" algn="r">
              <a:buNone/>
            </a:pPr>
            <a:r>
              <a:rPr lang="en-US" dirty="0" smtClean="0"/>
              <a:t>-Rita Dunn</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1401762"/>
          </a:xfrm>
        </p:spPr>
        <p:txBody>
          <a:bodyPr/>
          <a:lstStyle/>
          <a:p>
            <a:pPr eaLnBrk="1" hangingPunct="1"/>
            <a:r>
              <a:rPr lang="en-US" b="1" dirty="0" smtClean="0"/>
              <a:t>what shape “calls out” to you?</a:t>
            </a:r>
          </a:p>
        </p:txBody>
      </p:sp>
      <p:sp>
        <p:nvSpPr>
          <p:cNvPr id="3" name="Content Placeholder 2"/>
          <p:cNvSpPr>
            <a:spLocks noGrp="1"/>
          </p:cNvSpPr>
          <p:nvPr>
            <p:ph sz="quarter" idx="1"/>
          </p:nvPr>
        </p:nvSpPr>
        <p:spPr>
          <a:xfrm>
            <a:off x="612775" y="1600200"/>
            <a:ext cx="8153400" cy="4495800"/>
          </a:xfrm>
        </p:spPr>
        <p:txBody>
          <a:bodyPr>
            <a:normAutofit fontScale="92500" lnSpcReduction="10000"/>
          </a:bodyPr>
          <a:lstStyle/>
          <a:p>
            <a:pPr marL="320040" indent="-320040" eaLnBrk="1" fontAlgn="auto" hangingPunct="1">
              <a:spcAft>
                <a:spcPts val="0"/>
              </a:spcAft>
              <a:buFont typeface="Wingdings"/>
              <a:buNone/>
              <a:defRPr/>
            </a:pPr>
            <a:endParaRPr lang="en-US" b="1" dirty="0"/>
          </a:p>
          <a:p>
            <a:pPr marL="320040" indent="-320040" eaLnBrk="1" fontAlgn="auto" hangingPunct="1">
              <a:spcAft>
                <a:spcPts val="0"/>
              </a:spcAft>
              <a:buFont typeface="Wingdings"/>
              <a:buNone/>
              <a:defRPr/>
            </a:pPr>
            <a:endParaRPr lang="en-US" b="1" dirty="0" smtClean="0"/>
          </a:p>
          <a:p>
            <a:pPr lvl="3" eaLnBrk="1" fontAlgn="auto" hangingPunct="1">
              <a:spcAft>
                <a:spcPts val="0"/>
              </a:spcAft>
              <a:buClr>
                <a:schemeClr val="accent3"/>
              </a:buClr>
              <a:buFont typeface="Wingdings"/>
              <a:buNone/>
              <a:defRPr/>
            </a:pPr>
            <a:endParaRPr lang="en-US" b="1" dirty="0" smtClean="0"/>
          </a:p>
          <a:p>
            <a:pPr lvl="3" eaLnBrk="1" fontAlgn="auto" hangingPunct="1">
              <a:spcAft>
                <a:spcPts val="0"/>
              </a:spcAft>
              <a:buClr>
                <a:schemeClr val="accent3"/>
              </a:buClr>
              <a:buFont typeface="Wingdings"/>
              <a:buNone/>
              <a:defRPr/>
            </a:pPr>
            <a:r>
              <a:rPr lang="en-US" sz="9600" b="1" dirty="0" smtClean="0">
                <a:solidFill>
                  <a:srgbClr val="5371D1"/>
                </a:solidFill>
                <a:latin typeface="Arial Black" pitchFamily="34" charset="0"/>
              </a:rPr>
              <a:t>  </a:t>
            </a:r>
          </a:p>
          <a:p>
            <a:pPr lvl="3" eaLnBrk="1" fontAlgn="auto" hangingPunct="1">
              <a:spcAft>
                <a:spcPts val="0"/>
              </a:spcAft>
              <a:buClr>
                <a:schemeClr val="accent3"/>
              </a:buClr>
              <a:buFont typeface="Wingdings"/>
              <a:buNone/>
              <a:defRPr/>
            </a:pPr>
            <a:r>
              <a:rPr lang="en-US" sz="9600" b="1" dirty="0">
                <a:solidFill>
                  <a:srgbClr val="5371D1"/>
                </a:solidFill>
                <a:latin typeface="Arial Black" pitchFamily="34" charset="0"/>
              </a:rPr>
              <a:t>	</a:t>
            </a:r>
            <a:r>
              <a:rPr lang="en-US" sz="9600" b="1" dirty="0" smtClean="0">
                <a:solidFill>
                  <a:srgbClr val="5371D1"/>
                </a:solidFill>
                <a:latin typeface="Arial Black" pitchFamily="34" charset="0"/>
              </a:rPr>
              <a:t>	</a:t>
            </a:r>
            <a:r>
              <a:rPr lang="en-US" sz="10400" b="1" dirty="0" smtClean="0">
                <a:solidFill>
                  <a:schemeClr val="accent3">
                    <a:lumMod val="75000"/>
                  </a:schemeClr>
                </a:solidFill>
                <a:effectLst>
                  <a:outerShdw blurRad="50800" dist="38100" dir="5400000" algn="t" rotWithShape="0">
                    <a:prstClr val="black">
                      <a:alpha val="40000"/>
                    </a:prstClr>
                  </a:outerShdw>
                </a:effectLst>
                <a:latin typeface="Arial Black" pitchFamily="34" charset="0"/>
              </a:rPr>
              <a:t>Z</a:t>
            </a:r>
            <a:r>
              <a:rPr lang="en-US" sz="9600" b="1" dirty="0" smtClean="0">
                <a:solidFill>
                  <a:srgbClr val="5371D1"/>
                </a:solidFill>
                <a:latin typeface="Arial Black" pitchFamily="34" charset="0"/>
              </a:rPr>
              <a:t> </a:t>
            </a:r>
            <a:endParaRPr lang="en-US" sz="9600" b="1" dirty="0">
              <a:solidFill>
                <a:srgbClr val="5371D1"/>
              </a:solidFill>
              <a:latin typeface="Arial Black" pitchFamily="34" charset="0"/>
            </a:endParaRPr>
          </a:p>
        </p:txBody>
      </p:sp>
      <p:sp>
        <p:nvSpPr>
          <p:cNvPr id="4" name="Oval 3"/>
          <p:cNvSpPr/>
          <p:nvPr/>
        </p:nvSpPr>
        <p:spPr>
          <a:xfrm>
            <a:off x="5257800" y="2438400"/>
            <a:ext cx="1143000" cy="1143000"/>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
        <p:nvSpPr>
          <p:cNvPr id="5" name="Isosceles Triangle 4"/>
          <p:cNvSpPr/>
          <p:nvPr/>
        </p:nvSpPr>
        <p:spPr>
          <a:xfrm>
            <a:off x="2362200" y="2362200"/>
            <a:ext cx="1371600" cy="1143000"/>
          </a:xfrm>
          <a:prstGeom prst="triangl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
        <p:nvSpPr>
          <p:cNvPr id="18" name="Rectangle 17"/>
          <p:cNvSpPr/>
          <p:nvPr/>
        </p:nvSpPr>
        <p:spPr>
          <a:xfrm>
            <a:off x="5105400" y="4724400"/>
            <a:ext cx="1447800" cy="9906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
        <p:nvSpPr>
          <p:cNvPr id="7" name="TextBox 6"/>
          <p:cNvSpPr txBox="1"/>
          <p:nvPr/>
        </p:nvSpPr>
        <p:spPr>
          <a:xfrm>
            <a:off x="6629400" y="6400800"/>
            <a:ext cx="2286000" cy="369332"/>
          </a:xfrm>
          <a:prstGeom prst="rect">
            <a:avLst/>
          </a:prstGeom>
          <a:noFill/>
        </p:spPr>
        <p:txBody>
          <a:bodyPr wrap="square" rtlCol="0">
            <a:spAutoFit/>
          </a:bodyPr>
          <a:lstStyle/>
          <a:p>
            <a:pPr algn="r"/>
            <a:r>
              <a:rPr lang="en-US" i="1" dirty="0" smtClean="0"/>
              <a:t>based on Carl Jung</a:t>
            </a:r>
            <a:endParaRPr lang="en-US" i="1"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normAutofit fontScale="90000"/>
          </a:bodyPr>
          <a:lstStyle/>
          <a:p>
            <a:pPr eaLnBrk="1" hangingPunct="1"/>
            <a:r>
              <a:rPr lang="en-US" sz="7200" b="1" dirty="0" smtClean="0"/>
              <a:t>circle</a:t>
            </a:r>
          </a:p>
        </p:txBody>
      </p:sp>
      <p:sp>
        <p:nvSpPr>
          <p:cNvPr id="11267" name="Content Placeholder 2"/>
          <p:cNvSpPr>
            <a:spLocks noGrp="1"/>
          </p:cNvSpPr>
          <p:nvPr>
            <p:ph sz="quarter" idx="1"/>
          </p:nvPr>
        </p:nvSpPr>
        <p:spPr>
          <a:xfrm>
            <a:off x="612775" y="1600200"/>
            <a:ext cx="8153400" cy="4495800"/>
          </a:xfrm>
        </p:spPr>
        <p:txBody>
          <a:bodyPr/>
          <a:lstStyle/>
          <a:p>
            <a:pPr eaLnBrk="1" hangingPunct="1"/>
            <a:r>
              <a:rPr lang="en-US" dirty="0" smtClean="0"/>
              <a:t>Likes to see the “big picture”</a:t>
            </a:r>
          </a:p>
          <a:p>
            <a:pPr eaLnBrk="1" hangingPunct="1"/>
            <a:r>
              <a:rPr lang="en-US" dirty="0" smtClean="0"/>
              <a:t>Needs to know what and why and be involved</a:t>
            </a:r>
          </a:p>
          <a:p>
            <a:pPr eaLnBrk="1" hangingPunct="1"/>
            <a:r>
              <a:rPr lang="en-US" dirty="0" smtClean="0"/>
              <a:t>Philosophical in nature, deeper discussions</a:t>
            </a:r>
          </a:p>
          <a:p>
            <a:pPr eaLnBrk="1" hangingPunct="1"/>
            <a:r>
              <a:rPr lang="en-US" dirty="0" smtClean="0"/>
              <a:t>Strong self-concept needs</a:t>
            </a:r>
          </a:p>
          <a:p>
            <a:pPr eaLnBrk="1" hangingPunct="1"/>
            <a:r>
              <a:rPr lang="en-US" dirty="0" smtClean="0"/>
              <a:t>Need to conceptualize things and can irritate</a:t>
            </a:r>
          </a:p>
          <a:p>
            <a:pPr eaLnBrk="1" hangingPunct="1">
              <a:buFont typeface="Wingdings" pitchFamily="2" charset="2"/>
              <a:buNone/>
            </a:pPr>
            <a:r>
              <a:rPr lang="en-US" dirty="0" smtClean="0"/>
              <a:t>		rectangles and triangles in this process</a:t>
            </a:r>
          </a:p>
          <a:p>
            <a:pPr eaLnBrk="1" hangingPunct="1"/>
            <a:r>
              <a:rPr lang="en-US" dirty="0" smtClean="0"/>
              <a:t>More teachers are circles</a:t>
            </a:r>
          </a:p>
        </p:txBody>
      </p:sp>
      <p:sp>
        <p:nvSpPr>
          <p:cNvPr id="4" name="Oval 3"/>
          <p:cNvSpPr/>
          <p:nvPr/>
        </p:nvSpPr>
        <p:spPr>
          <a:xfrm>
            <a:off x="6172200" y="228600"/>
            <a:ext cx="1143000" cy="1143000"/>
          </a:xfrm>
          <a:prstGeom prst="ellips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2000" fill="hold"/>
                                        <p:tgtEl>
                                          <p:spTgt spid="11267">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11267">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112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 calcmode="lin" valueType="num">
                                      <p:cBhvr>
                                        <p:cTn id="14" dur="2000" fill="hold"/>
                                        <p:tgtEl>
                                          <p:spTgt spid="11267">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11267">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 calcmode="lin" valueType="num">
                                      <p:cBhvr>
                                        <p:cTn id="21" dur="2000" fill="hold"/>
                                        <p:tgtEl>
                                          <p:spTgt spid="11267">
                                            <p:txEl>
                                              <p:pRg st="2" end="2"/>
                                            </p:txEl>
                                          </p:spTgt>
                                        </p:tgtEl>
                                        <p:attrNameLst>
                                          <p:attrName>ppt_w</p:attrName>
                                        </p:attrNameLst>
                                      </p:cBhvr>
                                      <p:tavLst>
                                        <p:tav tm="0">
                                          <p:val>
                                            <p:strVal val="#ppt_w*0.70"/>
                                          </p:val>
                                        </p:tav>
                                        <p:tav tm="100000">
                                          <p:val>
                                            <p:strVal val="#ppt_w"/>
                                          </p:val>
                                        </p:tav>
                                      </p:tavLst>
                                    </p:anim>
                                    <p:anim calcmode="lin" valueType="num">
                                      <p:cBhvr>
                                        <p:cTn id="22" dur="2000" fill="hold"/>
                                        <p:tgtEl>
                                          <p:spTgt spid="11267">
                                            <p:txEl>
                                              <p:pRg st="2" end="2"/>
                                            </p:txEl>
                                          </p:spTgt>
                                        </p:tgtEl>
                                        <p:attrNameLst>
                                          <p:attrName>ppt_h</p:attrName>
                                        </p:attrNameLst>
                                      </p:cBhvr>
                                      <p:tavLst>
                                        <p:tav tm="0">
                                          <p:val>
                                            <p:strVal val="#ppt_h"/>
                                          </p:val>
                                        </p:tav>
                                        <p:tav tm="100000">
                                          <p:val>
                                            <p:strVal val="#ppt_h"/>
                                          </p:val>
                                        </p:tav>
                                      </p:tavLst>
                                    </p:anim>
                                    <p:animEffect transition="in" filter="fade">
                                      <p:cBhvr>
                                        <p:cTn id="23" dur="2000"/>
                                        <p:tgtEl>
                                          <p:spTgt spid="1126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 calcmode="lin" valueType="num">
                                      <p:cBhvr>
                                        <p:cTn id="28" dur="2000" fill="hold"/>
                                        <p:tgtEl>
                                          <p:spTgt spid="11267">
                                            <p:txEl>
                                              <p:pRg st="3" end="3"/>
                                            </p:txEl>
                                          </p:spTgt>
                                        </p:tgtEl>
                                        <p:attrNameLst>
                                          <p:attrName>ppt_w</p:attrName>
                                        </p:attrNameLst>
                                      </p:cBhvr>
                                      <p:tavLst>
                                        <p:tav tm="0">
                                          <p:val>
                                            <p:strVal val="#ppt_w*0.70"/>
                                          </p:val>
                                        </p:tav>
                                        <p:tav tm="100000">
                                          <p:val>
                                            <p:strVal val="#ppt_w"/>
                                          </p:val>
                                        </p:tav>
                                      </p:tavLst>
                                    </p:anim>
                                    <p:anim calcmode="lin" valueType="num">
                                      <p:cBhvr>
                                        <p:cTn id="29" dur="2000" fill="hold"/>
                                        <p:tgtEl>
                                          <p:spTgt spid="11267">
                                            <p:txEl>
                                              <p:pRg st="3" end="3"/>
                                            </p:txEl>
                                          </p:spTgt>
                                        </p:tgtEl>
                                        <p:attrNameLst>
                                          <p:attrName>ppt_h</p:attrName>
                                        </p:attrNameLst>
                                      </p:cBhvr>
                                      <p:tavLst>
                                        <p:tav tm="0">
                                          <p:val>
                                            <p:strVal val="#ppt_h"/>
                                          </p:val>
                                        </p:tav>
                                        <p:tav tm="100000">
                                          <p:val>
                                            <p:strVal val="#ppt_h"/>
                                          </p:val>
                                        </p:tav>
                                      </p:tavLst>
                                    </p:anim>
                                    <p:animEffect transition="in" filter="fade">
                                      <p:cBhvr>
                                        <p:cTn id="30" dur="2000"/>
                                        <p:tgtEl>
                                          <p:spTgt spid="112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 calcmode="lin" valueType="num">
                                      <p:cBhvr>
                                        <p:cTn id="35" dur="2000" fill="hold"/>
                                        <p:tgtEl>
                                          <p:spTgt spid="11267">
                                            <p:txEl>
                                              <p:pRg st="4" end="4"/>
                                            </p:txEl>
                                          </p:spTgt>
                                        </p:tgtEl>
                                        <p:attrNameLst>
                                          <p:attrName>ppt_w</p:attrName>
                                        </p:attrNameLst>
                                      </p:cBhvr>
                                      <p:tavLst>
                                        <p:tav tm="0">
                                          <p:val>
                                            <p:strVal val="#ppt_w*0.70"/>
                                          </p:val>
                                        </p:tav>
                                        <p:tav tm="100000">
                                          <p:val>
                                            <p:strVal val="#ppt_w"/>
                                          </p:val>
                                        </p:tav>
                                      </p:tavLst>
                                    </p:anim>
                                    <p:anim calcmode="lin" valueType="num">
                                      <p:cBhvr>
                                        <p:cTn id="36" dur="2000" fill="hold"/>
                                        <p:tgtEl>
                                          <p:spTgt spid="11267">
                                            <p:txEl>
                                              <p:pRg st="4" end="4"/>
                                            </p:txEl>
                                          </p:spTgt>
                                        </p:tgtEl>
                                        <p:attrNameLst>
                                          <p:attrName>ppt_h</p:attrName>
                                        </p:attrNameLst>
                                      </p:cBhvr>
                                      <p:tavLst>
                                        <p:tav tm="0">
                                          <p:val>
                                            <p:strVal val="#ppt_h"/>
                                          </p:val>
                                        </p:tav>
                                        <p:tav tm="100000">
                                          <p:val>
                                            <p:strVal val="#ppt_h"/>
                                          </p:val>
                                        </p:tav>
                                      </p:tavLst>
                                    </p:anim>
                                    <p:animEffect transition="in" filter="fade">
                                      <p:cBhvr>
                                        <p:cTn id="37" dur="2000"/>
                                        <p:tgtEl>
                                          <p:spTgt spid="1126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1267">
                                            <p:txEl>
                                              <p:pRg st="5" end="5"/>
                                            </p:txEl>
                                          </p:spTgt>
                                        </p:tgtEl>
                                        <p:attrNameLst>
                                          <p:attrName>style.visibility</p:attrName>
                                        </p:attrNameLst>
                                      </p:cBhvr>
                                      <p:to>
                                        <p:strVal val="visible"/>
                                      </p:to>
                                    </p:set>
                                    <p:anim calcmode="lin" valueType="num">
                                      <p:cBhvr>
                                        <p:cTn id="42" dur="2000" fill="hold"/>
                                        <p:tgtEl>
                                          <p:spTgt spid="11267">
                                            <p:txEl>
                                              <p:pRg st="5" end="5"/>
                                            </p:txEl>
                                          </p:spTgt>
                                        </p:tgtEl>
                                        <p:attrNameLst>
                                          <p:attrName>ppt_w</p:attrName>
                                        </p:attrNameLst>
                                      </p:cBhvr>
                                      <p:tavLst>
                                        <p:tav tm="0">
                                          <p:val>
                                            <p:strVal val="#ppt_w*0.70"/>
                                          </p:val>
                                        </p:tav>
                                        <p:tav tm="100000">
                                          <p:val>
                                            <p:strVal val="#ppt_w"/>
                                          </p:val>
                                        </p:tav>
                                      </p:tavLst>
                                    </p:anim>
                                    <p:anim calcmode="lin" valueType="num">
                                      <p:cBhvr>
                                        <p:cTn id="43" dur="2000" fill="hold"/>
                                        <p:tgtEl>
                                          <p:spTgt spid="11267">
                                            <p:txEl>
                                              <p:pRg st="5" end="5"/>
                                            </p:txEl>
                                          </p:spTgt>
                                        </p:tgtEl>
                                        <p:attrNameLst>
                                          <p:attrName>ppt_h</p:attrName>
                                        </p:attrNameLst>
                                      </p:cBhvr>
                                      <p:tavLst>
                                        <p:tav tm="0">
                                          <p:val>
                                            <p:strVal val="#ppt_h"/>
                                          </p:val>
                                        </p:tav>
                                        <p:tav tm="100000">
                                          <p:val>
                                            <p:strVal val="#ppt_h"/>
                                          </p:val>
                                        </p:tav>
                                      </p:tavLst>
                                    </p:anim>
                                    <p:animEffect transition="in" filter="fade">
                                      <p:cBhvr>
                                        <p:cTn id="44" dur="2000"/>
                                        <p:tgtEl>
                                          <p:spTgt spid="11267">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1267">
                                            <p:txEl>
                                              <p:pRg st="6" end="6"/>
                                            </p:txEl>
                                          </p:spTgt>
                                        </p:tgtEl>
                                        <p:attrNameLst>
                                          <p:attrName>style.visibility</p:attrName>
                                        </p:attrNameLst>
                                      </p:cBhvr>
                                      <p:to>
                                        <p:strVal val="visible"/>
                                      </p:to>
                                    </p:set>
                                    <p:anim calcmode="lin" valueType="num">
                                      <p:cBhvr>
                                        <p:cTn id="49" dur="2000" fill="hold"/>
                                        <p:tgtEl>
                                          <p:spTgt spid="11267">
                                            <p:txEl>
                                              <p:pRg st="6" end="6"/>
                                            </p:txEl>
                                          </p:spTgt>
                                        </p:tgtEl>
                                        <p:attrNameLst>
                                          <p:attrName>ppt_w</p:attrName>
                                        </p:attrNameLst>
                                      </p:cBhvr>
                                      <p:tavLst>
                                        <p:tav tm="0">
                                          <p:val>
                                            <p:strVal val="#ppt_w*0.70"/>
                                          </p:val>
                                        </p:tav>
                                        <p:tav tm="100000">
                                          <p:val>
                                            <p:strVal val="#ppt_w"/>
                                          </p:val>
                                        </p:tav>
                                      </p:tavLst>
                                    </p:anim>
                                    <p:anim calcmode="lin" valueType="num">
                                      <p:cBhvr>
                                        <p:cTn id="50" dur="2000" fill="hold"/>
                                        <p:tgtEl>
                                          <p:spTgt spid="11267">
                                            <p:txEl>
                                              <p:pRg st="6" end="6"/>
                                            </p:txEl>
                                          </p:spTgt>
                                        </p:tgtEl>
                                        <p:attrNameLst>
                                          <p:attrName>ppt_h</p:attrName>
                                        </p:attrNameLst>
                                      </p:cBhvr>
                                      <p:tavLst>
                                        <p:tav tm="0">
                                          <p:val>
                                            <p:strVal val="#ppt_h"/>
                                          </p:val>
                                        </p:tav>
                                        <p:tav tm="100000">
                                          <p:val>
                                            <p:strVal val="#ppt_h"/>
                                          </p:val>
                                        </p:tav>
                                      </p:tavLst>
                                    </p:anim>
                                    <p:animEffect transition="in" filter="fade">
                                      <p:cBhvr>
                                        <p:cTn id="51" dur="20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normAutofit fontScale="90000"/>
          </a:bodyPr>
          <a:lstStyle/>
          <a:p>
            <a:pPr eaLnBrk="1" hangingPunct="1"/>
            <a:r>
              <a:rPr lang="en-US" sz="7200" b="1" dirty="0" smtClean="0"/>
              <a:t>rectangle</a:t>
            </a:r>
          </a:p>
        </p:txBody>
      </p:sp>
      <p:sp>
        <p:nvSpPr>
          <p:cNvPr id="12291" name="Content Placeholder 2"/>
          <p:cNvSpPr>
            <a:spLocks noGrp="1"/>
          </p:cNvSpPr>
          <p:nvPr>
            <p:ph sz="quarter" idx="1"/>
          </p:nvPr>
        </p:nvSpPr>
        <p:spPr>
          <a:xfrm>
            <a:off x="612775" y="1600200"/>
            <a:ext cx="8153400" cy="4495800"/>
          </a:xfrm>
        </p:spPr>
        <p:txBody>
          <a:bodyPr/>
          <a:lstStyle/>
          <a:p>
            <a:pPr eaLnBrk="1" hangingPunct="1"/>
            <a:r>
              <a:rPr lang="en-US" smtClean="0"/>
              <a:t>Need parameters</a:t>
            </a:r>
          </a:p>
          <a:p>
            <a:pPr eaLnBrk="1" hangingPunct="1"/>
            <a:r>
              <a:rPr lang="en-US" smtClean="0"/>
              <a:t>Complete organization</a:t>
            </a:r>
          </a:p>
          <a:p>
            <a:pPr eaLnBrk="1" hangingPunct="1"/>
            <a:r>
              <a:rPr lang="en-US" smtClean="0"/>
              <a:t>Closure is very important to this group</a:t>
            </a:r>
          </a:p>
          <a:p>
            <a:pPr eaLnBrk="1" hangingPunct="1"/>
            <a:r>
              <a:rPr lang="en-US" smtClean="0"/>
              <a:t>Need navigation through the learning process</a:t>
            </a:r>
          </a:p>
          <a:p>
            <a:pPr eaLnBrk="1" hangingPunct="1">
              <a:buFont typeface="Wingdings" pitchFamily="2" charset="2"/>
              <a:buNone/>
            </a:pPr>
            <a:r>
              <a:rPr lang="en-US" smtClean="0"/>
              <a:t>		“show me the way”</a:t>
            </a:r>
          </a:p>
          <a:p>
            <a:pPr eaLnBrk="1" hangingPunct="1"/>
            <a:r>
              <a:rPr lang="en-US" smtClean="0"/>
              <a:t>Sometimes make circles and Z’s frustrated by appearing too formated or process focused</a:t>
            </a:r>
          </a:p>
        </p:txBody>
      </p:sp>
      <p:sp>
        <p:nvSpPr>
          <p:cNvPr id="4" name="Rectangle 3"/>
          <p:cNvSpPr/>
          <p:nvPr/>
        </p:nvSpPr>
        <p:spPr>
          <a:xfrm>
            <a:off x="6858000" y="304800"/>
            <a:ext cx="1447800" cy="99060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arn(inHorizontal)">
                                      <p:cBhvr>
                                        <p:cTn id="7" dur="10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barn(inHorizontal)">
                                      <p:cBhvr>
                                        <p:cTn id="12" dur="10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barn(inHorizontal)">
                                      <p:cBhvr>
                                        <p:cTn id="17" dur="10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barn(inHorizontal)">
                                      <p:cBhvr>
                                        <p:cTn id="22" dur="1000"/>
                                        <p:tgtEl>
                                          <p:spTgt spid="122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barn(inHorizontal)">
                                      <p:cBhvr>
                                        <p:cTn id="27" dur="1000"/>
                                        <p:tgtEl>
                                          <p:spTgt spid="122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barn(inHorizontal)">
                                      <p:cBhvr>
                                        <p:cTn id="32" dur="1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normAutofit fontScale="90000"/>
          </a:bodyPr>
          <a:lstStyle/>
          <a:p>
            <a:pPr eaLnBrk="1" hangingPunct="1"/>
            <a:r>
              <a:rPr lang="en-US" sz="7200" b="1" dirty="0" smtClean="0"/>
              <a:t>triangle</a:t>
            </a:r>
          </a:p>
        </p:txBody>
      </p:sp>
      <p:sp>
        <p:nvSpPr>
          <p:cNvPr id="13315" name="Content Placeholder 2"/>
          <p:cNvSpPr>
            <a:spLocks noGrp="1"/>
          </p:cNvSpPr>
          <p:nvPr>
            <p:ph sz="quarter" idx="1"/>
          </p:nvPr>
        </p:nvSpPr>
        <p:spPr>
          <a:xfrm>
            <a:off x="612775" y="1600200"/>
            <a:ext cx="8153400" cy="4495800"/>
          </a:xfrm>
        </p:spPr>
        <p:txBody>
          <a:bodyPr>
            <a:normAutofit fontScale="92500"/>
          </a:bodyPr>
          <a:lstStyle/>
          <a:p>
            <a:pPr eaLnBrk="1" hangingPunct="1"/>
            <a:r>
              <a:rPr lang="en-US" smtClean="0"/>
              <a:t>Three-dimensional, strong</a:t>
            </a:r>
          </a:p>
          <a:p>
            <a:pPr eaLnBrk="1" hangingPunct="1"/>
            <a:r>
              <a:rPr lang="en-US" smtClean="0"/>
              <a:t>Need to see the base, then the format</a:t>
            </a:r>
          </a:p>
          <a:p>
            <a:pPr eaLnBrk="1" hangingPunct="1"/>
            <a:r>
              <a:rPr lang="en-US" smtClean="0"/>
              <a:t>Likely to ask, “how do you know that?”</a:t>
            </a:r>
          </a:p>
          <a:p>
            <a:pPr eaLnBrk="1" hangingPunct="1"/>
            <a:r>
              <a:rPr lang="en-US" smtClean="0"/>
              <a:t>Want research, important information, reasons</a:t>
            </a:r>
          </a:p>
          <a:p>
            <a:pPr eaLnBrk="1" hangingPunct="1"/>
            <a:r>
              <a:rPr lang="en-US" smtClean="0"/>
              <a:t>Make sure that it is “worth their time”</a:t>
            </a:r>
          </a:p>
          <a:p>
            <a:pPr eaLnBrk="1" hangingPunct="1"/>
            <a:r>
              <a:rPr lang="en-US" smtClean="0"/>
              <a:t>Often engineers are found in this group</a:t>
            </a:r>
          </a:p>
          <a:p>
            <a:pPr eaLnBrk="1" hangingPunct="1"/>
            <a:r>
              <a:rPr lang="en-US" smtClean="0"/>
              <a:t>Can frustrate circles and Z’s by being too focused or driven</a:t>
            </a:r>
          </a:p>
        </p:txBody>
      </p:sp>
      <p:sp>
        <p:nvSpPr>
          <p:cNvPr id="4" name="Isosceles Triangle 3"/>
          <p:cNvSpPr/>
          <p:nvPr/>
        </p:nvSpPr>
        <p:spPr>
          <a:xfrm>
            <a:off x="6477000" y="304800"/>
            <a:ext cx="1371600" cy="1143000"/>
          </a:xfrm>
          <a:prstGeom prst="triangle">
            <a:avLst/>
          </a:prstGeom>
        </p:spPr>
        <p:style>
          <a:lnRef idx="1">
            <a:schemeClr val="accent3"/>
          </a:lnRef>
          <a:fillRef idx="3">
            <a:schemeClr val="accent3"/>
          </a:fillRef>
          <a:effectRef idx="2">
            <a:schemeClr val="accent3"/>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 calcmode="lin" valueType="num">
                                      <p:cBhvr>
                                        <p:cTn id="14" dur="1000" fill="hold"/>
                                        <p:tgtEl>
                                          <p:spTgt spid="1331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331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31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 calcmode="lin" valueType="num">
                                      <p:cBhvr>
                                        <p:cTn id="21" dur="1000" fill="hold"/>
                                        <p:tgtEl>
                                          <p:spTgt spid="1331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331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31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 calcmode="lin" valueType="num">
                                      <p:cBhvr>
                                        <p:cTn id="28" dur="1000" fill="hold"/>
                                        <p:tgtEl>
                                          <p:spTgt spid="1331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331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331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 calcmode="lin" valueType="num">
                                      <p:cBhvr>
                                        <p:cTn id="35" dur="1000" fill="hold"/>
                                        <p:tgtEl>
                                          <p:spTgt spid="1331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331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331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315">
                                            <p:txEl>
                                              <p:pRg st="5" end="5"/>
                                            </p:txEl>
                                          </p:spTgt>
                                        </p:tgtEl>
                                        <p:attrNameLst>
                                          <p:attrName>style.visibility</p:attrName>
                                        </p:attrNameLst>
                                      </p:cBhvr>
                                      <p:to>
                                        <p:strVal val="visible"/>
                                      </p:to>
                                    </p:set>
                                    <p:anim calcmode="lin" valueType="num">
                                      <p:cBhvr>
                                        <p:cTn id="42" dur="1000" fill="hold"/>
                                        <p:tgtEl>
                                          <p:spTgt spid="1331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1331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1331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3315">
                                            <p:txEl>
                                              <p:pRg st="6" end="6"/>
                                            </p:txEl>
                                          </p:spTgt>
                                        </p:tgtEl>
                                        <p:attrNameLst>
                                          <p:attrName>style.visibility</p:attrName>
                                        </p:attrNameLst>
                                      </p:cBhvr>
                                      <p:to>
                                        <p:strVal val="visible"/>
                                      </p:to>
                                    </p:set>
                                    <p:anim calcmode="lin" valueType="num">
                                      <p:cBhvr>
                                        <p:cTn id="49" dur="1000" fill="hold"/>
                                        <p:tgtEl>
                                          <p:spTgt spid="1331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1331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533400"/>
            <a:ext cx="8229600" cy="884238"/>
          </a:xfrm>
        </p:spPr>
        <p:txBody>
          <a:bodyPr>
            <a:normAutofit fontScale="90000"/>
          </a:bodyPr>
          <a:lstStyle/>
          <a:p>
            <a:pPr eaLnBrk="1" hangingPunct="1"/>
            <a:r>
              <a:rPr lang="en-US" sz="7200" b="1" smtClean="0"/>
              <a:t>Z’s</a:t>
            </a:r>
          </a:p>
        </p:txBody>
      </p:sp>
      <p:sp>
        <p:nvSpPr>
          <p:cNvPr id="14339" name="Content Placeholder 2"/>
          <p:cNvSpPr>
            <a:spLocks noGrp="1"/>
          </p:cNvSpPr>
          <p:nvPr>
            <p:ph sz="quarter" idx="1"/>
          </p:nvPr>
        </p:nvSpPr>
        <p:spPr>
          <a:xfrm>
            <a:off x="612775" y="1600200"/>
            <a:ext cx="8153400" cy="4495800"/>
          </a:xfrm>
        </p:spPr>
        <p:txBody>
          <a:bodyPr/>
          <a:lstStyle/>
          <a:p>
            <a:pPr eaLnBrk="1" hangingPunct="1"/>
            <a:r>
              <a:rPr lang="en-US" smtClean="0"/>
              <a:t>Tend to want lots of action</a:t>
            </a:r>
          </a:p>
          <a:p>
            <a:pPr eaLnBrk="1" hangingPunct="1"/>
            <a:r>
              <a:rPr lang="en-US" smtClean="0"/>
              <a:t>Seem to “wander” through the learning process – not necessarily in any logical fashion</a:t>
            </a:r>
          </a:p>
          <a:p>
            <a:pPr eaLnBrk="1" hangingPunct="1"/>
            <a:r>
              <a:rPr lang="en-US" smtClean="0"/>
              <a:t>Wide-open to variety of learning experiences</a:t>
            </a:r>
          </a:p>
          <a:p>
            <a:pPr eaLnBrk="1" hangingPunct="1"/>
            <a:r>
              <a:rPr lang="en-US" smtClean="0"/>
              <a:t>Frequently more creative</a:t>
            </a:r>
          </a:p>
          <a:p>
            <a:pPr eaLnBrk="1" hangingPunct="1"/>
            <a:r>
              <a:rPr lang="en-US" smtClean="0"/>
              <a:t>Tend to drive rectangles and triangles nuts</a:t>
            </a:r>
          </a:p>
          <a:p>
            <a:pPr eaLnBrk="1" hangingPunct="1"/>
            <a:endParaRPr lang="en-US" smtClean="0"/>
          </a:p>
        </p:txBody>
      </p:sp>
      <p:sp>
        <p:nvSpPr>
          <p:cNvPr id="4" name="Rectangle 3"/>
          <p:cNvSpPr/>
          <p:nvPr/>
        </p:nvSpPr>
        <p:spPr>
          <a:xfrm>
            <a:off x="5181600" y="152400"/>
            <a:ext cx="2074607" cy="1569660"/>
          </a:xfrm>
          <a:prstGeom prst="rect">
            <a:avLst/>
          </a:prstGeom>
        </p:spPr>
        <p:txBody>
          <a:bodyPr wrap="none">
            <a:spAutoFit/>
          </a:bodyPr>
          <a:lstStyle/>
          <a:p>
            <a:r>
              <a:rPr lang="en-US" b="1" dirty="0" smtClean="0">
                <a:solidFill>
                  <a:srgbClr val="5371D1"/>
                </a:solidFill>
                <a:latin typeface="Arial Black" pitchFamily="34" charset="0"/>
              </a:rPr>
              <a:t>	</a:t>
            </a:r>
            <a:r>
              <a:rPr lang="en-US" sz="9600" b="1" dirty="0" smtClean="0">
                <a:solidFill>
                  <a:schemeClr val="accent3">
                    <a:lumMod val="75000"/>
                  </a:schemeClr>
                </a:solidFill>
                <a:effectLst>
                  <a:outerShdw blurRad="50800" dist="38100" dir="5400000" algn="t" rotWithShape="0">
                    <a:prstClr val="black">
                      <a:alpha val="40000"/>
                    </a:prstClr>
                  </a:outerShdw>
                </a:effectLst>
                <a:latin typeface="Arial Black" pitchFamily="34" charset="0"/>
              </a:rPr>
              <a:t>Z</a:t>
            </a:r>
            <a:r>
              <a:rPr lang="en-US" b="1" dirty="0" smtClean="0">
                <a:solidFill>
                  <a:srgbClr val="5371D1"/>
                </a:solidFill>
                <a:latin typeface="Arial Black" pitchFamily="34" charset="0"/>
              </a:rPr>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p:cTn id="7" dur="1000" fill="hold"/>
                                        <p:tgtEl>
                                          <p:spTgt spid="143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43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 calcmode="lin" valueType="num">
                                      <p:cBhvr>
                                        <p:cTn id="14" dur="1000" fill="hold"/>
                                        <p:tgtEl>
                                          <p:spTgt spid="1433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433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33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 calcmode="lin" valueType="num">
                                      <p:cBhvr>
                                        <p:cTn id="21" dur="1000" fill="hold"/>
                                        <p:tgtEl>
                                          <p:spTgt spid="1433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433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33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 calcmode="lin" valueType="num">
                                      <p:cBhvr>
                                        <p:cTn id="28" dur="1000" fill="hold"/>
                                        <p:tgtEl>
                                          <p:spTgt spid="1433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1433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433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4339">
                                            <p:txEl>
                                              <p:pRg st="4" end="4"/>
                                            </p:txEl>
                                          </p:spTgt>
                                        </p:tgtEl>
                                        <p:attrNameLst>
                                          <p:attrName>style.visibility</p:attrName>
                                        </p:attrNameLst>
                                      </p:cBhvr>
                                      <p:to>
                                        <p:strVal val="visible"/>
                                      </p:to>
                                    </p:set>
                                    <p:anim calcmode="lin" valueType="num">
                                      <p:cBhvr>
                                        <p:cTn id="35" dur="1000" fill="hold"/>
                                        <p:tgtEl>
                                          <p:spTgt spid="1433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1433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1295400"/>
            <a:ext cx="8077200" cy="2246769"/>
          </a:xfrm>
          <a:prstGeom prst="rect">
            <a:avLst/>
          </a:prstGeom>
          <a:noFill/>
        </p:spPr>
        <p:txBody>
          <a:bodyPr wrap="square" rtlCol="0">
            <a:spAutoFit/>
          </a:bodyPr>
          <a:lstStyle/>
          <a:p>
            <a:pPr marL="457200" indent="-457200">
              <a:buFont typeface="Courier New"/>
              <a:buChar char="o"/>
            </a:pPr>
            <a:r>
              <a:rPr lang="en-US" sz="2800" dirty="0" smtClean="0"/>
              <a:t>Evidence based medicine EBM</a:t>
            </a:r>
          </a:p>
          <a:p>
            <a:pPr marL="457200" indent="-457200">
              <a:buFont typeface="Courier New"/>
              <a:buChar char="o"/>
            </a:pPr>
            <a:endParaRPr lang="en-US" sz="2800" dirty="0" smtClean="0"/>
          </a:p>
          <a:p>
            <a:pPr marL="914400" lvl="1" indent="-457200">
              <a:buFont typeface="Courier New"/>
              <a:buChar char="o"/>
            </a:pPr>
            <a:r>
              <a:rPr lang="en-US" sz="2800" dirty="0" smtClean="0"/>
              <a:t>Evidence based practice EBP</a:t>
            </a:r>
          </a:p>
          <a:p>
            <a:pPr marL="457200" indent="-457200">
              <a:buFont typeface="Courier New"/>
              <a:buChar char="o"/>
            </a:pPr>
            <a:endParaRPr lang="en-US" sz="2800" dirty="0" smtClean="0"/>
          </a:p>
          <a:p>
            <a:pPr marL="1371600" lvl="2" indent="-457200">
              <a:buFont typeface="Courier New"/>
              <a:buChar char="o"/>
            </a:pPr>
            <a:r>
              <a:rPr lang="en-US" sz="2800" dirty="0" smtClean="0"/>
              <a:t>Evidence based librarianship EBL</a:t>
            </a:r>
            <a:endParaRPr lang="en-US" sz="2800" dirty="0"/>
          </a:p>
        </p:txBody>
      </p:sp>
      <p:sp>
        <p:nvSpPr>
          <p:cNvPr id="6" name="Rounded Rectangle 5"/>
          <p:cNvSpPr/>
          <p:nvPr/>
        </p:nvSpPr>
        <p:spPr>
          <a:xfrm>
            <a:off x="1143000" y="1143000"/>
            <a:ext cx="7315200" cy="2667000"/>
          </a:xfrm>
          <a:prstGeom prst="round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4953000" y="5334000"/>
            <a:ext cx="3352800" cy="646331"/>
          </a:xfrm>
          <a:prstGeom prst="rect">
            <a:avLst/>
          </a:prstGeom>
          <a:noFill/>
        </p:spPr>
        <p:txBody>
          <a:bodyPr wrap="square" rtlCol="0">
            <a:spAutoFit/>
          </a:bodyPr>
          <a:lstStyle/>
          <a:p>
            <a:pPr algn="r"/>
            <a:r>
              <a:rPr lang="en-US" dirty="0" smtClean="0"/>
              <a:t>Cornel Note Taking System</a:t>
            </a:r>
          </a:p>
          <a:p>
            <a:pPr algn="r"/>
            <a:r>
              <a:rPr lang="en-US" dirty="0" smtClean="0">
                <a:solidFill>
                  <a:schemeClr val="accent1"/>
                </a:solidFill>
              </a:rPr>
              <a:t>[handout]</a:t>
            </a:r>
            <a:endParaRPr lang="en-US" dirty="0">
              <a:solidFill>
                <a:schemeClr val="accent1"/>
              </a:solidFill>
            </a:endParaRPr>
          </a:p>
        </p:txBody>
      </p:sp>
    </p:spTree>
    <p:extLst>
      <p:ext uri="{BB962C8B-B14F-4D97-AF65-F5344CB8AC3E}">
        <p14:creationId xmlns:p14="http://schemas.microsoft.com/office/powerpoint/2010/main" xmlns="" val="3923636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706562"/>
          </a:xfrm>
        </p:spPr>
        <p:txBody>
          <a:bodyPr/>
          <a:lstStyle/>
          <a:p>
            <a:pPr eaLnBrk="1" hangingPunct="1"/>
            <a:r>
              <a:rPr lang="en-US" b="1" dirty="0" smtClean="0"/>
              <a:t>all learners have a “home base”</a:t>
            </a:r>
          </a:p>
        </p:txBody>
      </p:sp>
      <p:sp>
        <p:nvSpPr>
          <p:cNvPr id="15363"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endParaRPr lang="en-US" dirty="0" smtClean="0"/>
          </a:p>
          <a:p>
            <a:pPr eaLnBrk="1" hangingPunct="1"/>
            <a:r>
              <a:rPr lang="en-US" dirty="0" smtClean="0"/>
              <a:t>they will wander to other areas based on learning experience</a:t>
            </a:r>
          </a:p>
          <a:p>
            <a:pPr eaLnBrk="1" hangingPunct="1"/>
            <a:r>
              <a:rPr lang="en-US" dirty="0" smtClean="0"/>
              <a:t>normally learn in their home style and that is established early in life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wipe(down)">
                                      <p:cBhvr>
                                        <p:cTn id="7" dur="500"/>
                                        <p:tgtEl>
                                          <p:spTgt spid="153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wipe(down)">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0" y="0"/>
            <a:ext cx="1447800" cy="369332"/>
          </a:xfrm>
          <a:prstGeom prst="rect">
            <a:avLst/>
          </a:prstGeom>
          <a:solidFill>
            <a:schemeClr val="tx1">
              <a:hueOff val="0"/>
              <a:satOff val="0"/>
              <a:lumOff val="0"/>
            </a:schemeClr>
          </a:solidFill>
        </p:spPr>
        <p:txBody>
          <a:bodyPr wrap="square" rtlCol="0">
            <a:spAutoFit/>
          </a:bodyPr>
          <a:lstStyle/>
          <a:p>
            <a:pPr algn="ctr"/>
            <a:r>
              <a:rPr lang="en-US" dirty="0" smtClean="0">
                <a:solidFill>
                  <a:schemeClr val="bg1"/>
                </a:solidFill>
              </a:rPr>
              <a:t>VAC</a:t>
            </a:r>
            <a:endParaRPr lang="en-US" dirty="0">
              <a:solidFill>
                <a:schemeClr val="bg1"/>
              </a:solidFill>
            </a:endParaRPr>
          </a:p>
        </p:txBody>
      </p:sp>
      <p:graphicFrame>
        <p:nvGraphicFramePr>
          <p:cNvPr id="4" name="Diagram 3"/>
          <p:cNvGraphicFramePr/>
          <p:nvPr/>
        </p:nvGraphicFramePr>
        <p:xfrm>
          <a:off x="-228600" y="0"/>
          <a:ext cx="4648200" cy="302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Group 71"/>
          <p:cNvGrpSpPr/>
          <p:nvPr/>
        </p:nvGrpSpPr>
        <p:grpSpPr>
          <a:xfrm>
            <a:off x="4800600" y="0"/>
            <a:ext cx="4343400" cy="3413760"/>
            <a:chOff x="4800600" y="0"/>
            <a:chExt cx="4343400" cy="3413760"/>
          </a:xfrm>
        </p:grpSpPr>
        <p:sp>
          <p:nvSpPr>
            <p:cNvPr id="61" name="TextBox 60"/>
            <p:cNvSpPr txBox="1"/>
            <p:nvPr/>
          </p:nvSpPr>
          <p:spPr>
            <a:xfrm>
              <a:off x="7696200" y="0"/>
              <a:ext cx="1447800" cy="923330"/>
            </a:xfrm>
            <a:prstGeom prst="rect">
              <a:avLst/>
            </a:prstGeom>
            <a:solidFill>
              <a:schemeClr val="tx1">
                <a:hueOff val="0"/>
                <a:satOff val="0"/>
                <a:lumOff val="0"/>
              </a:schemeClr>
            </a:solidFill>
          </p:spPr>
          <p:txBody>
            <a:bodyPr wrap="square" rtlCol="0">
              <a:spAutoFit/>
            </a:bodyPr>
            <a:lstStyle/>
            <a:p>
              <a:pPr algn="ctr"/>
              <a:r>
                <a:rPr lang="en-US" dirty="0" smtClean="0">
                  <a:solidFill>
                    <a:schemeClr val="bg1"/>
                  </a:solidFill>
                </a:rPr>
                <a:t>Gardener’s Multiple Intelligences</a:t>
              </a:r>
              <a:endParaRPr lang="en-US" dirty="0">
                <a:solidFill>
                  <a:schemeClr val="bg1"/>
                </a:solidFill>
              </a:endParaRPr>
            </a:p>
          </p:txBody>
        </p:sp>
        <p:grpSp>
          <p:nvGrpSpPr>
            <p:cNvPr id="3" name="Group 5"/>
            <p:cNvGrpSpPr/>
            <p:nvPr/>
          </p:nvGrpSpPr>
          <p:grpSpPr>
            <a:xfrm>
              <a:off x="6019800" y="15240"/>
              <a:ext cx="1813560" cy="1813560"/>
              <a:chOff x="1417320" y="37782"/>
              <a:chExt cx="1813560" cy="1813560"/>
            </a:xfrm>
          </p:grpSpPr>
          <p:sp>
            <p:nvSpPr>
              <p:cNvPr id="7" name="Oval 6"/>
              <p:cNvSpPr/>
              <p:nvPr/>
            </p:nvSpPr>
            <p:spPr>
              <a:xfrm>
                <a:off x="1417320" y="37782"/>
                <a:ext cx="1813560" cy="181356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8"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b="1" dirty="0" smtClean="0"/>
                  <a:t>Logical / Mathematical</a:t>
                </a:r>
                <a:endParaRPr lang="en-US" sz="1800" kern="1200" dirty="0"/>
              </a:p>
            </p:txBody>
          </p:sp>
        </p:grpSp>
        <p:grpSp>
          <p:nvGrpSpPr>
            <p:cNvPr id="5" name="Group 8"/>
            <p:cNvGrpSpPr/>
            <p:nvPr/>
          </p:nvGrpSpPr>
          <p:grpSpPr>
            <a:xfrm>
              <a:off x="7315200" y="838200"/>
              <a:ext cx="1813560" cy="1813560"/>
              <a:chOff x="1417320" y="37782"/>
              <a:chExt cx="1813560" cy="1813560"/>
            </a:xfrm>
          </p:grpSpPr>
          <p:sp>
            <p:nvSpPr>
              <p:cNvPr id="10" name="Oval 9"/>
              <p:cNvSpPr/>
              <p:nvPr/>
            </p:nvSpPr>
            <p:spPr>
              <a:xfrm>
                <a:off x="1417320" y="37782"/>
                <a:ext cx="1813560" cy="181356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1"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b="1" dirty="0" smtClean="0"/>
                  <a:t>Interpersonal</a:t>
                </a:r>
                <a:endParaRPr lang="en-US" sz="1800" kern="1200" dirty="0"/>
              </a:p>
            </p:txBody>
          </p:sp>
        </p:grpSp>
        <p:grpSp>
          <p:nvGrpSpPr>
            <p:cNvPr id="6" name="Group 11"/>
            <p:cNvGrpSpPr/>
            <p:nvPr/>
          </p:nvGrpSpPr>
          <p:grpSpPr>
            <a:xfrm>
              <a:off x="4800600" y="838200"/>
              <a:ext cx="1813560" cy="1813560"/>
              <a:chOff x="1417320" y="37782"/>
              <a:chExt cx="1813560" cy="1813560"/>
            </a:xfrm>
          </p:grpSpPr>
          <p:sp>
            <p:nvSpPr>
              <p:cNvPr id="13" name="Oval 12"/>
              <p:cNvSpPr/>
              <p:nvPr/>
            </p:nvSpPr>
            <p:spPr>
              <a:xfrm>
                <a:off x="1417320" y="37782"/>
                <a:ext cx="1813560" cy="181356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4"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b="1" dirty="0" smtClean="0"/>
                  <a:t>Musical / Rhythmic</a:t>
                </a:r>
                <a:endParaRPr lang="en-US" sz="1800" kern="1200" dirty="0"/>
              </a:p>
            </p:txBody>
          </p:sp>
        </p:grpSp>
        <p:grpSp>
          <p:nvGrpSpPr>
            <p:cNvPr id="9" name="Group 14"/>
            <p:cNvGrpSpPr/>
            <p:nvPr/>
          </p:nvGrpSpPr>
          <p:grpSpPr>
            <a:xfrm>
              <a:off x="6096000" y="1600200"/>
              <a:ext cx="1813560" cy="1813560"/>
              <a:chOff x="1417320" y="37782"/>
              <a:chExt cx="1813560" cy="1813560"/>
            </a:xfrm>
          </p:grpSpPr>
          <p:sp>
            <p:nvSpPr>
              <p:cNvPr id="16" name="Oval 15"/>
              <p:cNvSpPr/>
              <p:nvPr/>
            </p:nvSpPr>
            <p:spPr>
              <a:xfrm>
                <a:off x="1417320" y="37782"/>
                <a:ext cx="1813560" cy="1813560"/>
              </a:xfrm>
              <a:prstGeom prst="ellipse">
                <a:avLst/>
              </a:pr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7"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b="1" dirty="0" smtClean="0"/>
                  <a:t>Intrapersonal</a:t>
                </a:r>
                <a:endParaRPr lang="en-US" sz="1800" kern="1200" dirty="0"/>
              </a:p>
            </p:txBody>
          </p:sp>
        </p:grpSp>
      </p:grpSp>
      <p:grpSp>
        <p:nvGrpSpPr>
          <p:cNvPr id="12" name="Group 70"/>
          <p:cNvGrpSpPr/>
          <p:nvPr/>
        </p:nvGrpSpPr>
        <p:grpSpPr>
          <a:xfrm>
            <a:off x="3505200" y="2133600"/>
            <a:ext cx="2971800" cy="3108960"/>
            <a:chOff x="3505200" y="2133600"/>
            <a:chExt cx="2971800" cy="3108960"/>
          </a:xfrm>
        </p:grpSpPr>
        <p:sp>
          <p:nvSpPr>
            <p:cNvPr id="64" name="TextBox 63"/>
            <p:cNvSpPr txBox="1"/>
            <p:nvPr/>
          </p:nvSpPr>
          <p:spPr>
            <a:xfrm>
              <a:off x="5029200" y="3352800"/>
              <a:ext cx="1447800" cy="646331"/>
            </a:xfrm>
            <a:prstGeom prst="rect">
              <a:avLst/>
            </a:prstGeom>
            <a:solidFill>
              <a:schemeClr val="tx1">
                <a:hueOff val="0"/>
                <a:satOff val="0"/>
                <a:lumOff val="0"/>
              </a:schemeClr>
            </a:solidFill>
          </p:spPr>
          <p:txBody>
            <a:bodyPr wrap="square" rtlCol="0">
              <a:spAutoFit/>
            </a:bodyPr>
            <a:lstStyle/>
            <a:p>
              <a:pPr algn="ctr"/>
              <a:r>
                <a:rPr lang="en-US" dirty="0" smtClean="0">
                  <a:solidFill>
                    <a:schemeClr val="bg1"/>
                  </a:solidFill>
                </a:rPr>
                <a:t>Left-brain  Right-brain</a:t>
              </a:r>
              <a:endParaRPr lang="en-US" dirty="0">
                <a:solidFill>
                  <a:schemeClr val="bg1"/>
                </a:solidFill>
              </a:endParaRPr>
            </a:p>
          </p:txBody>
        </p:sp>
        <p:grpSp>
          <p:nvGrpSpPr>
            <p:cNvPr id="15" name="Group 37"/>
            <p:cNvGrpSpPr/>
            <p:nvPr/>
          </p:nvGrpSpPr>
          <p:grpSpPr>
            <a:xfrm>
              <a:off x="3505200" y="2133600"/>
              <a:ext cx="1813560" cy="1813560"/>
              <a:chOff x="1417320" y="37782"/>
              <a:chExt cx="1813560" cy="1813560"/>
            </a:xfrm>
          </p:grpSpPr>
          <p:sp>
            <p:nvSpPr>
              <p:cNvPr id="39" name="Oval 38"/>
              <p:cNvSpPr/>
              <p:nvPr/>
            </p:nvSpPr>
            <p:spPr>
              <a:xfrm>
                <a:off x="1417320" y="37782"/>
                <a:ext cx="1813560" cy="1813560"/>
              </a:xfrm>
              <a:prstGeom prst="ellipse">
                <a:avLst/>
              </a:pr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40"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Analytic</a:t>
                </a:r>
                <a:endParaRPr lang="en-US" sz="1800" kern="1200" dirty="0"/>
              </a:p>
            </p:txBody>
          </p:sp>
        </p:grpSp>
        <p:grpSp>
          <p:nvGrpSpPr>
            <p:cNvPr id="18" name="Group 40"/>
            <p:cNvGrpSpPr/>
            <p:nvPr/>
          </p:nvGrpSpPr>
          <p:grpSpPr>
            <a:xfrm>
              <a:off x="3505200" y="3429000"/>
              <a:ext cx="1813560" cy="1813560"/>
              <a:chOff x="1417320" y="37782"/>
              <a:chExt cx="1813560" cy="1813560"/>
            </a:xfrm>
          </p:grpSpPr>
          <p:sp>
            <p:nvSpPr>
              <p:cNvPr id="42" name="Oval 41"/>
              <p:cNvSpPr/>
              <p:nvPr/>
            </p:nvSpPr>
            <p:spPr>
              <a:xfrm>
                <a:off x="1417320" y="37782"/>
                <a:ext cx="1813560" cy="1813560"/>
              </a:xfrm>
              <a:prstGeom prst="ellipse">
                <a:avLst/>
              </a:pr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sp>
          <p:sp>
            <p:nvSpPr>
              <p:cNvPr id="43"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Global</a:t>
                </a:r>
                <a:endParaRPr lang="en-US" sz="1800" kern="1200" dirty="0"/>
              </a:p>
            </p:txBody>
          </p:sp>
        </p:grpSp>
      </p:grpSp>
      <p:grpSp>
        <p:nvGrpSpPr>
          <p:cNvPr id="19" name="Group 74"/>
          <p:cNvGrpSpPr/>
          <p:nvPr/>
        </p:nvGrpSpPr>
        <p:grpSpPr>
          <a:xfrm>
            <a:off x="0" y="4876800"/>
            <a:ext cx="3261360" cy="1828800"/>
            <a:chOff x="0" y="4876800"/>
            <a:chExt cx="3261360" cy="1828800"/>
          </a:xfrm>
        </p:grpSpPr>
        <p:grpSp>
          <p:nvGrpSpPr>
            <p:cNvPr id="20" name="Group 43"/>
            <p:cNvGrpSpPr/>
            <p:nvPr/>
          </p:nvGrpSpPr>
          <p:grpSpPr>
            <a:xfrm>
              <a:off x="0" y="4876800"/>
              <a:ext cx="1813560" cy="1813560"/>
              <a:chOff x="1417320" y="37782"/>
              <a:chExt cx="1813560" cy="1813560"/>
            </a:xfrm>
          </p:grpSpPr>
          <p:sp>
            <p:nvSpPr>
              <p:cNvPr id="45" name="Oval 44"/>
              <p:cNvSpPr/>
              <p:nvPr/>
            </p:nvSpPr>
            <p:spPr>
              <a:xfrm>
                <a:off x="1417320" y="37782"/>
                <a:ext cx="1813560" cy="1813560"/>
              </a:xfrm>
              <a:prstGeom prst="ellipse">
                <a:avLst/>
              </a:prstGeom>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sp>
          <p:sp>
            <p:nvSpPr>
              <p:cNvPr id="46"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Sensing</a:t>
                </a:r>
                <a:endParaRPr lang="en-US" sz="1800" kern="1200" dirty="0"/>
              </a:p>
            </p:txBody>
          </p:sp>
        </p:grpSp>
        <p:grpSp>
          <p:nvGrpSpPr>
            <p:cNvPr id="21" name="Group 46"/>
            <p:cNvGrpSpPr/>
            <p:nvPr/>
          </p:nvGrpSpPr>
          <p:grpSpPr>
            <a:xfrm>
              <a:off x="1447800" y="4892040"/>
              <a:ext cx="1813560" cy="1813560"/>
              <a:chOff x="1417320" y="37782"/>
              <a:chExt cx="1813560" cy="1813560"/>
            </a:xfrm>
          </p:grpSpPr>
          <p:sp>
            <p:nvSpPr>
              <p:cNvPr id="48" name="Oval 47"/>
              <p:cNvSpPr/>
              <p:nvPr/>
            </p:nvSpPr>
            <p:spPr>
              <a:xfrm>
                <a:off x="1417320" y="37782"/>
                <a:ext cx="1813560" cy="1813560"/>
              </a:xfrm>
              <a:prstGeom prst="ellipse">
                <a:avLst/>
              </a:prstGeom>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sp>
          <p:sp>
            <p:nvSpPr>
              <p:cNvPr id="49"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Intuitive</a:t>
                </a:r>
                <a:endParaRPr lang="en-US" sz="1800" kern="1200" dirty="0"/>
              </a:p>
            </p:txBody>
          </p:sp>
        </p:grpSp>
      </p:grpSp>
      <p:grpSp>
        <p:nvGrpSpPr>
          <p:cNvPr id="22" name="Group 73"/>
          <p:cNvGrpSpPr/>
          <p:nvPr/>
        </p:nvGrpSpPr>
        <p:grpSpPr>
          <a:xfrm>
            <a:off x="4419600" y="5044440"/>
            <a:ext cx="3261360" cy="1813560"/>
            <a:chOff x="4419600" y="5044440"/>
            <a:chExt cx="3261360" cy="1813560"/>
          </a:xfrm>
        </p:grpSpPr>
        <p:grpSp>
          <p:nvGrpSpPr>
            <p:cNvPr id="23" name="Group 49"/>
            <p:cNvGrpSpPr/>
            <p:nvPr/>
          </p:nvGrpSpPr>
          <p:grpSpPr>
            <a:xfrm>
              <a:off x="4419600" y="5044440"/>
              <a:ext cx="1813560" cy="1813560"/>
              <a:chOff x="1417320" y="37782"/>
              <a:chExt cx="1813560" cy="1813560"/>
            </a:xfrm>
          </p:grpSpPr>
          <p:sp>
            <p:nvSpPr>
              <p:cNvPr id="51" name="Oval 50"/>
              <p:cNvSpPr/>
              <p:nvPr/>
            </p:nvSpPr>
            <p:spPr>
              <a:xfrm>
                <a:off x="1417320" y="37782"/>
                <a:ext cx="1813560" cy="1813560"/>
              </a:xfrm>
              <a:prstGeom prst="ellipse">
                <a:avLst/>
              </a:prstGeom>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sp>
          <p:sp>
            <p:nvSpPr>
              <p:cNvPr id="52"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Active</a:t>
                </a:r>
                <a:endParaRPr lang="en-US" sz="1800" kern="1200" dirty="0"/>
              </a:p>
            </p:txBody>
          </p:sp>
        </p:grpSp>
        <p:grpSp>
          <p:nvGrpSpPr>
            <p:cNvPr id="24" name="Group 52"/>
            <p:cNvGrpSpPr/>
            <p:nvPr/>
          </p:nvGrpSpPr>
          <p:grpSpPr>
            <a:xfrm>
              <a:off x="5867400" y="5044440"/>
              <a:ext cx="1813560" cy="1813560"/>
              <a:chOff x="1417320" y="37782"/>
              <a:chExt cx="1813560" cy="1813560"/>
            </a:xfrm>
          </p:grpSpPr>
          <p:sp>
            <p:nvSpPr>
              <p:cNvPr id="54" name="Oval 53"/>
              <p:cNvSpPr/>
              <p:nvPr/>
            </p:nvSpPr>
            <p:spPr>
              <a:xfrm>
                <a:off x="1417320" y="37782"/>
                <a:ext cx="1813560" cy="1813560"/>
              </a:xfrm>
              <a:prstGeom prst="ellipse">
                <a:avLst/>
              </a:prstGeom>
            </p:spPr>
            <p:style>
              <a:lnRef idx="2">
                <a:schemeClr val="lt1">
                  <a:hueOff val="0"/>
                  <a:satOff val="0"/>
                  <a:lumOff val="0"/>
                  <a:alphaOff val="0"/>
                </a:schemeClr>
              </a:lnRef>
              <a:fillRef idx="1">
                <a:schemeClr val="accent4">
                  <a:alpha val="50000"/>
                  <a:hueOff val="0"/>
                  <a:satOff val="0"/>
                  <a:lumOff val="0"/>
                  <a:alphaOff val="0"/>
                </a:schemeClr>
              </a:fillRef>
              <a:effectRef idx="0">
                <a:schemeClr val="accent4">
                  <a:alpha val="50000"/>
                  <a:hueOff val="0"/>
                  <a:satOff val="0"/>
                  <a:lumOff val="0"/>
                  <a:alphaOff val="0"/>
                </a:schemeClr>
              </a:effectRef>
              <a:fontRef idx="minor">
                <a:schemeClr val="tx1"/>
              </a:fontRef>
            </p:style>
          </p:sp>
          <p:sp>
            <p:nvSpPr>
              <p:cNvPr id="55"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Reflective</a:t>
                </a:r>
                <a:endParaRPr lang="en-US" sz="1800" kern="1200" dirty="0"/>
              </a:p>
            </p:txBody>
          </p:sp>
        </p:grpSp>
      </p:grpSp>
      <p:grpSp>
        <p:nvGrpSpPr>
          <p:cNvPr id="25" name="Group 75"/>
          <p:cNvGrpSpPr/>
          <p:nvPr/>
        </p:nvGrpSpPr>
        <p:grpSpPr>
          <a:xfrm>
            <a:off x="228600" y="3200400"/>
            <a:ext cx="3048000" cy="1219200"/>
            <a:chOff x="228600" y="3200400"/>
            <a:chExt cx="3048000" cy="1219200"/>
          </a:xfrm>
        </p:grpSpPr>
        <p:sp>
          <p:nvSpPr>
            <p:cNvPr id="57" name="Isosceles Triangle 56"/>
            <p:cNvSpPr/>
            <p:nvPr/>
          </p:nvSpPr>
          <p:spPr>
            <a:xfrm>
              <a:off x="228600" y="3276600"/>
              <a:ext cx="685800" cy="685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
          <p:nvSpPr>
            <p:cNvPr id="58" name="Oval 57"/>
            <p:cNvSpPr/>
            <p:nvPr/>
          </p:nvSpPr>
          <p:spPr>
            <a:xfrm>
              <a:off x="990600" y="3276600"/>
              <a:ext cx="6858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
          <p:nvSpPr>
            <p:cNvPr id="59" name="Rectangle 58"/>
            <p:cNvSpPr/>
            <p:nvPr/>
          </p:nvSpPr>
          <p:spPr>
            <a:xfrm>
              <a:off x="2362200" y="3352800"/>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5371D1"/>
                </a:solidFill>
              </a:endParaRPr>
            </a:p>
          </p:txBody>
        </p:sp>
        <p:sp>
          <p:nvSpPr>
            <p:cNvPr id="60" name="TextBox 59"/>
            <p:cNvSpPr txBox="1"/>
            <p:nvPr/>
          </p:nvSpPr>
          <p:spPr>
            <a:xfrm>
              <a:off x="1676400" y="3200400"/>
              <a:ext cx="609600" cy="923330"/>
            </a:xfrm>
            <a:prstGeom prst="rect">
              <a:avLst/>
            </a:prstGeom>
            <a:noFill/>
          </p:spPr>
          <p:txBody>
            <a:bodyPr wrap="square" rtlCol="0">
              <a:spAutoFit/>
            </a:bodyPr>
            <a:lstStyle/>
            <a:p>
              <a:pPr algn="ctr"/>
              <a:r>
                <a:rPr lang="en-US" sz="5400" b="1" dirty="0" smtClean="0">
                  <a:solidFill>
                    <a:schemeClr val="accent1"/>
                  </a:solidFill>
                </a:rPr>
                <a:t>Z</a:t>
              </a:r>
              <a:endParaRPr lang="en-US" sz="5400" b="1" dirty="0">
                <a:solidFill>
                  <a:schemeClr val="accent1"/>
                </a:solidFill>
              </a:endParaRPr>
            </a:p>
          </p:txBody>
        </p:sp>
        <p:sp>
          <p:nvSpPr>
            <p:cNvPr id="63" name="TextBox 62"/>
            <p:cNvSpPr txBox="1"/>
            <p:nvPr/>
          </p:nvSpPr>
          <p:spPr>
            <a:xfrm>
              <a:off x="990600" y="4050268"/>
              <a:ext cx="1447800" cy="369332"/>
            </a:xfrm>
            <a:prstGeom prst="rect">
              <a:avLst/>
            </a:prstGeom>
            <a:solidFill>
              <a:schemeClr val="tx1">
                <a:hueOff val="0"/>
                <a:satOff val="0"/>
                <a:lumOff val="0"/>
              </a:schemeClr>
            </a:solidFill>
          </p:spPr>
          <p:txBody>
            <a:bodyPr wrap="square" rtlCol="0">
              <a:spAutoFit/>
            </a:bodyPr>
            <a:lstStyle/>
            <a:p>
              <a:pPr algn="ctr"/>
              <a:r>
                <a:rPr lang="en-US" dirty="0" smtClean="0">
                  <a:solidFill>
                    <a:schemeClr val="bg1"/>
                  </a:solidFill>
                </a:rPr>
                <a:t>Jung</a:t>
              </a:r>
              <a:endParaRPr lang="en-US" dirty="0">
                <a:solidFill>
                  <a:schemeClr val="bg1"/>
                </a:solidFill>
              </a:endParaRPr>
            </a:p>
          </p:txBody>
        </p:sp>
      </p:grpSp>
      <p:grpSp>
        <p:nvGrpSpPr>
          <p:cNvPr id="26" name="Group 72"/>
          <p:cNvGrpSpPr/>
          <p:nvPr/>
        </p:nvGrpSpPr>
        <p:grpSpPr>
          <a:xfrm>
            <a:off x="7330440" y="2895600"/>
            <a:ext cx="1813560" cy="2956560"/>
            <a:chOff x="7330440" y="2895600"/>
            <a:chExt cx="1813560" cy="2956560"/>
          </a:xfrm>
        </p:grpSpPr>
        <p:grpSp>
          <p:nvGrpSpPr>
            <p:cNvPr id="27" name="Group 64"/>
            <p:cNvGrpSpPr/>
            <p:nvPr/>
          </p:nvGrpSpPr>
          <p:grpSpPr>
            <a:xfrm>
              <a:off x="7330440" y="2895600"/>
              <a:ext cx="1813560" cy="1813560"/>
              <a:chOff x="1417320" y="37782"/>
              <a:chExt cx="1813560" cy="1813560"/>
            </a:xfrm>
          </p:grpSpPr>
          <p:sp>
            <p:nvSpPr>
              <p:cNvPr id="66" name="Oval 65"/>
              <p:cNvSpPr/>
              <p:nvPr/>
            </p:nvSpPr>
            <p:spPr>
              <a:xfrm>
                <a:off x="1417320" y="37782"/>
                <a:ext cx="1813560" cy="1813560"/>
              </a:xfrm>
              <a:prstGeom prst="ellipse">
                <a:avLst/>
              </a:prstGeom>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sp>
          <p:sp>
            <p:nvSpPr>
              <p:cNvPr id="67"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Social</a:t>
                </a:r>
                <a:endParaRPr lang="en-US" sz="1800" kern="1200" dirty="0"/>
              </a:p>
            </p:txBody>
          </p:sp>
        </p:grpSp>
        <p:grpSp>
          <p:nvGrpSpPr>
            <p:cNvPr id="28" name="Group 67"/>
            <p:cNvGrpSpPr/>
            <p:nvPr/>
          </p:nvGrpSpPr>
          <p:grpSpPr>
            <a:xfrm>
              <a:off x="7330440" y="4038600"/>
              <a:ext cx="1813560" cy="1813560"/>
              <a:chOff x="1417320" y="37782"/>
              <a:chExt cx="1813560" cy="1813560"/>
            </a:xfrm>
          </p:grpSpPr>
          <p:sp>
            <p:nvSpPr>
              <p:cNvPr id="69" name="Oval 68"/>
              <p:cNvSpPr/>
              <p:nvPr/>
            </p:nvSpPr>
            <p:spPr>
              <a:xfrm>
                <a:off x="1417320" y="37782"/>
                <a:ext cx="1813560" cy="1813560"/>
              </a:xfrm>
              <a:prstGeom prst="ellipse">
                <a:avLst/>
              </a:prstGeom>
            </p:spPr>
            <p:style>
              <a:lnRef idx="2">
                <a:schemeClr val="lt1">
                  <a:hueOff val="0"/>
                  <a:satOff val="0"/>
                  <a:lumOff val="0"/>
                  <a:alphaOff val="0"/>
                </a:schemeClr>
              </a:lnRef>
              <a:fillRef idx="1">
                <a:schemeClr val="accent6">
                  <a:alpha val="50000"/>
                  <a:hueOff val="0"/>
                  <a:satOff val="0"/>
                  <a:lumOff val="0"/>
                  <a:alphaOff val="0"/>
                </a:schemeClr>
              </a:fillRef>
              <a:effectRef idx="0">
                <a:schemeClr val="accent6">
                  <a:alpha val="50000"/>
                  <a:hueOff val="0"/>
                  <a:satOff val="0"/>
                  <a:lumOff val="0"/>
                  <a:alphaOff val="0"/>
                </a:schemeClr>
              </a:effectRef>
              <a:fontRef idx="minor">
                <a:schemeClr val="tx1"/>
              </a:fontRef>
            </p:style>
          </p:sp>
          <p:sp>
            <p:nvSpPr>
              <p:cNvPr id="70" name="Oval 4"/>
              <p:cNvSpPr/>
              <p:nvPr/>
            </p:nvSpPr>
            <p:spPr>
              <a:xfrm>
                <a:off x="1659128" y="355155"/>
                <a:ext cx="1329944" cy="816102"/>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Independent</a:t>
                </a:r>
                <a:endParaRPr lang="en-US" sz="1800" kern="1200" dirty="0"/>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Visual-Auditory-Kinesthetic VAC</a:t>
            </a:r>
            <a:endParaRPr lang="en-US" dirty="0"/>
          </a:p>
        </p:txBody>
      </p:sp>
      <p:sp>
        <p:nvSpPr>
          <p:cNvPr id="3" name="Content Placeholder 2"/>
          <p:cNvSpPr>
            <a:spLocks noGrp="1"/>
          </p:cNvSpPr>
          <p:nvPr>
            <p:ph idx="1"/>
          </p:nvPr>
        </p:nvSpPr>
        <p:spPr>
          <a:xfrm>
            <a:off x="457200" y="3581400"/>
            <a:ext cx="8229600" cy="2773363"/>
          </a:xfrm>
        </p:spPr>
        <p:txBody>
          <a:bodyPr>
            <a:normAutofit fontScale="92500" lnSpcReduction="20000"/>
          </a:bodyPr>
          <a:lstStyle/>
          <a:p>
            <a:r>
              <a:rPr lang="en-US" sz="2800" dirty="0" smtClean="0"/>
              <a:t>Concepts first developed by psychologists and teaching (of children) specialists such as Fernald, Keller, Orton, </a:t>
            </a:r>
            <a:r>
              <a:rPr lang="en-US" sz="2800" dirty="0" err="1" smtClean="0"/>
              <a:t>Gillingham</a:t>
            </a:r>
            <a:r>
              <a:rPr lang="en-US" sz="2800" dirty="0" smtClean="0"/>
              <a:t>, </a:t>
            </a:r>
            <a:r>
              <a:rPr lang="en-US" sz="2800" dirty="0" err="1" smtClean="0"/>
              <a:t>Stillman</a:t>
            </a:r>
            <a:r>
              <a:rPr lang="en-US" sz="2800" dirty="0" smtClean="0"/>
              <a:t> and Montessori, starting in the 1920's</a:t>
            </a:r>
          </a:p>
          <a:p>
            <a:r>
              <a:rPr lang="en-US" sz="2800" dirty="0" smtClean="0"/>
              <a:t>According to the VAK model, most people possess a dominant or preferred learning style, however some people have a mixed and evenly balanced blend of the three styles.</a:t>
            </a:r>
          </a:p>
          <a:p>
            <a:endParaRPr lang="en-US" dirty="0"/>
          </a:p>
        </p:txBody>
      </p:sp>
      <p:graphicFrame>
        <p:nvGraphicFramePr>
          <p:cNvPr id="4" name="Table 3"/>
          <p:cNvGraphicFramePr>
            <a:graphicFrameLocks noGrp="1"/>
          </p:cNvGraphicFramePr>
          <p:nvPr/>
        </p:nvGraphicFramePr>
        <p:xfrm>
          <a:off x="1371600" y="1524000"/>
          <a:ext cx="6096000" cy="18288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2400" b="1"/>
                        <a:t>learning style</a:t>
                      </a:r>
                      <a:endParaRPr lang="en-US" sz="2400"/>
                    </a:p>
                  </a:txBody>
                  <a:tcPr anchor="ctr"/>
                </a:tc>
                <a:tc>
                  <a:txBody>
                    <a:bodyPr/>
                    <a:lstStyle/>
                    <a:p>
                      <a:r>
                        <a:rPr lang="en-US" sz="2400" b="1"/>
                        <a:t>description</a:t>
                      </a:r>
                      <a:endParaRPr lang="en-US" sz="2400"/>
                    </a:p>
                  </a:txBody>
                  <a:tcPr anchor="ctr"/>
                </a:tc>
              </a:tr>
              <a:tr h="370840">
                <a:tc>
                  <a:txBody>
                    <a:bodyPr/>
                    <a:lstStyle/>
                    <a:p>
                      <a:r>
                        <a:rPr lang="en-US" sz="2400" b="1"/>
                        <a:t>Visual</a:t>
                      </a:r>
                      <a:endParaRPr lang="en-US" sz="2400"/>
                    </a:p>
                  </a:txBody>
                  <a:tcPr anchor="ctr"/>
                </a:tc>
                <a:tc>
                  <a:txBody>
                    <a:bodyPr/>
                    <a:lstStyle/>
                    <a:p>
                      <a:r>
                        <a:rPr lang="en-US" sz="2400"/>
                        <a:t>seeing and reading</a:t>
                      </a:r>
                    </a:p>
                  </a:txBody>
                  <a:tcPr anchor="ctr"/>
                </a:tc>
              </a:tr>
              <a:tr h="370840">
                <a:tc>
                  <a:txBody>
                    <a:bodyPr/>
                    <a:lstStyle/>
                    <a:p>
                      <a:r>
                        <a:rPr lang="en-US" sz="2400" b="1"/>
                        <a:t>Auditory</a:t>
                      </a:r>
                      <a:endParaRPr lang="en-US" sz="2400"/>
                    </a:p>
                  </a:txBody>
                  <a:tcPr anchor="ctr"/>
                </a:tc>
                <a:tc>
                  <a:txBody>
                    <a:bodyPr/>
                    <a:lstStyle/>
                    <a:p>
                      <a:r>
                        <a:rPr lang="en-US" sz="2400"/>
                        <a:t>listening and speaking </a:t>
                      </a:r>
                    </a:p>
                  </a:txBody>
                  <a:tcPr anchor="ctr"/>
                </a:tc>
              </a:tr>
              <a:tr h="370840">
                <a:tc>
                  <a:txBody>
                    <a:bodyPr/>
                    <a:lstStyle/>
                    <a:p>
                      <a:r>
                        <a:rPr lang="en-US" sz="2400" b="1"/>
                        <a:t>Kinesthetic</a:t>
                      </a:r>
                      <a:endParaRPr lang="en-US" sz="2400"/>
                    </a:p>
                  </a:txBody>
                  <a:tcPr anchor="ctr"/>
                </a:tc>
                <a:tc>
                  <a:txBody>
                    <a:bodyPr/>
                    <a:lstStyle/>
                    <a:p>
                      <a:r>
                        <a:rPr lang="en-US" sz="2400" dirty="0"/>
                        <a:t>touching and doing </a:t>
                      </a:r>
                    </a:p>
                  </a:txBody>
                  <a:tcPr anchor="ctr"/>
                </a:tc>
              </a:tr>
            </a:tbl>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828800"/>
            <a:ext cx="8534400" cy="1362075"/>
          </a:xfrm>
        </p:spPr>
        <p:txBody>
          <a:bodyPr>
            <a:normAutofit fontScale="90000"/>
          </a:bodyPr>
          <a:lstStyle/>
          <a:p>
            <a:pPr algn="ctr"/>
            <a:r>
              <a:rPr lang="en-US" cap="none" dirty="0" smtClean="0"/>
              <a:t>let’s take a free version of the </a:t>
            </a:r>
            <a:r>
              <a:rPr lang="en-US" cap="none" dirty="0" err="1" smtClean="0"/>
              <a:t>vac</a:t>
            </a:r>
            <a:r>
              <a:rPr lang="en-US" cap="none" dirty="0" smtClean="0"/>
              <a:t> inventory</a:t>
            </a:r>
            <a:br>
              <a:rPr lang="en-US" cap="none" dirty="0" smtClean="0"/>
            </a:br>
            <a:r>
              <a:rPr lang="en-US" sz="3100" i="1" cap="none" dirty="0" smtClean="0"/>
              <a:t>(handout)</a:t>
            </a:r>
            <a:endParaRPr lang="en-US" i="1" cap="none" dirty="0"/>
          </a:p>
        </p:txBody>
      </p:sp>
      <p:sp>
        <p:nvSpPr>
          <p:cNvPr id="3" name="TextBox 2"/>
          <p:cNvSpPr txBox="1"/>
          <p:nvPr/>
        </p:nvSpPr>
        <p:spPr>
          <a:xfrm>
            <a:off x="4572000" y="5791200"/>
            <a:ext cx="4419600" cy="276999"/>
          </a:xfrm>
          <a:prstGeom prst="rect">
            <a:avLst/>
          </a:prstGeom>
          <a:noFill/>
        </p:spPr>
        <p:txBody>
          <a:bodyPr wrap="square" rtlCol="0">
            <a:spAutoFit/>
          </a:bodyPr>
          <a:lstStyle/>
          <a:p>
            <a:r>
              <a:rPr lang="en-US" sz="1200" dirty="0" smtClean="0"/>
              <a:t>From </a:t>
            </a:r>
            <a:r>
              <a:rPr lang="en-US" sz="1200" dirty="0" smtClean="0">
                <a:hlinkClick r:id="rId2"/>
              </a:rPr>
              <a:t>http://sunburst.usd.edu/~bwjames/tut/learning-style/</a:t>
            </a:r>
            <a:r>
              <a:rPr lang="en-US" sz="1200" dirty="0" smtClean="0"/>
              <a:t> </a:t>
            </a:r>
            <a:endParaRPr lang="en-US" sz="12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t="19230" r="47500" b="10000"/>
          <a:stretch>
            <a:fillRect/>
          </a:stretch>
        </p:blipFill>
        <p:spPr bwMode="auto">
          <a:xfrm>
            <a:off x="0" y="181429"/>
            <a:ext cx="9144000" cy="66765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0"/>
            <a:ext cx="7848600" cy="1143000"/>
          </a:xfrm>
        </p:spPr>
        <p:txBody>
          <a:bodyPr>
            <a:noAutofit/>
          </a:bodyPr>
          <a:lstStyle/>
          <a:p>
            <a:pPr algn="l"/>
            <a:r>
              <a:rPr lang="en-US" sz="3600" dirty="0" smtClean="0"/>
              <a:t>interesting…BUT when/how could I use this information in my practice?</a:t>
            </a:r>
            <a:endParaRPr lang="en-US" sz="36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normAutofit/>
          </a:bodyPr>
          <a:lstStyle/>
          <a:p>
            <a:endParaRPr lang="en-US" dirty="0" smtClean="0"/>
          </a:p>
          <a:p>
            <a:endParaRPr lang="en-US" dirty="0"/>
          </a:p>
        </p:txBody>
      </p:sp>
      <p:graphicFrame>
        <p:nvGraphicFramePr>
          <p:cNvPr id="4" name="Table 3"/>
          <p:cNvGraphicFramePr>
            <a:graphicFrameLocks noGrp="1"/>
          </p:cNvGraphicFramePr>
          <p:nvPr/>
        </p:nvGraphicFramePr>
        <p:xfrm>
          <a:off x="838200" y="533400"/>
          <a:ext cx="7696200" cy="4953000"/>
        </p:xfrm>
        <a:graphic>
          <a:graphicData uri="http://schemas.openxmlformats.org/drawingml/2006/table">
            <a:tbl>
              <a:tblPr>
                <a:tableStyleId>{BC89EF96-8CEA-46FF-86C4-4CE0E7609802}</a:tableStyleId>
              </a:tblPr>
              <a:tblGrid>
                <a:gridCol w="7696200"/>
              </a:tblGrid>
              <a:tr h="8063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Provide variety in your instruction</a:t>
                      </a:r>
                      <a:endParaRPr lang="en-US" sz="2400" dirty="0"/>
                    </a:p>
                  </a:txBody>
                  <a:tcPr/>
                </a:tc>
              </a:tr>
              <a:tr h="1151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Reflection on learning styles may prompt you to create more diverse lesson plans – hopefully more engaging to all</a:t>
                      </a:r>
                      <a:endParaRPr lang="en-US" sz="2400" dirty="0"/>
                    </a:p>
                  </a:txBody>
                  <a:tcPr/>
                </a:tc>
              </a:tr>
              <a:tr h="1497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When a misunderstanding arises in the classroom use your knowledge of learning styles to reflect upon how you are presenting material</a:t>
                      </a:r>
                      <a:endParaRPr lang="en-US" sz="2400" dirty="0"/>
                    </a:p>
                  </a:txBody>
                  <a:tcPr/>
                </a:tc>
              </a:tr>
              <a:tr h="14974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Trying new approaches and forcing yourself to experiment ultimately makes you a better teacher.  It also helps prevent boredom and burnout especially with repetitive topics (</a:t>
                      </a:r>
                      <a:r>
                        <a:rPr lang="en-US" sz="2400" dirty="0" err="1" smtClean="0"/>
                        <a:t>r.c</a:t>
                      </a:r>
                      <a:r>
                        <a:rPr lang="en-US" sz="2400" dirty="0" smtClean="0"/>
                        <a:t>.)</a:t>
                      </a:r>
                      <a:endParaRPr lang="en-US" sz="2400" dirty="0"/>
                    </a:p>
                  </a:txBody>
                  <a:tcPr/>
                </a:tc>
              </a:tr>
            </a:tbl>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few examples…</a:t>
            </a:r>
            <a:endParaRPr lang="en-US" dirty="0"/>
          </a:p>
        </p:txBody>
      </p:sp>
      <p:sp>
        <p:nvSpPr>
          <p:cNvPr id="3" name="Content Placeholder 2"/>
          <p:cNvSpPr>
            <a:spLocks noGrp="1"/>
          </p:cNvSpPr>
          <p:nvPr>
            <p:ph idx="1"/>
          </p:nvPr>
        </p:nvSpPr>
        <p:spPr/>
        <p:txBody>
          <a:bodyPr>
            <a:normAutofit/>
          </a:bodyPr>
          <a:lstStyle/>
          <a:p>
            <a:r>
              <a:rPr lang="en-US" b="1" dirty="0" smtClean="0"/>
              <a:t>Visual learner </a:t>
            </a:r>
            <a:r>
              <a:rPr lang="en-US" dirty="0" smtClean="0"/>
              <a:t>benefits </a:t>
            </a:r>
            <a:r>
              <a:rPr lang="en-US" dirty="0"/>
              <a:t>from visual </a:t>
            </a:r>
            <a:r>
              <a:rPr lang="en-US" dirty="0" smtClean="0"/>
              <a:t>presentation of information</a:t>
            </a:r>
            <a:r>
              <a:rPr lang="en-US" dirty="0"/>
              <a:t>, looking things up, writing </a:t>
            </a:r>
            <a:r>
              <a:rPr lang="en-US" dirty="0" smtClean="0"/>
              <a:t>things down</a:t>
            </a:r>
            <a:r>
              <a:rPr lang="en-US" dirty="0"/>
              <a:t>, and “seeing” the words (forming </a:t>
            </a:r>
            <a:r>
              <a:rPr lang="en-US" dirty="0" smtClean="0"/>
              <a:t>word pictures </a:t>
            </a:r>
            <a:r>
              <a:rPr lang="en-US" dirty="0"/>
              <a:t>in the brain</a:t>
            </a:r>
            <a:r>
              <a:rPr lang="en-US" dirty="0" smtClean="0"/>
              <a:t>)</a:t>
            </a:r>
          </a:p>
          <a:p>
            <a:r>
              <a:rPr lang="en-US" dirty="0" smtClean="0"/>
              <a:t>Consider providing handouts </a:t>
            </a:r>
            <a:r>
              <a:rPr lang="en-US" dirty="0"/>
              <a:t>of </a:t>
            </a:r>
            <a:r>
              <a:rPr lang="en-US" dirty="0" smtClean="0"/>
              <a:t>content, use </a:t>
            </a:r>
            <a:r>
              <a:rPr lang="en-US" dirty="0"/>
              <a:t>videotapes, slide presentations</a:t>
            </a:r>
            <a:r>
              <a:rPr lang="en-US" dirty="0" smtClean="0"/>
              <a:t>, illustrations</a:t>
            </a:r>
            <a:r>
              <a:rPr lang="en-US" dirty="0"/>
              <a:t>, posters, </a:t>
            </a:r>
            <a:r>
              <a:rPr lang="en-US" dirty="0" smtClean="0"/>
              <a:t>and </a:t>
            </a:r>
            <a:r>
              <a:rPr lang="en-US" dirty="0"/>
              <a:t>other visual props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few examples…</a:t>
            </a:r>
            <a:endParaRPr lang="en-US" dirty="0"/>
          </a:p>
        </p:txBody>
      </p:sp>
      <p:sp>
        <p:nvSpPr>
          <p:cNvPr id="3" name="Content Placeholder 2"/>
          <p:cNvSpPr>
            <a:spLocks noGrp="1"/>
          </p:cNvSpPr>
          <p:nvPr>
            <p:ph idx="1"/>
          </p:nvPr>
        </p:nvSpPr>
        <p:spPr/>
        <p:txBody>
          <a:bodyPr/>
          <a:lstStyle/>
          <a:p>
            <a:r>
              <a:rPr lang="en-US" b="1" dirty="0" smtClean="0"/>
              <a:t>Kinesthetic learner </a:t>
            </a:r>
            <a:r>
              <a:rPr lang="en-US" dirty="0" smtClean="0"/>
              <a:t>benefits </a:t>
            </a:r>
            <a:r>
              <a:rPr lang="en-US" dirty="0"/>
              <a:t>from taking things apart, </a:t>
            </a:r>
            <a:r>
              <a:rPr lang="en-US" dirty="0" smtClean="0"/>
              <a:t>making things </a:t>
            </a:r>
            <a:r>
              <a:rPr lang="en-US" dirty="0"/>
              <a:t>work, using their hands and </a:t>
            </a:r>
            <a:r>
              <a:rPr lang="en-US" dirty="0" smtClean="0"/>
              <a:t>tactile stimulation</a:t>
            </a:r>
          </a:p>
          <a:p>
            <a:r>
              <a:rPr lang="en-US" dirty="0" smtClean="0"/>
              <a:t>Consider using 3 </a:t>
            </a:r>
            <a:r>
              <a:rPr lang="en-US" dirty="0"/>
              <a:t>dimensional models and replicas</a:t>
            </a:r>
            <a:r>
              <a:rPr lang="en-US" dirty="0" smtClean="0"/>
              <a:t>, laboratory </a:t>
            </a:r>
            <a:r>
              <a:rPr lang="en-US" dirty="0"/>
              <a:t>sessions, scenarios and role-play</a:t>
            </a:r>
          </a:p>
        </p:txBody>
      </p:sp>
      <p:sp>
        <p:nvSpPr>
          <p:cNvPr id="4" name="TextBox 3"/>
          <p:cNvSpPr txBox="1"/>
          <p:nvPr/>
        </p:nvSpPr>
        <p:spPr>
          <a:xfrm>
            <a:off x="5486400" y="5486400"/>
            <a:ext cx="2667000" cy="369332"/>
          </a:xfrm>
          <a:prstGeom prst="rect">
            <a:avLst/>
          </a:prstGeom>
          <a:noFill/>
        </p:spPr>
        <p:txBody>
          <a:bodyPr wrap="square" rtlCol="0">
            <a:spAutoFit/>
          </a:bodyPr>
          <a:lstStyle/>
          <a:p>
            <a:r>
              <a:rPr lang="en-US" dirty="0" smtClean="0"/>
              <a:t>e.g. internet model</a:t>
            </a:r>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 few examples…</a:t>
            </a:r>
            <a:endParaRPr lang="en-US" dirty="0"/>
          </a:p>
        </p:txBody>
      </p:sp>
      <p:sp>
        <p:nvSpPr>
          <p:cNvPr id="3" name="Content Placeholder 2"/>
          <p:cNvSpPr>
            <a:spLocks noGrp="1"/>
          </p:cNvSpPr>
          <p:nvPr>
            <p:ph idx="1"/>
          </p:nvPr>
        </p:nvSpPr>
        <p:spPr/>
        <p:txBody>
          <a:bodyPr>
            <a:normAutofit/>
          </a:bodyPr>
          <a:lstStyle/>
          <a:p>
            <a:r>
              <a:rPr lang="en-US" b="1" dirty="0" smtClean="0"/>
              <a:t>Auditory learner </a:t>
            </a:r>
            <a:r>
              <a:rPr lang="en-US" dirty="0" smtClean="0"/>
              <a:t>benefits </a:t>
            </a:r>
            <a:r>
              <a:rPr lang="en-US" dirty="0"/>
              <a:t>from oral presentation </a:t>
            </a:r>
            <a:r>
              <a:rPr lang="en-US" dirty="0" smtClean="0"/>
              <a:t>of information</a:t>
            </a:r>
            <a:r>
              <a:rPr lang="en-US" dirty="0"/>
              <a:t>: discussion, listening, </a:t>
            </a:r>
            <a:r>
              <a:rPr lang="en-US" dirty="0" smtClean="0"/>
              <a:t>and verbalizing</a:t>
            </a:r>
          </a:p>
          <a:p>
            <a:r>
              <a:rPr lang="en-US" dirty="0" smtClean="0"/>
              <a:t>Consider using lectures, oral presentations and class discussions to stimulate learning</a:t>
            </a:r>
          </a:p>
          <a:p>
            <a:r>
              <a:rPr lang="en-US" dirty="0" smtClean="0"/>
              <a:t>Encourage </a:t>
            </a:r>
            <a:r>
              <a:rPr lang="en-US" dirty="0"/>
              <a:t>students to audiotape </a:t>
            </a:r>
            <a:r>
              <a:rPr lang="en-US" dirty="0" smtClean="0"/>
              <a:t>lesson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srcRect l="16250" t="18000" r="11875" b="44905"/>
          <a:stretch/>
        </p:blipFill>
        <p:spPr bwMode="auto">
          <a:xfrm>
            <a:off x="152400" y="76200"/>
            <a:ext cx="8763000" cy="2826657"/>
          </a:xfrm>
          <a:prstGeom prst="rect">
            <a:avLst/>
          </a:prstGeom>
          <a:noFill/>
          <a:ln w="9525">
            <a:noFill/>
            <a:miter lim="800000"/>
            <a:headEnd/>
            <a:tailEnd/>
          </a:ln>
        </p:spPr>
      </p:pic>
      <p:sp>
        <p:nvSpPr>
          <p:cNvPr id="5" name="TextBox 4"/>
          <p:cNvSpPr txBox="1"/>
          <p:nvPr/>
        </p:nvSpPr>
        <p:spPr>
          <a:xfrm>
            <a:off x="5334000" y="6243935"/>
            <a:ext cx="3581400" cy="461665"/>
          </a:xfrm>
          <a:prstGeom prst="rect">
            <a:avLst/>
          </a:prstGeom>
          <a:noFill/>
        </p:spPr>
        <p:txBody>
          <a:bodyPr wrap="square" rtlCol="0">
            <a:spAutoFit/>
          </a:bodyPr>
          <a:lstStyle/>
          <a:p>
            <a:pPr algn="r"/>
            <a:r>
              <a:rPr lang="en-US" sz="1200" dirty="0" smtClean="0"/>
              <a:t>Hoffmann, T., Bennett, S., &amp; Del Mar, C. (2010). </a:t>
            </a:r>
            <a:r>
              <a:rPr lang="en-US" sz="1200" i="1" dirty="0" smtClean="0"/>
              <a:t>Evidence-based practice across the health professions.  </a:t>
            </a:r>
            <a:endParaRPr lang="en-US" sz="1200"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228600" y="152400"/>
            <a:ext cx="2590800" cy="6553200"/>
          </a:xfrm>
        </p:spPr>
        <p:txBody>
          <a:bodyPr>
            <a:normAutofit fontScale="85000" lnSpcReduction="20000"/>
          </a:bodyPr>
          <a:lstStyle/>
          <a:p>
            <a:pPr indent="0">
              <a:buNone/>
            </a:pPr>
            <a:r>
              <a:rPr lang="en-US" b="1" u="sng" dirty="0" smtClean="0"/>
              <a:t>VISUAL</a:t>
            </a:r>
          </a:p>
          <a:p>
            <a:pPr indent="0">
              <a:buNone/>
            </a:pPr>
            <a:r>
              <a:rPr lang="en-US" dirty="0" smtClean="0"/>
              <a:t>Take the </a:t>
            </a:r>
            <a:r>
              <a:rPr lang="en-US" dirty="0" err="1" smtClean="0"/>
              <a:t>PubMed</a:t>
            </a:r>
            <a:r>
              <a:rPr lang="en-US" dirty="0" smtClean="0"/>
              <a:t> Tutorial </a:t>
            </a:r>
            <a:r>
              <a:rPr lang="en-US" i="1" dirty="0" smtClean="0"/>
              <a:t>Building the Search </a:t>
            </a:r>
            <a:r>
              <a:rPr lang="en-US" dirty="0" smtClean="0"/>
              <a:t>on your own and look at </a:t>
            </a:r>
            <a:r>
              <a:rPr lang="en-US" dirty="0" err="1" smtClean="0"/>
              <a:t>PubMed</a:t>
            </a:r>
            <a:r>
              <a:rPr lang="en-US" dirty="0" smtClean="0"/>
              <a:t> handout provided. </a:t>
            </a:r>
          </a:p>
          <a:p>
            <a:pPr indent="0">
              <a:buNone/>
            </a:pPr>
            <a:endParaRPr lang="en-US" i="1" dirty="0" smtClean="0"/>
          </a:p>
          <a:p>
            <a:pPr indent="0">
              <a:buNone/>
            </a:pPr>
            <a:r>
              <a:rPr lang="en-US" dirty="0" smtClean="0"/>
              <a:t>Write down the steps as they are recommended.</a:t>
            </a:r>
          </a:p>
          <a:p>
            <a:pPr indent="0">
              <a:buNone/>
            </a:pPr>
            <a:r>
              <a:rPr lang="en-US" dirty="0" smtClean="0"/>
              <a:t> </a:t>
            </a:r>
          </a:p>
          <a:p>
            <a:pPr indent="0">
              <a:buNone/>
            </a:pPr>
            <a:r>
              <a:rPr lang="en-US" dirty="0" smtClean="0"/>
              <a:t>On your own, conduct a search to find information on bipolar disorder. </a:t>
            </a:r>
          </a:p>
          <a:p>
            <a:pPr indent="0">
              <a:buNone/>
            </a:pPr>
            <a:endParaRPr lang="en-US" dirty="0"/>
          </a:p>
        </p:txBody>
      </p:sp>
      <p:sp>
        <p:nvSpPr>
          <p:cNvPr id="7" name="Content Placeholder 4"/>
          <p:cNvSpPr>
            <a:spLocks noGrp="1"/>
          </p:cNvSpPr>
          <p:nvPr>
            <p:ph sz="half" idx="1"/>
          </p:nvPr>
        </p:nvSpPr>
        <p:spPr>
          <a:xfrm>
            <a:off x="2971800" y="152400"/>
            <a:ext cx="2895600" cy="6400800"/>
          </a:xfrm>
        </p:spPr>
        <p:txBody>
          <a:bodyPr>
            <a:normAutofit fontScale="92500" lnSpcReduction="10000"/>
          </a:bodyPr>
          <a:lstStyle/>
          <a:p>
            <a:pPr indent="0">
              <a:buNone/>
            </a:pPr>
            <a:r>
              <a:rPr lang="en-US" b="1" u="sng" dirty="0" smtClean="0"/>
              <a:t>AUDITORY</a:t>
            </a:r>
          </a:p>
          <a:p>
            <a:pPr indent="0">
              <a:buNone/>
            </a:pPr>
            <a:r>
              <a:rPr lang="en-US" dirty="0" smtClean="0"/>
              <a:t>In your small group take the 5 short </a:t>
            </a:r>
            <a:r>
              <a:rPr lang="en-US" dirty="0" err="1" smtClean="0"/>
              <a:t>PubMed</a:t>
            </a:r>
            <a:r>
              <a:rPr lang="en-US" dirty="0" smtClean="0"/>
              <a:t> Tutorials linked under  </a:t>
            </a:r>
            <a:r>
              <a:rPr lang="en-US" i="1" dirty="0" smtClean="0"/>
              <a:t>Searching </a:t>
            </a:r>
            <a:r>
              <a:rPr lang="en-US" i="1" dirty="0" err="1" smtClean="0"/>
              <a:t>PubMed</a:t>
            </a:r>
            <a:r>
              <a:rPr lang="en-US" i="1" dirty="0" smtClean="0"/>
              <a:t>.</a:t>
            </a:r>
          </a:p>
          <a:p>
            <a:pPr indent="0">
              <a:buNone/>
            </a:pPr>
            <a:endParaRPr lang="en-US" i="1" dirty="0" smtClean="0"/>
          </a:p>
          <a:p>
            <a:pPr indent="0">
              <a:buNone/>
            </a:pPr>
            <a:r>
              <a:rPr lang="en-US" dirty="0" smtClean="0"/>
              <a:t>Together construct a search to find information on bipolar disorder. Discuss strategies/questions with colleagues</a:t>
            </a:r>
            <a:endParaRPr lang="en-US" dirty="0"/>
          </a:p>
        </p:txBody>
      </p:sp>
      <p:sp>
        <p:nvSpPr>
          <p:cNvPr id="8" name="Content Placeholder 4"/>
          <p:cNvSpPr>
            <a:spLocks noGrp="1"/>
          </p:cNvSpPr>
          <p:nvPr>
            <p:ph sz="half" idx="1"/>
          </p:nvPr>
        </p:nvSpPr>
        <p:spPr>
          <a:xfrm>
            <a:off x="5943600" y="152400"/>
            <a:ext cx="3048000" cy="6477000"/>
          </a:xfrm>
        </p:spPr>
        <p:txBody>
          <a:bodyPr>
            <a:normAutofit fontScale="92500" lnSpcReduction="10000"/>
          </a:bodyPr>
          <a:lstStyle/>
          <a:p>
            <a:pPr indent="0">
              <a:buNone/>
            </a:pPr>
            <a:r>
              <a:rPr lang="en-US" b="1" u="sng" dirty="0" smtClean="0"/>
              <a:t>KINESTHETIC</a:t>
            </a:r>
          </a:p>
          <a:p>
            <a:pPr indent="0">
              <a:buNone/>
            </a:pPr>
            <a:r>
              <a:rPr lang="en-US" dirty="0" smtClean="0"/>
              <a:t>In small group spend a few minutes playing with the </a:t>
            </a:r>
            <a:r>
              <a:rPr lang="en-US" dirty="0" err="1" smtClean="0"/>
              <a:t>PubMed</a:t>
            </a:r>
            <a:r>
              <a:rPr lang="en-US" dirty="0" smtClean="0"/>
              <a:t> database. </a:t>
            </a:r>
          </a:p>
          <a:p>
            <a:pPr indent="0">
              <a:buNone/>
            </a:pPr>
            <a:endParaRPr lang="en-US" dirty="0" smtClean="0"/>
          </a:p>
          <a:p>
            <a:pPr indent="0">
              <a:buNone/>
            </a:pPr>
            <a:r>
              <a:rPr lang="en-US" dirty="0" smtClean="0"/>
              <a:t>As a group construct a flowchart on paper on the steps one should take to find information on bipolar disorder</a:t>
            </a:r>
          </a:p>
          <a:p>
            <a:pPr indent="0">
              <a:buNone/>
            </a:pPr>
            <a:r>
              <a:rPr lang="en-US" dirty="0" smtClean="0"/>
              <a:t>Don’t take any of the tutorials</a:t>
            </a: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dirty="0" smtClean="0"/>
              <a:t>YIKES!  </a:t>
            </a:r>
            <a:br>
              <a:rPr lang="en-US" sz="3200" dirty="0" smtClean="0"/>
            </a:br>
            <a:endParaRPr lang="en-US" sz="3200" dirty="0"/>
          </a:p>
        </p:txBody>
      </p:sp>
      <p:sp>
        <p:nvSpPr>
          <p:cNvPr id="3" name="Content Placeholder 2"/>
          <p:cNvSpPr>
            <a:spLocks noGrp="1"/>
          </p:cNvSpPr>
          <p:nvPr>
            <p:ph idx="1"/>
          </p:nvPr>
        </p:nvSpPr>
        <p:spPr>
          <a:xfrm>
            <a:off x="3352800" y="457200"/>
            <a:ext cx="5340350" cy="5853113"/>
          </a:xfrm>
        </p:spPr>
        <p:txBody>
          <a:bodyPr>
            <a:normAutofit/>
          </a:bodyPr>
          <a:lstStyle/>
          <a:p>
            <a:pPr indent="0">
              <a:lnSpc>
                <a:spcPct val="80000"/>
              </a:lnSpc>
              <a:buNone/>
            </a:pPr>
            <a:r>
              <a:rPr lang="en-US" sz="2800" dirty="0" smtClean="0"/>
              <a:t>No need to memorize the different learning styles or fit learners into neat categories Most of us fall into multiple categories anyway. </a:t>
            </a:r>
          </a:p>
          <a:p>
            <a:pPr indent="0">
              <a:lnSpc>
                <a:spcPct val="80000"/>
              </a:lnSpc>
              <a:buNone/>
            </a:pPr>
            <a:endParaRPr lang="en-US" sz="2800" dirty="0" smtClean="0"/>
          </a:p>
          <a:p>
            <a:pPr indent="0">
              <a:lnSpc>
                <a:spcPct val="80000"/>
              </a:lnSpc>
              <a:buNone/>
            </a:pPr>
            <a:r>
              <a:rPr lang="en-US" sz="2800" dirty="0" smtClean="0"/>
              <a:t>We are talking about learning styles to demonstrate  that people learn in different ways, which will assist you in being sure that you present material in various ways to accommodate all learners. If something seems not to work, try a different style.</a:t>
            </a:r>
          </a:p>
          <a:p>
            <a:endParaRPr lang="en-US" dirty="0"/>
          </a:p>
        </p:txBody>
      </p:sp>
      <p:sp>
        <p:nvSpPr>
          <p:cNvPr id="5" name="Text Placeholder 4"/>
          <p:cNvSpPr>
            <a:spLocks noGrp="1"/>
          </p:cNvSpPr>
          <p:nvPr>
            <p:ph type="body" sz="half" idx="2"/>
          </p:nvPr>
        </p:nvSpPr>
        <p:spPr/>
        <p:txBody>
          <a:bodyPr/>
          <a:lstStyle/>
          <a:p>
            <a:r>
              <a:rPr lang="en-US" sz="1600" dirty="0" smtClean="0"/>
              <a:t>How do I address all these different styles?</a:t>
            </a:r>
          </a:p>
          <a:p>
            <a:endParaRPr lang="en-US" dirty="0"/>
          </a:p>
          <a:p>
            <a:endParaRPr lang="en-US" dirty="0" smtClean="0"/>
          </a:p>
          <a:p>
            <a:endParaRPr lang="en-US" dirty="0"/>
          </a:p>
          <a:p>
            <a:endParaRPr lang="en-US" dirty="0" smtClean="0"/>
          </a:p>
          <a:p>
            <a:endParaRPr lang="en-US" dirty="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33400" y="2286000"/>
            <a:ext cx="2114550" cy="29051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838200"/>
            <a:ext cx="7772400" cy="3662541"/>
          </a:xfrm>
          <a:prstGeom prst="rect">
            <a:avLst/>
          </a:prstGeom>
          <a:noFill/>
        </p:spPr>
        <p:txBody>
          <a:bodyPr wrap="square" rtlCol="0">
            <a:spAutoFit/>
          </a:bodyPr>
          <a:lstStyle/>
          <a:p>
            <a:pPr>
              <a:buSzPct val="80000"/>
              <a:buFont typeface="Calibri" pitchFamily="34" charset="0"/>
              <a:buChar char="•"/>
            </a:pPr>
            <a:r>
              <a:rPr lang="en-US" sz="2800" dirty="0" smtClean="0"/>
              <a:t>  bad teachers often focus on "me" (themselves) </a:t>
            </a:r>
          </a:p>
          <a:p>
            <a:pPr>
              <a:buSzPct val="80000"/>
            </a:pPr>
            <a:endParaRPr lang="en-US" sz="1600" dirty="0" smtClean="0"/>
          </a:p>
          <a:p>
            <a:pPr>
              <a:buSzPct val="80000"/>
              <a:buFont typeface="Calibri" pitchFamily="34" charset="0"/>
              <a:buChar char="•"/>
            </a:pPr>
            <a:r>
              <a:rPr lang="en-US" sz="2800" dirty="0" smtClean="0"/>
              <a:t>  average teachers focus on "it" (the task at hand)</a:t>
            </a:r>
          </a:p>
          <a:p>
            <a:pPr>
              <a:buSzPct val="80000"/>
            </a:pPr>
            <a:endParaRPr lang="en-US" sz="1600" dirty="0" smtClean="0"/>
          </a:p>
          <a:p>
            <a:pPr>
              <a:buSzPct val="80000"/>
              <a:buFont typeface="Calibri" pitchFamily="34" charset="0"/>
              <a:buChar char="•"/>
            </a:pPr>
            <a:r>
              <a:rPr lang="en-US" sz="2800" dirty="0" smtClean="0"/>
              <a:t>  good teachers focus on "them" (the students)</a:t>
            </a:r>
          </a:p>
          <a:p>
            <a:endParaRPr lang="en-US" sz="2800" dirty="0" smtClean="0"/>
          </a:p>
          <a:p>
            <a:pPr algn="r"/>
            <a:r>
              <a:rPr lang="en-US" sz="2800" dirty="0" smtClean="0"/>
              <a:t>Keeping the "me, it, them" progression in mind helps me keep things well within the learner-centered teaching model.</a:t>
            </a:r>
            <a:endParaRPr lang="en-US" sz="2800" dirty="0"/>
          </a:p>
        </p:txBody>
      </p:sp>
      <p:sp>
        <p:nvSpPr>
          <p:cNvPr id="6" name="TextBox 5"/>
          <p:cNvSpPr txBox="1"/>
          <p:nvPr/>
        </p:nvSpPr>
        <p:spPr>
          <a:xfrm>
            <a:off x="5867400" y="4724400"/>
            <a:ext cx="2971800" cy="369332"/>
          </a:xfrm>
          <a:prstGeom prst="rect">
            <a:avLst/>
          </a:prstGeom>
          <a:noFill/>
        </p:spPr>
        <p:txBody>
          <a:bodyPr wrap="square" rtlCol="0">
            <a:spAutoFit/>
          </a:bodyPr>
          <a:lstStyle/>
          <a:p>
            <a:pPr algn="r"/>
            <a:r>
              <a:rPr lang="en-US" dirty="0" smtClean="0"/>
              <a:t>-former student, Tim Cook</a:t>
            </a:r>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building relationships</a:t>
            </a:r>
            <a:endParaRPr lang="en-US" dirty="0"/>
          </a:p>
        </p:txBody>
      </p:sp>
      <p:sp>
        <p:nvSpPr>
          <p:cNvPr id="3" name="Content Placeholder 2"/>
          <p:cNvSpPr>
            <a:spLocks noGrp="1"/>
          </p:cNvSpPr>
          <p:nvPr>
            <p:ph idx="1"/>
          </p:nvPr>
        </p:nvSpPr>
        <p:spPr/>
        <p:txBody>
          <a:bodyPr/>
          <a:lstStyle/>
          <a:p>
            <a:pPr>
              <a:buNone/>
            </a:pPr>
            <a:r>
              <a:rPr lang="en-US" dirty="0" smtClean="0"/>
              <a:t>Students do </a:t>
            </a:r>
            <a:r>
              <a:rPr lang="en-US" dirty="0"/>
              <a:t>not care how </a:t>
            </a:r>
            <a:r>
              <a:rPr lang="en-US" dirty="0" smtClean="0"/>
              <a:t>much you </a:t>
            </a:r>
            <a:r>
              <a:rPr lang="en-US" dirty="0"/>
              <a:t>know until they know </a:t>
            </a:r>
            <a:r>
              <a:rPr lang="en-US" dirty="0" smtClean="0"/>
              <a:t>how much </a:t>
            </a:r>
            <a:r>
              <a:rPr lang="en-US" dirty="0"/>
              <a:t>you care</a:t>
            </a:r>
            <a:r>
              <a:rPr lang="en-US" dirty="0" smtClean="0"/>
              <a:t>.</a:t>
            </a:r>
          </a:p>
          <a:p>
            <a:pPr>
              <a:buNone/>
            </a:pPr>
            <a:endParaRPr lang="en-US" b="1" dirty="0"/>
          </a:p>
          <a:p>
            <a:pPr>
              <a:buNone/>
            </a:pPr>
            <a:r>
              <a:rPr lang="en-US" dirty="0"/>
              <a:t>“No significant learning </a:t>
            </a:r>
            <a:r>
              <a:rPr lang="en-US" dirty="0" smtClean="0"/>
              <a:t>occurs without </a:t>
            </a:r>
            <a:r>
              <a:rPr lang="en-US" dirty="0"/>
              <a:t>a significant relationship.”</a:t>
            </a:r>
          </a:p>
          <a:p>
            <a:pPr algn="r">
              <a:buNone/>
            </a:pPr>
            <a:r>
              <a:rPr lang="en-US" sz="2400" dirty="0"/>
              <a:t>Dr. James Comer </a:t>
            </a:r>
            <a:r>
              <a:rPr lang="en-US" sz="2400" dirty="0" smtClean="0"/>
              <a:t>PhD, Yale </a:t>
            </a:r>
            <a:r>
              <a:rPr lang="en-US" sz="2400" dirty="0"/>
              <a:t>University</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do we mean by relationships?</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successful relationship occurs when </a:t>
            </a:r>
            <a:r>
              <a:rPr lang="en-US" dirty="0" smtClean="0"/>
              <a:t>emotional deposits </a:t>
            </a:r>
            <a:r>
              <a:rPr lang="en-US" dirty="0"/>
              <a:t>are made to the </a:t>
            </a:r>
            <a:r>
              <a:rPr lang="en-US" dirty="0" smtClean="0"/>
              <a:t>student, emotional </a:t>
            </a:r>
            <a:r>
              <a:rPr lang="en-US" dirty="0"/>
              <a:t>withdrawals are avoided and students </a:t>
            </a:r>
            <a:r>
              <a:rPr lang="en-US" dirty="0" smtClean="0"/>
              <a:t>are respected</a:t>
            </a:r>
            <a:r>
              <a:rPr lang="en-US" dirty="0"/>
              <a:t>.</a:t>
            </a:r>
          </a:p>
          <a:p>
            <a:r>
              <a:rPr lang="en-US" dirty="0" smtClean="0"/>
              <a:t>are </a:t>
            </a:r>
            <a:r>
              <a:rPr lang="en-US" dirty="0"/>
              <a:t>there boundaries to the relationship?</a:t>
            </a:r>
          </a:p>
          <a:p>
            <a:r>
              <a:rPr lang="en-US" dirty="0" smtClean="0"/>
              <a:t>establish </a:t>
            </a:r>
            <a:r>
              <a:rPr lang="en-US" dirty="0"/>
              <a:t>high expectations</a:t>
            </a:r>
          </a:p>
          <a:p>
            <a:r>
              <a:rPr lang="en-US" dirty="0" smtClean="0"/>
              <a:t>honor </a:t>
            </a:r>
            <a:r>
              <a:rPr lang="en-US" dirty="0"/>
              <a:t>students as human beings worthy of </a:t>
            </a:r>
            <a:r>
              <a:rPr lang="en-US" dirty="0" smtClean="0"/>
              <a:t>respect and </a:t>
            </a:r>
            <a:r>
              <a:rPr lang="en-US" dirty="0"/>
              <a:t>care.</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creating relationships</a:t>
            </a:r>
            <a:endParaRPr lang="en-US" dirty="0"/>
          </a:p>
        </p:txBody>
      </p:sp>
      <p:graphicFrame>
        <p:nvGraphicFramePr>
          <p:cNvPr id="4" name="Content Placeholder 3"/>
          <p:cNvGraphicFramePr>
            <a:graphicFrameLocks noGrp="1"/>
          </p:cNvGraphicFramePr>
          <p:nvPr>
            <p:ph idx="1"/>
          </p:nvPr>
        </p:nvGraphicFramePr>
        <p:xfrm>
          <a:off x="457200" y="1600200"/>
          <a:ext cx="8229600" cy="34137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000" dirty="0" smtClean="0"/>
                        <a:t>Deposits</a:t>
                      </a:r>
                      <a:endParaRPr lang="en-US" sz="2000" dirty="0"/>
                    </a:p>
                  </a:txBody>
                  <a:tcPr/>
                </a:tc>
                <a:tc>
                  <a:txBody>
                    <a:bodyPr/>
                    <a:lstStyle/>
                    <a:p>
                      <a:r>
                        <a:rPr lang="en-US" sz="2000" dirty="0" smtClean="0"/>
                        <a:t>Withdrawals</a:t>
                      </a:r>
                      <a:endParaRPr lang="en-US" sz="2000" dirty="0"/>
                    </a:p>
                  </a:txBody>
                  <a:tcPr/>
                </a:tc>
              </a:tr>
              <a:tr h="370840">
                <a:tc>
                  <a:txBody>
                    <a:bodyPr/>
                    <a:lstStyle/>
                    <a:p>
                      <a:r>
                        <a:rPr lang="en-US" sz="2000" b="1" kern="1200" baseline="0" dirty="0" smtClean="0">
                          <a:solidFill>
                            <a:schemeClr val="dk1"/>
                          </a:solidFill>
                          <a:latin typeface="+mn-lt"/>
                          <a:ea typeface="+mn-ea"/>
                          <a:cs typeface="+mn-cs"/>
                        </a:rPr>
                        <a:t>Seek first to understand</a:t>
                      </a:r>
                      <a:endParaRPr lang="en-US" sz="2000" dirty="0"/>
                    </a:p>
                  </a:txBody>
                  <a:tcPr/>
                </a:tc>
                <a:tc>
                  <a:txBody>
                    <a:bodyPr/>
                    <a:lstStyle/>
                    <a:p>
                      <a:r>
                        <a:rPr lang="en-US" sz="2000" b="1" kern="1200" baseline="0" dirty="0" smtClean="0">
                          <a:solidFill>
                            <a:schemeClr val="dk1"/>
                          </a:solidFill>
                          <a:latin typeface="+mn-lt"/>
                          <a:ea typeface="+mn-ea"/>
                          <a:cs typeface="+mn-cs"/>
                        </a:rPr>
                        <a:t>Seek first to be understood</a:t>
                      </a:r>
                      <a:endParaRPr lang="en-US" sz="2000" dirty="0"/>
                    </a:p>
                  </a:txBody>
                  <a:tcPr/>
                </a:tc>
              </a:tr>
              <a:tr h="370840">
                <a:tc>
                  <a:txBody>
                    <a:bodyPr/>
                    <a:lstStyle/>
                    <a:p>
                      <a:r>
                        <a:rPr lang="en-US" sz="2000" b="1" kern="1200" baseline="0" dirty="0" smtClean="0">
                          <a:solidFill>
                            <a:schemeClr val="dk1"/>
                          </a:solidFill>
                          <a:latin typeface="+mn-lt"/>
                          <a:ea typeface="+mn-ea"/>
                          <a:cs typeface="+mn-cs"/>
                        </a:rPr>
                        <a:t>Keeping Promises</a:t>
                      </a:r>
                      <a:endParaRPr lang="en-US" sz="2000" dirty="0"/>
                    </a:p>
                  </a:txBody>
                  <a:tcPr/>
                </a:tc>
                <a:tc>
                  <a:txBody>
                    <a:bodyPr/>
                    <a:lstStyle/>
                    <a:p>
                      <a:r>
                        <a:rPr lang="en-US" sz="2000" b="1" kern="1200" baseline="0" dirty="0" smtClean="0">
                          <a:solidFill>
                            <a:schemeClr val="dk1"/>
                          </a:solidFill>
                          <a:latin typeface="+mn-lt"/>
                          <a:ea typeface="+mn-ea"/>
                          <a:cs typeface="+mn-cs"/>
                        </a:rPr>
                        <a:t>Seeking Promises</a:t>
                      </a:r>
                      <a:endParaRPr lang="en-US" sz="2000" dirty="0"/>
                    </a:p>
                  </a:txBody>
                  <a:tcPr/>
                </a:tc>
              </a:tr>
              <a:tr h="370840">
                <a:tc>
                  <a:txBody>
                    <a:bodyPr/>
                    <a:lstStyle/>
                    <a:p>
                      <a:r>
                        <a:rPr lang="en-US" sz="2000" b="1" kern="1200" baseline="0" dirty="0" smtClean="0">
                          <a:solidFill>
                            <a:schemeClr val="dk1"/>
                          </a:solidFill>
                          <a:latin typeface="+mn-lt"/>
                          <a:ea typeface="+mn-ea"/>
                          <a:cs typeface="+mn-cs"/>
                        </a:rPr>
                        <a:t>Clarifying expectations</a:t>
                      </a:r>
                      <a:endParaRPr lang="en-US" sz="2000" dirty="0"/>
                    </a:p>
                  </a:txBody>
                  <a:tcPr/>
                </a:tc>
                <a:tc>
                  <a:txBody>
                    <a:bodyPr/>
                    <a:lstStyle/>
                    <a:p>
                      <a:r>
                        <a:rPr lang="en-US" sz="2000" b="1" kern="1200" baseline="0" dirty="0" smtClean="0">
                          <a:solidFill>
                            <a:schemeClr val="dk1"/>
                          </a:solidFill>
                          <a:latin typeface="+mn-lt"/>
                          <a:ea typeface="+mn-ea"/>
                          <a:cs typeface="+mn-cs"/>
                        </a:rPr>
                        <a:t>Violating expectations</a:t>
                      </a:r>
                      <a:endParaRPr lang="en-US" sz="2000" dirty="0"/>
                    </a:p>
                  </a:txBody>
                  <a:tcPr/>
                </a:tc>
              </a:tr>
              <a:tr h="370840">
                <a:tc>
                  <a:txBody>
                    <a:bodyPr/>
                    <a:lstStyle/>
                    <a:p>
                      <a:r>
                        <a:rPr lang="en-US" sz="2000" b="1" kern="1200" baseline="0" dirty="0" smtClean="0">
                          <a:solidFill>
                            <a:schemeClr val="dk1"/>
                          </a:solidFill>
                          <a:latin typeface="+mn-lt"/>
                          <a:ea typeface="+mn-ea"/>
                          <a:cs typeface="+mn-cs"/>
                        </a:rPr>
                        <a:t>Loyalty to the absent</a:t>
                      </a:r>
                      <a:endParaRPr lang="en-US" sz="2000" dirty="0"/>
                    </a:p>
                  </a:txBody>
                  <a:tcPr/>
                </a:tc>
                <a:tc>
                  <a:txBody>
                    <a:bodyPr/>
                    <a:lstStyle/>
                    <a:p>
                      <a:r>
                        <a:rPr lang="en-US" sz="2000" b="1" kern="1200" baseline="0" dirty="0" smtClean="0">
                          <a:solidFill>
                            <a:schemeClr val="dk1"/>
                          </a:solidFill>
                          <a:latin typeface="+mn-lt"/>
                          <a:ea typeface="+mn-ea"/>
                          <a:cs typeface="+mn-cs"/>
                        </a:rPr>
                        <a:t>Disloyalty , duplicity</a:t>
                      </a:r>
                      <a:endParaRPr lang="en-US" sz="2000" dirty="0"/>
                    </a:p>
                  </a:txBody>
                  <a:tcPr/>
                </a:tc>
              </a:tr>
              <a:tr h="370840">
                <a:tc>
                  <a:txBody>
                    <a:bodyPr/>
                    <a:lstStyle/>
                    <a:p>
                      <a:r>
                        <a:rPr lang="en-US" sz="2000" b="1" kern="1200" baseline="0" dirty="0" smtClean="0">
                          <a:solidFill>
                            <a:schemeClr val="dk1"/>
                          </a:solidFill>
                          <a:latin typeface="+mn-lt"/>
                          <a:ea typeface="+mn-ea"/>
                          <a:cs typeface="+mn-cs"/>
                        </a:rPr>
                        <a:t>Apologies</a:t>
                      </a:r>
                      <a:endParaRPr lang="en-US" sz="2000" dirty="0"/>
                    </a:p>
                  </a:txBody>
                  <a:tcPr/>
                </a:tc>
                <a:tc>
                  <a:txBody>
                    <a:bodyPr/>
                    <a:lstStyle/>
                    <a:p>
                      <a:r>
                        <a:rPr lang="en-US" sz="2000" b="1" kern="1200" baseline="0" dirty="0" smtClean="0">
                          <a:solidFill>
                            <a:schemeClr val="dk1"/>
                          </a:solidFill>
                          <a:latin typeface="+mn-lt"/>
                          <a:ea typeface="+mn-ea"/>
                          <a:cs typeface="+mn-cs"/>
                        </a:rPr>
                        <a:t>Pride, arrogance, conceit</a:t>
                      </a:r>
                      <a:endParaRPr lang="en-US" sz="2000" dirty="0"/>
                    </a:p>
                  </a:txBody>
                  <a:tcPr/>
                </a:tc>
              </a:tr>
              <a:tr h="370840">
                <a:tc>
                  <a:txBody>
                    <a:bodyPr/>
                    <a:lstStyle/>
                    <a:p>
                      <a:r>
                        <a:rPr lang="en-US" sz="2000" b="1" kern="1200" baseline="0" dirty="0" smtClean="0">
                          <a:solidFill>
                            <a:schemeClr val="dk1"/>
                          </a:solidFill>
                          <a:latin typeface="+mn-lt"/>
                          <a:ea typeface="+mn-ea"/>
                          <a:cs typeface="+mn-cs"/>
                        </a:rPr>
                        <a:t>Open to feedback</a:t>
                      </a:r>
                      <a:endParaRPr lang="en-US" sz="2000" dirty="0"/>
                    </a:p>
                  </a:txBody>
                  <a:tcPr/>
                </a:tc>
                <a:tc>
                  <a:txBody>
                    <a:bodyPr/>
                    <a:lstStyle/>
                    <a:p>
                      <a:r>
                        <a:rPr lang="en-US" sz="2000" b="1" kern="1200" baseline="0" dirty="0" smtClean="0">
                          <a:solidFill>
                            <a:schemeClr val="dk1"/>
                          </a:solidFill>
                          <a:latin typeface="+mn-lt"/>
                          <a:ea typeface="+mn-ea"/>
                          <a:cs typeface="+mn-cs"/>
                        </a:rPr>
                        <a:t>Rejecting feedback</a:t>
                      </a:r>
                      <a:endParaRPr lang="en-US" sz="2000" dirty="0"/>
                    </a:p>
                  </a:txBody>
                  <a:tcPr/>
                </a:tc>
              </a:tr>
              <a:tr h="370840">
                <a:tc gridSpan="2">
                  <a:txBody>
                    <a:bodyPr/>
                    <a:lstStyle/>
                    <a:p>
                      <a:pPr algn="r"/>
                      <a:endParaRPr lang="en-US" sz="1800" b="0" kern="1200" baseline="0" dirty="0" smtClean="0">
                        <a:solidFill>
                          <a:schemeClr val="dk1"/>
                        </a:solidFill>
                        <a:latin typeface="+mn-lt"/>
                        <a:ea typeface="+mn-ea"/>
                        <a:cs typeface="+mn-cs"/>
                      </a:endParaRPr>
                    </a:p>
                    <a:p>
                      <a:pPr algn="r"/>
                      <a:r>
                        <a:rPr lang="en-US" sz="1800" b="0" kern="1200" baseline="0" dirty="0" smtClean="0">
                          <a:solidFill>
                            <a:schemeClr val="dk1"/>
                          </a:solidFill>
                          <a:latin typeface="+mn-lt"/>
                          <a:ea typeface="+mn-ea"/>
                          <a:cs typeface="+mn-cs"/>
                        </a:rPr>
                        <a:t>Steven Covey’s “ The Seven Habits of Highly Effective People”</a:t>
                      </a:r>
                      <a:endParaRPr lang="en-US" sz="1800" b="0" dirty="0"/>
                    </a:p>
                  </a:txBody>
                  <a:tcPr/>
                </a:tc>
                <a:tc hMerge="1">
                  <a:txBody>
                    <a:bodyPr/>
                    <a:lstStyle/>
                    <a:p>
                      <a:endParaRPr lang="en-US" dirty="0"/>
                    </a:p>
                  </a:txBody>
                  <a:tcPr/>
                </a:tc>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a:buNone/>
            </a:pPr>
            <a:r>
              <a:rPr lang="en-US" dirty="0"/>
              <a:t>Few understand the courage it takes </a:t>
            </a:r>
            <a:r>
              <a:rPr lang="en-US" dirty="0" smtClean="0"/>
              <a:t>to return </a:t>
            </a:r>
            <a:r>
              <a:rPr lang="en-US" dirty="0"/>
              <a:t>to a place where he/she </a:t>
            </a:r>
            <a:r>
              <a:rPr lang="en-US" dirty="0" smtClean="0"/>
              <a:t>failed yesterday</a:t>
            </a:r>
            <a:r>
              <a:rPr lang="en-US" dirty="0"/>
              <a:t>, the day before and in </a:t>
            </a:r>
            <a:r>
              <a:rPr lang="en-US" dirty="0" smtClean="0"/>
              <a:t>all probability </a:t>
            </a:r>
            <a:r>
              <a:rPr lang="en-US" dirty="0"/>
              <a:t>will fail again the next day</a:t>
            </a:r>
            <a:r>
              <a:rPr lang="en-US" dirty="0" smtClean="0"/>
              <a:t>.</a:t>
            </a:r>
          </a:p>
          <a:p>
            <a:pPr algn="r">
              <a:buNone/>
            </a:pPr>
            <a:r>
              <a:rPr lang="en-US" sz="2400" dirty="0" smtClean="0"/>
              <a:t>Unattributed quote</a:t>
            </a:r>
            <a:endParaRPr 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srcRect l="16250" t="18000" r="11875" b="22524"/>
          <a:stretch/>
        </p:blipFill>
        <p:spPr bwMode="auto">
          <a:xfrm>
            <a:off x="152400" y="76200"/>
            <a:ext cx="8763000" cy="4532086"/>
          </a:xfrm>
          <a:prstGeom prst="rect">
            <a:avLst/>
          </a:prstGeom>
          <a:noFill/>
          <a:ln w="9525">
            <a:noFill/>
            <a:miter lim="800000"/>
            <a:headEnd/>
            <a:tailEnd/>
          </a:ln>
        </p:spPr>
      </p:pic>
      <p:sp>
        <p:nvSpPr>
          <p:cNvPr id="5" name="TextBox 4"/>
          <p:cNvSpPr txBox="1"/>
          <p:nvPr/>
        </p:nvSpPr>
        <p:spPr>
          <a:xfrm>
            <a:off x="5334000" y="6243935"/>
            <a:ext cx="3581400" cy="461665"/>
          </a:xfrm>
          <a:prstGeom prst="rect">
            <a:avLst/>
          </a:prstGeom>
          <a:noFill/>
        </p:spPr>
        <p:txBody>
          <a:bodyPr wrap="square" rtlCol="0">
            <a:spAutoFit/>
          </a:bodyPr>
          <a:lstStyle/>
          <a:p>
            <a:pPr algn="r"/>
            <a:r>
              <a:rPr lang="en-US" sz="1200" dirty="0" smtClean="0"/>
              <a:t>Hoffmann, T., Bennett, S., &amp; Del Mar, C. (2010). </a:t>
            </a:r>
            <a:r>
              <a:rPr lang="en-US" sz="1200" i="1" dirty="0" smtClean="0"/>
              <a:t>Evidence-based practice across the health professions.  </a:t>
            </a:r>
            <a:endParaRPr lang="en-US" sz="1200" i="1" dirty="0"/>
          </a:p>
        </p:txBody>
      </p:sp>
    </p:spTree>
    <p:extLst>
      <p:ext uri="{BB962C8B-B14F-4D97-AF65-F5344CB8AC3E}">
        <p14:creationId xmlns:p14="http://schemas.microsoft.com/office/powerpoint/2010/main" xmlns="" val="258760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6250" t="18000" r="11875" b="8000"/>
          <a:stretch>
            <a:fillRect/>
          </a:stretch>
        </p:blipFill>
        <p:spPr bwMode="auto">
          <a:xfrm>
            <a:off x="152400" y="76200"/>
            <a:ext cx="8763000" cy="5638800"/>
          </a:xfrm>
          <a:prstGeom prst="rect">
            <a:avLst/>
          </a:prstGeom>
          <a:noFill/>
          <a:ln w="9525">
            <a:noFill/>
            <a:miter lim="800000"/>
            <a:headEnd/>
            <a:tailEnd/>
          </a:ln>
        </p:spPr>
      </p:pic>
      <p:sp>
        <p:nvSpPr>
          <p:cNvPr id="5" name="TextBox 4"/>
          <p:cNvSpPr txBox="1"/>
          <p:nvPr/>
        </p:nvSpPr>
        <p:spPr>
          <a:xfrm>
            <a:off x="5334000" y="6243935"/>
            <a:ext cx="3581400" cy="461665"/>
          </a:xfrm>
          <a:prstGeom prst="rect">
            <a:avLst/>
          </a:prstGeom>
          <a:noFill/>
        </p:spPr>
        <p:txBody>
          <a:bodyPr wrap="square" rtlCol="0">
            <a:spAutoFit/>
          </a:bodyPr>
          <a:lstStyle/>
          <a:p>
            <a:pPr algn="r"/>
            <a:r>
              <a:rPr lang="en-US" sz="1200" dirty="0" smtClean="0"/>
              <a:t>Hoffmann, T., Bennett, S., &amp; Del Mar, C. (2010). </a:t>
            </a:r>
            <a:r>
              <a:rPr lang="en-US" sz="1200" i="1" dirty="0" smtClean="0"/>
              <a:t>Evidence-based practice across the health professions.  </a:t>
            </a:r>
            <a:endParaRPr lang="en-US" sz="1200" i="1" dirty="0"/>
          </a:p>
        </p:txBody>
      </p:sp>
    </p:spTree>
    <p:extLst>
      <p:ext uri="{BB962C8B-B14F-4D97-AF65-F5344CB8AC3E}">
        <p14:creationId xmlns:p14="http://schemas.microsoft.com/office/powerpoint/2010/main" xmlns="" val="258760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 val="4157223072"/>
              </p:ext>
            </p:extLst>
          </p:nvPr>
        </p:nvGraphicFramePr>
        <p:xfrm>
          <a:off x="990600" y="533400"/>
          <a:ext cx="746760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4376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81000"/>
            <a:ext cx="7696200" cy="646331"/>
          </a:xfrm>
          <a:prstGeom prst="rect">
            <a:avLst/>
          </a:prstGeom>
          <a:noFill/>
        </p:spPr>
        <p:txBody>
          <a:bodyPr wrap="square" rtlCol="0">
            <a:spAutoFit/>
          </a:bodyPr>
          <a:lstStyle/>
          <a:p>
            <a:r>
              <a:rPr lang="en-US" sz="3600" dirty="0" smtClean="0"/>
              <a:t>5 stages of EBP</a:t>
            </a:r>
            <a:endParaRPr lang="en-US" sz="3600" dirty="0"/>
          </a:p>
        </p:txBody>
      </p:sp>
      <p:graphicFrame>
        <p:nvGraphicFramePr>
          <p:cNvPr id="5" name="Diagram 4"/>
          <p:cNvGraphicFramePr/>
          <p:nvPr>
            <p:extLst>
              <p:ext uri="{D42A27DB-BD31-4B8C-83A1-F6EECF244321}">
                <p14:modId xmlns:p14="http://schemas.microsoft.com/office/powerpoint/2010/main" xmlns="" val="816974649"/>
              </p:ext>
            </p:extLst>
          </p:nvPr>
        </p:nvGraphicFramePr>
        <p:xfrm>
          <a:off x="1222829" y="1490133"/>
          <a:ext cx="66294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72670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848600" cy="830997"/>
          </a:xfrm>
          <a:prstGeom prst="rect">
            <a:avLst/>
          </a:prstGeom>
          <a:noFill/>
        </p:spPr>
        <p:txBody>
          <a:bodyPr wrap="square" rtlCol="0">
            <a:spAutoFit/>
          </a:bodyPr>
          <a:lstStyle/>
          <a:p>
            <a:r>
              <a:rPr lang="en-US" sz="2400" dirty="0" smtClean="0"/>
              <a:t>“I am looking for evidence-based articles on how to manage acute pain in sickle cell patients”</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xmlns="" val="459904109"/>
              </p:ext>
            </p:extLst>
          </p:nvPr>
        </p:nvGraphicFramePr>
        <p:xfrm>
          <a:off x="533400" y="1905000"/>
          <a:ext cx="8077200" cy="3386322"/>
        </p:xfrm>
        <a:graphic>
          <a:graphicData uri="http://schemas.openxmlformats.org/drawingml/2006/table">
            <a:tbl>
              <a:tblPr>
                <a:tableStyleId>{5C22544A-7EE6-4342-B048-85BDC9FD1C3A}</a:tableStyleId>
              </a:tblPr>
              <a:tblGrid>
                <a:gridCol w="499622"/>
                <a:gridCol w="3767578"/>
                <a:gridCol w="3810000"/>
              </a:tblGrid>
              <a:tr h="915414">
                <a:tc>
                  <a:txBody>
                    <a:bodyPr/>
                    <a:lstStyle/>
                    <a:p>
                      <a:r>
                        <a:rPr lang="en-US" sz="2000" b="1" dirty="0" smtClean="0"/>
                        <a:t>P</a:t>
                      </a:r>
                      <a:endParaRPr lang="en-US" sz="2000" b="1" dirty="0"/>
                    </a:p>
                  </a:txBody>
                  <a:tcPr anchor="ctr"/>
                </a:tc>
                <a:tc>
                  <a:txBody>
                    <a:bodyPr/>
                    <a:lstStyle/>
                    <a:p>
                      <a:r>
                        <a:rPr lang="en-US" sz="2000" dirty="0" smtClean="0"/>
                        <a:t>In this clinical question, what is the </a:t>
                      </a:r>
                      <a:r>
                        <a:rPr lang="en-US" sz="2000" b="1" dirty="0" smtClean="0"/>
                        <a:t>Problem/Patient/Population</a:t>
                      </a:r>
                      <a:r>
                        <a:rPr lang="en-US" sz="2000" b="0" dirty="0" smtClean="0"/>
                        <a:t>?</a:t>
                      </a:r>
                      <a:r>
                        <a:rPr lang="en-US" sz="2000" dirty="0" smtClean="0"/>
                        <a:t> </a:t>
                      </a:r>
                      <a:endParaRPr lang="en-US" sz="2000" dirty="0"/>
                    </a:p>
                  </a:txBody>
                  <a:tcPr anchor="ctr"/>
                </a:tc>
                <a:tc>
                  <a:txBody>
                    <a:bodyPr/>
                    <a:lstStyle/>
                    <a:p>
                      <a:endParaRPr lang="en-US" dirty="0"/>
                    </a:p>
                  </a:txBody>
                  <a:tcPr anchor="ctr"/>
                </a:tc>
              </a:tr>
              <a:tr h="915414">
                <a:tc>
                  <a:txBody>
                    <a:bodyPr/>
                    <a:lstStyle/>
                    <a:p>
                      <a:r>
                        <a:rPr lang="en-US" sz="2000" b="1" dirty="0" smtClean="0"/>
                        <a:t>I</a:t>
                      </a:r>
                      <a:endParaRPr lang="en-US" sz="2000" b="1" dirty="0"/>
                    </a:p>
                  </a:txBody>
                  <a:tcPr anchor="ctr"/>
                </a:tc>
                <a:tc>
                  <a:txBody>
                    <a:bodyPr/>
                    <a:lstStyle/>
                    <a:p>
                      <a:r>
                        <a:rPr lang="en-US" sz="2000" dirty="0" smtClean="0"/>
                        <a:t>What is</a:t>
                      </a:r>
                      <a:r>
                        <a:rPr lang="en-US" sz="2000" baseline="0" dirty="0" smtClean="0"/>
                        <a:t> the </a:t>
                      </a:r>
                      <a:r>
                        <a:rPr lang="en-US" sz="2000" b="1" baseline="0" dirty="0" smtClean="0"/>
                        <a:t>Intervention</a:t>
                      </a:r>
                      <a:r>
                        <a:rPr lang="en-US" sz="2000" baseline="0" dirty="0" smtClean="0"/>
                        <a:t> or finding under review?</a:t>
                      </a:r>
                      <a:endParaRPr lang="en-US" sz="2000" dirty="0"/>
                    </a:p>
                  </a:txBody>
                  <a:tcPr anchor="ctr"/>
                </a:tc>
                <a:tc>
                  <a:txBody>
                    <a:bodyPr/>
                    <a:lstStyle/>
                    <a:p>
                      <a:endParaRPr lang="en-US"/>
                    </a:p>
                  </a:txBody>
                  <a:tcPr anchor="ctr"/>
                </a:tc>
              </a:tr>
              <a:tr h="915414">
                <a:tc>
                  <a:txBody>
                    <a:bodyPr/>
                    <a:lstStyle/>
                    <a:p>
                      <a:r>
                        <a:rPr lang="en-US" sz="2000" b="1" dirty="0" smtClean="0"/>
                        <a:t>C</a:t>
                      </a:r>
                      <a:endParaRPr lang="en-US" sz="2000" b="1" dirty="0"/>
                    </a:p>
                  </a:txBody>
                  <a:tcPr anchor="ctr"/>
                </a:tc>
                <a:tc>
                  <a:txBody>
                    <a:bodyPr/>
                    <a:lstStyle/>
                    <a:p>
                      <a:r>
                        <a:rPr lang="en-US" sz="2000" dirty="0" smtClean="0"/>
                        <a:t>What is the </a:t>
                      </a:r>
                      <a:r>
                        <a:rPr lang="en-US" sz="2000" b="1" dirty="0" smtClean="0"/>
                        <a:t>Comparison</a:t>
                      </a:r>
                      <a:r>
                        <a:rPr lang="en-US" sz="2000" dirty="0" smtClean="0"/>
                        <a:t> intervention?</a:t>
                      </a:r>
                      <a:endParaRPr lang="en-US" sz="2000" dirty="0"/>
                    </a:p>
                  </a:txBody>
                  <a:tcPr anchor="ctr"/>
                </a:tc>
                <a:tc>
                  <a:txBody>
                    <a:bodyPr/>
                    <a:lstStyle/>
                    <a:p>
                      <a:endParaRPr lang="en-US"/>
                    </a:p>
                  </a:txBody>
                  <a:tcPr anchor="ctr"/>
                </a:tc>
              </a:tr>
              <a:tr h="530359">
                <a:tc>
                  <a:txBody>
                    <a:bodyPr/>
                    <a:lstStyle/>
                    <a:p>
                      <a:r>
                        <a:rPr lang="en-US" sz="2000" b="1" dirty="0" smtClean="0"/>
                        <a:t>O</a:t>
                      </a:r>
                      <a:endParaRPr lang="en-US" sz="2000" b="1" dirty="0"/>
                    </a:p>
                  </a:txBody>
                  <a:tcPr anchor="ctr"/>
                </a:tc>
                <a:tc>
                  <a:txBody>
                    <a:bodyPr/>
                    <a:lstStyle/>
                    <a:p>
                      <a:r>
                        <a:rPr lang="en-US" sz="2000" dirty="0" smtClean="0"/>
                        <a:t>What is the </a:t>
                      </a:r>
                      <a:r>
                        <a:rPr lang="en-US" sz="2000" b="1" dirty="0" smtClean="0"/>
                        <a:t>Outcome</a:t>
                      </a:r>
                      <a:r>
                        <a:rPr lang="en-US" sz="2000" dirty="0" smtClean="0"/>
                        <a:t>?</a:t>
                      </a:r>
                      <a:endParaRPr lang="en-US" sz="2000" dirty="0"/>
                    </a:p>
                  </a:txBody>
                  <a:tcPr anchor="ctr"/>
                </a:tc>
                <a:tc>
                  <a:txBody>
                    <a:bodyPr/>
                    <a:lstStyle/>
                    <a:p>
                      <a:endParaRPr lang="en-US" dirty="0" smtClean="0"/>
                    </a:p>
                    <a:p>
                      <a:endParaRPr lang="en-US" dirty="0"/>
                    </a:p>
                  </a:txBody>
                  <a:tcPr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7848600" cy="830997"/>
          </a:xfrm>
          <a:prstGeom prst="rect">
            <a:avLst/>
          </a:prstGeom>
          <a:noFill/>
        </p:spPr>
        <p:txBody>
          <a:bodyPr wrap="square" rtlCol="0">
            <a:spAutoFit/>
          </a:bodyPr>
          <a:lstStyle/>
          <a:p>
            <a:r>
              <a:rPr lang="en-US" sz="2400" dirty="0" smtClean="0"/>
              <a:t>“</a:t>
            </a:r>
            <a:r>
              <a:rPr lang="en-US" sz="2400" dirty="0"/>
              <a:t>I am looking for evidence-based articles on how to manage acute pain in sickle cell patients</a:t>
            </a:r>
            <a:r>
              <a:rPr lang="en-US" sz="2400" dirty="0" smtClean="0"/>
              <a:t>”</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xmlns="" val="280061856"/>
              </p:ext>
            </p:extLst>
          </p:nvPr>
        </p:nvGraphicFramePr>
        <p:xfrm>
          <a:off x="533400" y="1905000"/>
          <a:ext cx="8077200" cy="3386322"/>
        </p:xfrm>
        <a:graphic>
          <a:graphicData uri="http://schemas.openxmlformats.org/drawingml/2006/table">
            <a:tbl>
              <a:tblPr>
                <a:tableStyleId>{5C22544A-7EE6-4342-B048-85BDC9FD1C3A}</a:tableStyleId>
              </a:tblPr>
              <a:tblGrid>
                <a:gridCol w="499622"/>
                <a:gridCol w="3767578"/>
                <a:gridCol w="3810000"/>
              </a:tblGrid>
              <a:tr h="915414">
                <a:tc>
                  <a:txBody>
                    <a:bodyPr/>
                    <a:lstStyle/>
                    <a:p>
                      <a:r>
                        <a:rPr lang="en-US" sz="2000" b="1" dirty="0" smtClean="0"/>
                        <a:t>P</a:t>
                      </a:r>
                      <a:endParaRPr lang="en-US" sz="2000" b="1" dirty="0"/>
                    </a:p>
                  </a:txBody>
                  <a:tcPr anchor="ctr"/>
                </a:tc>
                <a:tc>
                  <a:txBody>
                    <a:bodyPr/>
                    <a:lstStyle/>
                    <a:p>
                      <a:r>
                        <a:rPr lang="en-US" sz="2000" dirty="0" smtClean="0"/>
                        <a:t>In this clinical question, what is the </a:t>
                      </a:r>
                      <a:r>
                        <a:rPr lang="en-US" sz="2000" b="1" dirty="0" smtClean="0"/>
                        <a:t>Problem/Patient/Population</a:t>
                      </a:r>
                      <a:r>
                        <a:rPr lang="en-US" sz="2000" b="0" dirty="0" smtClean="0"/>
                        <a:t>?</a:t>
                      </a:r>
                      <a:r>
                        <a:rPr lang="en-US" sz="2000" dirty="0" smtClean="0"/>
                        <a:t> </a:t>
                      </a:r>
                      <a:endParaRPr lang="en-US" sz="2000" dirty="0"/>
                    </a:p>
                  </a:txBody>
                  <a:tcPr anchor="ctr"/>
                </a:tc>
                <a:tc>
                  <a:txBody>
                    <a:bodyPr/>
                    <a:lstStyle/>
                    <a:p>
                      <a:r>
                        <a:rPr lang="en-US" dirty="0" smtClean="0"/>
                        <a:t>(Problem/Patient/Population): sickle cell patients with acute pain</a:t>
                      </a:r>
                      <a:endParaRPr lang="en-US" dirty="0"/>
                    </a:p>
                  </a:txBody>
                  <a:tcPr anchor="ctr"/>
                </a:tc>
              </a:tr>
              <a:tr h="915414">
                <a:tc>
                  <a:txBody>
                    <a:bodyPr/>
                    <a:lstStyle/>
                    <a:p>
                      <a:r>
                        <a:rPr lang="en-US" sz="2000" b="1" dirty="0" smtClean="0"/>
                        <a:t>I</a:t>
                      </a:r>
                      <a:endParaRPr lang="en-US" sz="2000" b="1" dirty="0"/>
                    </a:p>
                  </a:txBody>
                  <a:tcPr anchor="ctr"/>
                </a:tc>
                <a:tc>
                  <a:txBody>
                    <a:bodyPr/>
                    <a:lstStyle/>
                    <a:p>
                      <a:r>
                        <a:rPr lang="en-US" sz="2000" dirty="0" smtClean="0"/>
                        <a:t>What is</a:t>
                      </a:r>
                      <a:r>
                        <a:rPr lang="en-US" sz="2000" baseline="0" dirty="0" smtClean="0"/>
                        <a:t> the </a:t>
                      </a:r>
                      <a:r>
                        <a:rPr lang="en-US" sz="2000" b="1" baseline="0" dirty="0" smtClean="0"/>
                        <a:t>Intervention</a:t>
                      </a:r>
                      <a:r>
                        <a:rPr lang="en-US" sz="2000" baseline="0" dirty="0" smtClean="0"/>
                        <a:t> or finding under review?</a:t>
                      </a:r>
                      <a:endParaRPr lang="en-US" sz="2000" dirty="0"/>
                    </a:p>
                  </a:txBody>
                  <a:tcPr anchor="ctr"/>
                </a:tc>
                <a:tc>
                  <a:txBody>
                    <a:bodyPr/>
                    <a:lstStyle/>
                    <a:p>
                      <a:r>
                        <a:rPr lang="en-US" dirty="0" smtClean="0"/>
                        <a:t>(Intervention): pain management</a:t>
                      </a:r>
                      <a:endParaRPr lang="en-US" dirty="0"/>
                    </a:p>
                  </a:txBody>
                  <a:tcPr anchor="ctr"/>
                </a:tc>
              </a:tr>
              <a:tr h="915414">
                <a:tc>
                  <a:txBody>
                    <a:bodyPr/>
                    <a:lstStyle/>
                    <a:p>
                      <a:r>
                        <a:rPr lang="en-US" sz="2000" b="1" dirty="0" smtClean="0"/>
                        <a:t>C</a:t>
                      </a:r>
                      <a:endParaRPr lang="en-US" sz="2000" b="1" dirty="0"/>
                    </a:p>
                  </a:txBody>
                  <a:tcPr anchor="ctr"/>
                </a:tc>
                <a:tc>
                  <a:txBody>
                    <a:bodyPr/>
                    <a:lstStyle/>
                    <a:p>
                      <a:r>
                        <a:rPr lang="en-US" sz="2000" dirty="0" smtClean="0"/>
                        <a:t>What is the </a:t>
                      </a:r>
                      <a:r>
                        <a:rPr lang="en-US" sz="2000" b="1" dirty="0" smtClean="0"/>
                        <a:t>Comparison</a:t>
                      </a:r>
                      <a:r>
                        <a:rPr lang="en-US" sz="2000" dirty="0" smtClean="0"/>
                        <a:t> intervention?</a:t>
                      </a:r>
                      <a:endParaRPr lang="en-US" sz="2000" dirty="0"/>
                    </a:p>
                  </a:txBody>
                  <a:tcPr anchor="ctr"/>
                </a:tc>
                <a:tc>
                  <a:txBody>
                    <a:bodyPr/>
                    <a:lstStyle/>
                    <a:p>
                      <a:r>
                        <a:rPr lang="en-US" dirty="0" smtClean="0"/>
                        <a:t>(Comparison Intervention): NA</a:t>
                      </a:r>
                      <a:endParaRPr lang="en-US" dirty="0"/>
                    </a:p>
                  </a:txBody>
                  <a:tcPr anchor="ctr"/>
                </a:tc>
              </a:tr>
              <a:tr h="530359">
                <a:tc>
                  <a:txBody>
                    <a:bodyPr/>
                    <a:lstStyle/>
                    <a:p>
                      <a:r>
                        <a:rPr lang="en-US" sz="2000" b="1" dirty="0" smtClean="0"/>
                        <a:t>O</a:t>
                      </a:r>
                      <a:endParaRPr lang="en-US" sz="2000" b="1" dirty="0"/>
                    </a:p>
                  </a:txBody>
                  <a:tcPr anchor="ctr"/>
                </a:tc>
                <a:tc>
                  <a:txBody>
                    <a:bodyPr/>
                    <a:lstStyle/>
                    <a:p>
                      <a:r>
                        <a:rPr lang="en-US" sz="2000" dirty="0" smtClean="0"/>
                        <a:t>What is the </a:t>
                      </a:r>
                      <a:r>
                        <a:rPr lang="en-US" sz="2000" b="1" dirty="0" smtClean="0"/>
                        <a:t>Outcome</a:t>
                      </a:r>
                      <a:r>
                        <a:rPr lang="en-US" sz="2000" dirty="0" smtClean="0"/>
                        <a:t>?</a:t>
                      </a:r>
                      <a:endParaRPr lang="en-US" sz="2000" dirty="0"/>
                    </a:p>
                  </a:txBody>
                  <a:tcPr anchor="ctr"/>
                </a:tc>
                <a:tc>
                  <a:txBody>
                    <a:bodyPr/>
                    <a:lstStyle/>
                    <a:p>
                      <a:r>
                        <a:rPr lang="en-US" dirty="0" smtClean="0"/>
                        <a:t>(Outcome):</a:t>
                      </a:r>
                      <a:r>
                        <a:rPr lang="en-US" baseline="0" dirty="0" smtClean="0"/>
                        <a:t> effective management of acute pain in sickle cell patients</a:t>
                      </a:r>
                      <a:endParaRPr lang="en-US" dirty="0"/>
                    </a:p>
                  </a:txBody>
                  <a:tcPr anchor="ct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1423</Words>
  <Application>Microsoft Office PowerPoint</Application>
  <PresentationFormat>On-screen Show (4:3)</PresentationFormat>
  <Paragraphs>221</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learning styles</vt:lpstr>
      <vt:lpstr>learning styles…</vt:lpstr>
      <vt:lpstr>what shape “calls out” to you?</vt:lpstr>
      <vt:lpstr>circle</vt:lpstr>
      <vt:lpstr>rectangle</vt:lpstr>
      <vt:lpstr>triangle</vt:lpstr>
      <vt:lpstr>Z’s</vt:lpstr>
      <vt:lpstr>all learners have a “home base”</vt:lpstr>
      <vt:lpstr>Slide 21</vt:lpstr>
      <vt:lpstr>Visual-Auditory-Kinesthetic VAC</vt:lpstr>
      <vt:lpstr>let’s take a free version of the vac inventory (handout)</vt:lpstr>
      <vt:lpstr>Slide 24</vt:lpstr>
      <vt:lpstr>interesting…BUT when/how could I use this information in my practice?</vt:lpstr>
      <vt:lpstr>Slide 26</vt:lpstr>
      <vt:lpstr>A few examples…</vt:lpstr>
      <vt:lpstr>A few examples…</vt:lpstr>
      <vt:lpstr>A few examples…</vt:lpstr>
      <vt:lpstr>Slide 30</vt:lpstr>
      <vt:lpstr>YIKES!   </vt:lpstr>
      <vt:lpstr>Slide 32</vt:lpstr>
      <vt:lpstr>building relationships</vt:lpstr>
      <vt:lpstr>what do we mean by relationships?</vt:lpstr>
      <vt:lpstr>creating relationships</vt:lpstr>
      <vt:lpstr>Slide 36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Dave</cp:lastModifiedBy>
  <cp:revision>5</cp:revision>
  <dcterms:created xsi:type="dcterms:W3CDTF">2013-09-19T11:42:48Z</dcterms:created>
  <dcterms:modified xsi:type="dcterms:W3CDTF">2013-09-19T15:16:24Z</dcterms:modified>
</cp:coreProperties>
</file>