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58" r:id="rId3"/>
    <p:sldId id="265" r:id="rId4"/>
    <p:sldId id="266" r:id="rId5"/>
    <p:sldId id="262" r:id="rId6"/>
    <p:sldId id="263" r:id="rId7"/>
    <p:sldId id="264" r:id="rId8"/>
    <p:sldId id="261" r:id="rId9"/>
    <p:sldId id="260" r:id="rId10"/>
    <p:sldId id="259"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9669" autoAdjust="0"/>
  </p:normalViewPr>
  <p:slideViewPr>
    <p:cSldViewPr snapToGrid="0" snapToObjects="1">
      <p:cViewPr varScale="1">
        <p:scale>
          <a:sx n="107" d="100"/>
          <a:sy n="107" d="100"/>
        </p:scale>
        <p:origin x="-1512" y="-104"/>
      </p:cViewPr>
      <p:guideLst>
        <p:guide orient="horz" pos="2160"/>
        <p:guide pos="2880"/>
      </p:guideLst>
    </p:cSldViewPr>
  </p:slideViewPr>
  <p:notesTextViewPr>
    <p:cViewPr>
      <p:scale>
        <a:sx n="100" d="100"/>
        <a:sy n="100" d="100"/>
      </p:scale>
      <p:origin x="0" y="0"/>
    </p:cViewPr>
  </p:notesTextViewPr>
  <p:sorterViewPr>
    <p:cViewPr>
      <p:scale>
        <a:sx n="163" d="100"/>
        <a:sy n="163" d="100"/>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DA90EC7-ECBE-9143-A3D6-9B5FC2F26816}" type="datetimeFigureOut">
              <a:rPr lang="en-US" smtClean="0"/>
              <a:t>9/17/13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EDFEF4-F164-5B4D-8217-CD68E3994A51}" type="slidenum">
              <a:rPr lang="en-US" smtClean="0"/>
              <a:t>‹#›</a:t>
            </a:fld>
            <a:endParaRPr lang="en-US"/>
          </a:p>
        </p:txBody>
      </p:sp>
    </p:spTree>
    <p:extLst>
      <p:ext uri="{BB962C8B-B14F-4D97-AF65-F5344CB8AC3E}">
        <p14:creationId xmlns:p14="http://schemas.microsoft.com/office/powerpoint/2010/main" val="36898194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DA90EC7-ECBE-9143-A3D6-9B5FC2F26816}" type="datetimeFigureOut">
              <a:rPr lang="en-US" smtClean="0"/>
              <a:t>9/17/13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EDFEF4-F164-5B4D-8217-CD68E3994A51}" type="slidenum">
              <a:rPr lang="en-US" smtClean="0"/>
              <a:t>‹#›</a:t>
            </a:fld>
            <a:endParaRPr lang="en-US"/>
          </a:p>
        </p:txBody>
      </p:sp>
    </p:spTree>
    <p:extLst>
      <p:ext uri="{BB962C8B-B14F-4D97-AF65-F5344CB8AC3E}">
        <p14:creationId xmlns:p14="http://schemas.microsoft.com/office/powerpoint/2010/main" val="459849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DA90EC7-ECBE-9143-A3D6-9B5FC2F26816}" type="datetimeFigureOut">
              <a:rPr lang="en-US" smtClean="0"/>
              <a:t>9/17/13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EDFEF4-F164-5B4D-8217-CD68E3994A51}" type="slidenum">
              <a:rPr lang="en-US" smtClean="0"/>
              <a:t>‹#›</a:t>
            </a:fld>
            <a:endParaRPr lang="en-US"/>
          </a:p>
        </p:txBody>
      </p:sp>
    </p:spTree>
    <p:extLst>
      <p:ext uri="{BB962C8B-B14F-4D97-AF65-F5344CB8AC3E}">
        <p14:creationId xmlns:p14="http://schemas.microsoft.com/office/powerpoint/2010/main" val="34471516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DA90EC7-ECBE-9143-A3D6-9B5FC2F26816}" type="datetimeFigureOut">
              <a:rPr lang="en-US" smtClean="0"/>
              <a:t>9/17/13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EDFEF4-F164-5B4D-8217-CD68E3994A51}" type="slidenum">
              <a:rPr lang="en-US" smtClean="0"/>
              <a:t>‹#›</a:t>
            </a:fld>
            <a:endParaRPr lang="en-US"/>
          </a:p>
        </p:txBody>
      </p:sp>
    </p:spTree>
    <p:extLst>
      <p:ext uri="{BB962C8B-B14F-4D97-AF65-F5344CB8AC3E}">
        <p14:creationId xmlns:p14="http://schemas.microsoft.com/office/powerpoint/2010/main" val="5521770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DA90EC7-ECBE-9143-A3D6-9B5FC2F26816}" type="datetimeFigureOut">
              <a:rPr lang="en-US" smtClean="0"/>
              <a:t>9/17/13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EDFEF4-F164-5B4D-8217-CD68E3994A51}" type="slidenum">
              <a:rPr lang="en-US" smtClean="0"/>
              <a:t>‹#›</a:t>
            </a:fld>
            <a:endParaRPr lang="en-US"/>
          </a:p>
        </p:txBody>
      </p:sp>
    </p:spTree>
    <p:extLst>
      <p:ext uri="{BB962C8B-B14F-4D97-AF65-F5344CB8AC3E}">
        <p14:creationId xmlns:p14="http://schemas.microsoft.com/office/powerpoint/2010/main" val="23707924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DA90EC7-ECBE-9143-A3D6-9B5FC2F26816}" type="datetimeFigureOut">
              <a:rPr lang="en-US" smtClean="0"/>
              <a:t>9/17/13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EDFEF4-F164-5B4D-8217-CD68E3994A51}" type="slidenum">
              <a:rPr lang="en-US" smtClean="0"/>
              <a:t>‹#›</a:t>
            </a:fld>
            <a:endParaRPr lang="en-US"/>
          </a:p>
        </p:txBody>
      </p:sp>
    </p:spTree>
    <p:extLst>
      <p:ext uri="{BB962C8B-B14F-4D97-AF65-F5344CB8AC3E}">
        <p14:creationId xmlns:p14="http://schemas.microsoft.com/office/powerpoint/2010/main" val="12204115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DA90EC7-ECBE-9143-A3D6-9B5FC2F26816}" type="datetimeFigureOut">
              <a:rPr lang="en-US" smtClean="0"/>
              <a:t>9/17/13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8EDFEF4-F164-5B4D-8217-CD68E3994A51}" type="slidenum">
              <a:rPr lang="en-US" smtClean="0"/>
              <a:t>‹#›</a:t>
            </a:fld>
            <a:endParaRPr lang="en-US"/>
          </a:p>
        </p:txBody>
      </p:sp>
    </p:spTree>
    <p:extLst>
      <p:ext uri="{BB962C8B-B14F-4D97-AF65-F5344CB8AC3E}">
        <p14:creationId xmlns:p14="http://schemas.microsoft.com/office/powerpoint/2010/main" val="32980443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DA90EC7-ECBE-9143-A3D6-9B5FC2F26816}" type="datetimeFigureOut">
              <a:rPr lang="en-US" smtClean="0"/>
              <a:t>9/17/13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8EDFEF4-F164-5B4D-8217-CD68E3994A51}" type="slidenum">
              <a:rPr lang="en-US" smtClean="0"/>
              <a:t>‹#›</a:t>
            </a:fld>
            <a:endParaRPr lang="en-US"/>
          </a:p>
        </p:txBody>
      </p:sp>
    </p:spTree>
    <p:extLst>
      <p:ext uri="{BB962C8B-B14F-4D97-AF65-F5344CB8AC3E}">
        <p14:creationId xmlns:p14="http://schemas.microsoft.com/office/powerpoint/2010/main" val="22802948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A90EC7-ECBE-9143-A3D6-9B5FC2F26816}" type="datetimeFigureOut">
              <a:rPr lang="en-US" smtClean="0"/>
              <a:t>9/17/13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8EDFEF4-F164-5B4D-8217-CD68E3994A51}" type="slidenum">
              <a:rPr lang="en-US" smtClean="0"/>
              <a:t>‹#›</a:t>
            </a:fld>
            <a:endParaRPr lang="en-US"/>
          </a:p>
        </p:txBody>
      </p:sp>
    </p:spTree>
    <p:extLst>
      <p:ext uri="{BB962C8B-B14F-4D97-AF65-F5344CB8AC3E}">
        <p14:creationId xmlns:p14="http://schemas.microsoft.com/office/powerpoint/2010/main" val="6375682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A90EC7-ECBE-9143-A3D6-9B5FC2F26816}" type="datetimeFigureOut">
              <a:rPr lang="en-US" smtClean="0"/>
              <a:t>9/17/13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EDFEF4-F164-5B4D-8217-CD68E3994A51}" type="slidenum">
              <a:rPr lang="en-US" smtClean="0"/>
              <a:t>‹#›</a:t>
            </a:fld>
            <a:endParaRPr lang="en-US"/>
          </a:p>
        </p:txBody>
      </p:sp>
    </p:spTree>
    <p:extLst>
      <p:ext uri="{BB962C8B-B14F-4D97-AF65-F5344CB8AC3E}">
        <p14:creationId xmlns:p14="http://schemas.microsoft.com/office/powerpoint/2010/main" val="6144482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A90EC7-ECBE-9143-A3D6-9B5FC2F26816}" type="datetimeFigureOut">
              <a:rPr lang="en-US" smtClean="0"/>
              <a:t>9/17/13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EDFEF4-F164-5B4D-8217-CD68E3994A51}" type="slidenum">
              <a:rPr lang="en-US" smtClean="0"/>
              <a:t>‹#›</a:t>
            </a:fld>
            <a:endParaRPr lang="en-US"/>
          </a:p>
        </p:txBody>
      </p:sp>
    </p:spTree>
    <p:extLst>
      <p:ext uri="{BB962C8B-B14F-4D97-AF65-F5344CB8AC3E}">
        <p14:creationId xmlns:p14="http://schemas.microsoft.com/office/powerpoint/2010/main" val="326160683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A90EC7-ECBE-9143-A3D6-9B5FC2F26816}" type="datetimeFigureOut">
              <a:rPr lang="en-US" smtClean="0"/>
              <a:t>9/17/13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EDFEF4-F164-5B4D-8217-CD68E3994A51}" type="slidenum">
              <a:rPr lang="en-US" smtClean="0"/>
              <a:t>‹#›</a:t>
            </a:fld>
            <a:endParaRPr lang="en-US"/>
          </a:p>
        </p:txBody>
      </p:sp>
    </p:spTree>
    <p:extLst>
      <p:ext uri="{BB962C8B-B14F-4D97-AF65-F5344CB8AC3E}">
        <p14:creationId xmlns:p14="http://schemas.microsoft.com/office/powerpoint/2010/main" val="24097587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http://userpage.fu-berlin.de/~health/engscal.ht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t>
            </a:r>
            <a:r>
              <a:rPr lang="en-US" dirty="0" smtClean="0"/>
              <a:t>iscellaneous </a:t>
            </a:r>
            <a:endParaRPr lang="en-US" dirty="0"/>
          </a:p>
        </p:txBody>
      </p:sp>
      <p:sp>
        <p:nvSpPr>
          <p:cNvPr id="3" name="Content Placeholder 2"/>
          <p:cNvSpPr>
            <a:spLocks noGrp="1"/>
          </p:cNvSpPr>
          <p:nvPr>
            <p:ph idx="1"/>
          </p:nvPr>
        </p:nvSpPr>
        <p:spPr>
          <a:xfrm>
            <a:off x="457200" y="1600200"/>
            <a:ext cx="8532714" cy="4525963"/>
          </a:xfrm>
        </p:spPr>
        <p:txBody>
          <a:bodyPr>
            <a:normAutofit fontScale="92500" lnSpcReduction="20000"/>
          </a:bodyPr>
          <a:lstStyle/>
          <a:p>
            <a:r>
              <a:rPr lang="en-US" dirty="0"/>
              <a:t>c</a:t>
            </a:r>
            <a:r>
              <a:rPr lang="en-US" dirty="0" smtClean="0"/>
              <a:t>omment on reviewing / editing</a:t>
            </a:r>
          </a:p>
          <a:p>
            <a:r>
              <a:rPr lang="en-US" dirty="0"/>
              <a:t>a</a:t>
            </a:r>
            <a:r>
              <a:rPr lang="en-US" dirty="0" smtClean="0"/>
              <a:t>ddress learning objectives / mission of the institution and/or library itself</a:t>
            </a:r>
          </a:p>
          <a:p>
            <a:r>
              <a:rPr lang="en-US" dirty="0"/>
              <a:t>a</a:t>
            </a:r>
            <a:r>
              <a:rPr lang="en-US" dirty="0" smtClean="0"/>
              <a:t>ddress specific requirements in a job description</a:t>
            </a:r>
          </a:p>
          <a:p>
            <a:r>
              <a:rPr lang="en-US" dirty="0"/>
              <a:t>i</a:t>
            </a:r>
            <a:r>
              <a:rPr lang="en-US" dirty="0" smtClean="0"/>
              <a:t>ncorporate a quote that inspires or reflects your beliefs on teaching</a:t>
            </a:r>
          </a:p>
          <a:p>
            <a:r>
              <a:rPr lang="en-US" dirty="0"/>
              <a:t>d</a:t>
            </a:r>
            <a:r>
              <a:rPr lang="en-US" dirty="0" smtClean="0"/>
              <a:t>on’t rehash your CV</a:t>
            </a:r>
          </a:p>
          <a:p>
            <a:r>
              <a:rPr lang="en-US" dirty="0"/>
              <a:t>a</a:t>
            </a:r>
            <a:r>
              <a:rPr lang="en-US" dirty="0" smtClean="0"/>
              <a:t>void starting every sentence with “I”</a:t>
            </a:r>
          </a:p>
          <a:p>
            <a:r>
              <a:rPr lang="en-US" dirty="0"/>
              <a:t>d</a:t>
            </a:r>
            <a:r>
              <a:rPr lang="en-US" dirty="0" smtClean="0"/>
              <a:t>on’t make empty statements…”</a:t>
            </a:r>
            <a:r>
              <a:rPr lang="en-US" i="1" dirty="0" smtClean="0"/>
              <a:t>I use active learning</a:t>
            </a:r>
            <a:endParaRPr lang="en-US" dirty="0" smtClean="0"/>
          </a:p>
          <a:p>
            <a:endParaRPr lang="en-US" dirty="0" smtClean="0"/>
          </a:p>
          <a:p>
            <a:endParaRPr lang="en-US" dirty="0"/>
          </a:p>
        </p:txBody>
      </p:sp>
    </p:spTree>
    <p:extLst>
      <p:ext uri="{BB962C8B-B14F-4D97-AF65-F5344CB8AC3E}">
        <p14:creationId xmlns:p14="http://schemas.microsoft.com/office/powerpoint/2010/main" val="774056587"/>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591693578"/>
              </p:ext>
            </p:extLst>
          </p:nvPr>
        </p:nvGraphicFramePr>
        <p:xfrm>
          <a:off x="610045" y="201793"/>
          <a:ext cx="8102199" cy="6528602"/>
        </p:xfrm>
        <a:graphic>
          <a:graphicData uri="http://schemas.openxmlformats.org/drawingml/2006/table">
            <a:tbl>
              <a:tblPr>
                <a:tableStyleId>{BC89EF96-8CEA-46FF-86C4-4CE0E7609802}</a:tableStyleId>
              </a:tblPr>
              <a:tblGrid>
                <a:gridCol w="727729"/>
                <a:gridCol w="7374470"/>
              </a:tblGrid>
              <a:tr h="401033">
                <a:tc gridSpan="2">
                  <a:txBody>
                    <a:bodyPr/>
                    <a:lstStyle/>
                    <a:p>
                      <a:pPr algn="ctr"/>
                      <a:r>
                        <a:rPr lang="en-US" sz="1700" kern="1200" dirty="0" smtClean="0">
                          <a:solidFill>
                            <a:schemeClr val="tx1"/>
                          </a:solidFill>
                          <a:effectLst/>
                          <a:latin typeface="+mn-lt"/>
                          <a:ea typeface="+mn-ea"/>
                          <a:cs typeface="+mn-cs"/>
                        </a:rPr>
                        <a:t> </a:t>
                      </a:r>
                      <a:r>
                        <a:rPr lang="en-US" sz="1700" b="1" kern="1200" dirty="0" smtClean="0">
                          <a:solidFill>
                            <a:schemeClr val="tx1"/>
                          </a:solidFill>
                          <a:effectLst/>
                          <a:latin typeface="+mn-lt"/>
                          <a:ea typeface="+mn-ea"/>
                          <a:cs typeface="+mn-cs"/>
                        </a:rPr>
                        <a:t>1 = Not at all true   2 = Hardly true   3 = Moderately true   4 = Exactly true</a:t>
                      </a:r>
                      <a:endParaRPr lang="en-US" sz="1700" b="1" dirty="0">
                        <a:effectLst/>
                      </a:endParaRPr>
                    </a:p>
                  </a:txBody>
                  <a:tcPr marL="38100" marR="38100" marT="0" marB="0" anchor="ctr"/>
                </a:tc>
                <a:tc hMerge="1">
                  <a:txBody>
                    <a:bodyPr/>
                    <a:lstStyle/>
                    <a:p>
                      <a:pPr algn="l"/>
                      <a:endParaRPr lang="en-US" dirty="0">
                        <a:effectLst/>
                      </a:endParaRPr>
                    </a:p>
                  </a:txBody>
                  <a:tcPr marL="38100" marR="38100" marT="0" marB="0" anchor="ctr"/>
                </a:tc>
              </a:tr>
              <a:tr h="650269">
                <a:tc>
                  <a:txBody>
                    <a:bodyPr/>
                    <a:lstStyle/>
                    <a:p>
                      <a:pPr algn="ctr"/>
                      <a:r>
                        <a:rPr lang="en-US" sz="1700" dirty="0">
                          <a:effectLst/>
                        </a:rPr>
                        <a:t>1</a:t>
                      </a:r>
                    </a:p>
                  </a:txBody>
                  <a:tcPr marL="38100" marR="38100" marT="0" marB="0" anchor="ctr"/>
                </a:tc>
                <a:tc>
                  <a:txBody>
                    <a:bodyPr/>
                    <a:lstStyle/>
                    <a:p>
                      <a:pPr algn="l"/>
                      <a:r>
                        <a:rPr lang="en-US" sz="1700" dirty="0">
                          <a:effectLst/>
                        </a:rPr>
                        <a:t>I can always manage to solve difficult problems if I try hard enough. </a:t>
                      </a:r>
                    </a:p>
                  </a:txBody>
                  <a:tcPr marL="38100" marR="38100" marT="0" marB="0" anchor="ctr"/>
                </a:tc>
              </a:tr>
              <a:tr h="650269">
                <a:tc>
                  <a:txBody>
                    <a:bodyPr/>
                    <a:lstStyle/>
                    <a:p>
                      <a:pPr algn="ctr"/>
                      <a:r>
                        <a:rPr lang="en-US" sz="1700" dirty="0">
                          <a:effectLst/>
                        </a:rPr>
                        <a:t>2</a:t>
                      </a:r>
                    </a:p>
                  </a:txBody>
                  <a:tcPr marL="38100" marR="38100" marT="0" marB="0" anchor="ctr"/>
                </a:tc>
                <a:tc>
                  <a:txBody>
                    <a:bodyPr/>
                    <a:lstStyle/>
                    <a:p>
                      <a:pPr algn="l"/>
                      <a:r>
                        <a:rPr lang="en-US" sz="1700" dirty="0">
                          <a:effectLst/>
                        </a:rPr>
                        <a:t>If someone opposes me, I can find the means and ways to get what I want. </a:t>
                      </a:r>
                    </a:p>
                  </a:txBody>
                  <a:tcPr marL="38100" marR="38100" marT="0" marB="0" anchor="ctr"/>
                </a:tc>
              </a:tr>
              <a:tr h="650269">
                <a:tc>
                  <a:txBody>
                    <a:bodyPr/>
                    <a:lstStyle/>
                    <a:p>
                      <a:pPr algn="ctr"/>
                      <a:r>
                        <a:rPr lang="en-US" sz="1700" dirty="0">
                          <a:effectLst/>
                        </a:rPr>
                        <a:t>3</a:t>
                      </a:r>
                    </a:p>
                  </a:txBody>
                  <a:tcPr marL="38100" marR="38100" marT="0" marB="0" anchor="ctr"/>
                </a:tc>
                <a:tc>
                  <a:txBody>
                    <a:bodyPr/>
                    <a:lstStyle/>
                    <a:p>
                      <a:pPr algn="l"/>
                      <a:r>
                        <a:rPr lang="en-US" sz="1700" dirty="0">
                          <a:effectLst/>
                        </a:rPr>
                        <a:t>It is easy for me to stick to my aims and accomplish my goals. </a:t>
                      </a:r>
                    </a:p>
                  </a:txBody>
                  <a:tcPr marL="38100" marR="38100" marT="0" marB="0" anchor="ctr"/>
                </a:tc>
              </a:tr>
              <a:tr h="650269">
                <a:tc>
                  <a:txBody>
                    <a:bodyPr/>
                    <a:lstStyle/>
                    <a:p>
                      <a:pPr algn="ctr"/>
                      <a:r>
                        <a:rPr lang="en-US" sz="1700">
                          <a:effectLst/>
                        </a:rPr>
                        <a:t>4</a:t>
                      </a:r>
                    </a:p>
                  </a:txBody>
                  <a:tcPr marL="38100" marR="38100" marT="0" marB="0" anchor="ctr"/>
                </a:tc>
                <a:tc>
                  <a:txBody>
                    <a:bodyPr/>
                    <a:lstStyle/>
                    <a:p>
                      <a:pPr algn="l"/>
                      <a:r>
                        <a:rPr lang="en-US" sz="1700" dirty="0">
                          <a:effectLst/>
                        </a:rPr>
                        <a:t>I am confident that I could deal efficiently with unexpected events. </a:t>
                      </a:r>
                    </a:p>
                  </a:txBody>
                  <a:tcPr marL="38100" marR="38100" marT="0" marB="0" anchor="ctr"/>
                </a:tc>
              </a:tr>
              <a:tr h="650269">
                <a:tc>
                  <a:txBody>
                    <a:bodyPr/>
                    <a:lstStyle/>
                    <a:p>
                      <a:pPr algn="ctr"/>
                      <a:r>
                        <a:rPr lang="en-US" sz="1700" dirty="0">
                          <a:effectLst/>
                        </a:rPr>
                        <a:t>5</a:t>
                      </a:r>
                    </a:p>
                  </a:txBody>
                  <a:tcPr marL="38100" marR="38100" marT="0" marB="0" anchor="ctr"/>
                </a:tc>
                <a:tc>
                  <a:txBody>
                    <a:bodyPr/>
                    <a:lstStyle/>
                    <a:p>
                      <a:pPr algn="l"/>
                      <a:r>
                        <a:rPr lang="en-US" sz="1700" dirty="0">
                          <a:effectLst/>
                        </a:rPr>
                        <a:t>Thanks to my resourcefulness, I know how to handle unforeseen situations. </a:t>
                      </a:r>
                    </a:p>
                  </a:txBody>
                  <a:tcPr marL="38100" marR="38100" marT="0" marB="0" anchor="ctr"/>
                </a:tc>
              </a:tr>
              <a:tr h="650269">
                <a:tc>
                  <a:txBody>
                    <a:bodyPr/>
                    <a:lstStyle/>
                    <a:p>
                      <a:pPr algn="ctr"/>
                      <a:r>
                        <a:rPr lang="en-US" sz="1700" dirty="0">
                          <a:effectLst/>
                        </a:rPr>
                        <a:t>6</a:t>
                      </a:r>
                    </a:p>
                  </a:txBody>
                  <a:tcPr marL="38100" marR="38100" marT="0" marB="0" anchor="ctr"/>
                </a:tc>
                <a:tc>
                  <a:txBody>
                    <a:bodyPr/>
                    <a:lstStyle/>
                    <a:p>
                      <a:pPr algn="l"/>
                      <a:r>
                        <a:rPr lang="en-US" sz="1700" dirty="0">
                          <a:effectLst/>
                        </a:rPr>
                        <a:t>I can solve most problems if I invest the necessary effort. </a:t>
                      </a:r>
                    </a:p>
                  </a:txBody>
                  <a:tcPr marL="38100" marR="38100" marT="0" marB="0" anchor="ctr"/>
                </a:tc>
              </a:tr>
              <a:tr h="650269">
                <a:tc>
                  <a:txBody>
                    <a:bodyPr/>
                    <a:lstStyle/>
                    <a:p>
                      <a:pPr algn="ctr"/>
                      <a:r>
                        <a:rPr lang="en-US" sz="1700" dirty="0">
                          <a:effectLst/>
                        </a:rPr>
                        <a:t>7</a:t>
                      </a:r>
                    </a:p>
                  </a:txBody>
                  <a:tcPr marL="38100" marR="38100" marT="0" marB="0" anchor="ctr"/>
                </a:tc>
                <a:tc>
                  <a:txBody>
                    <a:bodyPr/>
                    <a:lstStyle/>
                    <a:p>
                      <a:pPr algn="l"/>
                      <a:r>
                        <a:rPr lang="en-US" sz="1700" dirty="0">
                          <a:effectLst/>
                        </a:rPr>
                        <a:t>I can remain calm when facing difficulties because I can rely on my coping abilities. </a:t>
                      </a:r>
                    </a:p>
                  </a:txBody>
                  <a:tcPr marL="38100" marR="38100" marT="0" marB="0" anchor="ctr"/>
                </a:tc>
              </a:tr>
              <a:tr h="650269">
                <a:tc>
                  <a:txBody>
                    <a:bodyPr/>
                    <a:lstStyle/>
                    <a:p>
                      <a:pPr algn="ctr"/>
                      <a:r>
                        <a:rPr lang="en-US" sz="1700" dirty="0">
                          <a:effectLst/>
                        </a:rPr>
                        <a:t>8</a:t>
                      </a:r>
                    </a:p>
                  </a:txBody>
                  <a:tcPr marL="38100" marR="38100" marT="0" marB="0" anchor="ctr"/>
                </a:tc>
                <a:tc>
                  <a:txBody>
                    <a:bodyPr/>
                    <a:lstStyle/>
                    <a:p>
                      <a:pPr algn="l"/>
                      <a:r>
                        <a:rPr lang="en-US" sz="1700" dirty="0">
                          <a:effectLst/>
                        </a:rPr>
                        <a:t>When I am confronted with a problem, I can usually find several solutions. </a:t>
                      </a:r>
                    </a:p>
                  </a:txBody>
                  <a:tcPr marL="38100" marR="38100" marT="0" marB="0" anchor="ctr"/>
                </a:tc>
              </a:tr>
              <a:tr h="439534">
                <a:tc>
                  <a:txBody>
                    <a:bodyPr/>
                    <a:lstStyle/>
                    <a:p>
                      <a:pPr algn="ctr"/>
                      <a:r>
                        <a:rPr lang="en-US" sz="1700" dirty="0">
                          <a:effectLst/>
                        </a:rPr>
                        <a:t>9</a:t>
                      </a:r>
                    </a:p>
                  </a:txBody>
                  <a:tcPr marL="38100" marR="38100" marT="0" marB="0" anchor="ctr"/>
                </a:tc>
                <a:tc>
                  <a:txBody>
                    <a:bodyPr/>
                    <a:lstStyle/>
                    <a:p>
                      <a:pPr algn="l"/>
                      <a:r>
                        <a:rPr lang="en-US" sz="1700" dirty="0">
                          <a:effectLst/>
                        </a:rPr>
                        <a:t>If I am in trouble, I can usually think of a solution. </a:t>
                      </a:r>
                    </a:p>
                  </a:txBody>
                  <a:tcPr marL="38100" marR="38100" marT="0" marB="0" anchor="ctr"/>
                </a:tc>
              </a:tr>
              <a:tr h="485883">
                <a:tc>
                  <a:txBody>
                    <a:bodyPr/>
                    <a:lstStyle/>
                    <a:p>
                      <a:pPr algn="ctr"/>
                      <a:r>
                        <a:rPr lang="en-US" sz="1700" dirty="0">
                          <a:effectLst/>
                        </a:rPr>
                        <a:t>10</a:t>
                      </a:r>
                    </a:p>
                  </a:txBody>
                  <a:tcPr marL="38100" marR="38100" marT="0" marB="0" anchor="ctr"/>
                </a:tc>
                <a:tc>
                  <a:txBody>
                    <a:bodyPr/>
                    <a:lstStyle/>
                    <a:p>
                      <a:pPr algn="l"/>
                      <a:r>
                        <a:rPr lang="en-US" sz="1700" dirty="0">
                          <a:effectLst/>
                        </a:rPr>
                        <a:t>I can usually handle whatever comes my way.</a:t>
                      </a:r>
                    </a:p>
                  </a:txBody>
                  <a:tcPr marL="38100" marR="38100" marT="0" marB="0" anchor="ctr"/>
                </a:tc>
              </a:tr>
            </a:tbl>
          </a:graphicData>
        </a:graphic>
      </p:graphicFrame>
    </p:spTree>
    <p:extLst>
      <p:ext uri="{BB962C8B-B14F-4D97-AF65-F5344CB8AC3E}">
        <p14:creationId xmlns:p14="http://schemas.microsoft.com/office/powerpoint/2010/main" val="9977290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023472" y="2051643"/>
            <a:ext cx="5107522" cy="646331"/>
          </a:xfrm>
          <a:prstGeom prst="rect">
            <a:avLst/>
          </a:prstGeom>
          <a:noFill/>
        </p:spPr>
        <p:txBody>
          <a:bodyPr wrap="square" rtlCol="0">
            <a:spAutoFit/>
          </a:bodyPr>
          <a:lstStyle/>
          <a:p>
            <a:pPr algn="ctr"/>
            <a:r>
              <a:rPr lang="en-US" sz="3600" dirty="0"/>
              <a:t>b</a:t>
            </a:r>
            <a:r>
              <a:rPr lang="en-US" sz="3600" dirty="0" smtClean="0"/>
              <a:t>e yourself</a:t>
            </a:r>
            <a:endParaRPr lang="en-US" sz="3600" dirty="0"/>
          </a:p>
        </p:txBody>
      </p:sp>
    </p:spTree>
    <p:extLst>
      <p:ext uri="{BB962C8B-B14F-4D97-AF65-F5344CB8AC3E}">
        <p14:creationId xmlns:p14="http://schemas.microsoft.com/office/powerpoint/2010/main" val="2600365344"/>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creen Shot 2013-09-17 at 11.38.08 A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03400" y="215900"/>
            <a:ext cx="5524500" cy="6413500"/>
          </a:xfrm>
          <a:prstGeom prst="rect">
            <a:avLst/>
          </a:prstGeom>
        </p:spPr>
      </p:pic>
    </p:spTree>
    <p:extLst>
      <p:ext uri="{BB962C8B-B14F-4D97-AF65-F5344CB8AC3E}">
        <p14:creationId xmlns:p14="http://schemas.microsoft.com/office/powerpoint/2010/main" val="25224354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74783" y="617250"/>
            <a:ext cx="7798290" cy="4708981"/>
          </a:xfrm>
          <a:prstGeom prst="rect">
            <a:avLst/>
          </a:prstGeom>
          <a:noFill/>
        </p:spPr>
        <p:txBody>
          <a:bodyPr wrap="square" rtlCol="0">
            <a:spAutoFit/>
          </a:bodyPr>
          <a:lstStyle/>
          <a:p>
            <a:r>
              <a:rPr lang="en-US" sz="2000" dirty="0"/>
              <a:t>People </a:t>
            </a:r>
            <a:r>
              <a:rPr lang="en-US" sz="2000" dirty="0" smtClean="0"/>
              <a:t>’s minds are </a:t>
            </a:r>
            <a:r>
              <a:rPr lang="en-US" sz="2000" dirty="0"/>
              <a:t>not especially well - suited to thinking; thinking is slow, effortful</a:t>
            </a:r>
            <a:r>
              <a:rPr lang="en-US" sz="2000" dirty="0" smtClean="0"/>
              <a:t>, and </a:t>
            </a:r>
            <a:r>
              <a:rPr lang="en-US" sz="2000" dirty="0"/>
              <a:t>uncertain. For this reason, deliberate thinking does </a:t>
            </a:r>
            <a:r>
              <a:rPr lang="en-US" sz="2000" dirty="0" smtClean="0"/>
              <a:t>not guide </a:t>
            </a:r>
            <a:r>
              <a:rPr lang="en-US" sz="2000" dirty="0"/>
              <a:t>people ’ s behavior in most situations. Rather, we rely on our</a:t>
            </a:r>
          </a:p>
          <a:p>
            <a:r>
              <a:rPr lang="en-US" sz="2000" dirty="0"/>
              <a:t>memories, following courses of action that we have taken before.</a:t>
            </a:r>
          </a:p>
          <a:p>
            <a:endParaRPr lang="en-US" sz="2000" dirty="0" smtClean="0"/>
          </a:p>
          <a:p>
            <a:r>
              <a:rPr lang="en-US" sz="2000" dirty="0" smtClean="0"/>
              <a:t>Nevertheless</a:t>
            </a:r>
            <a:r>
              <a:rPr lang="en-US" sz="2000" dirty="0"/>
              <a:t>, we </a:t>
            </a:r>
            <a:r>
              <a:rPr lang="en-US" sz="2000" dirty="0" smtClean="0"/>
              <a:t>find </a:t>
            </a:r>
            <a:r>
              <a:rPr lang="en-US" sz="2000" dirty="0"/>
              <a:t>successful thinking pleasurable. We like solving</a:t>
            </a:r>
          </a:p>
          <a:p>
            <a:r>
              <a:rPr lang="en-US" sz="2000" dirty="0"/>
              <a:t>problems, understanding new ideas, and so forth. Thus, we will seek</a:t>
            </a:r>
          </a:p>
          <a:p>
            <a:r>
              <a:rPr lang="en-US" sz="2000" dirty="0"/>
              <a:t>out opportunities to think, but we are selective in doing so; we choose</a:t>
            </a:r>
          </a:p>
          <a:p>
            <a:r>
              <a:rPr lang="en-US" sz="2000" dirty="0"/>
              <a:t>problems that pose some challenge but that seem likely to be solvable,</a:t>
            </a:r>
          </a:p>
          <a:p>
            <a:r>
              <a:rPr lang="en-US" sz="2000" dirty="0"/>
              <a:t>because these are the problems that lead to feelings of pleasure and</a:t>
            </a:r>
          </a:p>
          <a:p>
            <a:r>
              <a:rPr lang="en-US" sz="2000" dirty="0"/>
              <a:t>satisfaction. </a:t>
            </a:r>
            <a:endParaRPr lang="en-US" sz="2000" dirty="0" smtClean="0"/>
          </a:p>
          <a:p>
            <a:endParaRPr lang="en-US" sz="2000" dirty="0"/>
          </a:p>
          <a:p>
            <a:r>
              <a:rPr lang="en-US" sz="2000" dirty="0" smtClean="0"/>
              <a:t>For </a:t>
            </a:r>
            <a:r>
              <a:rPr lang="en-US" sz="2000" dirty="0"/>
              <a:t>problems to be solved, the thinker needs </a:t>
            </a:r>
            <a:r>
              <a:rPr lang="en-US" sz="2000" dirty="0" smtClean="0"/>
              <a:t>adequate information </a:t>
            </a:r>
            <a:r>
              <a:rPr lang="en-US" sz="2000" dirty="0"/>
              <a:t>from the environment, room in working memory, </a:t>
            </a:r>
            <a:r>
              <a:rPr lang="en-US" sz="2000" dirty="0" smtClean="0"/>
              <a:t>and the </a:t>
            </a:r>
            <a:r>
              <a:rPr lang="en-US" sz="2000" dirty="0"/>
              <a:t>required facts and procedures in long - term memory.</a:t>
            </a:r>
          </a:p>
        </p:txBody>
      </p:sp>
      <p:sp>
        <p:nvSpPr>
          <p:cNvPr id="3" name="TextBox 2"/>
          <p:cNvSpPr txBox="1"/>
          <p:nvPr/>
        </p:nvSpPr>
        <p:spPr>
          <a:xfrm>
            <a:off x="7062379" y="6088049"/>
            <a:ext cx="1210694" cy="307777"/>
          </a:xfrm>
          <a:prstGeom prst="rect">
            <a:avLst/>
          </a:prstGeom>
          <a:noFill/>
        </p:spPr>
        <p:txBody>
          <a:bodyPr wrap="square" rtlCol="0">
            <a:spAutoFit/>
          </a:bodyPr>
          <a:lstStyle/>
          <a:p>
            <a:r>
              <a:rPr lang="en-US" sz="1400" dirty="0" smtClean="0"/>
              <a:t>p. 18</a:t>
            </a:r>
            <a:endParaRPr lang="en-US" sz="1400" dirty="0"/>
          </a:p>
        </p:txBody>
      </p:sp>
    </p:spTree>
    <p:extLst>
      <p:ext uri="{BB962C8B-B14F-4D97-AF65-F5344CB8AC3E}">
        <p14:creationId xmlns:p14="http://schemas.microsoft.com/office/powerpoint/2010/main" val="8286203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2912" y="510418"/>
            <a:ext cx="8130638" cy="3785652"/>
          </a:xfrm>
          <a:prstGeom prst="rect">
            <a:avLst/>
          </a:prstGeom>
          <a:noFill/>
        </p:spPr>
        <p:txBody>
          <a:bodyPr wrap="square" rtlCol="0">
            <a:spAutoFit/>
          </a:bodyPr>
          <a:lstStyle/>
          <a:p>
            <a:r>
              <a:rPr lang="en-US" sz="2000" dirty="0"/>
              <a:t>If we try to make our questions less complicated for students so that they appear solvable in order for them to be more engaged, are we losing value of our lesson?   How can we make questions/problems more approachable and solvable to students without intimidating their thinking process, causing them to shut down?  How can we successfully teach users through this process of posing questions (creating curiosity) and allowing them to reach the answers themselves (therefore gaining that satisfaction) rather than just telling them the answers?</a:t>
            </a:r>
          </a:p>
        </p:txBody>
      </p:sp>
      <p:sp>
        <p:nvSpPr>
          <p:cNvPr id="3" name="TextBox 2"/>
          <p:cNvSpPr txBox="1"/>
          <p:nvPr/>
        </p:nvSpPr>
        <p:spPr>
          <a:xfrm>
            <a:off x="6326467" y="5236108"/>
            <a:ext cx="2267083" cy="369332"/>
          </a:xfrm>
          <a:prstGeom prst="rect">
            <a:avLst/>
          </a:prstGeom>
          <a:noFill/>
        </p:spPr>
        <p:txBody>
          <a:bodyPr wrap="square" rtlCol="0">
            <a:spAutoFit/>
          </a:bodyPr>
          <a:lstStyle/>
          <a:p>
            <a:r>
              <a:rPr lang="en-US" dirty="0" smtClean="0"/>
              <a:t>-Jessica</a:t>
            </a:r>
            <a:endParaRPr lang="en-US" dirty="0"/>
          </a:p>
        </p:txBody>
      </p:sp>
    </p:spTree>
    <p:extLst>
      <p:ext uri="{BB962C8B-B14F-4D97-AF65-F5344CB8AC3E}">
        <p14:creationId xmlns:p14="http://schemas.microsoft.com/office/powerpoint/2010/main" val="41739853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71520" y="688471"/>
            <a:ext cx="7667726" cy="1569660"/>
          </a:xfrm>
          <a:prstGeom prst="rect">
            <a:avLst/>
          </a:prstGeom>
          <a:noFill/>
        </p:spPr>
        <p:txBody>
          <a:bodyPr wrap="square" rtlCol="0">
            <a:spAutoFit/>
          </a:bodyPr>
          <a:lstStyle/>
          <a:p>
            <a:r>
              <a:rPr lang="en-US" sz="2400" dirty="0"/>
              <a:t>In your educational experience, you have probably encountered material that seemed so overwhelming that it was hard to even begin trying to comprehend it.  What made the material so overwhelming</a:t>
            </a:r>
            <a:r>
              <a:rPr lang="en-US" sz="2400" dirty="0" smtClean="0"/>
              <a:t>?</a:t>
            </a:r>
            <a:endParaRPr lang="en-US" sz="2400" dirty="0"/>
          </a:p>
        </p:txBody>
      </p:sp>
      <p:sp>
        <p:nvSpPr>
          <p:cNvPr id="3" name="TextBox 2"/>
          <p:cNvSpPr txBox="1"/>
          <p:nvPr/>
        </p:nvSpPr>
        <p:spPr>
          <a:xfrm>
            <a:off x="6290858" y="5127920"/>
            <a:ext cx="2148388" cy="369332"/>
          </a:xfrm>
          <a:prstGeom prst="rect">
            <a:avLst/>
          </a:prstGeom>
          <a:noFill/>
        </p:spPr>
        <p:txBody>
          <a:bodyPr wrap="square" rtlCol="0">
            <a:spAutoFit/>
          </a:bodyPr>
          <a:lstStyle/>
          <a:p>
            <a:r>
              <a:rPr lang="en-US" dirty="0" smtClean="0"/>
              <a:t>-Jonathan</a:t>
            </a:r>
            <a:endParaRPr lang="en-US" dirty="0"/>
          </a:p>
        </p:txBody>
      </p:sp>
    </p:spTree>
    <p:extLst>
      <p:ext uri="{BB962C8B-B14F-4D97-AF65-F5344CB8AC3E}">
        <p14:creationId xmlns:p14="http://schemas.microsoft.com/office/powerpoint/2010/main" val="8975609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57869" y="439197"/>
            <a:ext cx="8035681" cy="4801315"/>
          </a:xfrm>
          <a:prstGeom prst="rect">
            <a:avLst/>
          </a:prstGeom>
          <a:noFill/>
        </p:spPr>
        <p:txBody>
          <a:bodyPr wrap="square" rtlCol="0">
            <a:spAutoFit/>
          </a:bodyPr>
          <a:lstStyle/>
          <a:p>
            <a:r>
              <a:rPr lang="en-US" dirty="0"/>
              <a:t>I disagree with Willingham's basic premise that brains aren't designed to think, particularly when the examples given in support of the premise are overly simplistic.  Moreover, Willingham consistently uses only one narrow type of "thinking" to illustrate the premise: logic games and math problems, which bore me to tears.  The idea that the number grid would engage most people, whereas the geometry problem would not, is doubly-biased: first, Willingham assumes that most people like numbers, and also assumes that they like one kind of number game more than another.  Neither game would interest me enough to waste even a second on it.  </a:t>
            </a:r>
            <a:endParaRPr lang="en-US" dirty="0" smtClean="0"/>
          </a:p>
          <a:p>
            <a:endParaRPr lang="en-US" dirty="0"/>
          </a:p>
          <a:p>
            <a:r>
              <a:rPr lang="en-US" dirty="0"/>
              <a:t>The kind of learning I enjoy tends not to so strictly involve "problem solving" -- or at least I don't think of it that way.  Give me a text in a foreign language I don't know but can read, a dictionary, a basic grammar, and a couple of hours, and I'll tell be able to tell you what the gist of the text is.  Assuming that's a different kind of problem solving, then yes, I can recall a ton of specific examples where what I was learning enabled me to solve the problems: every translation I've ever had to do.  Does that work?  But they're more fun when they're </a:t>
            </a:r>
            <a:r>
              <a:rPr lang="en-US" u="sng" dirty="0"/>
              <a:t>not imposed on me by a professor.</a:t>
            </a:r>
            <a:endParaRPr lang="en-US" dirty="0"/>
          </a:p>
        </p:txBody>
      </p:sp>
      <p:sp>
        <p:nvSpPr>
          <p:cNvPr id="3" name="TextBox 2"/>
          <p:cNvSpPr txBox="1"/>
          <p:nvPr/>
        </p:nvSpPr>
        <p:spPr>
          <a:xfrm>
            <a:off x="6290858" y="5958833"/>
            <a:ext cx="2148388" cy="369332"/>
          </a:xfrm>
          <a:prstGeom prst="rect">
            <a:avLst/>
          </a:prstGeom>
          <a:noFill/>
        </p:spPr>
        <p:txBody>
          <a:bodyPr wrap="square" rtlCol="0">
            <a:spAutoFit/>
          </a:bodyPr>
          <a:lstStyle/>
          <a:p>
            <a:r>
              <a:rPr lang="en-US" dirty="0" smtClean="0"/>
              <a:t>-Barbara</a:t>
            </a:r>
            <a:endParaRPr lang="en-US" dirty="0"/>
          </a:p>
        </p:txBody>
      </p:sp>
    </p:spTree>
    <p:extLst>
      <p:ext uri="{BB962C8B-B14F-4D97-AF65-F5344CB8AC3E}">
        <p14:creationId xmlns:p14="http://schemas.microsoft.com/office/powerpoint/2010/main" val="22399653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creen Shot 2013-09-17 at 11.30.17 A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86048"/>
            <a:ext cx="5566816" cy="2349783"/>
          </a:xfrm>
          <a:prstGeom prst="rect">
            <a:avLst/>
          </a:prstGeom>
        </p:spPr>
      </p:pic>
      <p:sp>
        <p:nvSpPr>
          <p:cNvPr id="3" name="TextBox 2"/>
          <p:cNvSpPr txBox="1"/>
          <p:nvPr/>
        </p:nvSpPr>
        <p:spPr>
          <a:xfrm>
            <a:off x="451044" y="2435831"/>
            <a:ext cx="8166246" cy="3477875"/>
          </a:xfrm>
          <a:prstGeom prst="rect">
            <a:avLst/>
          </a:prstGeom>
          <a:noFill/>
        </p:spPr>
        <p:txBody>
          <a:bodyPr wrap="square" rtlCol="0">
            <a:spAutoFit/>
          </a:bodyPr>
          <a:lstStyle/>
          <a:p>
            <a:r>
              <a:rPr lang="en-US" sz="2000" dirty="0"/>
              <a:t>Affect has begun to play an increasingly important role in intelligent tutoring systems</a:t>
            </a:r>
            <a:r>
              <a:rPr lang="en-US" sz="2000" dirty="0" smtClean="0"/>
              <a:t>.</a:t>
            </a:r>
          </a:p>
          <a:p>
            <a:endParaRPr lang="en-US" sz="2000" dirty="0"/>
          </a:p>
          <a:p>
            <a:r>
              <a:rPr lang="en-US" sz="2000" dirty="0"/>
              <a:t>Self-efficacy is an affective construct that has been found to be a highly </a:t>
            </a:r>
            <a:r>
              <a:rPr lang="en-US" sz="2000" dirty="0" smtClean="0"/>
              <a:t>accurate predictor </a:t>
            </a:r>
            <a:r>
              <a:rPr lang="en-US" sz="2000" dirty="0"/>
              <a:t>of students’ motivational state and their learning effectiveness (</a:t>
            </a:r>
            <a:r>
              <a:rPr lang="en-US" sz="2000" dirty="0" smtClean="0"/>
              <a:t>Zimmerman 2000</a:t>
            </a:r>
            <a:r>
              <a:rPr lang="en-US" sz="2000" dirty="0"/>
              <a:t>)</a:t>
            </a:r>
            <a:r>
              <a:rPr lang="en-US" sz="2000" dirty="0" smtClean="0"/>
              <a:t>.</a:t>
            </a:r>
          </a:p>
          <a:p>
            <a:endParaRPr lang="en-US" sz="2000" dirty="0" smtClean="0"/>
          </a:p>
          <a:p>
            <a:r>
              <a:rPr lang="en-US" sz="2000" dirty="0"/>
              <a:t>Defined as “the belief in one’s capabilities to organize and execute the </a:t>
            </a:r>
            <a:r>
              <a:rPr lang="en-US" sz="2000" dirty="0" smtClean="0"/>
              <a:t>courses of </a:t>
            </a:r>
            <a:r>
              <a:rPr lang="en-US" sz="2000" dirty="0"/>
              <a:t>action required to manage prospective situations” (Bandura 1995), self-</a:t>
            </a:r>
            <a:r>
              <a:rPr lang="en-US" sz="2000" dirty="0" smtClean="0"/>
              <a:t>efficacy has </a:t>
            </a:r>
            <a:r>
              <a:rPr lang="en-US" sz="2000" dirty="0"/>
              <a:t>been repeatedly demonstrated to directly influence students’ affective, cognitive</a:t>
            </a:r>
            <a:r>
              <a:rPr lang="en-US" sz="2000" dirty="0" smtClean="0"/>
              <a:t>, and </a:t>
            </a:r>
            <a:r>
              <a:rPr lang="en-US" sz="2000" dirty="0"/>
              <a:t>motivational processes (Bandura 1997).</a:t>
            </a:r>
          </a:p>
        </p:txBody>
      </p:sp>
    </p:spTree>
    <p:extLst>
      <p:ext uri="{BB962C8B-B14F-4D97-AF65-F5344CB8AC3E}">
        <p14:creationId xmlns:p14="http://schemas.microsoft.com/office/powerpoint/2010/main" val="28116154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81911" y="1210759"/>
            <a:ext cx="6670684" cy="584776"/>
          </a:xfrm>
          <a:prstGeom prst="rect">
            <a:avLst/>
          </a:prstGeom>
          <a:noFill/>
        </p:spPr>
        <p:txBody>
          <a:bodyPr wrap="square" rtlCol="0">
            <a:spAutoFit/>
          </a:bodyPr>
          <a:lstStyle/>
          <a:p>
            <a:pPr algn="ctr"/>
            <a:r>
              <a:rPr lang="en-US" sz="3200" dirty="0" smtClean="0">
                <a:hlinkClick r:id="rId2"/>
              </a:rPr>
              <a:t>The General Self-Efficacy Scale (GSE)</a:t>
            </a:r>
            <a:endParaRPr lang="en-US" sz="3200" dirty="0"/>
          </a:p>
        </p:txBody>
      </p:sp>
    </p:spTree>
    <p:extLst>
      <p:ext uri="{BB962C8B-B14F-4D97-AF65-F5344CB8AC3E}">
        <p14:creationId xmlns:p14="http://schemas.microsoft.com/office/powerpoint/2010/main" val="65828402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19</TotalTime>
  <Words>633</Words>
  <Application>Microsoft Macintosh PowerPoint</Application>
  <PresentationFormat>On-screen Show (4:3)</PresentationFormat>
  <Paragraphs>56</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miscellaneous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University of North Carolina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miscellaneous </dc:title>
  <dc:creator>Rachael Clemens</dc:creator>
  <cp:lastModifiedBy>Rachael Clemens</cp:lastModifiedBy>
  <cp:revision>3</cp:revision>
  <dcterms:created xsi:type="dcterms:W3CDTF">2013-09-17T15:22:02Z</dcterms:created>
  <dcterms:modified xsi:type="dcterms:W3CDTF">2013-09-17T15:41:22Z</dcterms:modified>
</cp:coreProperties>
</file>