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37" r:id="rId2"/>
    <p:sldId id="290" r:id="rId3"/>
    <p:sldId id="291" r:id="rId4"/>
    <p:sldId id="292" r:id="rId5"/>
    <p:sldId id="293" r:id="rId6"/>
    <p:sldId id="294" r:id="rId7"/>
    <p:sldId id="295" r:id="rId8"/>
    <p:sldId id="296" r:id="rId9"/>
    <p:sldId id="297" r:id="rId10"/>
    <p:sldId id="335" r:id="rId11"/>
    <p:sldId id="298" r:id="rId12"/>
    <p:sldId id="299" r:id="rId13"/>
    <p:sldId id="300" r:id="rId14"/>
    <p:sldId id="301" r:id="rId15"/>
    <p:sldId id="302" r:id="rId16"/>
    <p:sldId id="303" r:id="rId17"/>
    <p:sldId id="304" r:id="rId18"/>
    <p:sldId id="305" r:id="rId19"/>
    <p:sldId id="306" r:id="rId20"/>
    <p:sldId id="336"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3" r:id="rId40"/>
    <p:sldId id="33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620"/>
    <p:restoredTop sz="79907" autoAdjust="0"/>
  </p:normalViewPr>
  <p:slideViewPr>
    <p:cSldViewPr>
      <p:cViewPr varScale="1">
        <p:scale>
          <a:sx n="90" d="100"/>
          <a:sy n="90" d="100"/>
        </p:scale>
        <p:origin x="-2000" y="-10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140C3-780D-48D6-B676-C7C967EB594C}" type="doc">
      <dgm:prSet loTypeId="urn:microsoft.com/office/officeart/2005/8/layout/process2" loCatId="process" qsTypeId="urn:microsoft.com/office/officeart/2005/8/quickstyle/simple1" qsCatId="simple" csTypeId="urn:microsoft.com/office/officeart/2005/8/colors/accent1_2" csCatId="accent1" phldr="1"/>
      <dgm:spPr/>
    </dgm:pt>
    <dgm:pt modelId="{094FA862-3029-4EE0-8C50-23A23FD0F85B}">
      <dgm:prSet phldrT="[Text]"/>
      <dgm:spPr/>
      <dgm:t>
        <a:bodyPr/>
        <a:lstStyle/>
        <a:p>
          <a:r>
            <a:rPr lang="en-US" dirty="0" smtClean="0"/>
            <a:t>inputs</a:t>
          </a:r>
          <a:endParaRPr lang="en-US" dirty="0"/>
        </a:p>
      </dgm:t>
    </dgm:pt>
    <dgm:pt modelId="{1DFC7E6F-09BC-4BA5-830A-FC069260F9EB}" type="parTrans" cxnId="{4D480A95-68D4-4474-AB92-205F0A105E12}">
      <dgm:prSet/>
      <dgm:spPr/>
      <dgm:t>
        <a:bodyPr/>
        <a:lstStyle/>
        <a:p>
          <a:endParaRPr lang="en-US"/>
        </a:p>
      </dgm:t>
    </dgm:pt>
    <dgm:pt modelId="{E3B2C4EE-29F5-42F6-98D2-0C6442949D6C}" type="sibTrans" cxnId="{4D480A95-68D4-4474-AB92-205F0A105E12}">
      <dgm:prSet/>
      <dgm:spPr/>
      <dgm:t>
        <a:bodyPr/>
        <a:lstStyle/>
        <a:p>
          <a:endParaRPr lang="en-US"/>
        </a:p>
      </dgm:t>
    </dgm:pt>
    <dgm:pt modelId="{0FDBC347-F363-42B0-8CB9-663A5210E7CA}">
      <dgm:prSet phldrT="[Text]"/>
      <dgm:spPr/>
      <dgm:t>
        <a:bodyPr/>
        <a:lstStyle/>
        <a:p>
          <a:r>
            <a:rPr lang="en-US" dirty="0" smtClean="0"/>
            <a:t>outcomes</a:t>
          </a:r>
          <a:endParaRPr lang="en-US" dirty="0"/>
        </a:p>
      </dgm:t>
    </dgm:pt>
    <dgm:pt modelId="{FEAE2221-6235-4DB3-9CE7-79E01E65CBD7}" type="parTrans" cxnId="{F9DA3660-0D05-4E91-8CFD-7628A4F9C2E9}">
      <dgm:prSet/>
      <dgm:spPr/>
      <dgm:t>
        <a:bodyPr/>
        <a:lstStyle/>
        <a:p>
          <a:endParaRPr lang="en-US"/>
        </a:p>
      </dgm:t>
    </dgm:pt>
    <dgm:pt modelId="{CFDC1D71-2073-4007-A56F-168A84AB3479}" type="sibTrans" cxnId="{F9DA3660-0D05-4E91-8CFD-7628A4F9C2E9}">
      <dgm:prSet/>
      <dgm:spPr/>
      <dgm:t>
        <a:bodyPr/>
        <a:lstStyle/>
        <a:p>
          <a:endParaRPr lang="en-US"/>
        </a:p>
      </dgm:t>
    </dgm:pt>
    <dgm:pt modelId="{13629669-9235-46DC-BDDF-AD28C615ABDA}">
      <dgm:prSet phldrT="[Text]" phldr="1"/>
      <dgm:spPr>
        <a:solidFill>
          <a:schemeClr val="tx1"/>
        </a:solidFill>
      </dgm:spPr>
      <dgm:t>
        <a:bodyPr/>
        <a:lstStyle/>
        <a:p>
          <a:endParaRPr lang="en-US" dirty="0"/>
        </a:p>
      </dgm:t>
    </dgm:pt>
    <dgm:pt modelId="{1654DF22-EDAE-488C-8DA1-211FDDB3FAD2}" type="sibTrans" cxnId="{CE87E8C0-BEC0-48E3-AC31-94EB33933635}">
      <dgm:prSet/>
      <dgm:spPr/>
      <dgm:t>
        <a:bodyPr/>
        <a:lstStyle/>
        <a:p>
          <a:endParaRPr lang="en-US"/>
        </a:p>
      </dgm:t>
    </dgm:pt>
    <dgm:pt modelId="{7D5D1986-BBE4-484A-86F2-01343970D8F6}" type="parTrans" cxnId="{CE87E8C0-BEC0-48E3-AC31-94EB33933635}">
      <dgm:prSet/>
      <dgm:spPr/>
      <dgm:t>
        <a:bodyPr/>
        <a:lstStyle/>
        <a:p>
          <a:endParaRPr lang="en-US"/>
        </a:p>
      </dgm:t>
    </dgm:pt>
    <dgm:pt modelId="{2965A528-9B4D-44B5-B9AC-CE16529701B7}" type="pres">
      <dgm:prSet presAssocID="{2BC140C3-780D-48D6-B676-C7C967EB594C}" presName="linearFlow" presStyleCnt="0">
        <dgm:presLayoutVars>
          <dgm:resizeHandles val="exact"/>
        </dgm:presLayoutVars>
      </dgm:prSet>
      <dgm:spPr/>
    </dgm:pt>
    <dgm:pt modelId="{AB45606B-F201-4402-AE4F-7E58376D4193}" type="pres">
      <dgm:prSet presAssocID="{094FA862-3029-4EE0-8C50-23A23FD0F85B}" presName="node" presStyleLbl="node1" presStyleIdx="0" presStyleCnt="3" custAng="0" custLinFactX="-68750" custLinFactNeighborX="-100000" custLinFactNeighborY="-5000">
        <dgm:presLayoutVars>
          <dgm:bulletEnabled val="1"/>
        </dgm:presLayoutVars>
      </dgm:prSet>
      <dgm:spPr/>
      <dgm:t>
        <a:bodyPr/>
        <a:lstStyle/>
        <a:p>
          <a:endParaRPr lang="en-US"/>
        </a:p>
      </dgm:t>
    </dgm:pt>
    <dgm:pt modelId="{0098CAF3-EE26-46AF-B994-72666E2C5859}" type="pres">
      <dgm:prSet presAssocID="{E3B2C4EE-29F5-42F6-98D2-0C6442949D6C}" presName="sibTrans" presStyleLbl="sibTrans2D1" presStyleIdx="0" presStyleCnt="2"/>
      <dgm:spPr/>
      <dgm:t>
        <a:bodyPr/>
        <a:lstStyle/>
        <a:p>
          <a:endParaRPr lang="en-US"/>
        </a:p>
      </dgm:t>
    </dgm:pt>
    <dgm:pt modelId="{84871A79-4DB2-4396-886A-4A84BD54AA98}" type="pres">
      <dgm:prSet presAssocID="{E3B2C4EE-29F5-42F6-98D2-0C6442949D6C}" presName="connectorText" presStyleLbl="sibTrans2D1" presStyleIdx="0" presStyleCnt="2"/>
      <dgm:spPr/>
      <dgm:t>
        <a:bodyPr/>
        <a:lstStyle/>
        <a:p>
          <a:endParaRPr lang="en-US"/>
        </a:p>
      </dgm:t>
    </dgm:pt>
    <dgm:pt modelId="{0CB38F3C-8EE8-4D5A-BA6B-31490096D646}" type="pres">
      <dgm:prSet presAssocID="{13629669-9235-46DC-BDDF-AD28C615ABDA}" presName="node" presStyleLbl="node1" presStyleIdx="1" presStyleCnt="3" custLinFactY="-100000" custLinFactNeighborX="4167" custLinFactNeighborY="-105000">
        <dgm:presLayoutVars>
          <dgm:bulletEnabled val="1"/>
        </dgm:presLayoutVars>
      </dgm:prSet>
      <dgm:spPr/>
      <dgm:t>
        <a:bodyPr/>
        <a:lstStyle/>
        <a:p>
          <a:endParaRPr lang="en-US"/>
        </a:p>
      </dgm:t>
    </dgm:pt>
    <dgm:pt modelId="{31FDA1F2-8B16-42A6-A74F-829733F848FA}" type="pres">
      <dgm:prSet presAssocID="{1654DF22-EDAE-488C-8DA1-211FDDB3FAD2}" presName="sibTrans" presStyleLbl="sibTrans2D1" presStyleIdx="1" presStyleCnt="2"/>
      <dgm:spPr/>
      <dgm:t>
        <a:bodyPr/>
        <a:lstStyle/>
        <a:p>
          <a:endParaRPr lang="en-US"/>
        </a:p>
      </dgm:t>
    </dgm:pt>
    <dgm:pt modelId="{314BB751-C8FC-44C5-BFAA-C7EB817CF22D}" type="pres">
      <dgm:prSet presAssocID="{1654DF22-EDAE-488C-8DA1-211FDDB3FAD2}" presName="connectorText" presStyleLbl="sibTrans2D1" presStyleIdx="1" presStyleCnt="2"/>
      <dgm:spPr/>
      <dgm:t>
        <a:bodyPr/>
        <a:lstStyle/>
        <a:p>
          <a:endParaRPr lang="en-US"/>
        </a:p>
      </dgm:t>
    </dgm:pt>
    <dgm:pt modelId="{0E1673BF-3F09-4AA1-875A-44EBC4B8C21D}" type="pres">
      <dgm:prSet presAssocID="{0FDBC347-F363-42B0-8CB9-663A5210E7CA}" presName="node" presStyleLbl="node1" presStyleIdx="2" presStyleCnt="3" custLinFactX="68750" custLinFactY="-200000" custLinFactNeighborX="100000" custLinFactNeighborY="-205000">
        <dgm:presLayoutVars>
          <dgm:bulletEnabled val="1"/>
        </dgm:presLayoutVars>
      </dgm:prSet>
      <dgm:spPr/>
      <dgm:t>
        <a:bodyPr/>
        <a:lstStyle/>
        <a:p>
          <a:endParaRPr lang="en-US"/>
        </a:p>
      </dgm:t>
    </dgm:pt>
  </dgm:ptLst>
  <dgm:cxnLst>
    <dgm:cxn modelId="{13405049-0A8D-4C58-9F0A-8355DB3431C1}" type="presOf" srcId="{1654DF22-EDAE-488C-8DA1-211FDDB3FAD2}" destId="{314BB751-C8FC-44C5-BFAA-C7EB817CF22D}" srcOrd="1" destOrd="0" presId="urn:microsoft.com/office/officeart/2005/8/layout/process2"/>
    <dgm:cxn modelId="{0CC6FAEC-738F-4C13-ABDA-907AC08D705C}" type="presOf" srcId="{0FDBC347-F363-42B0-8CB9-663A5210E7CA}" destId="{0E1673BF-3F09-4AA1-875A-44EBC4B8C21D}" srcOrd="0" destOrd="0" presId="urn:microsoft.com/office/officeart/2005/8/layout/process2"/>
    <dgm:cxn modelId="{CE87E8C0-BEC0-48E3-AC31-94EB33933635}" srcId="{2BC140C3-780D-48D6-B676-C7C967EB594C}" destId="{13629669-9235-46DC-BDDF-AD28C615ABDA}" srcOrd="1" destOrd="0" parTransId="{7D5D1986-BBE4-484A-86F2-01343970D8F6}" sibTransId="{1654DF22-EDAE-488C-8DA1-211FDDB3FAD2}"/>
    <dgm:cxn modelId="{5F281053-9D70-498E-95AE-AB3D31C9FB3B}" type="presOf" srcId="{E3B2C4EE-29F5-42F6-98D2-0C6442949D6C}" destId="{0098CAF3-EE26-46AF-B994-72666E2C5859}" srcOrd="0" destOrd="0" presId="urn:microsoft.com/office/officeart/2005/8/layout/process2"/>
    <dgm:cxn modelId="{86E55AAE-68FA-4BDF-8758-B95EBF49E2AB}" type="presOf" srcId="{E3B2C4EE-29F5-42F6-98D2-0C6442949D6C}" destId="{84871A79-4DB2-4396-886A-4A84BD54AA98}" srcOrd="1" destOrd="0" presId="urn:microsoft.com/office/officeart/2005/8/layout/process2"/>
    <dgm:cxn modelId="{18B72B2A-FE1C-48D8-8FFF-8F15DA1F1A44}" type="presOf" srcId="{094FA862-3029-4EE0-8C50-23A23FD0F85B}" destId="{AB45606B-F201-4402-AE4F-7E58376D4193}" srcOrd="0" destOrd="0" presId="urn:microsoft.com/office/officeart/2005/8/layout/process2"/>
    <dgm:cxn modelId="{EEA0D6D4-DB7C-46B6-945E-E4EF76B6FF4B}" type="presOf" srcId="{13629669-9235-46DC-BDDF-AD28C615ABDA}" destId="{0CB38F3C-8EE8-4D5A-BA6B-31490096D646}" srcOrd="0" destOrd="0" presId="urn:microsoft.com/office/officeart/2005/8/layout/process2"/>
    <dgm:cxn modelId="{4D480A95-68D4-4474-AB92-205F0A105E12}" srcId="{2BC140C3-780D-48D6-B676-C7C967EB594C}" destId="{094FA862-3029-4EE0-8C50-23A23FD0F85B}" srcOrd="0" destOrd="0" parTransId="{1DFC7E6F-09BC-4BA5-830A-FC069260F9EB}" sibTransId="{E3B2C4EE-29F5-42F6-98D2-0C6442949D6C}"/>
    <dgm:cxn modelId="{F9DA3660-0D05-4E91-8CFD-7628A4F9C2E9}" srcId="{2BC140C3-780D-48D6-B676-C7C967EB594C}" destId="{0FDBC347-F363-42B0-8CB9-663A5210E7CA}" srcOrd="2" destOrd="0" parTransId="{FEAE2221-6235-4DB3-9CE7-79E01E65CBD7}" sibTransId="{CFDC1D71-2073-4007-A56F-168A84AB3479}"/>
    <dgm:cxn modelId="{557CEBC2-D473-43C7-9AFE-0ACD18E16584}" type="presOf" srcId="{2BC140C3-780D-48D6-B676-C7C967EB594C}" destId="{2965A528-9B4D-44B5-B9AC-CE16529701B7}" srcOrd="0" destOrd="0" presId="urn:microsoft.com/office/officeart/2005/8/layout/process2"/>
    <dgm:cxn modelId="{B3B21977-9591-42D3-B4FB-0F498F41E45C}" type="presOf" srcId="{1654DF22-EDAE-488C-8DA1-211FDDB3FAD2}" destId="{31FDA1F2-8B16-42A6-A74F-829733F848FA}" srcOrd="0" destOrd="0" presId="urn:microsoft.com/office/officeart/2005/8/layout/process2"/>
    <dgm:cxn modelId="{BA3294C5-94FE-475E-8C08-6D9644E923F7}" type="presParOf" srcId="{2965A528-9B4D-44B5-B9AC-CE16529701B7}" destId="{AB45606B-F201-4402-AE4F-7E58376D4193}" srcOrd="0" destOrd="0" presId="urn:microsoft.com/office/officeart/2005/8/layout/process2"/>
    <dgm:cxn modelId="{C2A01423-CBC9-4A9F-ACBE-48CEC388BA2C}" type="presParOf" srcId="{2965A528-9B4D-44B5-B9AC-CE16529701B7}" destId="{0098CAF3-EE26-46AF-B994-72666E2C5859}" srcOrd="1" destOrd="0" presId="urn:microsoft.com/office/officeart/2005/8/layout/process2"/>
    <dgm:cxn modelId="{0DA4E17D-75B5-4122-B644-C42E8258C67D}" type="presParOf" srcId="{0098CAF3-EE26-46AF-B994-72666E2C5859}" destId="{84871A79-4DB2-4396-886A-4A84BD54AA98}" srcOrd="0" destOrd="0" presId="urn:microsoft.com/office/officeart/2005/8/layout/process2"/>
    <dgm:cxn modelId="{89FDA104-4B51-4DCF-9962-648A1B7B903A}" type="presParOf" srcId="{2965A528-9B4D-44B5-B9AC-CE16529701B7}" destId="{0CB38F3C-8EE8-4D5A-BA6B-31490096D646}" srcOrd="2" destOrd="0" presId="urn:microsoft.com/office/officeart/2005/8/layout/process2"/>
    <dgm:cxn modelId="{2C30E3AA-7AEE-4956-95E6-DABC70A63CAA}" type="presParOf" srcId="{2965A528-9B4D-44B5-B9AC-CE16529701B7}" destId="{31FDA1F2-8B16-42A6-A74F-829733F848FA}" srcOrd="3" destOrd="0" presId="urn:microsoft.com/office/officeart/2005/8/layout/process2"/>
    <dgm:cxn modelId="{DD0DD28B-390F-4428-8576-B1113CD82EBB}" type="presParOf" srcId="{31FDA1F2-8B16-42A6-A74F-829733F848FA}" destId="{314BB751-C8FC-44C5-BFAA-C7EB817CF22D}" srcOrd="0" destOrd="0" presId="urn:microsoft.com/office/officeart/2005/8/layout/process2"/>
    <dgm:cxn modelId="{C1E0EDC8-C1EC-4C38-8E1C-BFFAC8320775}" type="presParOf" srcId="{2965A528-9B4D-44B5-B9AC-CE16529701B7}" destId="{0E1673BF-3F09-4AA1-875A-44EBC4B8C21D}"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C140C3-780D-48D6-B676-C7C967EB594C}" type="doc">
      <dgm:prSet loTypeId="urn:microsoft.com/office/officeart/2005/8/layout/process2" loCatId="process" qsTypeId="urn:microsoft.com/office/officeart/2005/8/quickstyle/simple1" qsCatId="simple" csTypeId="urn:microsoft.com/office/officeart/2005/8/colors/accent1_2" csCatId="accent1" phldr="1"/>
      <dgm:spPr/>
    </dgm:pt>
    <dgm:pt modelId="{094FA862-3029-4EE0-8C50-23A23FD0F85B}">
      <dgm:prSet phldrT="[Text]"/>
      <dgm:spPr/>
      <dgm:t>
        <a:bodyPr/>
        <a:lstStyle/>
        <a:p>
          <a:r>
            <a:rPr lang="en-US" dirty="0" smtClean="0"/>
            <a:t>inputs</a:t>
          </a:r>
          <a:endParaRPr lang="en-US" dirty="0"/>
        </a:p>
      </dgm:t>
    </dgm:pt>
    <dgm:pt modelId="{1DFC7E6F-09BC-4BA5-830A-FC069260F9EB}" type="parTrans" cxnId="{4D480A95-68D4-4474-AB92-205F0A105E12}">
      <dgm:prSet/>
      <dgm:spPr/>
      <dgm:t>
        <a:bodyPr/>
        <a:lstStyle/>
        <a:p>
          <a:endParaRPr lang="en-US"/>
        </a:p>
      </dgm:t>
    </dgm:pt>
    <dgm:pt modelId="{E3B2C4EE-29F5-42F6-98D2-0C6442949D6C}" type="sibTrans" cxnId="{4D480A95-68D4-4474-AB92-205F0A105E12}">
      <dgm:prSet/>
      <dgm:spPr/>
      <dgm:t>
        <a:bodyPr/>
        <a:lstStyle/>
        <a:p>
          <a:endParaRPr lang="en-US"/>
        </a:p>
      </dgm:t>
    </dgm:pt>
    <dgm:pt modelId="{0FDBC347-F363-42B0-8CB9-663A5210E7CA}">
      <dgm:prSet phldrT="[Text]"/>
      <dgm:spPr/>
      <dgm:t>
        <a:bodyPr/>
        <a:lstStyle/>
        <a:p>
          <a:r>
            <a:rPr lang="en-US" dirty="0" smtClean="0"/>
            <a:t>outcomes</a:t>
          </a:r>
          <a:endParaRPr lang="en-US" dirty="0"/>
        </a:p>
      </dgm:t>
    </dgm:pt>
    <dgm:pt modelId="{FEAE2221-6235-4DB3-9CE7-79E01E65CBD7}" type="parTrans" cxnId="{F9DA3660-0D05-4E91-8CFD-7628A4F9C2E9}">
      <dgm:prSet/>
      <dgm:spPr/>
      <dgm:t>
        <a:bodyPr/>
        <a:lstStyle/>
        <a:p>
          <a:endParaRPr lang="en-US"/>
        </a:p>
      </dgm:t>
    </dgm:pt>
    <dgm:pt modelId="{CFDC1D71-2073-4007-A56F-168A84AB3479}" type="sibTrans" cxnId="{F9DA3660-0D05-4E91-8CFD-7628A4F9C2E9}">
      <dgm:prSet/>
      <dgm:spPr/>
      <dgm:t>
        <a:bodyPr/>
        <a:lstStyle/>
        <a:p>
          <a:endParaRPr lang="en-US"/>
        </a:p>
      </dgm:t>
    </dgm:pt>
    <dgm:pt modelId="{13629669-9235-46DC-BDDF-AD28C615ABDA}">
      <dgm:prSet phldrT="[Text]"/>
      <dgm:spPr>
        <a:solidFill>
          <a:schemeClr val="tx1"/>
        </a:solidFill>
      </dgm:spPr>
      <dgm:t>
        <a:bodyPr/>
        <a:lstStyle/>
        <a:p>
          <a:r>
            <a:rPr lang="en-US" i="1" dirty="0" smtClean="0"/>
            <a:t>learning</a:t>
          </a:r>
          <a:endParaRPr lang="en-US" i="1" dirty="0"/>
        </a:p>
      </dgm:t>
    </dgm:pt>
    <dgm:pt modelId="{1654DF22-EDAE-488C-8DA1-211FDDB3FAD2}" type="sibTrans" cxnId="{CE87E8C0-BEC0-48E3-AC31-94EB33933635}">
      <dgm:prSet/>
      <dgm:spPr/>
      <dgm:t>
        <a:bodyPr/>
        <a:lstStyle/>
        <a:p>
          <a:endParaRPr lang="en-US"/>
        </a:p>
      </dgm:t>
    </dgm:pt>
    <dgm:pt modelId="{7D5D1986-BBE4-484A-86F2-01343970D8F6}" type="parTrans" cxnId="{CE87E8C0-BEC0-48E3-AC31-94EB33933635}">
      <dgm:prSet/>
      <dgm:spPr/>
      <dgm:t>
        <a:bodyPr/>
        <a:lstStyle/>
        <a:p>
          <a:endParaRPr lang="en-US"/>
        </a:p>
      </dgm:t>
    </dgm:pt>
    <dgm:pt modelId="{2965A528-9B4D-44B5-B9AC-CE16529701B7}" type="pres">
      <dgm:prSet presAssocID="{2BC140C3-780D-48D6-B676-C7C967EB594C}" presName="linearFlow" presStyleCnt="0">
        <dgm:presLayoutVars>
          <dgm:resizeHandles val="exact"/>
        </dgm:presLayoutVars>
      </dgm:prSet>
      <dgm:spPr/>
    </dgm:pt>
    <dgm:pt modelId="{AB45606B-F201-4402-AE4F-7E58376D4193}" type="pres">
      <dgm:prSet presAssocID="{094FA862-3029-4EE0-8C50-23A23FD0F85B}" presName="node" presStyleLbl="node1" presStyleIdx="0" presStyleCnt="3" custAng="0" custLinFactX="-68750" custLinFactNeighborX="-100000" custLinFactNeighborY="-5000">
        <dgm:presLayoutVars>
          <dgm:bulletEnabled val="1"/>
        </dgm:presLayoutVars>
      </dgm:prSet>
      <dgm:spPr/>
      <dgm:t>
        <a:bodyPr/>
        <a:lstStyle/>
        <a:p>
          <a:endParaRPr lang="en-US"/>
        </a:p>
      </dgm:t>
    </dgm:pt>
    <dgm:pt modelId="{0098CAF3-EE26-46AF-B994-72666E2C5859}" type="pres">
      <dgm:prSet presAssocID="{E3B2C4EE-29F5-42F6-98D2-0C6442949D6C}" presName="sibTrans" presStyleLbl="sibTrans2D1" presStyleIdx="0" presStyleCnt="2"/>
      <dgm:spPr/>
      <dgm:t>
        <a:bodyPr/>
        <a:lstStyle/>
        <a:p>
          <a:endParaRPr lang="en-US"/>
        </a:p>
      </dgm:t>
    </dgm:pt>
    <dgm:pt modelId="{84871A79-4DB2-4396-886A-4A84BD54AA98}" type="pres">
      <dgm:prSet presAssocID="{E3B2C4EE-29F5-42F6-98D2-0C6442949D6C}" presName="connectorText" presStyleLbl="sibTrans2D1" presStyleIdx="0" presStyleCnt="2"/>
      <dgm:spPr/>
      <dgm:t>
        <a:bodyPr/>
        <a:lstStyle/>
        <a:p>
          <a:endParaRPr lang="en-US"/>
        </a:p>
      </dgm:t>
    </dgm:pt>
    <dgm:pt modelId="{0CB38F3C-8EE8-4D5A-BA6B-31490096D646}" type="pres">
      <dgm:prSet presAssocID="{13629669-9235-46DC-BDDF-AD28C615ABDA}" presName="node" presStyleLbl="node1" presStyleIdx="1" presStyleCnt="3" custLinFactY="-100000" custLinFactNeighborX="4167" custLinFactNeighborY="-105000">
        <dgm:presLayoutVars>
          <dgm:bulletEnabled val="1"/>
        </dgm:presLayoutVars>
      </dgm:prSet>
      <dgm:spPr/>
      <dgm:t>
        <a:bodyPr/>
        <a:lstStyle/>
        <a:p>
          <a:endParaRPr lang="en-US"/>
        </a:p>
      </dgm:t>
    </dgm:pt>
    <dgm:pt modelId="{31FDA1F2-8B16-42A6-A74F-829733F848FA}" type="pres">
      <dgm:prSet presAssocID="{1654DF22-EDAE-488C-8DA1-211FDDB3FAD2}" presName="sibTrans" presStyleLbl="sibTrans2D1" presStyleIdx="1" presStyleCnt="2"/>
      <dgm:spPr/>
      <dgm:t>
        <a:bodyPr/>
        <a:lstStyle/>
        <a:p>
          <a:endParaRPr lang="en-US"/>
        </a:p>
      </dgm:t>
    </dgm:pt>
    <dgm:pt modelId="{314BB751-C8FC-44C5-BFAA-C7EB817CF22D}" type="pres">
      <dgm:prSet presAssocID="{1654DF22-EDAE-488C-8DA1-211FDDB3FAD2}" presName="connectorText" presStyleLbl="sibTrans2D1" presStyleIdx="1" presStyleCnt="2"/>
      <dgm:spPr/>
      <dgm:t>
        <a:bodyPr/>
        <a:lstStyle/>
        <a:p>
          <a:endParaRPr lang="en-US"/>
        </a:p>
      </dgm:t>
    </dgm:pt>
    <dgm:pt modelId="{0E1673BF-3F09-4AA1-875A-44EBC4B8C21D}" type="pres">
      <dgm:prSet presAssocID="{0FDBC347-F363-42B0-8CB9-663A5210E7CA}" presName="node" presStyleLbl="node1" presStyleIdx="2" presStyleCnt="3" custLinFactX="68750" custLinFactY="-200000" custLinFactNeighborX="100000" custLinFactNeighborY="-205000">
        <dgm:presLayoutVars>
          <dgm:bulletEnabled val="1"/>
        </dgm:presLayoutVars>
      </dgm:prSet>
      <dgm:spPr/>
      <dgm:t>
        <a:bodyPr/>
        <a:lstStyle/>
        <a:p>
          <a:endParaRPr lang="en-US"/>
        </a:p>
      </dgm:t>
    </dgm:pt>
  </dgm:ptLst>
  <dgm:cxnLst>
    <dgm:cxn modelId="{46565A3E-2FFC-4E54-A104-FA5414C3C01D}" type="presOf" srcId="{2BC140C3-780D-48D6-B676-C7C967EB594C}" destId="{2965A528-9B4D-44B5-B9AC-CE16529701B7}" srcOrd="0" destOrd="0" presId="urn:microsoft.com/office/officeart/2005/8/layout/process2"/>
    <dgm:cxn modelId="{CE87E8C0-BEC0-48E3-AC31-94EB33933635}" srcId="{2BC140C3-780D-48D6-B676-C7C967EB594C}" destId="{13629669-9235-46DC-BDDF-AD28C615ABDA}" srcOrd="1" destOrd="0" parTransId="{7D5D1986-BBE4-484A-86F2-01343970D8F6}" sibTransId="{1654DF22-EDAE-488C-8DA1-211FDDB3FAD2}"/>
    <dgm:cxn modelId="{6B70BAAB-8341-4846-8D29-AC93988BB99C}" type="presOf" srcId="{13629669-9235-46DC-BDDF-AD28C615ABDA}" destId="{0CB38F3C-8EE8-4D5A-BA6B-31490096D646}" srcOrd="0" destOrd="0" presId="urn:microsoft.com/office/officeart/2005/8/layout/process2"/>
    <dgm:cxn modelId="{B1DBAE0B-6126-4C4A-A340-DEBE9DDC0538}" type="presOf" srcId="{1654DF22-EDAE-488C-8DA1-211FDDB3FAD2}" destId="{31FDA1F2-8B16-42A6-A74F-829733F848FA}" srcOrd="0" destOrd="0" presId="urn:microsoft.com/office/officeart/2005/8/layout/process2"/>
    <dgm:cxn modelId="{8A15DB53-7CFC-46FE-9194-AE2199000D43}" type="presOf" srcId="{E3B2C4EE-29F5-42F6-98D2-0C6442949D6C}" destId="{84871A79-4DB2-4396-886A-4A84BD54AA98}" srcOrd="1" destOrd="0" presId="urn:microsoft.com/office/officeart/2005/8/layout/process2"/>
    <dgm:cxn modelId="{0A7FCC9B-2356-4929-AE91-6424361381DE}" type="presOf" srcId="{1654DF22-EDAE-488C-8DA1-211FDDB3FAD2}" destId="{314BB751-C8FC-44C5-BFAA-C7EB817CF22D}" srcOrd="1" destOrd="0" presId="urn:microsoft.com/office/officeart/2005/8/layout/process2"/>
    <dgm:cxn modelId="{4D480A95-68D4-4474-AB92-205F0A105E12}" srcId="{2BC140C3-780D-48D6-B676-C7C967EB594C}" destId="{094FA862-3029-4EE0-8C50-23A23FD0F85B}" srcOrd="0" destOrd="0" parTransId="{1DFC7E6F-09BC-4BA5-830A-FC069260F9EB}" sibTransId="{E3B2C4EE-29F5-42F6-98D2-0C6442949D6C}"/>
    <dgm:cxn modelId="{F9DA3660-0D05-4E91-8CFD-7628A4F9C2E9}" srcId="{2BC140C3-780D-48D6-B676-C7C967EB594C}" destId="{0FDBC347-F363-42B0-8CB9-663A5210E7CA}" srcOrd="2" destOrd="0" parTransId="{FEAE2221-6235-4DB3-9CE7-79E01E65CBD7}" sibTransId="{CFDC1D71-2073-4007-A56F-168A84AB3479}"/>
    <dgm:cxn modelId="{BCF833CD-35AF-4579-B69E-868EF9E2F664}" type="presOf" srcId="{0FDBC347-F363-42B0-8CB9-663A5210E7CA}" destId="{0E1673BF-3F09-4AA1-875A-44EBC4B8C21D}" srcOrd="0" destOrd="0" presId="urn:microsoft.com/office/officeart/2005/8/layout/process2"/>
    <dgm:cxn modelId="{667FFF70-A1BA-49C4-8559-9D75C21D642F}" type="presOf" srcId="{094FA862-3029-4EE0-8C50-23A23FD0F85B}" destId="{AB45606B-F201-4402-AE4F-7E58376D4193}" srcOrd="0" destOrd="0" presId="urn:microsoft.com/office/officeart/2005/8/layout/process2"/>
    <dgm:cxn modelId="{F0149EB9-BDE9-433D-80D3-E2EABFEF5612}" type="presOf" srcId="{E3B2C4EE-29F5-42F6-98D2-0C6442949D6C}" destId="{0098CAF3-EE26-46AF-B994-72666E2C5859}" srcOrd="0" destOrd="0" presId="urn:microsoft.com/office/officeart/2005/8/layout/process2"/>
    <dgm:cxn modelId="{3A2842E0-1896-4B90-B5B2-FD011990D34C}" type="presParOf" srcId="{2965A528-9B4D-44B5-B9AC-CE16529701B7}" destId="{AB45606B-F201-4402-AE4F-7E58376D4193}" srcOrd="0" destOrd="0" presId="urn:microsoft.com/office/officeart/2005/8/layout/process2"/>
    <dgm:cxn modelId="{B5EE5A6E-32AA-450D-9024-01C31E55F388}" type="presParOf" srcId="{2965A528-9B4D-44B5-B9AC-CE16529701B7}" destId="{0098CAF3-EE26-46AF-B994-72666E2C5859}" srcOrd="1" destOrd="0" presId="urn:microsoft.com/office/officeart/2005/8/layout/process2"/>
    <dgm:cxn modelId="{108BF218-BC7A-4968-952D-7FF480450864}" type="presParOf" srcId="{0098CAF3-EE26-46AF-B994-72666E2C5859}" destId="{84871A79-4DB2-4396-886A-4A84BD54AA98}" srcOrd="0" destOrd="0" presId="urn:microsoft.com/office/officeart/2005/8/layout/process2"/>
    <dgm:cxn modelId="{E6673F5D-5041-46C2-A8F9-0A6134DAB986}" type="presParOf" srcId="{2965A528-9B4D-44B5-B9AC-CE16529701B7}" destId="{0CB38F3C-8EE8-4D5A-BA6B-31490096D646}" srcOrd="2" destOrd="0" presId="urn:microsoft.com/office/officeart/2005/8/layout/process2"/>
    <dgm:cxn modelId="{E8ED728D-1D4F-49AC-A00F-56045E63D862}" type="presParOf" srcId="{2965A528-9B4D-44B5-B9AC-CE16529701B7}" destId="{31FDA1F2-8B16-42A6-A74F-829733F848FA}" srcOrd="3" destOrd="0" presId="urn:microsoft.com/office/officeart/2005/8/layout/process2"/>
    <dgm:cxn modelId="{28947BED-4875-4820-A76F-67E8B7CECF9D}" type="presParOf" srcId="{31FDA1F2-8B16-42A6-A74F-829733F848FA}" destId="{314BB751-C8FC-44C5-BFAA-C7EB817CF22D}" srcOrd="0" destOrd="0" presId="urn:microsoft.com/office/officeart/2005/8/layout/process2"/>
    <dgm:cxn modelId="{27BD9103-CADB-471E-8F90-6F4501BE2760}" type="presParOf" srcId="{2965A528-9B4D-44B5-B9AC-CE16529701B7}" destId="{0E1673BF-3F09-4AA1-875A-44EBC4B8C21D}"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5606B-F201-4402-AE4F-7E58376D4193}">
      <dsp:nvSpPr>
        <dsp:cNvPr id="0" name=""/>
        <dsp:cNvSpPr/>
      </dsp:nvSpPr>
      <dsp:spPr>
        <a:xfrm>
          <a:off x="0" y="0"/>
          <a:ext cx="1828800" cy="1016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inputs</a:t>
          </a:r>
          <a:endParaRPr lang="en-US" sz="3000" kern="1200" dirty="0"/>
        </a:p>
      </dsp:txBody>
      <dsp:txXfrm>
        <a:off x="29758" y="29758"/>
        <a:ext cx="1769284" cy="956484"/>
      </dsp:txXfrm>
    </dsp:sp>
    <dsp:sp modelId="{0098CAF3-EE26-46AF-B994-72666E2C5859}">
      <dsp:nvSpPr>
        <dsp:cNvPr id="0" name=""/>
        <dsp:cNvSpPr/>
      </dsp:nvSpPr>
      <dsp:spPr>
        <a:xfrm>
          <a:off x="1995488" y="279400"/>
          <a:ext cx="1000129"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1995488" y="370840"/>
        <a:ext cx="862969" cy="274320"/>
      </dsp:txXfrm>
    </dsp:sp>
    <dsp:sp modelId="{0CB38F3C-8EE8-4D5A-BA6B-31490096D646}">
      <dsp:nvSpPr>
        <dsp:cNvPr id="0" name=""/>
        <dsp:cNvSpPr/>
      </dsp:nvSpPr>
      <dsp:spPr>
        <a:xfrm>
          <a:off x="3162306" y="0"/>
          <a:ext cx="1828800" cy="1016000"/>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3192064" y="29758"/>
        <a:ext cx="1769284" cy="956484"/>
      </dsp:txXfrm>
    </dsp:sp>
    <dsp:sp modelId="{31FDA1F2-8B16-42A6-A74F-829733F848FA}">
      <dsp:nvSpPr>
        <dsp:cNvPr id="0" name=""/>
        <dsp:cNvSpPr/>
      </dsp:nvSpPr>
      <dsp:spPr>
        <a:xfrm>
          <a:off x="5138742" y="279400"/>
          <a:ext cx="885820"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138742" y="370840"/>
        <a:ext cx="748660" cy="274320"/>
      </dsp:txXfrm>
    </dsp:sp>
    <dsp:sp modelId="{0E1673BF-3F09-4AA1-875A-44EBC4B8C21D}">
      <dsp:nvSpPr>
        <dsp:cNvPr id="0" name=""/>
        <dsp:cNvSpPr/>
      </dsp:nvSpPr>
      <dsp:spPr>
        <a:xfrm>
          <a:off x="6172199" y="0"/>
          <a:ext cx="1828800" cy="1016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outcomes</a:t>
          </a:r>
          <a:endParaRPr lang="en-US" sz="3000" kern="1200" dirty="0"/>
        </a:p>
      </dsp:txBody>
      <dsp:txXfrm>
        <a:off x="6201957" y="29758"/>
        <a:ext cx="1769284" cy="956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5606B-F201-4402-AE4F-7E58376D4193}">
      <dsp:nvSpPr>
        <dsp:cNvPr id="0" name=""/>
        <dsp:cNvSpPr/>
      </dsp:nvSpPr>
      <dsp:spPr>
        <a:xfrm>
          <a:off x="0" y="0"/>
          <a:ext cx="1828800" cy="1016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inputs</a:t>
          </a:r>
          <a:endParaRPr lang="en-US" sz="3000" kern="1200" dirty="0"/>
        </a:p>
      </dsp:txBody>
      <dsp:txXfrm>
        <a:off x="29758" y="29758"/>
        <a:ext cx="1769284" cy="956484"/>
      </dsp:txXfrm>
    </dsp:sp>
    <dsp:sp modelId="{0098CAF3-EE26-46AF-B994-72666E2C5859}">
      <dsp:nvSpPr>
        <dsp:cNvPr id="0" name=""/>
        <dsp:cNvSpPr/>
      </dsp:nvSpPr>
      <dsp:spPr>
        <a:xfrm>
          <a:off x="1995488" y="279400"/>
          <a:ext cx="1000129"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1995488" y="370840"/>
        <a:ext cx="862969" cy="274320"/>
      </dsp:txXfrm>
    </dsp:sp>
    <dsp:sp modelId="{0CB38F3C-8EE8-4D5A-BA6B-31490096D646}">
      <dsp:nvSpPr>
        <dsp:cNvPr id="0" name=""/>
        <dsp:cNvSpPr/>
      </dsp:nvSpPr>
      <dsp:spPr>
        <a:xfrm>
          <a:off x="3162306" y="0"/>
          <a:ext cx="1828800" cy="1016000"/>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i="1" kern="1200" dirty="0" smtClean="0"/>
            <a:t>learning</a:t>
          </a:r>
          <a:endParaRPr lang="en-US" sz="3000" i="1" kern="1200" dirty="0"/>
        </a:p>
      </dsp:txBody>
      <dsp:txXfrm>
        <a:off x="3192064" y="29758"/>
        <a:ext cx="1769284" cy="956484"/>
      </dsp:txXfrm>
    </dsp:sp>
    <dsp:sp modelId="{31FDA1F2-8B16-42A6-A74F-829733F848FA}">
      <dsp:nvSpPr>
        <dsp:cNvPr id="0" name=""/>
        <dsp:cNvSpPr/>
      </dsp:nvSpPr>
      <dsp:spPr>
        <a:xfrm>
          <a:off x="5138742" y="279400"/>
          <a:ext cx="885820"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138742" y="370840"/>
        <a:ext cx="748660" cy="274320"/>
      </dsp:txXfrm>
    </dsp:sp>
    <dsp:sp modelId="{0E1673BF-3F09-4AA1-875A-44EBC4B8C21D}">
      <dsp:nvSpPr>
        <dsp:cNvPr id="0" name=""/>
        <dsp:cNvSpPr/>
      </dsp:nvSpPr>
      <dsp:spPr>
        <a:xfrm>
          <a:off x="6172199" y="0"/>
          <a:ext cx="1828800" cy="1016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outcomes</a:t>
          </a:r>
          <a:endParaRPr lang="en-US" sz="3000" kern="1200" dirty="0"/>
        </a:p>
      </dsp:txBody>
      <dsp:txXfrm>
        <a:off x="6201957" y="29758"/>
        <a:ext cx="1769284" cy="9564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1CBADD-2DCD-456E-9D35-354CA1BF7D7C}" type="datetimeFigureOut">
              <a:rPr lang="en-US" smtClean="0"/>
              <a:pPr/>
              <a:t>9/10/13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36BEAF-6335-4998-A9D6-C5E4B843F804}" type="slidenum">
              <a:rPr lang="en-US" smtClean="0"/>
              <a:pPr/>
              <a:t>‹#›</a:t>
            </a:fld>
            <a:endParaRPr lang="en-US"/>
          </a:p>
        </p:txBody>
      </p:sp>
    </p:spTree>
    <p:extLst>
      <p:ext uri="{BB962C8B-B14F-4D97-AF65-F5344CB8AC3E}">
        <p14:creationId xmlns:p14="http://schemas.microsoft.com/office/powerpoint/2010/main" val="418929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a:t>
            </a:r>
            <a:r>
              <a:rPr lang="en-US" dirty="0" err="1" smtClean="0"/>
              <a:t>B.F.Skinner's</a:t>
            </a:r>
            <a:r>
              <a:rPr lang="en-US" dirty="0" smtClean="0"/>
              <a:t> experiments back in the early days of the discovery of learning theory involved pigeons in boxes. The boxes had a food pellet delivery chute that dropped a pellet to the pigeon on a completely random feeding schedule. They used a random numbers table so that no one--including the experimenter--knew when the food pellet was going to come rolling down the food chute. </a:t>
            </a:r>
          </a:p>
          <a:p>
            <a:r>
              <a:rPr lang="en-US" dirty="0" smtClean="0"/>
              <a:t>Skinner's pigeons did a very interesting thing. Whatever behavior they were doing just before the food came rolling down, they did more of. When it came down the next time, whatever they were doing before that, they did some more of. </a:t>
            </a:r>
          </a:p>
          <a:p>
            <a:r>
              <a:rPr lang="en-US" dirty="0" smtClean="0"/>
              <a:t>Within a short length of time the pigeons are walking around . . . bobbing their heads, shaking their tails . . . and checking that food chute. </a:t>
            </a:r>
            <a:endParaRPr lang="en-US" dirty="0"/>
          </a:p>
        </p:txBody>
      </p:sp>
      <p:sp>
        <p:nvSpPr>
          <p:cNvPr id="4" name="Slide Number Placeholder 3"/>
          <p:cNvSpPr>
            <a:spLocks noGrp="1"/>
          </p:cNvSpPr>
          <p:nvPr>
            <p:ph type="sldNum" sz="quarter" idx="10"/>
          </p:nvPr>
        </p:nvSpPr>
        <p:spPr/>
        <p:txBody>
          <a:bodyPr/>
          <a:lstStyle/>
          <a:p>
            <a:fld id="{D4853CE7-DD0F-4EFB-AA2A-6AE6867E1FCE}" type="slidenum">
              <a:rPr lang="en-US" smtClean="0"/>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a:t>
            </a:r>
            <a:r>
              <a:rPr lang="en-US" dirty="0" err="1" smtClean="0"/>
              <a:t>B.F.Skinner's</a:t>
            </a:r>
            <a:r>
              <a:rPr lang="en-US" dirty="0" smtClean="0"/>
              <a:t> experiments back in the early days of the discovery of learning theory involved pigeons in boxes. The boxes had a food pellet delivery chute that dropped a pellet to the pigeon on a completely random feeding schedule. They used a random numbers table so that no one--including the experimenter--knew when the food pellet was going to come rolling down the food chute. </a:t>
            </a:r>
          </a:p>
          <a:p>
            <a:r>
              <a:rPr lang="en-US" dirty="0" smtClean="0"/>
              <a:t>Skinner's pigeons did a very interesting thing. Whatever behavior they were doing just before the food came rolling down, they did more of. When it came down the next time, whatever they were doing before that, they did some more of. </a:t>
            </a:r>
          </a:p>
          <a:p>
            <a:r>
              <a:rPr lang="en-US" dirty="0" smtClean="0"/>
              <a:t>Within a short length of time the pigeons are walking around . . . bobbing their heads, shaking their tails . . . and checking that food chute. </a:t>
            </a:r>
            <a:endParaRPr lang="en-US" dirty="0"/>
          </a:p>
        </p:txBody>
      </p:sp>
      <p:sp>
        <p:nvSpPr>
          <p:cNvPr id="4" name="Slide Number Placeholder 3"/>
          <p:cNvSpPr>
            <a:spLocks noGrp="1"/>
          </p:cNvSpPr>
          <p:nvPr>
            <p:ph type="sldNum" sz="quarter" idx="10"/>
          </p:nvPr>
        </p:nvSpPr>
        <p:spPr/>
        <p:txBody>
          <a:bodyPr/>
          <a:lstStyle/>
          <a:p>
            <a:fld id="{D4853CE7-DD0F-4EFB-AA2A-6AE6867E1FCE}"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D1B1F9-661D-47C5-95B0-7B94FC7A71A3}" type="datetimeFigureOut">
              <a:rPr lang="en-US" smtClean="0"/>
              <a:pPr/>
              <a:t>9/10/13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1B1F9-661D-47C5-95B0-7B94FC7A71A3}" type="datetimeFigureOut">
              <a:rPr lang="en-US" smtClean="0"/>
              <a:pPr/>
              <a:t>9/10/13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1B1F9-661D-47C5-95B0-7B94FC7A71A3}" type="datetimeFigureOut">
              <a:rPr lang="en-US" smtClean="0"/>
              <a:pPr/>
              <a:t>9/10/13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1B1F9-661D-47C5-95B0-7B94FC7A71A3}" type="datetimeFigureOut">
              <a:rPr lang="en-US" smtClean="0"/>
              <a:pPr/>
              <a:t>9/10/13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D1B1F9-661D-47C5-95B0-7B94FC7A71A3}" type="datetimeFigureOut">
              <a:rPr lang="en-US" smtClean="0"/>
              <a:pPr/>
              <a:t>9/10/13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D1B1F9-661D-47C5-95B0-7B94FC7A71A3}" type="datetimeFigureOut">
              <a:rPr lang="en-US" smtClean="0"/>
              <a:pPr/>
              <a:t>9/10/13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D1B1F9-661D-47C5-95B0-7B94FC7A71A3}" type="datetimeFigureOut">
              <a:rPr lang="en-US" smtClean="0"/>
              <a:pPr/>
              <a:t>9/10/13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D1B1F9-661D-47C5-95B0-7B94FC7A71A3}" type="datetimeFigureOut">
              <a:rPr lang="en-US" smtClean="0"/>
              <a:pPr/>
              <a:t>9/10/13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1B1F9-661D-47C5-95B0-7B94FC7A71A3}" type="datetimeFigureOut">
              <a:rPr lang="en-US" smtClean="0"/>
              <a:pPr/>
              <a:t>9/10/13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1B1F9-661D-47C5-95B0-7B94FC7A71A3}" type="datetimeFigureOut">
              <a:rPr lang="en-US" smtClean="0"/>
              <a:pPr/>
              <a:t>9/10/13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1B1F9-661D-47C5-95B0-7B94FC7A71A3}" type="datetimeFigureOut">
              <a:rPr lang="en-US" smtClean="0"/>
              <a:pPr/>
              <a:t>9/10/13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6706A-6BBF-4B9B-8CE0-993969361DB1}" type="slidenum">
              <a:rPr lang="en-US" smtClean="0"/>
              <a:pPr/>
              <a:t>‹#›</a:t>
            </a:fld>
            <a:endParaRPr lang="en-US"/>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1B1F9-661D-47C5-95B0-7B94FC7A71A3}" type="datetimeFigureOut">
              <a:rPr lang="en-US" smtClean="0"/>
              <a:pPr/>
              <a:t>9/10/13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6706A-6BBF-4B9B-8CE0-993969361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vGazyH6fQQ4"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PEjNnqVMDxk" TargetMode="External"/><Relationship Id="rId3" Type="http://schemas.openxmlformats.org/officeDocument/2006/relationships/image" Target="../media/image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eedback from you…</a:t>
            </a:r>
            <a:endParaRPr lang="en-US" dirty="0"/>
          </a:p>
        </p:txBody>
      </p:sp>
      <p:sp>
        <p:nvSpPr>
          <p:cNvPr id="4" name="Text Placeholder 3"/>
          <p:cNvSpPr>
            <a:spLocks noGrp="1"/>
          </p:cNvSpPr>
          <p:nvPr>
            <p:ph type="body" idx="1"/>
          </p:nvPr>
        </p:nvSpPr>
        <p:spPr>
          <a:xfrm>
            <a:off x="457200" y="1371600"/>
            <a:ext cx="4040188" cy="639762"/>
          </a:xfrm>
        </p:spPr>
        <p:txBody>
          <a:bodyPr/>
          <a:lstStyle/>
          <a:p>
            <a:r>
              <a:rPr lang="en-US" dirty="0" smtClean="0"/>
              <a:t>Like…</a:t>
            </a:r>
            <a:endParaRPr lang="en-US" dirty="0"/>
          </a:p>
        </p:txBody>
      </p:sp>
      <p:sp>
        <p:nvSpPr>
          <p:cNvPr id="5" name="Content Placeholder 4"/>
          <p:cNvSpPr>
            <a:spLocks noGrp="1"/>
          </p:cNvSpPr>
          <p:nvPr>
            <p:ph sz="half" idx="2"/>
          </p:nvPr>
        </p:nvSpPr>
        <p:spPr>
          <a:xfrm>
            <a:off x="457200" y="2057400"/>
            <a:ext cx="4040188" cy="3951288"/>
          </a:xfrm>
        </p:spPr>
        <p:txBody>
          <a:bodyPr/>
          <a:lstStyle/>
          <a:p>
            <a:r>
              <a:rPr lang="en-US" dirty="0" smtClean="0"/>
              <a:t>Open class discussion</a:t>
            </a:r>
          </a:p>
          <a:p>
            <a:r>
              <a:rPr lang="en-US" dirty="0" smtClean="0"/>
              <a:t>Variety (slides, lecture, activities)</a:t>
            </a:r>
          </a:p>
          <a:p>
            <a:r>
              <a:rPr lang="en-US" dirty="0" smtClean="0"/>
              <a:t>Practical activities</a:t>
            </a:r>
          </a:p>
          <a:p>
            <a:endParaRPr lang="en-US" dirty="0"/>
          </a:p>
        </p:txBody>
      </p:sp>
      <p:sp>
        <p:nvSpPr>
          <p:cNvPr id="6" name="Text Placeholder 5"/>
          <p:cNvSpPr>
            <a:spLocks noGrp="1"/>
          </p:cNvSpPr>
          <p:nvPr>
            <p:ph type="body" sz="quarter" idx="3"/>
          </p:nvPr>
        </p:nvSpPr>
        <p:spPr>
          <a:xfrm>
            <a:off x="4645025" y="1371600"/>
            <a:ext cx="4041775" cy="639762"/>
          </a:xfrm>
        </p:spPr>
        <p:txBody>
          <a:bodyPr/>
          <a:lstStyle/>
          <a:p>
            <a:r>
              <a:rPr lang="en-US" dirty="0" smtClean="0"/>
              <a:t>Let’s work on…</a:t>
            </a:r>
            <a:endParaRPr lang="en-US" dirty="0"/>
          </a:p>
        </p:txBody>
      </p:sp>
      <p:sp>
        <p:nvSpPr>
          <p:cNvPr id="7" name="Content Placeholder 6"/>
          <p:cNvSpPr>
            <a:spLocks noGrp="1"/>
          </p:cNvSpPr>
          <p:nvPr>
            <p:ph sz="quarter" idx="4"/>
          </p:nvPr>
        </p:nvSpPr>
        <p:spPr>
          <a:xfrm>
            <a:off x="4645025" y="2057400"/>
            <a:ext cx="4041775" cy="3951288"/>
          </a:xfrm>
        </p:spPr>
        <p:txBody>
          <a:bodyPr/>
          <a:lstStyle/>
          <a:p>
            <a:r>
              <a:rPr lang="en-US" dirty="0" smtClean="0"/>
              <a:t>Keep class on track topic wise (save side comments for another time)</a:t>
            </a:r>
          </a:p>
          <a:p>
            <a:r>
              <a:rPr lang="en-US" dirty="0" smtClean="0"/>
              <a:t>Limit interruptions</a:t>
            </a:r>
          </a:p>
          <a:p>
            <a:r>
              <a:rPr lang="en-US" dirty="0" smtClean="0"/>
              <a:t>Class material available earlier</a:t>
            </a:r>
          </a:p>
          <a:p>
            <a:endParaRPr lang="en-US" dirty="0"/>
          </a:p>
        </p:txBody>
      </p:sp>
      <p:sp>
        <p:nvSpPr>
          <p:cNvPr id="8" name="Text Placeholder 3"/>
          <p:cNvSpPr txBox="1">
            <a:spLocks/>
          </p:cNvSpPr>
          <p:nvPr/>
        </p:nvSpPr>
        <p:spPr>
          <a:xfrm>
            <a:off x="533400" y="4267200"/>
            <a:ext cx="404018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Desired content…</a:t>
            </a:r>
            <a:endParaRPr lang="en-US" dirty="0"/>
          </a:p>
        </p:txBody>
      </p:sp>
      <p:sp>
        <p:nvSpPr>
          <p:cNvPr id="9" name="Content Placeholder 4"/>
          <p:cNvSpPr txBox="1">
            <a:spLocks/>
          </p:cNvSpPr>
          <p:nvPr/>
        </p:nvSpPr>
        <p:spPr>
          <a:xfrm>
            <a:off x="533400" y="4882356"/>
            <a:ext cx="8153400"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dirty="0" smtClean="0"/>
              <a:t>Practical techniques including lesson planning, effective presentation on boring topics, </a:t>
            </a:r>
            <a:r>
              <a:rPr lang="en-US" i="1" dirty="0" smtClean="0"/>
              <a:t>on the fly</a:t>
            </a:r>
            <a:r>
              <a:rPr lang="en-US" dirty="0" smtClean="0"/>
              <a:t> strategies, classroom management – motivation &amp; engagement</a:t>
            </a:r>
          </a:p>
          <a:p>
            <a:endParaRPr lang="en-US" dirty="0"/>
          </a:p>
        </p:txBody>
      </p:sp>
    </p:spTree>
    <p:extLst>
      <p:ext uri="{BB962C8B-B14F-4D97-AF65-F5344CB8AC3E}">
        <p14:creationId xmlns:p14="http://schemas.microsoft.com/office/powerpoint/2010/main" val="1544745273"/>
      </p:ext>
    </p:extLst>
  </p:cSld>
  <p:clrMapOvr>
    <a:masterClrMapping/>
  </p:clrMapOvr>
  <p:transition xmlns:p14="http://schemas.microsoft.com/office/powerpoint/2010/mai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Behaviorism cont’d</a:t>
            </a:r>
            <a:endParaRPr lang="en-US" dirty="0"/>
          </a:p>
        </p:txBody>
      </p:sp>
      <p:sp>
        <p:nvSpPr>
          <p:cNvPr id="3" name="Content Placeholder 2"/>
          <p:cNvSpPr>
            <a:spLocks noGrp="1"/>
          </p:cNvSpPr>
          <p:nvPr>
            <p:ph idx="1"/>
          </p:nvPr>
        </p:nvSpPr>
        <p:spPr/>
        <p:txBody>
          <a:bodyPr/>
          <a:lstStyle/>
          <a:p>
            <a:r>
              <a:rPr lang="en-US" dirty="0" smtClean="0"/>
              <a:t>Confined to observable and measurable behavior</a:t>
            </a:r>
          </a:p>
          <a:p>
            <a:r>
              <a:rPr lang="en-US" dirty="0" smtClean="0"/>
              <a:t>Classical &amp; operant </a:t>
            </a:r>
            <a:r>
              <a:rPr lang="en-US" dirty="0"/>
              <a:t>c</a:t>
            </a:r>
            <a:r>
              <a:rPr lang="en-US" dirty="0" smtClean="0"/>
              <a:t>onditioning</a:t>
            </a:r>
          </a:p>
          <a:p>
            <a:pPr lvl="1"/>
            <a:r>
              <a:rPr lang="en-US" dirty="0" smtClean="0"/>
              <a:t>Reflexes (Pavlov’s Dogs)</a:t>
            </a:r>
          </a:p>
          <a:p>
            <a:pPr lvl="1"/>
            <a:r>
              <a:rPr lang="en-US" dirty="0" smtClean="0"/>
              <a:t>Feedback/Reinforcement (Skinner’s Pigeon Box)</a:t>
            </a:r>
            <a:endParaRPr lang="en-US" dirty="0"/>
          </a:p>
        </p:txBody>
      </p:sp>
      <p:pic>
        <p:nvPicPr>
          <p:cNvPr id="9" name="Picture 8" descr="Screen Shot 2012-09-12 at 1.15.32 PM.png">
            <a:hlinkClick r:id="rId3"/>
          </p:cNvPr>
          <p:cNvPicPr>
            <a:picLocks noChangeAspect="1"/>
          </p:cNvPicPr>
          <p:nvPr/>
        </p:nvPicPr>
        <p:blipFill rotWithShape="1">
          <a:blip r:embed="rId4">
            <a:extLst>
              <a:ext uri="{28A0092B-C50C-407E-A947-70E740481C1C}">
                <a14:useLocalDpi xmlns:a14="http://schemas.microsoft.com/office/drawing/2010/main" val="0"/>
              </a:ext>
            </a:extLst>
          </a:blip>
          <a:srcRect l="4968"/>
          <a:stretch/>
        </p:blipFill>
        <p:spPr>
          <a:xfrm>
            <a:off x="5867400" y="4419600"/>
            <a:ext cx="2790085" cy="2189413"/>
          </a:xfrm>
          <a:prstGeom prst="rect">
            <a:avLst/>
          </a:prstGeom>
        </p:spPr>
      </p:pic>
    </p:spTree>
    <p:extLst>
      <p:ext uri="{BB962C8B-B14F-4D97-AF65-F5344CB8AC3E}">
        <p14:creationId xmlns:p14="http://schemas.microsoft.com/office/powerpoint/2010/main" val="33909847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Behaviorism in the classroom</a:t>
            </a:r>
            <a:endParaRPr lang="en-US" dirty="0"/>
          </a:p>
        </p:txBody>
      </p:sp>
      <p:sp>
        <p:nvSpPr>
          <p:cNvPr id="3" name="Content Placeholder 2"/>
          <p:cNvSpPr>
            <a:spLocks noGrp="1"/>
          </p:cNvSpPr>
          <p:nvPr>
            <p:ph idx="1"/>
          </p:nvPr>
        </p:nvSpPr>
        <p:spPr/>
        <p:txBody>
          <a:bodyPr>
            <a:normAutofit/>
          </a:bodyPr>
          <a:lstStyle/>
          <a:p>
            <a:r>
              <a:rPr lang="en-US" dirty="0" smtClean="0"/>
              <a:t>Rewards and punishments</a:t>
            </a:r>
          </a:p>
          <a:p>
            <a:r>
              <a:rPr lang="en-US" dirty="0" smtClean="0"/>
              <a:t>Responsibility for student learning rests squarely with the teacher</a:t>
            </a:r>
          </a:p>
          <a:p>
            <a:r>
              <a:rPr lang="en-US" dirty="0" smtClean="0"/>
              <a:t>Lecture-based, highly structured</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Critiques of behaviorism</a:t>
            </a:r>
            <a:endParaRPr lang="en-US" dirty="0"/>
          </a:p>
        </p:txBody>
      </p:sp>
      <p:sp>
        <p:nvSpPr>
          <p:cNvPr id="3" name="Content Placeholder 2"/>
          <p:cNvSpPr>
            <a:spLocks noGrp="1"/>
          </p:cNvSpPr>
          <p:nvPr>
            <p:ph idx="1"/>
          </p:nvPr>
        </p:nvSpPr>
        <p:spPr/>
        <p:txBody>
          <a:bodyPr/>
          <a:lstStyle/>
          <a:p>
            <a:r>
              <a:rPr lang="en-US" dirty="0" smtClean="0"/>
              <a:t>Does not account for processes taking place in the mind that cannot be observed</a:t>
            </a:r>
          </a:p>
          <a:p>
            <a:r>
              <a:rPr lang="en-US" dirty="0" smtClean="0"/>
              <a:t>Advocates for passive student learning in a teacher-centric environment</a:t>
            </a:r>
          </a:p>
          <a:p>
            <a:r>
              <a:rPr lang="en-US" dirty="0" smtClean="0"/>
              <a:t>One size fits all</a:t>
            </a:r>
          </a:p>
          <a:p>
            <a:r>
              <a:rPr lang="en-US" dirty="0" smtClean="0"/>
              <a:t>Knowledge itself is given and absolute</a:t>
            </a:r>
          </a:p>
          <a:p>
            <a:r>
              <a:rPr lang="en-US" dirty="0" smtClean="0"/>
              <a:t>Programmed instruction &amp; teacher-proofing</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Cognitivism</a:t>
            </a:r>
            <a:endParaRPr lang="en-US" dirty="0"/>
          </a:p>
        </p:txBody>
      </p:sp>
      <p:sp>
        <p:nvSpPr>
          <p:cNvPr id="8" name="Content Placeholder 7"/>
          <p:cNvSpPr>
            <a:spLocks noGrp="1"/>
          </p:cNvSpPr>
          <p:nvPr>
            <p:ph idx="1"/>
          </p:nvPr>
        </p:nvSpPr>
        <p:spPr/>
        <p:txBody>
          <a:bodyPr/>
          <a:lstStyle/>
          <a:p>
            <a:r>
              <a:rPr lang="en-US" dirty="0" smtClean="0"/>
              <a:t>Grew in response to Behaviorism in an effort to better understand the mental processes behind learning</a:t>
            </a:r>
          </a:p>
          <a:p>
            <a:r>
              <a:rPr lang="en-US" dirty="0" smtClean="0"/>
              <a:t>Knowledge is stored cognitively as symbols</a:t>
            </a:r>
          </a:p>
          <a:p>
            <a:r>
              <a:rPr lang="en-US" dirty="0" smtClean="0"/>
              <a:t>Learning is the process of connecting symbols in a meaningful &amp; memorable way</a:t>
            </a:r>
          </a:p>
          <a:p>
            <a:r>
              <a:rPr lang="en-US" dirty="0" smtClean="0"/>
              <a:t>Studies focused on the mental processes that facilitate symbol connection</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Cognitivism</a:t>
            </a:r>
            <a:r>
              <a:rPr lang="en-US" dirty="0" smtClean="0"/>
              <a:t> cont’d</a:t>
            </a:r>
            <a:endParaRPr lang="en-US" dirty="0"/>
          </a:p>
        </p:txBody>
      </p:sp>
      <p:sp>
        <p:nvSpPr>
          <p:cNvPr id="3" name="Content Placeholder 2"/>
          <p:cNvSpPr>
            <a:spLocks noGrp="1"/>
          </p:cNvSpPr>
          <p:nvPr>
            <p:ph idx="1"/>
          </p:nvPr>
        </p:nvSpPr>
        <p:spPr/>
        <p:txBody>
          <a:bodyPr/>
          <a:lstStyle/>
          <a:p>
            <a:r>
              <a:rPr lang="en-US" dirty="0" smtClean="0"/>
              <a:t>Discovery learning</a:t>
            </a:r>
          </a:p>
          <a:p>
            <a:pPr lvl="1"/>
            <a:r>
              <a:rPr lang="en-US" dirty="0" smtClean="0"/>
              <a:t>Teach powerful concepts</a:t>
            </a:r>
          </a:p>
          <a:p>
            <a:pPr lvl="1"/>
            <a:endParaRPr lang="en-US" dirty="0" smtClean="0"/>
          </a:p>
          <a:p>
            <a:pPr lvl="1"/>
            <a:endParaRPr lang="en-US" dirty="0" smtClean="0"/>
          </a:p>
          <a:p>
            <a:pPr lvl="1"/>
            <a:r>
              <a:rPr lang="en-US" dirty="0" smtClean="0"/>
              <a:t>Instead of drilling facts, teach the </a:t>
            </a:r>
            <a:r>
              <a:rPr lang="en-US" i="1" dirty="0" smtClean="0"/>
              <a:t>concept </a:t>
            </a:r>
            <a:r>
              <a:rPr lang="en-US" dirty="0" smtClean="0"/>
              <a:t>of addition</a:t>
            </a:r>
          </a:p>
          <a:p>
            <a:pPr lvl="1"/>
            <a:r>
              <a:rPr lang="en-US" dirty="0" smtClean="0"/>
              <a:t>Transfer to many different situations</a:t>
            </a:r>
            <a:endParaRPr lang="en-US" dirty="0"/>
          </a:p>
        </p:txBody>
      </p:sp>
      <p:sp>
        <p:nvSpPr>
          <p:cNvPr id="6" name="TextBox 5"/>
          <p:cNvSpPr txBox="1"/>
          <p:nvPr/>
        </p:nvSpPr>
        <p:spPr>
          <a:xfrm>
            <a:off x="304800" y="2854404"/>
            <a:ext cx="2286000" cy="1107996"/>
          </a:xfrm>
          <a:prstGeom prst="rect">
            <a:avLst/>
          </a:prstGeom>
          <a:noFill/>
        </p:spPr>
        <p:txBody>
          <a:bodyPr wrap="square" rtlCol="0">
            <a:spAutoFit/>
          </a:bodyPr>
          <a:lstStyle/>
          <a:p>
            <a:pPr lvl="2">
              <a:buNone/>
            </a:pPr>
            <a:r>
              <a:rPr lang="en-US" sz="2400" dirty="0" smtClean="0"/>
              <a:t>1 + 1 = 2</a:t>
            </a:r>
          </a:p>
          <a:p>
            <a:pPr lvl="2">
              <a:buNone/>
            </a:pPr>
            <a:r>
              <a:rPr lang="en-US" sz="2400" dirty="0" smtClean="0"/>
              <a:t>1 + 2 = 3</a:t>
            </a:r>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Cognitivism</a:t>
            </a:r>
            <a:r>
              <a:rPr lang="en-US" dirty="0" smtClean="0"/>
              <a:t> in the classroom</a:t>
            </a:r>
            <a:endParaRPr lang="en-US" dirty="0"/>
          </a:p>
        </p:txBody>
      </p:sp>
      <p:sp>
        <p:nvSpPr>
          <p:cNvPr id="3" name="Content Placeholder 2"/>
          <p:cNvSpPr>
            <a:spLocks noGrp="1"/>
          </p:cNvSpPr>
          <p:nvPr>
            <p:ph idx="1"/>
          </p:nvPr>
        </p:nvSpPr>
        <p:spPr/>
        <p:txBody>
          <a:bodyPr/>
          <a:lstStyle/>
          <a:p>
            <a:r>
              <a:rPr lang="en-US" dirty="0" smtClean="0"/>
              <a:t>Inquiry-oriented projects</a:t>
            </a:r>
          </a:p>
          <a:p>
            <a:r>
              <a:rPr lang="en-US" dirty="0" smtClean="0"/>
              <a:t>Opportunities for the testing of hypotheses</a:t>
            </a:r>
          </a:p>
          <a:p>
            <a:r>
              <a:rPr lang="en-US" dirty="0" smtClean="0"/>
              <a:t>Curiosity encouraged</a:t>
            </a:r>
          </a:p>
          <a:p>
            <a:r>
              <a:rPr lang="en-US" dirty="0" smtClean="0"/>
              <a:t>Staged scaffolding</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Critiques of </a:t>
            </a:r>
            <a:r>
              <a:rPr lang="en-US" dirty="0" err="1" smtClean="0"/>
              <a:t>cognitivism</a:t>
            </a:r>
            <a:endParaRPr lang="en-US" dirty="0"/>
          </a:p>
        </p:txBody>
      </p:sp>
      <p:sp>
        <p:nvSpPr>
          <p:cNvPr id="3" name="Content Placeholder 2"/>
          <p:cNvSpPr>
            <a:spLocks noGrp="1"/>
          </p:cNvSpPr>
          <p:nvPr>
            <p:ph idx="1"/>
          </p:nvPr>
        </p:nvSpPr>
        <p:spPr/>
        <p:txBody>
          <a:bodyPr/>
          <a:lstStyle/>
          <a:p>
            <a:r>
              <a:rPr lang="en-US" dirty="0" smtClean="0"/>
              <a:t>Like Behaviorism, knowledge itself is given and absolute</a:t>
            </a:r>
          </a:p>
          <a:p>
            <a:r>
              <a:rPr lang="en-US" dirty="0" smtClean="0"/>
              <a:t>Input – Process – Output model is mechanistic and deterministic</a:t>
            </a:r>
          </a:p>
          <a:p>
            <a:r>
              <a:rPr lang="en-US" dirty="0" smtClean="0"/>
              <a:t>Does not account enough for individuality</a:t>
            </a:r>
          </a:p>
          <a:p>
            <a:r>
              <a:rPr lang="en-US" dirty="0" smtClean="0"/>
              <a:t>Little emphasis on affective characteristics (</a:t>
            </a:r>
            <a:r>
              <a:rPr lang="en-US" i="1" dirty="0" smtClean="0"/>
              <a:t>especially motivation</a:t>
            </a:r>
            <a:r>
              <a:rPr lang="en-US" dirty="0" smtClean="0"/>
              <a:t>)</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Humanism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a person </a:t>
            </a:r>
            <a:r>
              <a:rPr lang="en-US" b="1" dirty="0" smtClean="0"/>
              <a:t>FEELS</a:t>
            </a:r>
            <a:r>
              <a:rPr lang="en-US" dirty="0" smtClean="0"/>
              <a:t> about learning is as important as how the person thinks or even behaves (emphasis on affective nature of learning)</a:t>
            </a:r>
          </a:p>
          <a:p>
            <a:r>
              <a:rPr lang="en-US" dirty="0" smtClean="0"/>
              <a:t>Concerned with the idea of </a:t>
            </a:r>
            <a:r>
              <a:rPr lang="en-US" b="1" dirty="0" smtClean="0"/>
              <a:t>SELF-ACTUALIZATION</a:t>
            </a:r>
            <a:r>
              <a:rPr lang="en-US" dirty="0" smtClean="0"/>
              <a:t>, the growth of a person to achieve whatever degree of individual satisfaction they are capable of achieving (</a:t>
            </a:r>
            <a:r>
              <a:rPr lang="en-US" i="1" dirty="0" smtClean="0"/>
              <a:t>motivation is key</a:t>
            </a:r>
            <a:r>
              <a:rPr lang="en-US" dirty="0" smtClean="0"/>
              <a:t>)</a:t>
            </a:r>
          </a:p>
          <a:p>
            <a:r>
              <a:rPr lang="en-US" dirty="0" smtClean="0"/>
              <a:t>Content must have a personal meaning to the learner or it will not be learned</a:t>
            </a:r>
          </a:p>
          <a:p>
            <a:r>
              <a:rPr lang="en-US" dirty="0" smtClean="0"/>
              <a:t>Everyone has the ability to learn; develop self-efficacy by providing opportunities for success</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Humanism in the classroom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humanistic teacher creates an educational environment that fosters</a:t>
            </a:r>
          </a:p>
          <a:p>
            <a:pPr lvl="1"/>
            <a:r>
              <a:rPr lang="en-US" dirty="0" smtClean="0"/>
              <a:t>self-development and self-efficacy</a:t>
            </a:r>
          </a:p>
          <a:p>
            <a:pPr lvl="1"/>
            <a:r>
              <a:rPr lang="en-US" dirty="0"/>
              <a:t>c</a:t>
            </a:r>
            <a:r>
              <a:rPr lang="en-US" dirty="0" smtClean="0"/>
              <a:t>ooperation</a:t>
            </a:r>
          </a:p>
          <a:p>
            <a:pPr lvl="1"/>
            <a:r>
              <a:rPr lang="en-US" dirty="0"/>
              <a:t>p</a:t>
            </a:r>
            <a:r>
              <a:rPr lang="en-US" dirty="0" smtClean="0"/>
              <a:t>ositive communications</a:t>
            </a:r>
          </a:p>
          <a:p>
            <a:pPr lvl="1"/>
            <a:r>
              <a:rPr lang="en-US" dirty="0" smtClean="0"/>
              <a:t>personalization of information</a:t>
            </a:r>
          </a:p>
          <a:p>
            <a:r>
              <a:rPr lang="en-US" dirty="0" smtClean="0"/>
              <a:t>Student-centered; teacher is a facilitator who advises students on how to develop to their full potential</a:t>
            </a:r>
          </a:p>
          <a:p>
            <a:r>
              <a:rPr lang="en-US" dirty="0" smtClean="0"/>
              <a:t>Student-directed learning (determine own learning objectives); relevance</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Critiques of humanism</a:t>
            </a:r>
            <a:endParaRPr lang="en-US" dirty="0"/>
          </a:p>
        </p:txBody>
      </p:sp>
      <p:sp>
        <p:nvSpPr>
          <p:cNvPr id="3" name="Content Placeholder 2"/>
          <p:cNvSpPr>
            <a:spLocks noGrp="1"/>
          </p:cNvSpPr>
          <p:nvPr>
            <p:ph idx="1"/>
          </p:nvPr>
        </p:nvSpPr>
        <p:spPr/>
        <p:txBody>
          <a:bodyPr/>
          <a:lstStyle/>
          <a:p>
            <a:r>
              <a:rPr lang="en-US" dirty="0" smtClean="0"/>
              <a:t>Suggests that knowledge is neither given nor absolute</a:t>
            </a:r>
          </a:p>
          <a:p>
            <a:r>
              <a:rPr lang="en-US" dirty="0" smtClean="0"/>
              <a:t>Often seen as less rigorous than traditional approaches to instruction</a:t>
            </a:r>
          </a:p>
          <a:p>
            <a:r>
              <a:rPr lang="en-US" dirty="0" smtClean="0"/>
              <a:t>Does not fit well with traditional age grouping and rigid terms/semesters that do not provide a flexible timeframe for learning</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theories</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419600" y="2362200"/>
            <a:ext cx="3810000" cy="3657600"/>
          </a:xfrm>
          <a:prstGeom prst="rect">
            <a:avLst/>
          </a:prstGeom>
        </p:spPr>
      </p:pic>
      <p:sp>
        <p:nvSpPr>
          <p:cNvPr id="5" name="TextBox 4"/>
          <p:cNvSpPr txBox="1"/>
          <p:nvPr/>
        </p:nvSpPr>
        <p:spPr>
          <a:xfrm>
            <a:off x="1066800" y="1219200"/>
            <a:ext cx="7086600" cy="584776"/>
          </a:xfrm>
          <a:prstGeom prst="rect">
            <a:avLst/>
          </a:prstGeom>
          <a:noFill/>
        </p:spPr>
        <p:txBody>
          <a:bodyPr wrap="square" rtlCol="0">
            <a:spAutoFit/>
          </a:bodyPr>
          <a:lstStyle/>
          <a:p>
            <a:r>
              <a:rPr lang="en-US" sz="3200" dirty="0"/>
              <a:t>w</a:t>
            </a:r>
            <a:r>
              <a:rPr lang="en-US" sz="3200" dirty="0" smtClean="0"/>
              <a:t>hat to you think about learning?</a:t>
            </a:r>
            <a:endParaRPr lang="en-US" sz="3200" dirty="0"/>
          </a:p>
        </p:txBody>
      </p:sp>
    </p:spTree>
    <p:extLst>
      <p:ext uri="{BB962C8B-B14F-4D97-AF65-F5344CB8AC3E}">
        <p14:creationId xmlns:p14="http://schemas.microsoft.com/office/powerpoint/2010/main" val="76577372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010" y="558270"/>
            <a:ext cx="5986686" cy="523220"/>
          </a:xfrm>
          <a:prstGeom prst="rect">
            <a:avLst/>
          </a:prstGeom>
          <a:noFill/>
        </p:spPr>
        <p:txBody>
          <a:bodyPr wrap="square" rtlCol="0">
            <a:spAutoFit/>
          </a:bodyPr>
          <a:lstStyle/>
          <a:p>
            <a:r>
              <a:rPr lang="en-US" sz="2800" i="1" dirty="0" smtClean="0"/>
              <a:t>what is a teaching philosophy?</a:t>
            </a:r>
            <a:endParaRPr lang="en-US" sz="2800" i="1" dirty="0"/>
          </a:p>
        </p:txBody>
      </p:sp>
      <p:sp>
        <p:nvSpPr>
          <p:cNvPr id="5" name="TextBox 4"/>
          <p:cNvSpPr txBox="1"/>
          <p:nvPr/>
        </p:nvSpPr>
        <p:spPr>
          <a:xfrm>
            <a:off x="2595626" y="1744594"/>
            <a:ext cx="6028551" cy="2554545"/>
          </a:xfrm>
          <a:prstGeom prst="rect">
            <a:avLst/>
          </a:prstGeom>
          <a:noFill/>
        </p:spPr>
        <p:txBody>
          <a:bodyPr wrap="square" rtlCol="0">
            <a:spAutoFit/>
          </a:bodyPr>
          <a:lstStyle/>
          <a:p>
            <a:pPr algn="r"/>
            <a:r>
              <a:rPr lang="en-US" sz="3200" dirty="0" smtClean="0"/>
              <a:t>an expression of individual values about teaching</a:t>
            </a:r>
          </a:p>
          <a:p>
            <a:pPr algn="r"/>
            <a:endParaRPr lang="en-US" sz="3200" dirty="0" smtClean="0"/>
          </a:p>
          <a:p>
            <a:pPr algn="r"/>
            <a:r>
              <a:rPr lang="en-US" sz="3200" dirty="0" smtClean="0"/>
              <a:t>a personal portrait of the writer’s view of teaching</a:t>
            </a:r>
            <a:endParaRPr lang="en-US" sz="3200" dirty="0"/>
          </a:p>
        </p:txBody>
      </p:sp>
    </p:spTree>
    <p:extLst>
      <p:ext uri="{BB962C8B-B14F-4D97-AF65-F5344CB8AC3E}">
        <p14:creationId xmlns:p14="http://schemas.microsoft.com/office/powerpoint/2010/main" val="397476552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14" y="497616"/>
            <a:ext cx="8418167" cy="5573571"/>
          </a:xfrm>
        </p:spPr>
        <p:txBody>
          <a:bodyPr>
            <a:normAutofit/>
          </a:bodyPr>
          <a:lstStyle/>
          <a:p>
            <a:pPr marL="0" indent="0">
              <a:buNone/>
            </a:pPr>
            <a:r>
              <a:rPr lang="en-US" sz="2800" i="1" dirty="0" smtClean="0">
                <a:solidFill>
                  <a:srgbClr val="000000"/>
                </a:solidFill>
                <a:latin typeface="+mn-lt"/>
              </a:rPr>
              <a:t>answers questions such as:</a:t>
            </a:r>
          </a:p>
        </p:txBody>
      </p:sp>
      <p:graphicFrame>
        <p:nvGraphicFramePr>
          <p:cNvPr id="5" name="Table 4"/>
          <p:cNvGraphicFramePr>
            <a:graphicFrameLocks noGrp="1"/>
          </p:cNvGraphicFramePr>
          <p:nvPr>
            <p:extLst>
              <p:ext uri="{D42A27DB-BD31-4B8C-83A1-F6EECF244321}">
                <p14:modId xmlns:p14="http://schemas.microsoft.com/office/powerpoint/2010/main" val="2635727834"/>
              </p:ext>
            </p:extLst>
          </p:nvPr>
        </p:nvGraphicFramePr>
        <p:xfrm>
          <a:off x="854161" y="1303231"/>
          <a:ext cx="7602556" cy="4971244"/>
        </p:xfrm>
        <a:graphic>
          <a:graphicData uri="http://schemas.openxmlformats.org/drawingml/2006/table">
            <a:tbl>
              <a:tblPr bandRow="1">
                <a:tableStyleId>{8EC20E35-A176-4012-BC5E-935CFFF8708E}</a:tableStyleId>
              </a:tblPr>
              <a:tblGrid>
                <a:gridCol w="7602556"/>
              </a:tblGrid>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why do I teach?</a:t>
                      </a:r>
                      <a:endParaRPr lang="en-US" sz="2400" dirty="0" smtClean="0">
                        <a:solidFill>
                          <a:schemeClr val="tx1"/>
                        </a:solidFill>
                      </a:endParaRPr>
                    </a:p>
                  </a:txBody>
                  <a:tcPr/>
                </a:tc>
              </a:tr>
              <a:tr h="496662">
                <a:tc>
                  <a:txBody>
                    <a:bodyPr/>
                    <a:lstStyle/>
                    <a:p>
                      <a:pPr marL="0" lvl="0" indent="-57150">
                        <a:buNone/>
                      </a:pPr>
                      <a:r>
                        <a:rPr lang="en-US" sz="2400" dirty="0" smtClean="0"/>
                        <a:t>what motivates me to be an instruction librarian?</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do I expect to be the outcomes of my teaching?</a:t>
                      </a:r>
                      <a:endParaRPr lang="en-US" sz="2400" dirty="0" smtClean="0">
                        <a:solidFill>
                          <a:schemeClr val="tx1"/>
                        </a:solidFill>
                      </a:endParaRPr>
                    </a:p>
                  </a:txBody>
                  <a:tcPr/>
                </a:tc>
              </a:tr>
              <a:tr h="89399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how do my skills and efforts support a larger strategy of information literacy? </a:t>
                      </a:r>
                      <a:r>
                        <a:rPr lang="en-US" sz="1800" dirty="0" smtClean="0"/>
                        <a:t>(e.g. reference, collection development, outreach…)</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how do I know when I have taught successfully?</a:t>
                      </a:r>
                      <a:endParaRPr lang="en-US" sz="2400" dirty="0" smtClean="0">
                        <a:solidFill>
                          <a:schemeClr val="tx1"/>
                        </a:solidFill>
                      </a:endParaRPr>
                    </a:p>
                  </a:txBody>
                  <a:tcPr/>
                </a:tc>
              </a:tr>
              <a:tr h="89399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habits, attitudes, or methods mark my most successful teaching achievements?</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standards or code of ethics guide me?</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theme(s) pervade(s) my teaching?</a:t>
                      </a:r>
                      <a:endParaRPr lang="en-US" sz="2400" dirty="0" smtClean="0">
                        <a:solidFill>
                          <a:schemeClr val="tx1"/>
                        </a:solidFill>
                      </a:endParaRPr>
                    </a:p>
                  </a:txBody>
                  <a:tcPr/>
                </a:tc>
              </a:tr>
            </a:tbl>
          </a:graphicData>
        </a:graphic>
      </p:graphicFrame>
    </p:spTree>
    <p:extLst>
      <p:ext uri="{BB962C8B-B14F-4D97-AF65-F5344CB8AC3E}">
        <p14:creationId xmlns:p14="http://schemas.microsoft.com/office/powerpoint/2010/main" val="247134967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14" y="497616"/>
            <a:ext cx="8418167" cy="5573571"/>
          </a:xfrm>
        </p:spPr>
        <p:txBody>
          <a:bodyPr>
            <a:normAutofit/>
          </a:bodyPr>
          <a:lstStyle/>
          <a:p>
            <a:pPr marL="0" indent="0">
              <a:buNone/>
            </a:pPr>
            <a:r>
              <a:rPr lang="en-US" sz="2800" i="1" dirty="0" smtClean="0">
                <a:solidFill>
                  <a:srgbClr val="000000"/>
                </a:solidFill>
                <a:latin typeface="+mn-lt"/>
              </a:rPr>
              <a:t>answers questions such as:</a:t>
            </a:r>
          </a:p>
        </p:txBody>
      </p:sp>
      <p:graphicFrame>
        <p:nvGraphicFramePr>
          <p:cNvPr id="5" name="Table 4"/>
          <p:cNvGraphicFramePr>
            <a:graphicFrameLocks noGrp="1"/>
          </p:cNvGraphicFramePr>
          <p:nvPr>
            <p:extLst>
              <p:ext uri="{D42A27DB-BD31-4B8C-83A1-F6EECF244321}">
                <p14:modId xmlns:p14="http://schemas.microsoft.com/office/powerpoint/2010/main" val="2652491883"/>
              </p:ext>
            </p:extLst>
          </p:nvPr>
        </p:nvGraphicFramePr>
        <p:xfrm>
          <a:off x="854161" y="1303231"/>
          <a:ext cx="7602556" cy="4971244"/>
        </p:xfrm>
        <a:graphic>
          <a:graphicData uri="http://schemas.openxmlformats.org/drawingml/2006/table">
            <a:tbl>
              <a:tblPr bandRow="1">
                <a:tableStyleId>{8EC20E35-A176-4012-BC5E-935CFFF8708E}</a:tableStyleId>
              </a:tblPr>
              <a:tblGrid>
                <a:gridCol w="7602556"/>
              </a:tblGrid>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why do I teach?</a:t>
                      </a:r>
                      <a:endParaRPr lang="en-US" sz="2400" dirty="0" smtClean="0">
                        <a:solidFill>
                          <a:schemeClr val="tx1"/>
                        </a:solidFill>
                      </a:endParaRPr>
                    </a:p>
                  </a:txBody>
                  <a:tcPr/>
                </a:tc>
              </a:tr>
              <a:tr h="496662">
                <a:tc>
                  <a:txBody>
                    <a:bodyPr/>
                    <a:lstStyle/>
                    <a:p>
                      <a:pPr marL="0" lvl="0" indent="-57150">
                        <a:buNone/>
                      </a:pPr>
                      <a:r>
                        <a:rPr lang="en-US" sz="2400" dirty="0" smtClean="0"/>
                        <a:t>what motivates me to be an instruction librarian?</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do I expect to be the outcomes of my teaching?</a:t>
                      </a:r>
                      <a:endParaRPr lang="en-US" sz="2400" dirty="0" smtClean="0">
                        <a:solidFill>
                          <a:schemeClr val="tx1"/>
                        </a:solidFill>
                      </a:endParaRPr>
                    </a:p>
                  </a:txBody>
                  <a:tcPr/>
                </a:tc>
              </a:tr>
              <a:tr h="89399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how do my skills and efforts support a larger strategy of information literacy? </a:t>
                      </a:r>
                      <a:r>
                        <a:rPr lang="en-US" sz="1800" dirty="0" smtClean="0"/>
                        <a:t>(e.g. reference, collection development, outreach…)</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how do I know when I have taught successfully?</a:t>
                      </a:r>
                      <a:endParaRPr lang="en-US" sz="2400" dirty="0" smtClean="0">
                        <a:solidFill>
                          <a:schemeClr val="tx1"/>
                        </a:solidFill>
                      </a:endParaRPr>
                    </a:p>
                  </a:txBody>
                  <a:tcPr/>
                </a:tc>
              </a:tr>
              <a:tr h="89399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habits, attitudes, or methods mark my most successful teaching achievements?</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standards or code of ethics guide me?</a:t>
                      </a:r>
                      <a:endParaRPr lang="en-US" sz="2400" dirty="0" smtClean="0">
                        <a:solidFill>
                          <a:schemeClr val="tx1"/>
                        </a:solidFill>
                      </a:endParaRPr>
                    </a:p>
                  </a:txBody>
                  <a:tcPr/>
                </a:tc>
              </a:tr>
              <a:tr h="49666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what theme(s) pervade(s) my teaching?</a:t>
                      </a:r>
                      <a:endParaRPr lang="en-US" sz="2400" dirty="0" smtClean="0">
                        <a:solidFill>
                          <a:schemeClr val="tx1"/>
                        </a:solidFill>
                      </a:endParaRPr>
                    </a:p>
                  </a:txBody>
                  <a:tcPr/>
                </a:tc>
              </a:tr>
            </a:tbl>
          </a:graphicData>
        </a:graphic>
      </p:graphicFrame>
      <p:sp>
        <p:nvSpPr>
          <p:cNvPr id="2" name="Rounded Rectangle 1"/>
          <p:cNvSpPr/>
          <p:nvPr/>
        </p:nvSpPr>
        <p:spPr>
          <a:xfrm>
            <a:off x="5456397" y="195395"/>
            <a:ext cx="3000320" cy="97697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5 minute free-write</a:t>
            </a:r>
            <a:endParaRPr lang="en-US" dirty="0"/>
          </a:p>
        </p:txBody>
      </p:sp>
    </p:spTree>
    <p:extLst>
      <p:ext uri="{BB962C8B-B14F-4D97-AF65-F5344CB8AC3E}">
        <p14:creationId xmlns:p14="http://schemas.microsoft.com/office/powerpoint/2010/main" val="38721378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a:t>
            </a:r>
            <a:r>
              <a:rPr lang="en-US" sz="3200" dirty="0" smtClean="0"/>
              <a:t>riting a teaching philosophy statement</a:t>
            </a:r>
            <a:endParaRPr lang="en-US" sz="3200" dirty="0"/>
          </a:p>
        </p:txBody>
      </p:sp>
      <p:sp>
        <p:nvSpPr>
          <p:cNvPr id="3" name="Content Placeholder 2"/>
          <p:cNvSpPr>
            <a:spLocks noGrp="1"/>
          </p:cNvSpPr>
          <p:nvPr>
            <p:ph idx="1"/>
          </p:nvPr>
        </p:nvSpPr>
        <p:spPr/>
        <p:txBody>
          <a:bodyPr/>
          <a:lstStyle/>
          <a:p>
            <a:r>
              <a:rPr lang="en-US" sz="2800" dirty="0">
                <a:solidFill>
                  <a:srgbClr val="000000"/>
                </a:solidFill>
                <a:latin typeface="+mn-lt"/>
              </a:rPr>
              <a:t>w</a:t>
            </a:r>
            <a:r>
              <a:rPr lang="en-US" sz="2800" dirty="0" smtClean="0">
                <a:solidFill>
                  <a:srgbClr val="000000"/>
                </a:solidFill>
                <a:latin typeface="+mn-lt"/>
              </a:rPr>
              <a:t>hat are my objectives as an instruction librarian?</a:t>
            </a:r>
          </a:p>
          <a:p>
            <a:r>
              <a:rPr lang="en-US" sz="2800" dirty="0">
                <a:solidFill>
                  <a:srgbClr val="000000"/>
                </a:solidFill>
                <a:latin typeface="+mn-lt"/>
              </a:rPr>
              <a:t>w</a:t>
            </a:r>
            <a:r>
              <a:rPr lang="en-US" sz="2800" dirty="0" smtClean="0">
                <a:solidFill>
                  <a:srgbClr val="000000"/>
                </a:solidFill>
                <a:latin typeface="+mn-lt"/>
              </a:rPr>
              <a:t>hat method(s) should I use to achieve (work toward) those objectives?</a:t>
            </a:r>
          </a:p>
          <a:p>
            <a:r>
              <a:rPr lang="en-US" sz="2800" dirty="0">
                <a:solidFill>
                  <a:srgbClr val="000000"/>
                </a:solidFill>
                <a:latin typeface="+mn-lt"/>
              </a:rPr>
              <a:t>h</a:t>
            </a:r>
            <a:r>
              <a:rPr lang="en-US" sz="2800" dirty="0" smtClean="0">
                <a:solidFill>
                  <a:srgbClr val="000000"/>
                </a:solidFill>
                <a:latin typeface="+mn-lt"/>
              </a:rPr>
              <a:t>ow shall I measure my effectiveness?</a:t>
            </a:r>
          </a:p>
          <a:p>
            <a:r>
              <a:rPr lang="en-US" sz="2800" dirty="0">
                <a:solidFill>
                  <a:srgbClr val="000000"/>
                </a:solidFill>
                <a:latin typeface="+mn-lt"/>
              </a:rPr>
              <a:t>h</a:t>
            </a:r>
            <a:r>
              <a:rPr lang="en-US" sz="2800" dirty="0" smtClean="0">
                <a:solidFill>
                  <a:srgbClr val="000000"/>
                </a:solidFill>
                <a:latin typeface="+mn-lt"/>
              </a:rPr>
              <a:t>ow do I justify my values?</a:t>
            </a:r>
          </a:p>
          <a:p>
            <a:endParaRPr lang="en-US" dirty="0"/>
          </a:p>
        </p:txBody>
      </p:sp>
    </p:spTree>
    <p:extLst>
      <p:ext uri="{BB962C8B-B14F-4D97-AF65-F5344CB8AC3E}">
        <p14:creationId xmlns:p14="http://schemas.microsoft.com/office/powerpoint/2010/main" val="24257833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0"/>
            <a:ext cx="8749772" cy="1600200"/>
          </a:xfrm>
        </p:spPr>
        <p:txBody>
          <a:bodyPr/>
          <a:lstStyle/>
          <a:p>
            <a:r>
              <a:rPr lang="en-US" sz="3000" dirty="0"/>
              <a:t>w</a:t>
            </a:r>
            <a:r>
              <a:rPr lang="en-US" sz="3000" dirty="0" smtClean="0"/>
              <a:t>hat are my objectives as an instruction librarian?</a:t>
            </a:r>
            <a:endParaRPr lang="en-US" sz="3000" dirty="0"/>
          </a:p>
        </p:txBody>
      </p:sp>
      <p:sp>
        <p:nvSpPr>
          <p:cNvPr id="3" name="Content Placeholder 2"/>
          <p:cNvSpPr>
            <a:spLocks noGrp="1"/>
          </p:cNvSpPr>
          <p:nvPr>
            <p:ph idx="1"/>
          </p:nvPr>
        </p:nvSpPr>
        <p:spPr/>
        <p:txBody>
          <a:bodyPr/>
          <a:lstStyle/>
          <a:p>
            <a:r>
              <a:rPr lang="en-US" dirty="0">
                <a:solidFill>
                  <a:srgbClr val="000000"/>
                </a:solidFill>
                <a:latin typeface="+mn-lt"/>
              </a:rPr>
              <a:t>w</a:t>
            </a:r>
            <a:r>
              <a:rPr lang="en-US" dirty="0" smtClean="0">
                <a:solidFill>
                  <a:srgbClr val="000000"/>
                </a:solidFill>
                <a:latin typeface="+mn-lt"/>
              </a:rPr>
              <a:t>hat higher-order thinking skills do I want to develop in students? (analytic, problem-solving, creativity, ability to synthesize information, ability to evaluate information…)</a:t>
            </a:r>
          </a:p>
          <a:p>
            <a:r>
              <a:rPr lang="en-US" dirty="0">
                <a:solidFill>
                  <a:srgbClr val="000000"/>
                </a:solidFill>
                <a:latin typeface="+mn-lt"/>
              </a:rPr>
              <a:t>w</a:t>
            </a:r>
            <a:r>
              <a:rPr lang="en-US" dirty="0" smtClean="0">
                <a:solidFill>
                  <a:srgbClr val="000000"/>
                </a:solidFill>
                <a:latin typeface="+mn-lt"/>
              </a:rPr>
              <a:t>hat values do I want students to develop? (lifelong love of learning, self-confidence, …)</a:t>
            </a:r>
          </a:p>
          <a:p>
            <a:r>
              <a:rPr lang="en-US" dirty="0">
                <a:solidFill>
                  <a:srgbClr val="000000"/>
                </a:solidFill>
                <a:latin typeface="+mn-lt"/>
              </a:rPr>
              <a:t>h</a:t>
            </a:r>
            <a:r>
              <a:rPr lang="en-US" dirty="0" smtClean="0">
                <a:solidFill>
                  <a:srgbClr val="000000"/>
                </a:solidFill>
                <a:latin typeface="+mn-lt"/>
              </a:rPr>
              <a:t>ow does my instruction contribute to their career preparation?</a:t>
            </a:r>
          </a:p>
          <a:p>
            <a:endParaRPr lang="en-US" dirty="0"/>
          </a:p>
        </p:txBody>
      </p:sp>
      <p:sp>
        <p:nvSpPr>
          <p:cNvPr id="4" name="TextBox 3"/>
          <p:cNvSpPr txBox="1"/>
          <p:nvPr/>
        </p:nvSpPr>
        <p:spPr>
          <a:xfrm>
            <a:off x="4088808" y="5741442"/>
            <a:ext cx="4800515" cy="769441"/>
          </a:xfrm>
          <a:prstGeom prst="rect">
            <a:avLst/>
          </a:prstGeom>
          <a:noFill/>
        </p:spPr>
        <p:txBody>
          <a:bodyPr wrap="square" rtlCol="0">
            <a:spAutoFit/>
          </a:bodyPr>
          <a:lstStyle/>
          <a:p>
            <a:pPr algn="r"/>
            <a:r>
              <a:rPr lang="en-US" sz="1400" dirty="0"/>
              <a:t>Angelo, </a:t>
            </a:r>
            <a:r>
              <a:rPr lang="en-US" sz="1400" dirty="0" smtClean="0"/>
              <a:t>T. </a:t>
            </a:r>
            <a:r>
              <a:rPr lang="en-US" sz="1400" dirty="0"/>
              <a:t>A. </a:t>
            </a:r>
            <a:r>
              <a:rPr lang="en-US" sz="1400" dirty="0" smtClean="0"/>
              <a:t>&amp; Cross, K.P. (1993). Teaching </a:t>
            </a:r>
            <a:r>
              <a:rPr lang="en-US" sz="1400" dirty="0"/>
              <a:t>g</a:t>
            </a:r>
            <a:r>
              <a:rPr lang="en-US" sz="1400" dirty="0" smtClean="0"/>
              <a:t>oals inventory. In  </a:t>
            </a:r>
            <a:r>
              <a:rPr lang="en-US" sz="1400" i="1" dirty="0"/>
              <a:t>Classroom Assessment Techniques A Handbook for College </a:t>
            </a:r>
            <a:r>
              <a:rPr lang="en-US" sz="1400" i="1" dirty="0" smtClean="0"/>
              <a:t>Teachers, </a:t>
            </a:r>
            <a:r>
              <a:rPr lang="en-US" sz="1400" dirty="0" smtClean="0"/>
              <a:t>pp</a:t>
            </a:r>
            <a:r>
              <a:rPr lang="en-US" sz="1400" dirty="0"/>
              <a:t>. 393-</a:t>
            </a:r>
            <a:r>
              <a:rPr lang="en-US" sz="1400" dirty="0" smtClean="0"/>
              <a:t>397. San Francisco: </a:t>
            </a:r>
            <a:r>
              <a:rPr lang="en-US" sz="1400" dirty="0" err="1" smtClean="0"/>
              <a:t>Jossey</a:t>
            </a:r>
            <a:r>
              <a:rPr lang="en-US" sz="1400" dirty="0"/>
              <a:t>-</a:t>
            </a:r>
            <a:r>
              <a:rPr lang="en-US" sz="1400" dirty="0" smtClean="0"/>
              <a:t>Bass</a:t>
            </a:r>
            <a:r>
              <a:rPr lang="en-US" sz="1600" dirty="0" smtClean="0"/>
              <a:t>.</a:t>
            </a:r>
            <a:endParaRPr lang="en-US" sz="1600" dirty="0"/>
          </a:p>
        </p:txBody>
      </p:sp>
    </p:spTree>
    <p:extLst>
      <p:ext uri="{BB962C8B-B14F-4D97-AF65-F5344CB8AC3E}">
        <p14:creationId xmlns:p14="http://schemas.microsoft.com/office/powerpoint/2010/main" val="109896863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0"/>
            <a:ext cx="8749772" cy="1600200"/>
          </a:xfrm>
        </p:spPr>
        <p:txBody>
          <a:bodyPr/>
          <a:lstStyle/>
          <a:p>
            <a:r>
              <a:rPr lang="en-US" sz="3000" dirty="0"/>
              <a:t>w</a:t>
            </a:r>
            <a:r>
              <a:rPr lang="en-US" sz="3000" dirty="0" smtClean="0"/>
              <a:t>hat is effective teaching?</a:t>
            </a:r>
            <a:endParaRPr lang="en-US" sz="3000" dirty="0"/>
          </a:p>
        </p:txBody>
      </p:sp>
      <p:sp>
        <p:nvSpPr>
          <p:cNvPr id="3" name="Content Placeholder 2"/>
          <p:cNvSpPr>
            <a:spLocks noGrp="1"/>
          </p:cNvSpPr>
          <p:nvPr>
            <p:ph idx="1"/>
          </p:nvPr>
        </p:nvSpPr>
        <p:spPr/>
        <p:txBody>
          <a:bodyPr/>
          <a:lstStyle/>
          <a:p>
            <a:pPr marL="0" indent="0">
              <a:buNone/>
            </a:pPr>
            <a:r>
              <a:rPr lang="en-US" dirty="0">
                <a:solidFill>
                  <a:srgbClr val="000000"/>
                </a:solidFill>
                <a:latin typeface="+mn-lt"/>
              </a:rPr>
              <a:t>l</a:t>
            </a:r>
            <a:r>
              <a:rPr lang="en-US" dirty="0" smtClean="0">
                <a:solidFill>
                  <a:srgbClr val="000000"/>
                </a:solidFill>
                <a:latin typeface="+mn-lt"/>
              </a:rPr>
              <a:t>et’s consider 6 components:</a:t>
            </a:r>
          </a:p>
          <a:p>
            <a:pPr marL="457200" indent="-457200">
              <a:buFont typeface="+mj-lt"/>
              <a:buAutoNum type="arabicParenR"/>
            </a:pPr>
            <a:r>
              <a:rPr lang="en-US" dirty="0">
                <a:solidFill>
                  <a:srgbClr val="000000"/>
                </a:solidFill>
                <a:latin typeface="+mn-lt"/>
              </a:rPr>
              <a:t>c</a:t>
            </a:r>
            <a:r>
              <a:rPr lang="en-US" dirty="0" smtClean="0">
                <a:solidFill>
                  <a:srgbClr val="000000"/>
                </a:solidFill>
                <a:latin typeface="+mn-lt"/>
              </a:rPr>
              <a:t>ultivating and maintaining enthusiasm</a:t>
            </a:r>
          </a:p>
          <a:p>
            <a:pPr marL="457200" indent="-457200">
              <a:buFont typeface="+mj-lt"/>
              <a:buAutoNum type="arabicParenR"/>
            </a:pPr>
            <a:r>
              <a:rPr lang="en-US" dirty="0">
                <a:solidFill>
                  <a:srgbClr val="000000"/>
                </a:solidFill>
                <a:latin typeface="+mn-lt"/>
              </a:rPr>
              <a:t>p</a:t>
            </a:r>
            <a:r>
              <a:rPr lang="en-US" dirty="0" smtClean="0">
                <a:solidFill>
                  <a:srgbClr val="000000"/>
                </a:solidFill>
                <a:latin typeface="+mn-lt"/>
              </a:rPr>
              <a:t>reparation and content</a:t>
            </a:r>
          </a:p>
          <a:p>
            <a:pPr marL="457200" indent="-457200">
              <a:buFont typeface="+mj-lt"/>
              <a:buAutoNum type="arabicParenR"/>
            </a:pPr>
            <a:r>
              <a:rPr lang="en-US" dirty="0">
                <a:solidFill>
                  <a:srgbClr val="000000"/>
                </a:solidFill>
                <a:latin typeface="+mn-lt"/>
              </a:rPr>
              <a:t>s</a:t>
            </a:r>
            <a:r>
              <a:rPr lang="en-US" dirty="0" smtClean="0">
                <a:solidFill>
                  <a:srgbClr val="000000"/>
                </a:solidFill>
                <a:latin typeface="+mn-lt"/>
              </a:rPr>
              <a:t>timulating student thought and interest</a:t>
            </a:r>
          </a:p>
          <a:p>
            <a:pPr marL="457200" indent="-457200">
              <a:buFont typeface="+mj-lt"/>
              <a:buAutoNum type="arabicParenR"/>
            </a:pPr>
            <a:r>
              <a:rPr lang="en-US" dirty="0">
                <a:solidFill>
                  <a:srgbClr val="000000"/>
                </a:solidFill>
                <a:latin typeface="+mn-lt"/>
              </a:rPr>
              <a:t>e</a:t>
            </a:r>
            <a:r>
              <a:rPr lang="en-US" dirty="0" smtClean="0">
                <a:solidFill>
                  <a:srgbClr val="000000"/>
                </a:solidFill>
                <a:latin typeface="+mn-lt"/>
              </a:rPr>
              <a:t>xplaining clearly (relevant, metaphors, etc.)</a:t>
            </a:r>
          </a:p>
          <a:p>
            <a:pPr marL="457200" indent="-457200">
              <a:buFont typeface="+mj-lt"/>
              <a:buAutoNum type="arabicParenR"/>
            </a:pPr>
            <a:r>
              <a:rPr lang="en-US" dirty="0">
                <a:solidFill>
                  <a:srgbClr val="000000"/>
                </a:solidFill>
                <a:latin typeface="+mn-lt"/>
              </a:rPr>
              <a:t>k</a:t>
            </a:r>
            <a:r>
              <a:rPr lang="en-US" dirty="0" smtClean="0">
                <a:solidFill>
                  <a:srgbClr val="000000"/>
                </a:solidFill>
                <a:latin typeface="+mn-lt"/>
              </a:rPr>
              <a:t>nowledge and love of content</a:t>
            </a:r>
          </a:p>
          <a:p>
            <a:pPr marL="457200" indent="-457200">
              <a:buFont typeface="+mj-lt"/>
              <a:buAutoNum type="arabicParenR"/>
            </a:pPr>
            <a:r>
              <a:rPr lang="en-US" dirty="0">
                <a:solidFill>
                  <a:srgbClr val="000000"/>
                </a:solidFill>
                <a:latin typeface="+mn-lt"/>
              </a:rPr>
              <a:t>a</a:t>
            </a:r>
            <a:r>
              <a:rPr lang="en-US" dirty="0" smtClean="0">
                <a:solidFill>
                  <a:srgbClr val="000000"/>
                </a:solidFill>
                <a:latin typeface="+mn-lt"/>
              </a:rPr>
              <a:t>ssessing their learning and your teaching</a:t>
            </a:r>
          </a:p>
          <a:p>
            <a:endParaRPr lang="en-US" dirty="0" smtClean="0">
              <a:solidFill>
                <a:srgbClr val="000000"/>
              </a:solidFill>
              <a:latin typeface="+mn-lt"/>
            </a:endParaRPr>
          </a:p>
          <a:p>
            <a:endParaRPr lang="en-US" dirty="0"/>
          </a:p>
        </p:txBody>
      </p:sp>
    </p:spTree>
    <p:extLst>
      <p:ext uri="{BB962C8B-B14F-4D97-AF65-F5344CB8AC3E}">
        <p14:creationId xmlns:p14="http://schemas.microsoft.com/office/powerpoint/2010/main" val="27980837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0"/>
            <a:ext cx="8749772" cy="1600200"/>
          </a:xfrm>
        </p:spPr>
        <p:txBody>
          <a:bodyPr/>
          <a:lstStyle/>
          <a:p>
            <a:r>
              <a:rPr lang="en-US" sz="3000" dirty="0"/>
              <a:t>w</a:t>
            </a:r>
            <a:r>
              <a:rPr lang="en-US" sz="3000" dirty="0" smtClean="0"/>
              <a:t>hat is effective teaching?</a:t>
            </a:r>
            <a:endParaRPr lang="en-US" sz="3000" dirty="0"/>
          </a:p>
        </p:txBody>
      </p:sp>
      <p:sp>
        <p:nvSpPr>
          <p:cNvPr id="3" name="Content Placeholder 2"/>
          <p:cNvSpPr>
            <a:spLocks noGrp="1"/>
          </p:cNvSpPr>
          <p:nvPr>
            <p:ph idx="1"/>
          </p:nvPr>
        </p:nvSpPr>
        <p:spPr/>
        <p:txBody>
          <a:bodyPr/>
          <a:lstStyle/>
          <a:p>
            <a:pPr marL="0" indent="0">
              <a:buNone/>
            </a:pPr>
            <a:r>
              <a:rPr lang="en-US" dirty="0">
                <a:solidFill>
                  <a:srgbClr val="000000"/>
                </a:solidFill>
                <a:latin typeface="+mn-lt"/>
              </a:rPr>
              <a:t>l</a:t>
            </a:r>
            <a:r>
              <a:rPr lang="en-US" dirty="0" smtClean="0">
                <a:solidFill>
                  <a:srgbClr val="000000"/>
                </a:solidFill>
                <a:latin typeface="+mn-lt"/>
              </a:rPr>
              <a:t>et’s consider 6 components:</a:t>
            </a:r>
          </a:p>
          <a:p>
            <a:pPr marL="457200" indent="-457200">
              <a:buFont typeface="+mj-lt"/>
              <a:buAutoNum type="arabicParenR"/>
            </a:pPr>
            <a:r>
              <a:rPr lang="en-US" dirty="0">
                <a:solidFill>
                  <a:srgbClr val="000000"/>
                </a:solidFill>
                <a:latin typeface="+mn-lt"/>
              </a:rPr>
              <a:t>c</a:t>
            </a:r>
            <a:r>
              <a:rPr lang="en-US" dirty="0" smtClean="0">
                <a:solidFill>
                  <a:srgbClr val="000000"/>
                </a:solidFill>
                <a:latin typeface="+mn-lt"/>
              </a:rPr>
              <a:t>ultivating and maintaining enthusiasm</a:t>
            </a:r>
          </a:p>
          <a:p>
            <a:pPr marL="457200" indent="-457200">
              <a:buFont typeface="+mj-lt"/>
              <a:buAutoNum type="arabicParenR"/>
            </a:pPr>
            <a:r>
              <a:rPr lang="en-US" dirty="0">
                <a:solidFill>
                  <a:srgbClr val="000000"/>
                </a:solidFill>
                <a:latin typeface="+mn-lt"/>
              </a:rPr>
              <a:t>p</a:t>
            </a:r>
            <a:r>
              <a:rPr lang="en-US" dirty="0" smtClean="0">
                <a:solidFill>
                  <a:srgbClr val="000000"/>
                </a:solidFill>
                <a:latin typeface="+mn-lt"/>
              </a:rPr>
              <a:t>reparation and content</a:t>
            </a:r>
          </a:p>
          <a:p>
            <a:pPr marL="457200" indent="-457200">
              <a:buFont typeface="+mj-lt"/>
              <a:buAutoNum type="arabicParenR"/>
            </a:pPr>
            <a:r>
              <a:rPr lang="en-US" dirty="0">
                <a:solidFill>
                  <a:srgbClr val="000000"/>
                </a:solidFill>
                <a:latin typeface="+mn-lt"/>
              </a:rPr>
              <a:t>s</a:t>
            </a:r>
            <a:r>
              <a:rPr lang="en-US" dirty="0" smtClean="0">
                <a:solidFill>
                  <a:srgbClr val="000000"/>
                </a:solidFill>
                <a:latin typeface="+mn-lt"/>
              </a:rPr>
              <a:t>timulating student thought and interest</a:t>
            </a:r>
          </a:p>
          <a:p>
            <a:pPr marL="457200" indent="-457200">
              <a:buFont typeface="+mj-lt"/>
              <a:buAutoNum type="arabicParenR"/>
            </a:pPr>
            <a:r>
              <a:rPr lang="en-US" dirty="0">
                <a:solidFill>
                  <a:srgbClr val="000000"/>
                </a:solidFill>
                <a:latin typeface="+mn-lt"/>
              </a:rPr>
              <a:t>e</a:t>
            </a:r>
            <a:r>
              <a:rPr lang="en-US" dirty="0" smtClean="0">
                <a:solidFill>
                  <a:srgbClr val="000000"/>
                </a:solidFill>
                <a:latin typeface="+mn-lt"/>
              </a:rPr>
              <a:t>xplaining clearly (relevant, metaphors, etc.)</a:t>
            </a:r>
          </a:p>
          <a:p>
            <a:pPr marL="457200" indent="-457200">
              <a:buFont typeface="+mj-lt"/>
              <a:buAutoNum type="arabicParenR"/>
            </a:pPr>
            <a:r>
              <a:rPr lang="en-US" dirty="0">
                <a:solidFill>
                  <a:srgbClr val="000000"/>
                </a:solidFill>
                <a:latin typeface="+mn-lt"/>
              </a:rPr>
              <a:t>k</a:t>
            </a:r>
            <a:r>
              <a:rPr lang="en-US" dirty="0" smtClean="0">
                <a:solidFill>
                  <a:srgbClr val="000000"/>
                </a:solidFill>
                <a:latin typeface="+mn-lt"/>
              </a:rPr>
              <a:t>nowledge and love of content</a:t>
            </a:r>
          </a:p>
          <a:p>
            <a:pPr marL="457200" indent="-457200">
              <a:buFont typeface="+mj-lt"/>
              <a:buAutoNum type="arabicParenR"/>
            </a:pPr>
            <a:r>
              <a:rPr lang="en-US" dirty="0">
                <a:solidFill>
                  <a:srgbClr val="000000"/>
                </a:solidFill>
                <a:latin typeface="+mn-lt"/>
              </a:rPr>
              <a:t>a</a:t>
            </a:r>
            <a:r>
              <a:rPr lang="en-US" dirty="0" smtClean="0">
                <a:solidFill>
                  <a:srgbClr val="000000"/>
                </a:solidFill>
                <a:latin typeface="+mn-lt"/>
              </a:rPr>
              <a:t>ssessing their learning and your teaching</a:t>
            </a:r>
          </a:p>
          <a:p>
            <a:endParaRPr lang="en-US" dirty="0" smtClean="0">
              <a:solidFill>
                <a:srgbClr val="000000"/>
              </a:solidFill>
              <a:latin typeface="+mn-lt"/>
            </a:endParaRPr>
          </a:p>
          <a:p>
            <a:endParaRPr lang="en-US" dirty="0"/>
          </a:p>
        </p:txBody>
      </p:sp>
      <p:sp>
        <p:nvSpPr>
          <p:cNvPr id="4" name="Rounded Rectangle 3"/>
          <p:cNvSpPr/>
          <p:nvPr/>
        </p:nvSpPr>
        <p:spPr>
          <a:xfrm>
            <a:off x="6014598" y="4940691"/>
            <a:ext cx="3000320" cy="15910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a:t>
            </a:r>
            <a:r>
              <a:rPr lang="en-US" dirty="0" smtClean="0"/>
              <a:t>xamples from colleagues…</a:t>
            </a:r>
          </a:p>
          <a:p>
            <a:pPr algn="ctr"/>
            <a:endParaRPr lang="en-US" dirty="0"/>
          </a:p>
          <a:p>
            <a:pPr algn="ctr"/>
            <a:r>
              <a:rPr lang="en-US" dirty="0"/>
              <a:t>w</a:t>
            </a:r>
            <a:r>
              <a:rPr lang="en-US" dirty="0" smtClean="0"/>
              <a:t>rite on board</a:t>
            </a:r>
            <a:endParaRPr lang="en-US" dirty="0"/>
          </a:p>
        </p:txBody>
      </p:sp>
    </p:spTree>
    <p:extLst>
      <p:ext uri="{BB962C8B-B14F-4D97-AF65-F5344CB8AC3E}">
        <p14:creationId xmlns:p14="http://schemas.microsoft.com/office/powerpoint/2010/main" val="3678351311"/>
      </p:ext>
    </p:extLst>
  </p:cSld>
  <p:clrMapOvr>
    <a:masterClrMapping/>
  </p:clrMapOvr>
  <p:transition xmlns:p14="http://schemas.microsoft.com/office/powerpoint/2010/mai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0"/>
            <a:ext cx="8749772" cy="1600200"/>
          </a:xfrm>
        </p:spPr>
        <p:txBody>
          <a:bodyPr/>
          <a:lstStyle/>
          <a:p>
            <a:r>
              <a:rPr lang="en-US" sz="3000" dirty="0"/>
              <a:t>w</a:t>
            </a:r>
            <a:r>
              <a:rPr lang="en-US" sz="3000" dirty="0" smtClean="0"/>
              <a:t>hat methods should I use?</a:t>
            </a:r>
            <a:endParaRPr lang="en-US" sz="3000" dirty="0"/>
          </a:p>
        </p:txBody>
      </p:sp>
      <p:sp>
        <p:nvSpPr>
          <p:cNvPr id="3" name="Content Placeholder 2"/>
          <p:cNvSpPr>
            <a:spLocks noGrp="1"/>
          </p:cNvSpPr>
          <p:nvPr>
            <p:ph idx="1"/>
          </p:nvPr>
        </p:nvSpPr>
        <p:spPr/>
        <p:txBody>
          <a:bodyPr/>
          <a:lstStyle/>
          <a:p>
            <a:r>
              <a:rPr lang="en-US" dirty="0">
                <a:solidFill>
                  <a:srgbClr val="000000"/>
                </a:solidFill>
                <a:latin typeface="+mn-lt"/>
              </a:rPr>
              <a:t>v</a:t>
            </a:r>
            <a:r>
              <a:rPr lang="en-US" dirty="0" smtClean="0">
                <a:solidFill>
                  <a:srgbClr val="000000"/>
                </a:solidFill>
                <a:latin typeface="+mn-lt"/>
              </a:rPr>
              <a:t>ariety of teaching techniques, strategies, exercises</a:t>
            </a:r>
          </a:p>
          <a:p>
            <a:r>
              <a:rPr lang="en-US" dirty="0">
                <a:solidFill>
                  <a:srgbClr val="000000"/>
                </a:solidFill>
                <a:latin typeface="+mn-lt"/>
              </a:rPr>
              <a:t>h</a:t>
            </a:r>
            <a:r>
              <a:rPr lang="en-US" dirty="0" smtClean="0">
                <a:solidFill>
                  <a:srgbClr val="000000"/>
                </a:solidFill>
                <a:latin typeface="+mn-lt"/>
              </a:rPr>
              <a:t>ow do I make decisions about content, resources, and methods?</a:t>
            </a:r>
          </a:p>
          <a:p>
            <a:endParaRPr lang="en-US" dirty="0"/>
          </a:p>
        </p:txBody>
      </p:sp>
      <p:sp>
        <p:nvSpPr>
          <p:cNvPr id="5" name="Rounded Rectangle 4"/>
          <p:cNvSpPr/>
          <p:nvPr/>
        </p:nvSpPr>
        <p:spPr>
          <a:xfrm>
            <a:off x="6014598" y="4940691"/>
            <a:ext cx="3000320" cy="15910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a:t>
            </a:r>
            <a:r>
              <a:rPr lang="en-US" dirty="0" smtClean="0"/>
              <a:t>mall group conversations</a:t>
            </a:r>
          </a:p>
          <a:p>
            <a:pPr algn="ctr"/>
            <a:endParaRPr lang="en-US" dirty="0"/>
          </a:p>
          <a:p>
            <a:pPr algn="ctr"/>
            <a:r>
              <a:rPr lang="en-US" dirty="0"/>
              <a:t>n</a:t>
            </a:r>
            <a:r>
              <a:rPr lang="en-US" dirty="0" smtClean="0"/>
              <a:t>ew or improved ideas?</a:t>
            </a:r>
            <a:endParaRPr lang="en-US" dirty="0"/>
          </a:p>
        </p:txBody>
      </p:sp>
    </p:spTree>
    <p:extLst>
      <p:ext uri="{BB962C8B-B14F-4D97-AF65-F5344CB8AC3E}">
        <p14:creationId xmlns:p14="http://schemas.microsoft.com/office/powerpoint/2010/main" val="34417756"/>
      </p:ext>
    </p:extLst>
  </p:cSld>
  <p:clrMapOvr>
    <a:masterClrMapping/>
  </p:clrMapOvr>
  <p:transition xmlns:p14="http://schemas.microsoft.com/office/powerpoint/2010/mai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0"/>
            <a:ext cx="8749772" cy="1600200"/>
          </a:xfrm>
        </p:spPr>
        <p:txBody>
          <a:bodyPr/>
          <a:lstStyle/>
          <a:p>
            <a:r>
              <a:rPr lang="en-US" sz="3000" dirty="0"/>
              <a:t>h</a:t>
            </a:r>
            <a:r>
              <a:rPr lang="en-US" sz="3000" dirty="0" smtClean="0"/>
              <a:t>ow do I justify my values?</a:t>
            </a:r>
            <a:endParaRPr lang="en-US" sz="3000" dirty="0"/>
          </a:p>
        </p:txBody>
      </p:sp>
      <p:sp>
        <p:nvSpPr>
          <p:cNvPr id="3" name="Content Placeholder 2"/>
          <p:cNvSpPr>
            <a:spLocks noGrp="1"/>
          </p:cNvSpPr>
          <p:nvPr>
            <p:ph idx="1"/>
          </p:nvPr>
        </p:nvSpPr>
        <p:spPr/>
        <p:txBody>
          <a:bodyPr/>
          <a:lstStyle/>
          <a:p>
            <a:r>
              <a:rPr lang="en-US" dirty="0">
                <a:solidFill>
                  <a:srgbClr val="000000"/>
                </a:solidFill>
                <a:latin typeface="+mn-lt"/>
              </a:rPr>
              <a:t>w</a:t>
            </a:r>
            <a:r>
              <a:rPr lang="en-US" dirty="0" smtClean="0">
                <a:solidFill>
                  <a:srgbClr val="000000"/>
                </a:solidFill>
                <a:latin typeface="+mn-lt"/>
              </a:rPr>
              <a:t>hat, to you, are the rewards of library instruction?</a:t>
            </a:r>
          </a:p>
          <a:p>
            <a:r>
              <a:rPr lang="en-US" dirty="0">
                <a:solidFill>
                  <a:srgbClr val="000000"/>
                </a:solidFill>
                <a:latin typeface="+mn-lt"/>
              </a:rPr>
              <a:t>w</a:t>
            </a:r>
            <a:r>
              <a:rPr lang="en-US" dirty="0" smtClean="0">
                <a:solidFill>
                  <a:srgbClr val="000000"/>
                </a:solidFill>
                <a:latin typeface="+mn-lt"/>
              </a:rPr>
              <a:t>hat ideals keep you motivated and inspire your students? </a:t>
            </a:r>
          </a:p>
          <a:p>
            <a:r>
              <a:rPr lang="en-US" dirty="0">
                <a:solidFill>
                  <a:srgbClr val="000000"/>
                </a:solidFill>
                <a:latin typeface="+mn-lt"/>
              </a:rPr>
              <a:t>h</a:t>
            </a:r>
            <a:r>
              <a:rPr lang="en-US" dirty="0" smtClean="0">
                <a:solidFill>
                  <a:srgbClr val="000000"/>
                </a:solidFill>
                <a:latin typeface="+mn-lt"/>
              </a:rPr>
              <a:t>ow do you want to make a difference in the lives of your community (e.g. students, faculty, staff, job seekers, life long learners, children/parents, employees…)?</a:t>
            </a:r>
          </a:p>
          <a:p>
            <a:endParaRPr lang="en-US" dirty="0"/>
          </a:p>
        </p:txBody>
      </p:sp>
    </p:spTree>
    <p:extLst>
      <p:ext uri="{BB962C8B-B14F-4D97-AF65-F5344CB8AC3E}">
        <p14:creationId xmlns:p14="http://schemas.microsoft.com/office/powerpoint/2010/main" val="644253567"/>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Some definitions of “learning”</a:t>
            </a:r>
            <a:endParaRPr lang="en-US" dirty="0"/>
          </a:p>
        </p:txBody>
      </p:sp>
      <p:sp>
        <p:nvSpPr>
          <p:cNvPr id="3" name="Content Placeholder 2"/>
          <p:cNvSpPr>
            <a:spLocks noGrp="1"/>
          </p:cNvSpPr>
          <p:nvPr>
            <p:ph idx="1"/>
          </p:nvPr>
        </p:nvSpPr>
        <p:spPr/>
        <p:txBody>
          <a:bodyPr>
            <a:normAutofit fontScale="92500" lnSpcReduction="20000"/>
          </a:bodyPr>
          <a:lstStyle/>
          <a:p>
            <a:pPr marL="0" indent="0" eaLnBrk="0" hangingPunct="0">
              <a:buFont typeface="Wingdings" pitchFamily="2" charset="2"/>
              <a:buNone/>
              <a:tabLst>
                <a:tab pos="685800" algn="l"/>
              </a:tabLst>
            </a:pPr>
            <a:r>
              <a:rPr lang="en-US" dirty="0" smtClean="0"/>
              <a:t>1.	“a persisting </a:t>
            </a:r>
            <a:r>
              <a:rPr lang="en-US" b="1" i="1" dirty="0" smtClean="0">
                <a:solidFill>
                  <a:srgbClr val="FF0000"/>
                </a:solidFill>
              </a:rPr>
              <a:t>change</a:t>
            </a:r>
            <a:r>
              <a:rPr lang="en-US" dirty="0" smtClean="0"/>
              <a:t> in human performance 	or performance potential . . . (brought) about 	as a result of the learner’s interaction with the 	environment”  </a:t>
            </a:r>
            <a:r>
              <a:rPr lang="en-US" sz="1800" dirty="0" smtClean="0"/>
              <a:t>(Driscoll, 1994, pp. 8-9).</a:t>
            </a:r>
            <a:r>
              <a:rPr lang="en-US" dirty="0" smtClean="0"/>
              <a:t>   </a:t>
            </a:r>
          </a:p>
          <a:p>
            <a:pPr marL="0" indent="0" eaLnBrk="0" hangingPunct="0">
              <a:buFont typeface="Wingdings" pitchFamily="2" charset="2"/>
              <a:buNone/>
              <a:tabLst>
                <a:tab pos="685800" algn="l"/>
              </a:tabLst>
            </a:pPr>
            <a:r>
              <a:rPr lang="en-US" dirty="0" smtClean="0"/>
              <a:t>2.	“the relatively permanent </a:t>
            </a:r>
            <a:r>
              <a:rPr lang="en-US" b="1" i="1" dirty="0" smtClean="0">
                <a:solidFill>
                  <a:srgbClr val="FF0000"/>
                </a:solidFill>
              </a:rPr>
              <a:t>change</a:t>
            </a:r>
            <a:r>
              <a:rPr lang="en-US" dirty="0" smtClean="0"/>
              <a:t> in a 	person’s knowledge or behavior due to 	experience”  </a:t>
            </a:r>
            <a:r>
              <a:rPr lang="en-US" sz="1800" dirty="0" smtClean="0"/>
              <a:t>(Mayer, 1982, p. 1040).</a:t>
            </a:r>
            <a:endParaRPr lang="en-US" dirty="0" smtClean="0"/>
          </a:p>
          <a:p>
            <a:pPr marL="0" indent="0" eaLnBrk="0" hangingPunct="0">
              <a:buFont typeface="Wingdings" pitchFamily="2" charset="2"/>
              <a:buNone/>
              <a:tabLst>
                <a:tab pos="685800" algn="l"/>
              </a:tabLst>
            </a:pPr>
            <a:r>
              <a:rPr lang="en-US" dirty="0" smtClean="0"/>
              <a:t>3.  	“an enduring </a:t>
            </a:r>
            <a:r>
              <a:rPr lang="en-US" b="1" i="1" dirty="0" smtClean="0">
                <a:solidFill>
                  <a:srgbClr val="FF0000"/>
                </a:solidFill>
              </a:rPr>
              <a:t>change</a:t>
            </a:r>
            <a:r>
              <a:rPr lang="en-US" b="1" i="1" dirty="0" smtClean="0"/>
              <a:t> </a:t>
            </a:r>
            <a:r>
              <a:rPr lang="en-US" dirty="0" smtClean="0"/>
              <a:t>in behavior, or in the 	capacity to behave in a given fashion, which 	results from practice or other forms of 	experience”  </a:t>
            </a:r>
            <a:r>
              <a:rPr lang="en-US" sz="1800" dirty="0" smtClean="0"/>
              <a:t>(</a:t>
            </a:r>
            <a:r>
              <a:rPr lang="en-US" sz="1800" dirty="0" err="1" smtClean="0"/>
              <a:t>Shuell</a:t>
            </a:r>
            <a:r>
              <a:rPr lang="en-US" sz="1800" dirty="0" smtClean="0"/>
              <a:t>, 1986, p. 412).</a:t>
            </a:r>
            <a:endParaRPr lang="en-US" dirty="0" smtClean="0"/>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0"/>
            <a:ext cx="8749772" cy="1600200"/>
          </a:xfrm>
        </p:spPr>
        <p:txBody>
          <a:bodyPr/>
          <a:lstStyle/>
          <a:p>
            <a:r>
              <a:rPr lang="en-US" sz="3000" dirty="0"/>
              <a:t>h</a:t>
            </a:r>
            <a:r>
              <a:rPr lang="en-US" sz="3000" dirty="0" smtClean="0"/>
              <a:t>ow shall I measure my effectiveness?</a:t>
            </a:r>
            <a:endParaRPr lang="en-US" sz="3000" dirty="0"/>
          </a:p>
        </p:txBody>
      </p:sp>
      <p:sp>
        <p:nvSpPr>
          <p:cNvPr id="3" name="Content Placeholder 2"/>
          <p:cNvSpPr>
            <a:spLocks noGrp="1"/>
          </p:cNvSpPr>
          <p:nvPr>
            <p:ph idx="1"/>
          </p:nvPr>
        </p:nvSpPr>
        <p:spPr/>
        <p:txBody>
          <a:bodyPr/>
          <a:lstStyle/>
          <a:p>
            <a:r>
              <a:rPr lang="en-US" dirty="0">
                <a:solidFill>
                  <a:srgbClr val="000000"/>
                </a:solidFill>
                <a:latin typeface="+mn-lt"/>
              </a:rPr>
              <a:t>t</a:t>
            </a:r>
            <a:r>
              <a:rPr lang="en-US" dirty="0" smtClean="0">
                <a:solidFill>
                  <a:srgbClr val="000000"/>
                </a:solidFill>
                <a:latin typeface="+mn-lt"/>
              </a:rPr>
              <a:t>ime of instruction assessment methods</a:t>
            </a:r>
          </a:p>
          <a:p>
            <a:r>
              <a:rPr lang="en-US" dirty="0">
                <a:solidFill>
                  <a:srgbClr val="000000"/>
                </a:solidFill>
                <a:latin typeface="+mn-lt"/>
              </a:rPr>
              <a:t>l</a:t>
            </a:r>
            <a:r>
              <a:rPr lang="en-US" dirty="0" smtClean="0">
                <a:solidFill>
                  <a:srgbClr val="000000"/>
                </a:solidFill>
                <a:latin typeface="+mn-lt"/>
              </a:rPr>
              <a:t>arger picture – developing relationships with faculty, departments, community, schools, etc.</a:t>
            </a:r>
          </a:p>
          <a:p>
            <a:r>
              <a:rPr lang="en-US" dirty="0">
                <a:solidFill>
                  <a:srgbClr val="000000"/>
                </a:solidFill>
                <a:latin typeface="+mn-lt"/>
              </a:rPr>
              <a:t>i</a:t>
            </a:r>
            <a:r>
              <a:rPr lang="en-US" dirty="0" smtClean="0">
                <a:solidFill>
                  <a:srgbClr val="000000"/>
                </a:solidFill>
                <a:latin typeface="+mn-lt"/>
              </a:rPr>
              <a:t>mpact on university / student achievement, literacy, community standards of living, …</a:t>
            </a:r>
          </a:p>
          <a:p>
            <a:endParaRPr lang="en-US" dirty="0"/>
          </a:p>
        </p:txBody>
      </p:sp>
    </p:spTree>
    <p:extLst>
      <p:ext uri="{BB962C8B-B14F-4D97-AF65-F5344CB8AC3E}">
        <p14:creationId xmlns:p14="http://schemas.microsoft.com/office/powerpoint/2010/main" val="1679026926"/>
      </p:ext>
    </p:extLst>
  </p:cSld>
  <p:clrMapOvr>
    <a:masterClrMapping/>
  </p:clrMapOvr>
  <p:transition xmlns:p14="http://schemas.microsoft.com/office/powerpoint/2010/mai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5231"/>
            <a:ext cx="7772400" cy="1106370"/>
          </a:xfrm>
        </p:spPr>
        <p:txBody>
          <a:bodyPr/>
          <a:lstStyle/>
          <a:p>
            <a:r>
              <a:rPr lang="en-US" dirty="0"/>
              <a:t>l</a:t>
            </a:r>
            <a:r>
              <a:rPr lang="en-US" dirty="0" smtClean="0"/>
              <a:t>et’s reflect and write…</a:t>
            </a:r>
            <a:endParaRPr lang="en-US" dirty="0"/>
          </a:p>
        </p:txBody>
      </p:sp>
      <p:sp>
        <p:nvSpPr>
          <p:cNvPr id="5" name="Text Placeholder 4"/>
          <p:cNvSpPr>
            <a:spLocks noGrp="1"/>
          </p:cNvSpPr>
          <p:nvPr>
            <p:ph type="body" idx="1"/>
          </p:nvPr>
        </p:nvSpPr>
        <p:spPr>
          <a:xfrm>
            <a:off x="722313" y="1603246"/>
            <a:ext cx="7772400" cy="1131887"/>
          </a:xfrm>
        </p:spPr>
        <p:txBody>
          <a:bodyPr>
            <a:noAutofit/>
          </a:bodyPr>
          <a:lstStyle/>
          <a:p>
            <a:pPr algn="l"/>
            <a:r>
              <a:rPr lang="en-US" sz="2400" dirty="0"/>
              <a:t>w</a:t>
            </a:r>
            <a:r>
              <a:rPr lang="en-US" sz="2400" dirty="0" smtClean="0"/>
              <a:t>hat are my objectives as an instruction librarian?</a:t>
            </a:r>
          </a:p>
          <a:p>
            <a:pPr algn="l"/>
            <a:r>
              <a:rPr lang="en-US" sz="2400" dirty="0"/>
              <a:t>w</a:t>
            </a:r>
            <a:r>
              <a:rPr lang="en-US" sz="2400" dirty="0" smtClean="0"/>
              <a:t>hat method(s) should I use to achieve (work toward) those objectives?</a:t>
            </a:r>
          </a:p>
          <a:p>
            <a:pPr algn="l"/>
            <a:r>
              <a:rPr lang="en-US" sz="2400" dirty="0"/>
              <a:t>h</a:t>
            </a:r>
            <a:r>
              <a:rPr lang="en-US" sz="2400" dirty="0" smtClean="0"/>
              <a:t>ow shall I measure my effectiveness</a:t>
            </a:r>
          </a:p>
          <a:p>
            <a:pPr algn="l"/>
            <a:r>
              <a:rPr lang="en-US" sz="2400" dirty="0"/>
              <a:t>h</a:t>
            </a:r>
            <a:r>
              <a:rPr lang="en-US" sz="2400" dirty="0" smtClean="0"/>
              <a:t>ow do I justify my values?</a:t>
            </a:r>
            <a:endParaRPr lang="en-US" sz="2400" dirty="0"/>
          </a:p>
        </p:txBody>
      </p:sp>
    </p:spTree>
    <p:extLst>
      <p:ext uri="{BB962C8B-B14F-4D97-AF65-F5344CB8AC3E}">
        <p14:creationId xmlns:p14="http://schemas.microsoft.com/office/powerpoint/2010/main" val="1489908044"/>
      </p:ext>
    </p:extLst>
  </p:cSld>
  <p:clrMapOvr>
    <a:masterClrMapping/>
  </p:clrMapOvr>
  <p:transition xmlns:p14="http://schemas.microsoft.com/office/powerpoint/2010/mai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009" y="558270"/>
            <a:ext cx="6600706" cy="523220"/>
          </a:xfrm>
          <a:prstGeom prst="rect">
            <a:avLst/>
          </a:prstGeom>
          <a:noFill/>
        </p:spPr>
        <p:txBody>
          <a:bodyPr wrap="square" rtlCol="0">
            <a:spAutoFit/>
          </a:bodyPr>
          <a:lstStyle/>
          <a:p>
            <a:r>
              <a:rPr lang="en-US" sz="2800" i="1" dirty="0"/>
              <a:t>w</a:t>
            </a:r>
            <a:r>
              <a:rPr lang="en-US" sz="2800" i="1" dirty="0" smtClean="0"/>
              <a:t>hy should I want a teaching philosophy?</a:t>
            </a:r>
            <a:endParaRPr lang="en-US" sz="2800" i="1" dirty="0"/>
          </a:p>
        </p:txBody>
      </p:sp>
      <p:sp>
        <p:nvSpPr>
          <p:cNvPr id="6" name="Content Placeholder 5"/>
          <p:cNvSpPr>
            <a:spLocks noGrp="1"/>
          </p:cNvSpPr>
          <p:nvPr>
            <p:ph idx="1"/>
          </p:nvPr>
        </p:nvSpPr>
        <p:spPr/>
        <p:txBody>
          <a:bodyPr>
            <a:normAutofit/>
          </a:bodyPr>
          <a:lstStyle/>
          <a:p>
            <a:r>
              <a:rPr lang="en-US" sz="2800" dirty="0">
                <a:solidFill>
                  <a:srgbClr val="000000"/>
                </a:solidFill>
                <a:latin typeface="+mn-lt"/>
              </a:rPr>
              <a:t>c</a:t>
            </a:r>
            <a:r>
              <a:rPr lang="en-US" sz="2800" dirty="0" smtClean="0">
                <a:solidFill>
                  <a:srgbClr val="000000"/>
                </a:solidFill>
                <a:latin typeface="+mn-lt"/>
              </a:rPr>
              <a:t>odifies your thinking at a particular time</a:t>
            </a:r>
          </a:p>
          <a:p>
            <a:r>
              <a:rPr lang="en-US" sz="2800" dirty="0">
                <a:solidFill>
                  <a:srgbClr val="000000"/>
                </a:solidFill>
                <a:latin typeface="+mn-lt"/>
              </a:rPr>
              <a:t>g</a:t>
            </a:r>
            <a:r>
              <a:rPr lang="en-US" sz="2800" dirty="0" smtClean="0">
                <a:solidFill>
                  <a:srgbClr val="000000"/>
                </a:solidFill>
                <a:latin typeface="+mn-lt"/>
              </a:rPr>
              <a:t>ives you a starting point to examine your teaching practices</a:t>
            </a:r>
          </a:p>
          <a:p>
            <a:r>
              <a:rPr lang="en-US" sz="2800" dirty="0">
                <a:solidFill>
                  <a:srgbClr val="000000"/>
                </a:solidFill>
                <a:latin typeface="+mn-lt"/>
              </a:rPr>
              <a:t>d</a:t>
            </a:r>
            <a:r>
              <a:rPr lang="en-US" sz="2800" dirty="0" smtClean="0">
                <a:solidFill>
                  <a:srgbClr val="000000"/>
                </a:solidFill>
                <a:latin typeface="+mn-lt"/>
              </a:rPr>
              <a:t>ocuments your </a:t>
            </a:r>
            <a:r>
              <a:rPr lang="en-US" sz="2800" i="1" dirty="0" smtClean="0">
                <a:solidFill>
                  <a:srgbClr val="000000"/>
                </a:solidFill>
                <a:latin typeface="+mn-lt"/>
              </a:rPr>
              <a:t>reflective</a:t>
            </a:r>
            <a:r>
              <a:rPr lang="en-US" sz="2800" dirty="0" smtClean="0">
                <a:solidFill>
                  <a:srgbClr val="000000"/>
                </a:solidFill>
                <a:latin typeface="+mn-lt"/>
              </a:rPr>
              <a:t> teaching – you have taken time to reflect about your teaching within the context of information literacy</a:t>
            </a:r>
          </a:p>
          <a:p>
            <a:r>
              <a:rPr lang="en-US" sz="2800" dirty="0">
                <a:solidFill>
                  <a:srgbClr val="000000"/>
                </a:solidFill>
                <a:latin typeface="+mn-lt"/>
              </a:rPr>
              <a:t>n</a:t>
            </a:r>
            <a:r>
              <a:rPr lang="en-US" sz="2800" dirty="0" smtClean="0">
                <a:solidFill>
                  <a:srgbClr val="000000"/>
                </a:solidFill>
                <a:latin typeface="+mn-lt"/>
              </a:rPr>
              <a:t>ice addition to your portfolio</a:t>
            </a:r>
            <a:endParaRPr lang="en-US" sz="2800" dirty="0">
              <a:solidFill>
                <a:srgbClr val="000000"/>
              </a:solidFill>
              <a:latin typeface="+mn-lt"/>
            </a:endParaRPr>
          </a:p>
        </p:txBody>
      </p:sp>
    </p:spTree>
    <p:extLst>
      <p:ext uri="{BB962C8B-B14F-4D97-AF65-F5344CB8AC3E}">
        <p14:creationId xmlns:p14="http://schemas.microsoft.com/office/powerpoint/2010/main" val="1311867432"/>
      </p:ext>
    </p:extLst>
  </p:cSld>
  <p:clrMapOvr>
    <a:masterClrMapping/>
  </p:clrMapOvr>
  <p:transition xmlns:p14="http://schemas.microsoft.com/office/powerpoint/2010/mai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0720"/>
            <a:ext cx="7483183" cy="4525963"/>
          </a:xfrm>
        </p:spPr>
        <p:txBody>
          <a:bodyPr/>
          <a:lstStyle/>
          <a:p>
            <a:r>
              <a:rPr lang="en-US" sz="3200" dirty="0">
                <a:solidFill>
                  <a:srgbClr val="000000"/>
                </a:solidFill>
                <a:latin typeface="+mn-lt"/>
              </a:rPr>
              <a:t>a</a:t>
            </a:r>
            <a:r>
              <a:rPr lang="en-US" sz="3200" dirty="0" smtClean="0">
                <a:solidFill>
                  <a:srgbClr val="000000"/>
                </a:solidFill>
                <a:latin typeface="+mn-lt"/>
              </a:rPr>
              <a:t>im for one page</a:t>
            </a:r>
          </a:p>
          <a:p>
            <a:r>
              <a:rPr lang="en-US" sz="3200" dirty="0">
                <a:solidFill>
                  <a:srgbClr val="000000"/>
                </a:solidFill>
                <a:latin typeface="+mn-lt"/>
              </a:rPr>
              <a:t>u</a:t>
            </a:r>
            <a:r>
              <a:rPr lang="en-US" sz="3200" dirty="0" smtClean="0">
                <a:solidFill>
                  <a:srgbClr val="000000"/>
                </a:solidFill>
                <a:latin typeface="+mn-lt"/>
              </a:rPr>
              <a:t>se active voice</a:t>
            </a:r>
          </a:p>
          <a:p>
            <a:r>
              <a:rPr lang="en-US" sz="3200" dirty="0">
                <a:solidFill>
                  <a:srgbClr val="000000"/>
                </a:solidFill>
                <a:latin typeface="+mn-lt"/>
              </a:rPr>
              <a:t>p</a:t>
            </a:r>
            <a:r>
              <a:rPr lang="en-US" sz="3200" dirty="0" smtClean="0">
                <a:solidFill>
                  <a:srgbClr val="000000"/>
                </a:solidFill>
                <a:latin typeface="+mn-lt"/>
              </a:rPr>
              <a:t>ut statements in positive form</a:t>
            </a:r>
          </a:p>
          <a:p>
            <a:r>
              <a:rPr lang="en-US" sz="3200" dirty="0">
                <a:solidFill>
                  <a:srgbClr val="000000"/>
                </a:solidFill>
                <a:latin typeface="+mn-lt"/>
              </a:rPr>
              <a:t>u</a:t>
            </a:r>
            <a:r>
              <a:rPr lang="en-US" sz="3200" dirty="0" smtClean="0">
                <a:solidFill>
                  <a:srgbClr val="000000"/>
                </a:solidFill>
                <a:latin typeface="+mn-lt"/>
              </a:rPr>
              <a:t>se definite, specific, concrete language</a:t>
            </a:r>
          </a:p>
          <a:p>
            <a:endParaRPr lang="en-US" dirty="0"/>
          </a:p>
        </p:txBody>
      </p:sp>
      <p:pic>
        <p:nvPicPr>
          <p:cNvPr id="4" name="Picture 3" descr="strun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577" y="2573702"/>
            <a:ext cx="3743423" cy="4284298"/>
          </a:xfrm>
          <a:prstGeom prst="rect">
            <a:avLst/>
          </a:prstGeom>
        </p:spPr>
      </p:pic>
    </p:spTree>
    <p:extLst>
      <p:ext uri="{BB962C8B-B14F-4D97-AF65-F5344CB8AC3E}">
        <p14:creationId xmlns:p14="http://schemas.microsoft.com/office/powerpoint/2010/main" val="1087638510"/>
      </p:ext>
    </p:extLst>
  </p:cSld>
  <p:clrMapOvr>
    <a:masterClrMapping/>
  </p:clrMapOvr>
  <p:transition xmlns:p14="http://schemas.microsoft.com/office/powerpoint/2010/mai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runkandwhit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1654" y="0"/>
            <a:ext cx="2372346" cy="3869184"/>
          </a:xfrm>
          <a:prstGeom prst="rect">
            <a:avLst/>
          </a:prstGeom>
        </p:spPr>
      </p:pic>
      <p:sp>
        <p:nvSpPr>
          <p:cNvPr id="5" name="TextBox 4"/>
          <p:cNvSpPr txBox="1"/>
          <p:nvPr/>
        </p:nvSpPr>
        <p:spPr>
          <a:xfrm>
            <a:off x="3712024" y="4209767"/>
            <a:ext cx="5288935" cy="923330"/>
          </a:xfrm>
          <a:prstGeom prst="rect">
            <a:avLst/>
          </a:prstGeom>
          <a:noFill/>
        </p:spPr>
        <p:txBody>
          <a:bodyPr wrap="square" rtlCol="0">
            <a:spAutoFit/>
          </a:bodyPr>
          <a:lstStyle/>
          <a:p>
            <a:pPr algn="r"/>
            <a:r>
              <a:rPr lang="en-US" dirty="0"/>
              <a:t>In 2011, </a:t>
            </a:r>
            <a:r>
              <a:rPr lang="en-US" i="1" dirty="0"/>
              <a:t>Time</a:t>
            </a:r>
            <a:r>
              <a:rPr lang="en-US" dirty="0"/>
              <a:t> magazine listed </a:t>
            </a:r>
            <a:r>
              <a:rPr lang="en-US" i="1" dirty="0"/>
              <a:t>The Elements of Style</a:t>
            </a:r>
            <a:r>
              <a:rPr lang="en-US" dirty="0"/>
              <a:t> as one of the 100 best and most influential books written in English since 1923.</a:t>
            </a:r>
          </a:p>
        </p:txBody>
      </p:sp>
      <p:sp>
        <p:nvSpPr>
          <p:cNvPr id="6" name="Content Placeholder 2"/>
          <p:cNvSpPr>
            <a:spLocks noGrp="1"/>
          </p:cNvSpPr>
          <p:nvPr>
            <p:ph idx="1"/>
          </p:nvPr>
        </p:nvSpPr>
        <p:spPr>
          <a:xfrm>
            <a:off x="457200" y="310720"/>
            <a:ext cx="7483183" cy="4525963"/>
          </a:xfrm>
        </p:spPr>
        <p:txBody>
          <a:bodyPr/>
          <a:lstStyle/>
          <a:p>
            <a:r>
              <a:rPr lang="en-US" sz="3200" dirty="0">
                <a:solidFill>
                  <a:srgbClr val="000000"/>
                </a:solidFill>
                <a:latin typeface="+mn-lt"/>
              </a:rPr>
              <a:t>a</a:t>
            </a:r>
            <a:r>
              <a:rPr lang="en-US" sz="3200" dirty="0" smtClean="0">
                <a:solidFill>
                  <a:srgbClr val="000000"/>
                </a:solidFill>
                <a:latin typeface="+mn-lt"/>
              </a:rPr>
              <a:t>im for one page</a:t>
            </a:r>
          </a:p>
          <a:p>
            <a:r>
              <a:rPr lang="en-US" sz="3200" dirty="0">
                <a:solidFill>
                  <a:srgbClr val="000000"/>
                </a:solidFill>
                <a:latin typeface="+mn-lt"/>
              </a:rPr>
              <a:t>u</a:t>
            </a:r>
            <a:r>
              <a:rPr lang="en-US" sz="3200" dirty="0" smtClean="0">
                <a:solidFill>
                  <a:srgbClr val="000000"/>
                </a:solidFill>
                <a:latin typeface="+mn-lt"/>
              </a:rPr>
              <a:t>se active voice</a:t>
            </a:r>
          </a:p>
          <a:p>
            <a:r>
              <a:rPr lang="en-US" sz="3200" dirty="0">
                <a:solidFill>
                  <a:srgbClr val="000000"/>
                </a:solidFill>
                <a:latin typeface="+mn-lt"/>
              </a:rPr>
              <a:t>p</a:t>
            </a:r>
            <a:r>
              <a:rPr lang="en-US" sz="3200" dirty="0" smtClean="0">
                <a:solidFill>
                  <a:srgbClr val="000000"/>
                </a:solidFill>
                <a:latin typeface="+mn-lt"/>
              </a:rPr>
              <a:t>ut statements in positive form</a:t>
            </a:r>
          </a:p>
          <a:p>
            <a:r>
              <a:rPr lang="en-US" sz="3200" dirty="0">
                <a:solidFill>
                  <a:srgbClr val="000000"/>
                </a:solidFill>
                <a:latin typeface="+mn-lt"/>
              </a:rPr>
              <a:t>u</a:t>
            </a:r>
            <a:r>
              <a:rPr lang="en-US" sz="3200" dirty="0" smtClean="0">
                <a:solidFill>
                  <a:srgbClr val="000000"/>
                </a:solidFill>
                <a:latin typeface="+mn-lt"/>
              </a:rPr>
              <a:t>se definite, specific, concrete language</a:t>
            </a:r>
          </a:p>
          <a:p>
            <a:endParaRPr lang="en-US" dirty="0"/>
          </a:p>
        </p:txBody>
      </p:sp>
    </p:spTree>
    <p:extLst>
      <p:ext uri="{BB962C8B-B14F-4D97-AF65-F5344CB8AC3E}">
        <p14:creationId xmlns:p14="http://schemas.microsoft.com/office/powerpoint/2010/main" val="3660236279"/>
      </p:ext>
    </p:extLst>
  </p:cSld>
  <p:clrMapOvr>
    <a:masterClrMapping/>
  </p:clrMapOvr>
  <p:transition xmlns:p14="http://schemas.microsoft.com/office/powerpoint/2010/mai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a:t>
            </a:r>
            <a:r>
              <a:rPr lang="en-US" sz="4400" dirty="0" smtClean="0"/>
              <a:t>hallenges (aka opportunities)</a:t>
            </a:r>
            <a:endParaRPr lang="en-US" sz="4400" dirty="0"/>
          </a:p>
        </p:txBody>
      </p:sp>
      <p:sp>
        <p:nvSpPr>
          <p:cNvPr id="3" name="Content Placeholder 2"/>
          <p:cNvSpPr>
            <a:spLocks noGrp="1"/>
          </p:cNvSpPr>
          <p:nvPr>
            <p:ph idx="1"/>
          </p:nvPr>
        </p:nvSpPr>
        <p:spPr/>
        <p:txBody>
          <a:bodyPr/>
          <a:lstStyle/>
          <a:p>
            <a:r>
              <a:rPr lang="en-US" dirty="0" smtClean="0">
                <a:solidFill>
                  <a:srgbClr val="000000"/>
                </a:solidFill>
                <a:latin typeface="+mn-lt"/>
              </a:rPr>
              <a:t>most teaching statement tutorials, guides and examples focus on discipline faculty</a:t>
            </a:r>
          </a:p>
          <a:p>
            <a:r>
              <a:rPr lang="en-US" dirty="0" smtClean="0">
                <a:solidFill>
                  <a:srgbClr val="000000"/>
                </a:solidFill>
                <a:latin typeface="+mn-lt"/>
              </a:rPr>
              <a:t>library instruction (usually a one-time interaction) is very different from semester-long classes</a:t>
            </a:r>
          </a:p>
          <a:p>
            <a:r>
              <a:rPr lang="en-US" dirty="0" smtClean="0">
                <a:solidFill>
                  <a:srgbClr val="000000"/>
                </a:solidFill>
                <a:latin typeface="+mn-lt"/>
              </a:rPr>
              <a:t>assessment and evaluation methods and tools are different from discipline faculty</a:t>
            </a:r>
          </a:p>
          <a:p>
            <a:endParaRPr lang="en-US" dirty="0" smtClean="0"/>
          </a:p>
          <a:p>
            <a:endParaRPr lang="en-US" dirty="0"/>
          </a:p>
        </p:txBody>
      </p:sp>
    </p:spTree>
    <p:extLst>
      <p:ext uri="{BB962C8B-B14F-4D97-AF65-F5344CB8AC3E}">
        <p14:creationId xmlns:p14="http://schemas.microsoft.com/office/powerpoint/2010/main" val="649337924"/>
      </p:ext>
    </p:extLst>
  </p:cSld>
  <p:clrMapOvr>
    <a:masterClrMapping/>
  </p:clrMapOvr>
  <p:transition xmlns:p14="http://schemas.microsoft.com/office/powerpoint/2010/mai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3344" y="1004886"/>
            <a:ext cx="7870608" cy="1754327"/>
          </a:xfrm>
          <a:prstGeom prst="rect">
            <a:avLst/>
          </a:prstGeom>
          <a:noFill/>
        </p:spPr>
        <p:txBody>
          <a:bodyPr wrap="square" rtlCol="0">
            <a:spAutoFit/>
          </a:bodyPr>
          <a:lstStyle/>
          <a:p>
            <a:pPr algn="ctr"/>
            <a:r>
              <a:rPr lang="en-US" sz="3600" dirty="0" smtClean="0"/>
              <a:t>How do you envision this “</a:t>
            </a:r>
            <a:r>
              <a:rPr lang="en-US" sz="3600" i="1" dirty="0" smtClean="0"/>
              <a:t>document”</a:t>
            </a:r>
            <a:r>
              <a:rPr lang="en-US" sz="3600" dirty="0" smtClean="0"/>
              <a:t> as a reflection of your beliefs, experience and uniqueness? </a:t>
            </a:r>
            <a:endParaRPr lang="en-US" sz="3600" dirty="0"/>
          </a:p>
        </p:txBody>
      </p:sp>
    </p:spTree>
    <p:extLst>
      <p:ext uri="{BB962C8B-B14F-4D97-AF65-F5344CB8AC3E}">
        <p14:creationId xmlns:p14="http://schemas.microsoft.com/office/powerpoint/2010/main" val="1825570824"/>
      </p:ext>
    </p:extLst>
  </p:cSld>
  <p:clrMapOvr>
    <a:masterClrMapping/>
  </p:clrMapOvr>
  <p:transition xmlns:p14="http://schemas.microsoft.com/office/powerpoint/2010/mai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0481" y="418703"/>
            <a:ext cx="4214404" cy="461665"/>
          </a:xfrm>
          <a:prstGeom prst="rect">
            <a:avLst/>
          </a:prstGeom>
          <a:noFill/>
        </p:spPr>
        <p:txBody>
          <a:bodyPr wrap="square" rtlCol="0">
            <a:spAutoFit/>
          </a:bodyPr>
          <a:lstStyle/>
          <a:p>
            <a:pPr algn="ctr"/>
            <a:r>
              <a:rPr lang="en-US" sz="2400" u="sng" dirty="0" smtClean="0"/>
              <a:t>My Teaching Philosophy</a:t>
            </a:r>
            <a:endParaRPr lang="en-US" sz="2400" u="sng" dirty="0"/>
          </a:p>
        </p:txBody>
      </p:sp>
      <p:sp>
        <p:nvSpPr>
          <p:cNvPr id="5" name="TextBox 4"/>
          <p:cNvSpPr txBox="1"/>
          <p:nvPr/>
        </p:nvSpPr>
        <p:spPr>
          <a:xfrm>
            <a:off x="1590868" y="1088627"/>
            <a:ext cx="6028551" cy="5078314"/>
          </a:xfrm>
          <a:prstGeom prst="rect">
            <a:avLst/>
          </a:prstGeom>
          <a:noFill/>
        </p:spPr>
        <p:txBody>
          <a:bodyPr wrap="square" rtlCol="0">
            <a:spAutoFit/>
          </a:bodyPr>
          <a:lstStyle/>
          <a:p>
            <a:r>
              <a:rPr lang="en-US" sz="800" dirty="0" smtClean="0"/>
              <a:t>ASLD;KFJASDL;FKJASL;DFKJSL;DFKJFLKJ L</a:t>
            </a:r>
            <a:r>
              <a:rPr lang="en-US" sz="2000" dirty="0" smtClean="0"/>
              <a:t>PEDAGOGY</a:t>
            </a:r>
            <a:r>
              <a:rPr lang="en-US" sz="800" dirty="0" smtClean="0"/>
              <a:t>ASLD</a:t>
            </a:r>
            <a:r>
              <a:rPr lang="en-US" sz="800" dirty="0"/>
              <a:t>;KFJASDL;FKJASL;DFKJSL;DFKJFLKJ </a:t>
            </a:r>
            <a:endParaRPr lang="en-US" sz="800" dirty="0" smtClean="0"/>
          </a:p>
          <a:p>
            <a:r>
              <a:rPr lang="en-US" sz="800" dirty="0" smtClean="0"/>
              <a:t> ASDF  ASDF</a:t>
            </a:r>
            <a:r>
              <a:rPr lang="en-US" sz="2000" dirty="0" smtClean="0"/>
              <a:t>LEARNING STYLES</a:t>
            </a:r>
            <a:r>
              <a:rPr lang="en-US" sz="800" dirty="0" smtClean="0"/>
              <a:t>JTHIEPOITJAELKMTLAKDJFDSNTT;IJAEKTNL/KENTKANSE ATBBJB’KLAWELKTN/LKNET A </a:t>
            </a:r>
            <a:r>
              <a:rPr lang="en-US" sz="2000" dirty="0" smtClean="0"/>
              <a:t>NEEDS ASSESSMENT</a:t>
            </a:r>
            <a:r>
              <a:rPr lang="en-US" sz="800" dirty="0" smtClean="0"/>
              <a:t>JTEIOPOPIJT;LKSE;OIASETO;NAEL/ TKM;OAILJATEKLJLJASLKTJAS;ETJ;OAWIEJTLWEJT;OIAWJET;OIJAWKJW</a:t>
            </a:r>
            <a:r>
              <a:rPr lang="en-US" sz="2000" dirty="0" smtClean="0"/>
              <a:t>COLLABORATION</a:t>
            </a:r>
            <a:r>
              <a:rPr lang="en-US" sz="800" dirty="0" smtClean="0"/>
              <a:t>JL;KJASD;LFKJASDF;LKJSADT</a:t>
            </a:r>
            <a:r>
              <a:rPr lang="en-US" sz="2000" dirty="0" smtClean="0"/>
              <a:t>ACTIVE LEARNING</a:t>
            </a:r>
            <a:r>
              <a:rPr lang="en-US" sz="800" dirty="0" smtClean="0"/>
              <a:t> ASDJFLKJTIJAPIE HAPOIJTIHOIEHTOIHA</a:t>
            </a:r>
            <a:endParaRPr lang="en-US" sz="800" dirty="0"/>
          </a:p>
          <a:p>
            <a:endParaRPr lang="en-US" sz="800" dirty="0" smtClean="0"/>
          </a:p>
          <a:p>
            <a:r>
              <a:rPr lang="en-US" sz="800" dirty="0" smtClean="0"/>
              <a:t>JA;LKJFLKJASDFLKJDSF;LKJSADFLKJASDF;LKJASDF;LKJASDAOEIWTHJOWEAINTAWOPEINBAO;IJTIWNEFOIJAR </a:t>
            </a:r>
          </a:p>
          <a:p>
            <a:r>
              <a:rPr lang="en-US" sz="800" dirty="0" smtClean="0"/>
              <a:t>TIOND;A E;OTINWAET;;EOOIAWET</a:t>
            </a:r>
            <a:r>
              <a:rPr lang="en-US" sz="2000" dirty="0" smtClean="0"/>
              <a:t> ASSESSING </a:t>
            </a:r>
            <a:r>
              <a:rPr lang="en-US" sz="2000" dirty="0"/>
              <a:t>STUDENT LEARNING </a:t>
            </a:r>
            <a:r>
              <a:rPr lang="en-US" sz="2000" dirty="0" smtClean="0"/>
              <a:t> </a:t>
            </a:r>
          </a:p>
          <a:p>
            <a:endParaRPr lang="en-US" sz="800" dirty="0" smtClean="0"/>
          </a:p>
          <a:p>
            <a:r>
              <a:rPr lang="en-US" sz="800" dirty="0" smtClean="0"/>
              <a:t>ITNA;OWIENT;AWENT;NAWEO;INTOIAWNETL;AWNET;O FNAWETJNAWET;OINAWET;N HTIHO    THGEIOTPOUIHET</a:t>
            </a:r>
          </a:p>
          <a:p>
            <a:endParaRPr lang="en-US" sz="800" dirty="0"/>
          </a:p>
          <a:p>
            <a:r>
              <a:rPr lang="en-US" sz="800" dirty="0" smtClean="0"/>
              <a:t>INAW;OETNAWET;IONAWE;OTINAWET;OINAWET;OIAWEUFAWOE;NT;OWIET;AOWINT;AWOIENTN;AOWENT;OAIWNET;OIAWNETO;INAWT</a:t>
            </a:r>
            <a:r>
              <a:rPr lang="en-US" sz="2000" dirty="0" smtClean="0"/>
              <a:t>EVALUATION</a:t>
            </a:r>
            <a:r>
              <a:rPr lang="en-US" sz="800" dirty="0" smtClean="0"/>
              <a:t> THEITPOIJATLKNBKJERNTIUHELKTN;IHTIO AWNET; </a:t>
            </a:r>
          </a:p>
          <a:p>
            <a:endParaRPr lang="en-US" sz="800" dirty="0"/>
          </a:p>
          <a:p>
            <a:r>
              <a:rPr lang="en-US" sz="800" dirty="0" smtClean="0"/>
              <a:t>LISADNTLI;NAT;ILNAWET;INAWE;TINAWETNIL;ANWETLINAWETI;AWET;LINWET;IAWNET;LIAWNETASDF;LKJASDF;L</a:t>
            </a:r>
          </a:p>
          <a:p>
            <a:r>
              <a:rPr lang="en-US" sz="800" dirty="0" smtClean="0"/>
              <a:t>KJ </a:t>
            </a:r>
            <a:r>
              <a:rPr lang="en-US" sz="2000" dirty="0" smtClean="0"/>
              <a:t>REFLECTIVE TEACHING</a:t>
            </a:r>
            <a:r>
              <a:rPr lang="en-US" sz="800" dirty="0" smtClean="0"/>
              <a:t> JTHEIIOPHTOINAD;LKNT;OIAET;OINATO;INAEWTIO</a:t>
            </a:r>
            <a:endParaRPr lang="en-US" sz="2000" dirty="0" smtClean="0"/>
          </a:p>
          <a:p>
            <a:r>
              <a:rPr lang="en-US" sz="800" dirty="0" smtClean="0"/>
              <a:t>ASDF</a:t>
            </a:r>
            <a:r>
              <a:rPr lang="en-US" sz="2000" dirty="0" smtClean="0"/>
              <a:t>TECHNOLOGY</a:t>
            </a:r>
            <a:r>
              <a:rPr lang="en-US" sz="800" dirty="0" smtClean="0"/>
              <a:t>L;KJASDFLKJDSATLKAJTOIHDSALKNADG;JNATIOAJSDT;KNAEWTL;IASD;INASE;ITNSDAL;ITNASD;INTLISDANT;LAISNTA;EITNAS;ILETN;ALIENT;LASIENTL;A</a:t>
            </a:r>
            <a:r>
              <a:rPr lang="en-US" sz="2000" dirty="0" smtClean="0"/>
              <a:t>INNOVATIVE</a:t>
            </a:r>
            <a:r>
              <a:rPr lang="en-US" sz="800" dirty="0" smtClean="0"/>
              <a:t>HTIOHETOIAWETOIH</a:t>
            </a:r>
            <a:r>
              <a:rPr lang="en-US" sz="2000" dirty="0" smtClean="0"/>
              <a:t>STUDENTS LOVE ME </a:t>
            </a:r>
            <a:r>
              <a:rPr lang="en-US" sz="800" dirty="0" smtClean="0"/>
              <a:t>HFETO;IAWEOTNAET;OI NET ;OIN SETO;I </a:t>
            </a:r>
          </a:p>
          <a:p>
            <a:endParaRPr lang="en-US" sz="800" dirty="0"/>
          </a:p>
          <a:p>
            <a:r>
              <a:rPr lang="en-US" sz="800" dirty="0" smtClean="0"/>
              <a:t>NAWET;OINS  WAETO;IHWEATO;IHWETO;IHWEAT;OIHAWETO;IHAWETO;IHAWETH  AWEOT;IHWAETO;IH AWET  </a:t>
            </a:r>
          </a:p>
          <a:p>
            <a:endParaRPr lang="en-US" sz="800" dirty="0"/>
          </a:p>
          <a:p>
            <a:r>
              <a:rPr lang="en-US" sz="800" dirty="0" smtClean="0"/>
              <a:t>OIAHWETHOAWET</a:t>
            </a:r>
            <a:endParaRPr lang="en-US" sz="2000" dirty="0"/>
          </a:p>
        </p:txBody>
      </p:sp>
      <p:sp>
        <p:nvSpPr>
          <p:cNvPr id="6" name="Rounded Rectangle 5"/>
          <p:cNvSpPr/>
          <p:nvPr/>
        </p:nvSpPr>
        <p:spPr>
          <a:xfrm>
            <a:off x="1241994" y="279135"/>
            <a:ext cx="6893760" cy="6294496"/>
          </a:xfrm>
          <a:prstGeom prst="roundRect">
            <a:avLst/>
          </a:prstGeom>
          <a:noFill/>
          <a:ln w="3492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5267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examples</a:t>
            </a:r>
            <a:endParaRPr lang="en-US" dirty="0"/>
          </a:p>
        </p:txBody>
      </p:sp>
      <p:sp>
        <p:nvSpPr>
          <p:cNvPr id="3" name="Content Placeholder 2"/>
          <p:cNvSpPr>
            <a:spLocks noGrp="1"/>
          </p:cNvSpPr>
          <p:nvPr>
            <p:ph idx="1"/>
          </p:nvPr>
        </p:nvSpPr>
        <p:spPr/>
        <p:txBody>
          <a:bodyPr/>
          <a:lstStyle/>
          <a:p>
            <a:r>
              <a:rPr lang="en-US" dirty="0"/>
              <a:t>Video </a:t>
            </a:r>
            <a:r>
              <a:rPr lang="en-US" dirty="0">
                <a:hlinkClick r:id="rId2"/>
              </a:rPr>
              <a:t>http://www.youtube.com/watch?v=</a:t>
            </a:r>
            <a:r>
              <a:rPr lang="en-US" dirty="0" smtClean="0">
                <a:hlinkClick r:id="rId2"/>
              </a:rPr>
              <a:t>PEjNnqVMDxk</a:t>
            </a:r>
            <a:r>
              <a:rPr lang="en-US" dirty="0" smtClean="0"/>
              <a:t> </a:t>
            </a:r>
            <a:endParaRPr lang="en-US" dirty="0"/>
          </a:p>
        </p:txBody>
      </p:sp>
      <p:pic>
        <p:nvPicPr>
          <p:cNvPr id="4" name="Picture 3" descr="Screen Shot 2012-05-09 at 9.57.11 AM.png">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0834" y="2892323"/>
            <a:ext cx="4760281" cy="2646266"/>
          </a:xfrm>
          <a:prstGeom prst="rect">
            <a:avLst/>
          </a:prstGeom>
        </p:spPr>
      </p:pic>
    </p:spTree>
    <p:extLst>
      <p:ext uri="{BB962C8B-B14F-4D97-AF65-F5344CB8AC3E}">
        <p14:creationId xmlns:p14="http://schemas.microsoft.com/office/powerpoint/2010/main" val="172847034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iscellaneous </a:t>
            </a:r>
            <a:endParaRPr lang="en-US" dirty="0"/>
          </a:p>
        </p:txBody>
      </p:sp>
      <p:sp>
        <p:nvSpPr>
          <p:cNvPr id="3" name="Content Placeholder 2"/>
          <p:cNvSpPr>
            <a:spLocks noGrp="1"/>
          </p:cNvSpPr>
          <p:nvPr>
            <p:ph idx="1"/>
          </p:nvPr>
        </p:nvSpPr>
        <p:spPr>
          <a:xfrm>
            <a:off x="457200" y="1600200"/>
            <a:ext cx="8532714" cy="4525963"/>
          </a:xfrm>
        </p:spPr>
        <p:txBody>
          <a:bodyPr>
            <a:normAutofit fontScale="92500" lnSpcReduction="20000"/>
          </a:bodyPr>
          <a:lstStyle/>
          <a:p>
            <a:r>
              <a:rPr lang="en-US" dirty="0"/>
              <a:t>c</a:t>
            </a:r>
            <a:r>
              <a:rPr lang="en-US" dirty="0" smtClean="0"/>
              <a:t>omment on reviewing / editing</a:t>
            </a:r>
          </a:p>
          <a:p>
            <a:r>
              <a:rPr lang="en-US" dirty="0"/>
              <a:t>a</a:t>
            </a:r>
            <a:r>
              <a:rPr lang="en-US" dirty="0" smtClean="0"/>
              <a:t>ddress learning objectives / mission of the institution and/or library itself</a:t>
            </a:r>
          </a:p>
          <a:p>
            <a:r>
              <a:rPr lang="en-US" dirty="0"/>
              <a:t>a</a:t>
            </a:r>
            <a:r>
              <a:rPr lang="en-US" dirty="0" smtClean="0"/>
              <a:t>ddress specific requirements in a job description</a:t>
            </a:r>
          </a:p>
          <a:p>
            <a:r>
              <a:rPr lang="en-US" dirty="0"/>
              <a:t>i</a:t>
            </a:r>
            <a:r>
              <a:rPr lang="en-US" dirty="0" smtClean="0"/>
              <a:t>ncorporate a quote that inspires or reflects your beliefs on teaching</a:t>
            </a:r>
          </a:p>
          <a:p>
            <a:r>
              <a:rPr lang="en-US" dirty="0"/>
              <a:t>d</a:t>
            </a:r>
            <a:r>
              <a:rPr lang="en-US" dirty="0" smtClean="0"/>
              <a:t>on’t rehash your CV</a:t>
            </a:r>
          </a:p>
          <a:p>
            <a:r>
              <a:rPr lang="en-US" dirty="0"/>
              <a:t>a</a:t>
            </a:r>
            <a:r>
              <a:rPr lang="en-US" dirty="0" smtClean="0"/>
              <a:t>void starting every sentence with “I”</a:t>
            </a:r>
          </a:p>
          <a:p>
            <a:r>
              <a:rPr lang="en-US" dirty="0"/>
              <a:t>d</a:t>
            </a:r>
            <a:r>
              <a:rPr lang="en-US" dirty="0" smtClean="0"/>
              <a:t>on’t make empty statements…”</a:t>
            </a:r>
            <a:r>
              <a:rPr lang="en-US" i="1" dirty="0" smtClean="0"/>
              <a:t>I use active learning</a:t>
            </a:r>
            <a:endParaRPr lang="en-US" dirty="0" smtClean="0"/>
          </a:p>
          <a:p>
            <a:endParaRPr lang="en-US" dirty="0" smtClean="0"/>
          </a:p>
          <a:p>
            <a:endParaRPr lang="en-US" dirty="0"/>
          </a:p>
        </p:txBody>
      </p:sp>
    </p:spTree>
    <p:extLst>
      <p:ext uri="{BB962C8B-B14F-4D97-AF65-F5344CB8AC3E}">
        <p14:creationId xmlns:p14="http://schemas.microsoft.com/office/powerpoint/2010/main" val="308774613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Learning as a black box</a:t>
            </a:r>
            <a:endParaRPr lang="en-US" dirty="0"/>
          </a:p>
        </p:txBody>
      </p:sp>
      <p:graphicFrame>
        <p:nvGraphicFramePr>
          <p:cNvPr id="4" name="Diagram 3"/>
          <p:cNvGraphicFramePr/>
          <p:nvPr/>
        </p:nvGraphicFramePr>
        <p:xfrm>
          <a:off x="609600" y="1752600"/>
          <a:ext cx="8001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609600" y="3276600"/>
          <a:ext cx="8001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p:nvPr/>
        </p:nvSpPr>
        <p:spPr>
          <a:xfrm>
            <a:off x="1143000" y="5257800"/>
            <a:ext cx="6705600" cy="584775"/>
          </a:xfrm>
          <a:prstGeom prst="rect">
            <a:avLst/>
          </a:prstGeom>
          <a:noFill/>
        </p:spPr>
        <p:txBody>
          <a:bodyPr wrap="square" rtlCol="0">
            <a:spAutoFit/>
          </a:bodyPr>
          <a:lstStyle/>
          <a:p>
            <a:pPr algn="ctr"/>
            <a:r>
              <a:rPr lang="en-US" sz="3200" dirty="0"/>
              <a:t>So what’s happening inside the box?</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23472" y="2051643"/>
            <a:ext cx="5107522" cy="646331"/>
          </a:xfrm>
          <a:prstGeom prst="rect">
            <a:avLst/>
          </a:prstGeom>
          <a:noFill/>
        </p:spPr>
        <p:txBody>
          <a:bodyPr wrap="square" rtlCol="0">
            <a:spAutoFit/>
          </a:bodyPr>
          <a:lstStyle/>
          <a:p>
            <a:pPr algn="ctr"/>
            <a:r>
              <a:rPr lang="en-US" sz="3600" dirty="0"/>
              <a:t>b</a:t>
            </a:r>
            <a:r>
              <a:rPr lang="en-US" sz="3600" dirty="0" smtClean="0"/>
              <a:t>e yourself</a:t>
            </a:r>
            <a:endParaRPr lang="en-US" sz="3600" dirty="0"/>
          </a:p>
        </p:txBody>
      </p:sp>
    </p:spTree>
    <p:extLst>
      <p:ext uri="{BB962C8B-B14F-4D97-AF65-F5344CB8AC3E}">
        <p14:creationId xmlns:p14="http://schemas.microsoft.com/office/powerpoint/2010/main" val="123011922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Font typeface="Wingdings" pitchFamily="2" charset="2"/>
              <a:buNone/>
            </a:pPr>
            <a:r>
              <a:rPr lang="en-US" sz="2800" dirty="0" smtClean="0"/>
              <a:t>Q: How do people learn?</a:t>
            </a:r>
          </a:p>
          <a:p>
            <a:pPr>
              <a:buFont typeface="Wingdings" pitchFamily="2" charset="2"/>
              <a:buNone/>
            </a:pPr>
            <a:r>
              <a:rPr lang="en-US" sz="2800" dirty="0" smtClean="0"/>
              <a:t>A: Nobody really knows.</a:t>
            </a:r>
          </a:p>
          <a:p>
            <a:pPr>
              <a:buFont typeface="Wingdings" pitchFamily="2" charset="2"/>
              <a:buNone/>
            </a:pPr>
            <a:r>
              <a:rPr lang="en-US" sz="2800" dirty="0" smtClean="0"/>
              <a:t>But there are 7 main theories:</a:t>
            </a:r>
          </a:p>
          <a:p>
            <a:endParaRPr lang="en-US" dirty="0"/>
          </a:p>
        </p:txBody>
      </p:sp>
      <p:sp>
        <p:nvSpPr>
          <p:cNvPr id="4" name="TextBox 3"/>
          <p:cNvSpPr txBox="1"/>
          <p:nvPr/>
        </p:nvSpPr>
        <p:spPr>
          <a:xfrm>
            <a:off x="1447800" y="2286000"/>
            <a:ext cx="5410200" cy="3539430"/>
          </a:xfrm>
          <a:prstGeom prst="rect">
            <a:avLst/>
          </a:prstGeom>
          <a:noFill/>
        </p:spPr>
        <p:txBody>
          <a:bodyPr wrap="square" rtlCol="0">
            <a:spAutoFit/>
          </a:bodyPr>
          <a:lstStyle/>
          <a:p>
            <a:pPr marL="457200" indent="-457200">
              <a:buFont typeface="+mj-lt"/>
              <a:buAutoNum type="arabicPeriod"/>
            </a:pPr>
            <a:r>
              <a:rPr lang="en-US" sz="3200" dirty="0" smtClean="0"/>
              <a:t>Behaviorism</a:t>
            </a:r>
          </a:p>
          <a:p>
            <a:pPr marL="457200" indent="-457200">
              <a:buFont typeface="+mj-lt"/>
              <a:buAutoNum type="arabicPeriod"/>
            </a:pPr>
            <a:r>
              <a:rPr lang="en-US" sz="3200" dirty="0" err="1" smtClean="0"/>
              <a:t>Cognitivism</a:t>
            </a:r>
            <a:endParaRPr lang="en-US" sz="3200" dirty="0" smtClean="0"/>
          </a:p>
          <a:p>
            <a:pPr marL="457200" indent="-457200">
              <a:buFont typeface="+mj-lt"/>
              <a:buAutoNum type="arabicPeriod"/>
            </a:pPr>
            <a:r>
              <a:rPr lang="en-US" sz="3200" dirty="0" smtClean="0"/>
              <a:t>Humanism</a:t>
            </a:r>
          </a:p>
          <a:p>
            <a:pPr marL="457200" indent="-457200">
              <a:buFont typeface="+mj-lt"/>
              <a:buAutoNum type="arabicPeriod"/>
            </a:pPr>
            <a:r>
              <a:rPr lang="en-US" sz="3200" dirty="0" smtClean="0"/>
              <a:t>Social Learning Theory</a:t>
            </a:r>
          </a:p>
          <a:p>
            <a:pPr marL="457200" indent="-457200">
              <a:buFont typeface="+mj-lt"/>
              <a:buAutoNum type="arabicPeriod"/>
            </a:pPr>
            <a:r>
              <a:rPr lang="en-US" sz="3200" dirty="0" smtClean="0"/>
              <a:t>Social Constructivism</a:t>
            </a:r>
          </a:p>
          <a:p>
            <a:pPr marL="457200" indent="-457200">
              <a:buFont typeface="+mj-lt"/>
              <a:buAutoNum type="arabicPeriod"/>
            </a:pPr>
            <a:r>
              <a:rPr lang="en-US" sz="3200" dirty="0" smtClean="0"/>
              <a:t>Multiple Intelligences</a:t>
            </a:r>
          </a:p>
          <a:p>
            <a:pPr marL="457200" indent="-457200">
              <a:buFont typeface="+mj-lt"/>
              <a:buAutoNum type="arabicPeriod"/>
            </a:pPr>
            <a:r>
              <a:rPr lang="en-US" sz="3200" dirty="0" smtClean="0"/>
              <a:t>Brain-Based Learning</a:t>
            </a:r>
            <a:endParaRPr lang="en-US" sz="3200" dirty="0"/>
          </a:p>
        </p:txBody>
      </p:sp>
      <p:sp>
        <p:nvSpPr>
          <p:cNvPr id="5" name="Rounded Rectangle 4"/>
          <p:cNvSpPr/>
          <p:nvPr/>
        </p:nvSpPr>
        <p:spPr>
          <a:xfrm>
            <a:off x="1143000" y="2286000"/>
            <a:ext cx="3962400" cy="1524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228600"/>
          <a:ext cx="8534400" cy="6400800"/>
        </p:xfrm>
        <a:graphic>
          <a:graphicData uri="http://schemas.openxmlformats.org/drawingml/2006/table">
            <a:tbl>
              <a:tblPr firstRow="1" bandRow="1">
                <a:tableStyleId>{69012ECD-51FC-41F1-AA8D-1B2483CD663E}</a:tableStyleId>
              </a:tblPr>
              <a:tblGrid>
                <a:gridCol w="914400"/>
                <a:gridCol w="1066800"/>
                <a:gridCol w="6553200"/>
              </a:tblGrid>
              <a:tr h="457200">
                <a:tc>
                  <a:txBody>
                    <a:bodyPr/>
                    <a:lstStyle/>
                    <a:p>
                      <a:r>
                        <a:rPr lang="en-US" dirty="0" smtClean="0"/>
                        <a:t>Agree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Disagree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 believe that…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 Learners need grades, gold stars, and other incentives as motivation to learn and to accomplish school requirements.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 Learners can be trusted to find their own goals and should have some options or choices in what they learn at school.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 Teachers need to determine what students are thinking about while solving math problems.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 Students should be graded according to uniform standards of achievement which the teacher sets for the class.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 Students should set their own individual standards and should evaluate their own work.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 Curriculum should be organized along subject matter lines that are carefully sequenced.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 The teacher should help students to monitor and control their own learning behavior.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29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 The school experience should help students to develop positive relations with their peers.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For the most part.... </a:t>
            </a:r>
            <a:endParaRPr lang="en-US" dirty="0"/>
          </a:p>
        </p:txBody>
      </p:sp>
      <p:sp>
        <p:nvSpPr>
          <p:cNvPr id="3" name="Content Placeholder 2"/>
          <p:cNvSpPr>
            <a:spLocks noGrp="1"/>
          </p:cNvSpPr>
          <p:nvPr>
            <p:ph idx="1"/>
          </p:nvPr>
        </p:nvSpPr>
        <p:spPr/>
        <p:txBody>
          <a:bodyPr>
            <a:normAutofit/>
          </a:bodyPr>
          <a:lstStyle/>
          <a:p>
            <a:r>
              <a:rPr lang="en-US" b="1" dirty="0" smtClean="0"/>
              <a:t>Statement 1, 4, and 6</a:t>
            </a:r>
            <a:r>
              <a:rPr lang="en-US" dirty="0" smtClean="0"/>
              <a:t> would be supported most strongly by Behavioral psychologists.</a:t>
            </a:r>
            <a:br>
              <a:rPr lang="en-US" dirty="0" smtClean="0"/>
            </a:br>
            <a:endParaRPr lang="en-US" dirty="0" smtClean="0"/>
          </a:p>
          <a:p>
            <a:r>
              <a:rPr lang="en-US" b="1" dirty="0" smtClean="0"/>
              <a:t>Statements 3 and 7</a:t>
            </a:r>
            <a:r>
              <a:rPr lang="en-US" dirty="0" smtClean="0"/>
              <a:t> would have be sustained by Cognitive psychologists. </a:t>
            </a:r>
            <a:br>
              <a:rPr lang="en-US" dirty="0" smtClean="0"/>
            </a:br>
            <a:endParaRPr lang="en-US" dirty="0" smtClean="0"/>
          </a:p>
          <a:p>
            <a:r>
              <a:rPr lang="en-US" b="1" dirty="0" smtClean="0"/>
              <a:t>Statements 2, 5, and 8</a:t>
            </a:r>
            <a:r>
              <a:rPr lang="en-US" dirty="0" smtClean="0"/>
              <a:t> would be on the ledger of the Humanistic psychologists. </a:t>
            </a:r>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Behaviorism</a:t>
            </a:r>
            <a:endParaRPr lang="en-US" dirty="0"/>
          </a:p>
        </p:txBody>
      </p:sp>
      <p:sp>
        <p:nvSpPr>
          <p:cNvPr id="3" name="Content Placeholder 2"/>
          <p:cNvSpPr>
            <a:spLocks noGrp="1"/>
          </p:cNvSpPr>
          <p:nvPr>
            <p:ph idx="1"/>
          </p:nvPr>
        </p:nvSpPr>
        <p:spPr/>
        <p:txBody>
          <a:bodyPr>
            <a:normAutofit/>
          </a:bodyPr>
          <a:lstStyle/>
          <a:p>
            <a:r>
              <a:rPr lang="en-US" dirty="0" smtClean="0"/>
              <a:t>Learning is defined by the outward expression of new behaviors</a:t>
            </a:r>
          </a:p>
          <a:p>
            <a:r>
              <a:rPr lang="en-US" dirty="0" smtClean="0"/>
              <a:t>Focuses solely on observable behaviors</a:t>
            </a:r>
          </a:p>
          <a:p>
            <a:r>
              <a:rPr lang="en-US" dirty="0" smtClean="0"/>
              <a:t>A biological basis for learning</a:t>
            </a:r>
          </a:p>
          <a:p>
            <a:r>
              <a:rPr lang="en-US" dirty="0" smtClean="0"/>
              <a:t>Learning is context-independent</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Behaviorism cont’d</a:t>
            </a:r>
            <a:endParaRPr lang="en-US" dirty="0"/>
          </a:p>
        </p:txBody>
      </p:sp>
      <p:sp>
        <p:nvSpPr>
          <p:cNvPr id="3" name="Content Placeholder 2"/>
          <p:cNvSpPr>
            <a:spLocks noGrp="1"/>
          </p:cNvSpPr>
          <p:nvPr>
            <p:ph idx="1"/>
          </p:nvPr>
        </p:nvSpPr>
        <p:spPr/>
        <p:txBody>
          <a:bodyPr/>
          <a:lstStyle/>
          <a:p>
            <a:r>
              <a:rPr lang="en-US" dirty="0" smtClean="0"/>
              <a:t>Confined to observable and measurable behavior</a:t>
            </a:r>
          </a:p>
          <a:p>
            <a:r>
              <a:rPr lang="en-US" dirty="0" smtClean="0"/>
              <a:t>Classical &amp; operant </a:t>
            </a:r>
            <a:r>
              <a:rPr lang="en-US" dirty="0"/>
              <a:t>c</a:t>
            </a:r>
            <a:r>
              <a:rPr lang="en-US" dirty="0" smtClean="0"/>
              <a:t>onditioning</a:t>
            </a:r>
          </a:p>
          <a:p>
            <a:pPr lvl="1"/>
            <a:r>
              <a:rPr lang="en-US" dirty="0" smtClean="0"/>
              <a:t>Reflexes (Pavlov’s Dogs)</a:t>
            </a:r>
          </a:p>
          <a:p>
            <a:pPr lvl="1"/>
            <a:r>
              <a:rPr lang="en-US" dirty="0" smtClean="0"/>
              <a:t>Feedback/Reinforcement (Skinner’s Pigeon Box)</a:t>
            </a:r>
            <a:endParaRPr lang="en-US" dirty="0"/>
          </a:p>
        </p:txBody>
      </p:sp>
      <p:grpSp>
        <p:nvGrpSpPr>
          <p:cNvPr id="4" name="Group 3"/>
          <p:cNvGrpSpPr/>
          <p:nvPr/>
        </p:nvGrpSpPr>
        <p:grpSpPr>
          <a:xfrm>
            <a:off x="4724400" y="4419600"/>
            <a:ext cx="4114800" cy="2209800"/>
            <a:chOff x="2133600" y="2362200"/>
            <a:chExt cx="5181600" cy="3200400"/>
          </a:xfrm>
        </p:grpSpPr>
        <p:sp>
          <p:nvSpPr>
            <p:cNvPr id="5" name="Rectangle 7"/>
            <p:cNvSpPr>
              <a:spLocks noChangeArrowheads="1"/>
            </p:cNvSpPr>
            <p:nvPr/>
          </p:nvSpPr>
          <p:spPr bwMode="auto">
            <a:xfrm>
              <a:off x="2133600" y="2362200"/>
              <a:ext cx="5181600" cy="3200400"/>
            </a:xfrm>
            <a:prstGeom prst="rect">
              <a:avLst/>
            </a:prstGeom>
            <a:noFill/>
            <a:ln w="38100">
              <a:solidFill>
                <a:schemeClr val="accent2"/>
              </a:solidFill>
              <a:miter lim="800000"/>
              <a:headEnd/>
              <a:tailEnd type="none" w="lg" len="med"/>
            </a:ln>
            <a:effectLst/>
          </p:spPr>
          <p:txBody>
            <a:bodyPr wrap="none" anchor="ctr">
              <a:spAutoFit/>
            </a:bodyPr>
            <a:lstStyle/>
            <a:p>
              <a:endParaRPr lang="en-US"/>
            </a:p>
          </p:txBody>
        </p:sp>
        <p:sp>
          <p:nvSpPr>
            <p:cNvPr id="6" name="Text Box 8"/>
            <p:cNvSpPr txBox="1">
              <a:spLocks noChangeArrowheads="1"/>
            </p:cNvSpPr>
            <p:nvPr/>
          </p:nvSpPr>
          <p:spPr bwMode="auto">
            <a:xfrm>
              <a:off x="2590800" y="2590800"/>
              <a:ext cx="4419600" cy="1470960"/>
            </a:xfrm>
            <a:prstGeom prst="rect">
              <a:avLst/>
            </a:prstGeom>
            <a:noFill/>
            <a:ln w="38100">
              <a:noFill/>
              <a:miter lim="800000"/>
              <a:headEnd/>
              <a:tailEnd type="none" w="lg" len="med"/>
            </a:ln>
            <a:effectLst/>
          </p:spPr>
          <p:txBody>
            <a:bodyPr>
              <a:spAutoFit/>
            </a:bodyPr>
            <a:lstStyle/>
            <a:p>
              <a:pPr algn="ctr" eaLnBrk="0" hangingPunct="0"/>
              <a:r>
                <a:rPr lang="en-US" sz="2000" dirty="0">
                  <a:latin typeface="Times New Roman" pitchFamily="18" charset="0"/>
                </a:rPr>
                <a:t>A stimulus is presented </a:t>
              </a:r>
            </a:p>
            <a:p>
              <a:pPr algn="ctr" eaLnBrk="0" hangingPunct="0"/>
              <a:r>
                <a:rPr lang="en-US" sz="2000" dirty="0">
                  <a:latin typeface="Times New Roman" pitchFamily="18" charset="0"/>
                </a:rPr>
                <a:t>in order to get a response:</a:t>
              </a:r>
            </a:p>
          </p:txBody>
        </p:sp>
        <p:sp>
          <p:nvSpPr>
            <p:cNvPr id="7" name="Text Box 5"/>
            <p:cNvSpPr txBox="1">
              <a:spLocks noChangeArrowheads="1"/>
            </p:cNvSpPr>
            <p:nvPr/>
          </p:nvSpPr>
          <p:spPr bwMode="auto">
            <a:xfrm>
              <a:off x="3381022" y="3907221"/>
              <a:ext cx="2878667" cy="846916"/>
            </a:xfrm>
            <a:prstGeom prst="rect">
              <a:avLst/>
            </a:prstGeom>
            <a:noFill/>
            <a:ln w="38100">
              <a:solidFill>
                <a:schemeClr val="tx1"/>
              </a:solidFill>
              <a:miter lim="800000"/>
              <a:headEnd/>
              <a:tailEnd type="none" w="lg" len="med"/>
            </a:ln>
            <a:effectLst/>
          </p:spPr>
          <p:txBody>
            <a:bodyPr wrap="square">
              <a:spAutoFit/>
            </a:bodyPr>
            <a:lstStyle/>
            <a:p>
              <a:pPr eaLnBrk="0" hangingPunct="0">
                <a:spcBef>
                  <a:spcPct val="50000"/>
                </a:spcBef>
              </a:pPr>
              <a:r>
                <a:rPr lang="en-US" sz="3200" dirty="0">
                  <a:latin typeface="Times New Roman" pitchFamily="18" charset="0"/>
                </a:rPr>
                <a:t> </a:t>
              </a:r>
              <a:r>
                <a:rPr lang="en-US" sz="2800" dirty="0">
                  <a:latin typeface="Times New Roman" pitchFamily="18" charset="0"/>
                </a:rPr>
                <a:t>S</a:t>
              </a:r>
              <a:r>
                <a:rPr lang="en-US" sz="3200" dirty="0">
                  <a:latin typeface="Times New Roman" pitchFamily="18" charset="0"/>
                </a:rPr>
                <a:t> 	       </a:t>
              </a:r>
              <a:r>
                <a:rPr lang="en-US" sz="2800" dirty="0">
                  <a:latin typeface="Times New Roman" pitchFamily="18" charset="0"/>
                </a:rPr>
                <a:t>R</a:t>
              </a:r>
              <a:endParaRPr lang="en-US" sz="3200" dirty="0">
                <a:latin typeface="Times New Roman" pitchFamily="18" charset="0"/>
              </a:endParaRPr>
            </a:p>
          </p:txBody>
        </p:sp>
        <p:sp>
          <p:nvSpPr>
            <p:cNvPr id="8" name="Line 6"/>
            <p:cNvSpPr>
              <a:spLocks noChangeShapeType="1"/>
            </p:cNvSpPr>
            <p:nvPr/>
          </p:nvSpPr>
          <p:spPr bwMode="auto">
            <a:xfrm>
              <a:off x="4052711" y="4348655"/>
              <a:ext cx="1219200" cy="0"/>
            </a:xfrm>
            <a:prstGeom prst="line">
              <a:avLst/>
            </a:prstGeom>
            <a:noFill/>
            <a:ln w="38100">
              <a:solidFill>
                <a:schemeClr val="tx1"/>
              </a:solidFill>
              <a:round/>
              <a:headEnd/>
              <a:tailEnd type="triangle" w="lg" len="med"/>
            </a:ln>
            <a:effectLst/>
          </p:spPr>
          <p:txBody>
            <a:bodyPr wrap="none" anchor="ctr"/>
            <a:lstStyle/>
            <a:p>
              <a:endParaRPr lang="en-US"/>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3633</TotalTime>
  <Words>2256</Words>
  <Application>Microsoft Macintosh PowerPoint</Application>
  <PresentationFormat>On-screen Show (4:3)</PresentationFormat>
  <Paragraphs>245</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feedback from you…</vt:lpstr>
      <vt:lpstr>Learning theories</vt:lpstr>
      <vt:lpstr>Some definitions of “learning”</vt:lpstr>
      <vt:lpstr>Learning as a black box</vt:lpstr>
      <vt:lpstr>PowerPoint Presentation</vt:lpstr>
      <vt:lpstr>PowerPoint Presentation</vt:lpstr>
      <vt:lpstr>For the most part.... </vt:lpstr>
      <vt:lpstr>Behaviorism</vt:lpstr>
      <vt:lpstr>Behaviorism cont’d</vt:lpstr>
      <vt:lpstr>Behaviorism cont’d</vt:lpstr>
      <vt:lpstr>Behaviorism in the classroom</vt:lpstr>
      <vt:lpstr>Critiques of behaviorism</vt:lpstr>
      <vt:lpstr>Cognitivism</vt:lpstr>
      <vt:lpstr>Cognitivism cont’d</vt:lpstr>
      <vt:lpstr>Cognitivism in the classroom</vt:lpstr>
      <vt:lpstr>Critiques of cognitivism</vt:lpstr>
      <vt:lpstr>Humanism</vt:lpstr>
      <vt:lpstr>Humanism in the classroom</vt:lpstr>
      <vt:lpstr>Critiques of humanism</vt:lpstr>
      <vt:lpstr>PowerPoint Presentation</vt:lpstr>
      <vt:lpstr>PowerPoint Presentation</vt:lpstr>
      <vt:lpstr>PowerPoint Presentation</vt:lpstr>
      <vt:lpstr>PowerPoint Presentation</vt:lpstr>
      <vt:lpstr>writing a teaching philosophy statement</vt:lpstr>
      <vt:lpstr>what are my objectives as an instruction librarian?</vt:lpstr>
      <vt:lpstr>what is effective teaching?</vt:lpstr>
      <vt:lpstr>what is effective teaching?</vt:lpstr>
      <vt:lpstr>what methods should I use?</vt:lpstr>
      <vt:lpstr>how do I justify my values?</vt:lpstr>
      <vt:lpstr>how shall I measure my effectiveness?</vt:lpstr>
      <vt:lpstr>let’s reflect and write…</vt:lpstr>
      <vt:lpstr>PowerPoint Presentation</vt:lpstr>
      <vt:lpstr>PowerPoint Presentation</vt:lpstr>
      <vt:lpstr>PowerPoint Presentation</vt:lpstr>
      <vt:lpstr>challenges (aka opportunities)</vt:lpstr>
      <vt:lpstr>PowerPoint Presentation</vt:lpstr>
      <vt:lpstr>PowerPoint Presentation</vt:lpstr>
      <vt:lpstr>Format examples</vt:lpstr>
      <vt:lpstr>miscellaneous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literacy</dc:title>
  <dc:creator>Rachael Clemens</dc:creator>
  <cp:lastModifiedBy>Rachael Clemens</cp:lastModifiedBy>
  <cp:revision>189</cp:revision>
  <dcterms:created xsi:type="dcterms:W3CDTF">2010-09-07T14:01:55Z</dcterms:created>
  <dcterms:modified xsi:type="dcterms:W3CDTF">2013-09-10T15:51:22Z</dcterms:modified>
</cp:coreProperties>
</file>