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92" r:id="rId2"/>
    <p:sldId id="289" r:id="rId3"/>
    <p:sldId id="290" r:id="rId4"/>
    <p:sldId id="291" r:id="rId5"/>
    <p:sldId id="256" r:id="rId6"/>
    <p:sldId id="279" r:id="rId7"/>
    <p:sldId id="280" r:id="rId8"/>
    <p:sldId id="283" r:id="rId9"/>
    <p:sldId id="284" r:id="rId10"/>
    <p:sldId id="281" r:id="rId11"/>
    <p:sldId id="257" r:id="rId12"/>
    <p:sldId id="285" r:id="rId13"/>
    <p:sldId id="293" r:id="rId14"/>
    <p:sldId id="270" r:id="rId15"/>
    <p:sldId id="271" r:id="rId16"/>
    <p:sldId id="275" r:id="rId17"/>
    <p:sldId id="272" r:id="rId18"/>
    <p:sldId id="273" r:id="rId19"/>
    <p:sldId id="294" r:id="rId20"/>
    <p:sldId id="267" r:id="rId21"/>
    <p:sldId id="282" r:id="rId22"/>
    <p:sldId id="258" r:id="rId23"/>
    <p:sldId id="295" r:id="rId24"/>
    <p:sldId id="296" r:id="rId25"/>
    <p:sldId id="297" r:id="rId26"/>
    <p:sldId id="298" r:id="rId27"/>
    <p:sldId id="299" r:id="rId28"/>
    <p:sldId id="300" r:id="rId29"/>
    <p:sldId id="30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15620"/>
    <p:restoredTop sz="94333" autoAdjust="0"/>
  </p:normalViewPr>
  <p:slideViewPr>
    <p:cSldViewPr>
      <p:cViewPr varScale="1">
        <p:scale>
          <a:sx n="95" d="100"/>
          <a:sy n="95" d="100"/>
        </p:scale>
        <p:origin x="-26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7" d="100"/>
        <a:sy n="13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6F9CF1-29EA-4289-9052-A480C534BD12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891ABB-17E3-4901-B9B5-047E90B0AFD9}">
      <dgm:prSet phldrT="[Text]"/>
      <dgm:spPr/>
      <dgm:t>
        <a:bodyPr/>
        <a:lstStyle/>
        <a:p>
          <a:r>
            <a:rPr lang="en-US" dirty="0" smtClean="0"/>
            <a:t>instruction activity #1</a:t>
          </a:r>
          <a:endParaRPr lang="en-US" dirty="0"/>
        </a:p>
      </dgm:t>
    </dgm:pt>
    <dgm:pt modelId="{DF7E41B7-BCC7-4BE3-B4BB-70C80E140991}" type="parTrans" cxnId="{EF076771-D5CF-4899-934A-CBC456DB009E}">
      <dgm:prSet/>
      <dgm:spPr/>
      <dgm:t>
        <a:bodyPr/>
        <a:lstStyle/>
        <a:p>
          <a:endParaRPr lang="en-US"/>
        </a:p>
      </dgm:t>
    </dgm:pt>
    <dgm:pt modelId="{DA77E241-14C4-4089-8185-3E7F227DA618}" type="sibTrans" cxnId="{EF076771-D5CF-4899-934A-CBC456DB009E}">
      <dgm:prSet/>
      <dgm:spPr/>
      <dgm:t>
        <a:bodyPr/>
        <a:lstStyle/>
        <a:p>
          <a:endParaRPr lang="en-US"/>
        </a:p>
      </dgm:t>
    </dgm:pt>
    <dgm:pt modelId="{1AD6BDFC-9C83-48E4-B418-154DCAE513D3}">
      <dgm:prSet phldrT="[Text]"/>
      <dgm:spPr/>
      <dgm:t>
        <a:bodyPr/>
        <a:lstStyle/>
        <a:p>
          <a:pPr algn="l"/>
          <a:r>
            <a:rPr lang="en-US" b="0" u="none" dirty="0" smtClean="0"/>
            <a:t>Information Literacy Standard 2: </a:t>
          </a:r>
          <a:r>
            <a:rPr lang="en-US" dirty="0" smtClean="0"/>
            <a:t>The information literate student accesses needed information effectively and efficiently.</a:t>
          </a:r>
          <a:r>
            <a:rPr lang="en-US" b="0" u="none" dirty="0" smtClean="0"/>
            <a:t> </a:t>
          </a:r>
          <a:endParaRPr lang="en-US" b="0" u="none" dirty="0"/>
        </a:p>
      </dgm:t>
    </dgm:pt>
    <dgm:pt modelId="{76FA6F1B-615B-4CCD-9A73-CFFE7413906D}" type="parTrans" cxnId="{F359E76C-8665-4439-93FA-7FDAEE0FCC34}">
      <dgm:prSet/>
      <dgm:spPr/>
      <dgm:t>
        <a:bodyPr/>
        <a:lstStyle/>
        <a:p>
          <a:endParaRPr lang="en-US"/>
        </a:p>
      </dgm:t>
    </dgm:pt>
    <dgm:pt modelId="{D55B44F9-2AC6-41D5-AB5F-8F4FCC1EBDFC}" type="sibTrans" cxnId="{F359E76C-8665-4439-93FA-7FDAEE0FCC34}">
      <dgm:prSet/>
      <dgm:spPr/>
      <dgm:t>
        <a:bodyPr/>
        <a:lstStyle/>
        <a:p>
          <a:endParaRPr lang="en-US"/>
        </a:p>
      </dgm:t>
    </dgm:pt>
    <dgm:pt modelId="{116DABD5-B913-419A-99FF-672CE3683082}">
      <dgm:prSet phldrT="[Text]"/>
      <dgm:spPr/>
      <dgm:t>
        <a:bodyPr/>
        <a:lstStyle/>
        <a:p>
          <a:pPr algn="l"/>
          <a:r>
            <a:rPr lang="en-US" b="0" u="none" dirty="0" smtClean="0"/>
            <a:t>Performance Indicator 2</a:t>
          </a:r>
          <a:r>
            <a:rPr lang="en-US" b="0" dirty="0" smtClean="0"/>
            <a:t>:  </a:t>
          </a:r>
          <a:r>
            <a:rPr lang="en-US" dirty="0" smtClean="0"/>
            <a:t>The information literate student constructs and implements effectively-designed search strategies.</a:t>
          </a:r>
          <a:endParaRPr lang="en-US" b="0" dirty="0"/>
        </a:p>
      </dgm:t>
    </dgm:pt>
    <dgm:pt modelId="{664CDDCA-4DAA-4AAA-994A-1556841E2072}" type="parTrans" cxnId="{438E4A12-B626-4A48-8E7D-4E8D992B2502}">
      <dgm:prSet/>
      <dgm:spPr/>
      <dgm:t>
        <a:bodyPr/>
        <a:lstStyle/>
        <a:p>
          <a:endParaRPr lang="en-US"/>
        </a:p>
      </dgm:t>
    </dgm:pt>
    <dgm:pt modelId="{3DC65CD0-86FB-499C-8C8A-F4701D6E01E9}" type="sibTrans" cxnId="{438E4A12-B626-4A48-8E7D-4E8D992B2502}">
      <dgm:prSet/>
      <dgm:spPr/>
      <dgm:t>
        <a:bodyPr/>
        <a:lstStyle/>
        <a:p>
          <a:endParaRPr lang="en-US"/>
        </a:p>
      </dgm:t>
    </dgm:pt>
    <dgm:pt modelId="{B8EC1722-879A-4673-8F7F-3FC129B3E6B6}">
      <dgm:prSet phldrT="[Text]"/>
      <dgm:spPr/>
      <dgm:t>
        <a:bodyPr/>
        <a:lstStyle/>
        <a:p>
          <a:r>
            <a:rPr lang="en-US" dirty="0" smtClean="0"/>
            <a:t>instruction activity #2</a:t>
          </a:r>
          <a:endParaRPr lang="en-US" dirty="0"/>
        </a:p>
      </dgm:t>
    </dgm:pt>
    <dgm:pt modelId="{630B86DD-7F8D-4663-B9F2-C463189A27A2}" type="parTrans" cxnId="{A44D9075-3CF8-4B5F-B4FA-5113BBA74D8F}">
      <dgm:prSet/>
      <dgm:spPr/>
      <dgm:t>
        <a:bodyPr/>
        <a:lstStyle/>
        <a:p>
          <a:endParaRPr lang="en-US"/>
        </a:p>
      </dgm:t>
    </dgm:pt>
    <dgm:pt modelId="{A83685D4-1B20-4A6E-B035-C8696203E441}" type="sibTrans" cxnId="{A44D9075-3CF8-4B5F-B4FA-5113BBA74D8F}">
      <dgm:prSet/>
      <dgm:spPr/>
      <dgm:t>
        <a:bodyPr/>
        <a:lstStyle/>
        <a:p>
          <a:endParaRPr lang="en-US"/>
        </a:p>
      </dgm:t>
    </dgm:pt>
    <dgm:pt modelId="{A66303D5-3455-46E8-8EE1-7E7DD66818BB}">
      <dgm:prSet phldrT="[Text]"/>
      <dgm:spPr/>
      <dgm:t>
        <a:bodyPr/>
        <a:lstStyle/>
        <a:p>
          <a:r>
            <a:rPr lang="en-US" b="0" u="none" dirty="0" smtClean="0"/>
            <a:t>Information Literacy Standard 3</a:t>
          </a:r>
          <a:endParaRPr lang="en-US" dirty="0"/>
        </a:p>
      </dgm:t>
    </dgm:pt>
    <dgm:pt modelId="{81D9FD57-596F-4B16-8A81-BF9316CAF086}" type="parTrans" cxnId="{1355A168-BE22-4326-9514-7471CA594AA6}">
      <dgm:prSet/>
      <dgm:spPr/>
      <dgm:t>
        <a:bodyPr/>
        <a:lstStyle/>
        <a:p>
          <a:endParaRPr lang="en-US"/>
        </a:p>
      </dgm:t>
    </dgm:pt>
    <dgm:pt modelId="{9D8C3A2B-4825-4F64-A536-7E2B8AFD9DE9}" type="sibTrans" cxnId="{1355A168-BE22-4326-9514-7471CA594AA6}">
      <dgm:prSet/>
      <dgm:spPr/>
      <dgm:t>
        <a:bodyPr/>
        <a:lstStyle/>
        <a:p>
          <a:endParaRPr lang="en-US"/>
        </a:p>
      </dgm:t>
    </dgm:pt>
    <dgm:pt modelId="{F5432A9C-E585-4C69-A3C5-3E72C2D6E8B7}">
      <dgm:prSet phldrT="[Text]"/>
      <dgm:spPr/>
      <dgm:t>
        <a:bodyPr/>
        <a:lstStyle/>
        <a:p>
          <a:pPr algn="l"/>
          <a:r>
            <a:rPr lang="en-US" b="0" u="none" dirty="0" smtClean="0"/>
            <a:t>Outcome</a:t>
          </a:r>
          <a:r>
            <a:rPr lang="en-US" b="1" u="sng" dirty="0" smtClean="0"/>
            <a:t> </a:t>
          </a:r>
          <a:r>
            <a:rPr lang="en-US" b="0" u="none" dirty="0" smtClean="0"/>
            <a:t>B</a:t>
          </a:r>
          <a:r>
            <a:rPr lang="en-US" dirty="0" smtClean="0"/>
            <a:t>: Identifies keywords, synonyms and related terms for the information needed </a:t>
          </a:r>
          <a:endParaRPr lang="en-US" b="0" dirty="0"/>
        </a:p>
      </dgm:t>
    </dgm:pt>
    <dgm:pt modelId="{76D088BA-D899-4F43-8EF7-247203B8E02F}" type="parTrans" cxnId="{A6AB22B9-DB2F-40D6-8227-30A3671F789A}">
      <dgm:prSet/>
      <dgm:spPr/>
      <dgm:t>
        <a:bodyPr/>
        <a:lstStyle/>
        <a:p>
          <a:endParaRPr lang="en-US"/>
        </a:p>
      </dgm:t>
    </dgm:pt>
    <dgm:pt modelId="{77AC9CFA-2EBE-483A-B048-A20C7DC35CD1}" type="sibTrans" cxnId="{A6AB22B9-DB2F-40D6-8227-30A3671F789A}">
      <dgm:prSet/>
      <dgm:spPr/>
      <dgm:t>
        <a:bodyPr/>
        <a:lstStyle/>
        <a:p>
          <a:endParaRPr lang="en-US"/>
        </a:p>
      </dgm:t>
    </dgm:pt>
    <dgm:pt modelId="{725C84E5-EC35-45D0-8D5E-6AA5A67FB3AB}">
      <dgm:prSet/>
      <dgm:spPr/>
      <dgm:t>
        <a:bodyPr/>
        <a:lstStyle/>
        <a:p>
          <a:pPr algn="l"/>
          <a:r>
            <a:rPr lang="en-US" b="0" u="none" dirty="0" smtClean="0"/>
            <a:t>Outcome</a:t>
          </a:r>
          <a:r>
            <a:rPr lang="en-US" b="1" u="sng" dirty="0" smtClean="0"/>
            <a:t> </a:t>
          </a:r>
          <a:r>
            <a:rPr lang="en-US" b="0" u="none" dirty="0" smtClean="0"/>
            <a:t>D: </a:t>
          </a:r>
          <a:r>
            <a:rPr lang="en-US" dirty="0" smtClean="0"/>
            <a:t>Constructs a search strategy using appropriate commands for the information retrieval system selected </a:t>
          </a:r>
          <a:endParaRPr lang="en-US" dirty="0"/>
        </a:p>
      </dgm:t>
    </dgm:pt>
    <dgm:pt modelId="{642D10C1-A4B1-4796-B4BC-6F88C03AAB32}" type="parTrans" cxnId="{18C7D972-050B-4F05-8CA6-94C8210DA0D8}">
      <dgm:prSet/>
      <dgm:spPr/>
      <dgm:t>
        <a:bodyPr/>
        <a:lstStyle/>
        <a:p>
          <a:endParaRPr lang="en-US"/>
        </a:p>
      </dgm:t>
    </dgm:pt>
    <dgm:pt modelId="{4F7AE2BE-3800-4A09-A1A2-3C547062D7A5}" type="sibTrans" cxnId="{18C7D972-050B-4F05-8CA6-94C8210DA0D8}">
      <dgm:prSet/>
      <dgm:spPr/>
      <dgm:t>
        <a:bodyPr/>
        <a:lstStyle/>
        <a:p>
          <a:endParaRPr lang="en-US"/>
        </a:p>
      </dgm:t>
    </dgm:pt>
    <dgm:pt modelId="{C82B0DD1-B740-4503-A734-54C2A00280CC}">
      <dgm:prSet phldrT="[Text]"/>
      <dgm:spPr/>
      <dgm:t>
        <a:bodyPr/>
        <a:lstStyle/>
        <a:p>
          <a:r>
            <a:rPr lang="en-US" b="0" u="none" dirty="0" smtClean="0"/>
            <a:t>Performance Indicator 1</a:t>
          </a:r>
          <a:r>
            <a:rPr lang="en-US" b="0" dirty="0" smtClean="0"/>
            <a:t>:</a:t>
          </a:r>
          <a:endParaRPr lang="en-US" b="0" dirty="0"/>
        </a:p>
      </dgm:t>
    </dgm:pt>
    <dgm:pt modelId="{2882B39E-E6FE-4879-B694-EE1E09007183}" type="parTrans" cxnId="{BE7D79F2-954C-4C65-88C4-83D1B5AAFA92}">
      <dgm:prSet/>
      <dgm:spPr/>
      <dgm:t>
        <a:bodyPr/>
        <a:lstStyle/>
        <a:p>
          <a:endParaRPr lang="en-US"/>
        </a:p>
      </dgm:t>
    </dgm:pt>
    <dgm:pt modelId="{DE94AB3A-A61F-4500-B756-452A632D06ED}" type="sibTrans" cxnId="{BE7D79F2-954C-4C65-88C4-83D1B5AAFA92}">
      <dgm:prSet/>
      <dgm:spPr/>
      <dgm:t>
        <a:bodyPr/>
        <a:lstStyle/>
        <a:p>
          <a:endParaRPr lang="en-US"/>
        </a:p>
      </dgm:t>
    </dgm:pt>
    <dgm:pt modelId="{72EDDD96-6138-41E4-A808-1F1AD825F5FE}">
      <dgm:prSet phldrT="[Text]"/>
      <dgm:spPr/>
      <dgm:t>
        <a:bodyPr/>
        <a:lstStyle/>
        <a:p>
          <a:r>
            <a:rPr lang="en-US" b="0" u="none" dirty="0" smtClean="0"/>
            <a:t>Outcome C</a:t>
          </a:r>
          <a:endParaRPr lang="en-US" b="0" dirty="0"/>
        </a:p>
      </dgm:t>
    </dgm:pt>
    <dgm:pt modelId="{261B9C73-0379-42F5-B650-13253FD6AE8D}" type="parTrans" cxnId="{FE0B6F9D-AB6B-4606-99B4-2BD93026A672}">
      <dgm:prSet/>
      <dgm:spPr/>
      <dgm:t>
        <a:bodyPr/>
        <a:lstStyle/>
        <a:p>
          <a:endParaRPr lang="en-US"/>
        </a:p>
      </dgm:t>
    </dgm:pt>
    <dgm:pt modelId="{87BB6012-4A38-4A83-9A0B-9C7C1B510B25}" type="sibTrans" cxnId="{FE0B6F9D-AB6B-4606-99B4-2BD93026A672}">
      <dgm:prSet/>
      <dgm:spPr/>
      <dgm:t>
        <a:bodyPr/>
        <a:lstStyle/>
        <a:p>
          <a:endParaRPr lang="en-US"/>
        </a:p>
      </dgm:t>
    </dgm:pt>
    <dgm:pt modelId="{BAC40D6C-0168-459A-8E2D-FD4BE77D62FE}">
      <dgm:prSet/>
      <dgm:spPr/>
      <dgm:t>
        <a:bodyPr/>
        <a:lstStyle/>
        <a:p>
          <a:r>
            <a:rPr lang="en-US" b="0" u="none" dirty="0" smtClean="0"/>
            <a:t>Outcome D</a:t>
          </a:r>
          <a:endParaRPr lang="en-US" dirty="0"/>
        </a:p>
      </dgm:t>
    </dgm:pt>
    <dgm:pt modelId="{C9B5C625-F636-49D1-A716-00B35FCFDA52}" type="parTrans" cxnId="{50413ABD-641B-4A9D-BD8E-0DA2AC931018}">
      <dgm:prSet/>
      <dgm:spPr/>
      <dgm:t>
        <a:bodyPr/>
        <a:lstStyle/>
        <a:p>
          <a:endParaRPr lang="en-US"/>
        </a:p>
      </dgm:t>
    </dgm:pt>
    <dgm:pt modelId="{9DCB8DF2-590B-4026-8FC2-21A30148466A}" type="sibTrans" cxnId="{50413ABD-641B-4A9D-BD8E-0DA2AC931018}">
      <dgm:prSet/>
      <dgm:spPr/>
      <dgm:t>
        <a:bodyPr/>
        <a:lstStyle/>
        <a:p>
          <a:endParaRPr lang="en-US"/>
        </a:p>
      </dgm:t>
    </dgm:pt>
    <dgm:pt modelId="{2BC945BE-B841-4891-9476-D8545ABCE37B}" type="pres">
      <dgm:prSet presAssocID="{EB6F9CF1-29EA-4289-9052-A480C534BD1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85254EA-13EF-49D3-80D3-6FFEE5837607}" type="pres">
      <dgm:prSet presAssocID="{D5891ABB-17E3-4901-B9B5-047E90B0AFD9}" presName="root" presStyleCnt="0"/>
      <dgm:spPr/>
    </dgm:pt>
    <dgm:pt modelId="{82547CE1-C52F-4623-8240-D56DF4B10184}" type="pres">
      <dgm:prSet presAssocID="{D5891ABB-17E3-4901-B9B5-047E90B0AFD9}" presName="rootComposite" presStyleCnt="0"/>
      <dgm:spPr/>
    </dgm:pt>
    <dgm:pt modelId="{79F107A0-4ED8-4DCB-91B5-4D3F9D671E71}" type="pres">
      <dgm:prSet presAssocID="{D5891ABB-17E3-4901-B9B5-047E90B0AFD9}" presName="rootText" presStyleLbl="node1" presStyleIdx="0" presStyleCnt="2"/>
      <dgm:spPr/>
      <dgm:t>
        <a:bodyPr/>
        <a:lstStyle/>
        <a:p>
          <a:endParaRPr lang="en-US"/>
        </a:p>
      </dgm:t>
    </dgm:pt>
    <dgm:pt modelId="{DBCEA069-5068-4546-8C83-051DDD7D2722}" type="pres">
      <dgm:prSet presAssocID="{D5891ABB-17E3-4901-B9B5-047E90B0AFD9}" presName="rootConnector" presStyleLbl="node1" presStyleIdx="0" presStyleCnt="2"/>
      <dgm:spPr/>
      <dgm:t>
        <a:bodyPr/>
        <a:lstStyle/>
        <a:p>
          <a:endParaRPr lang="en-US"/>
        </a:p>
      </dgm:t>
    </dgm:pt>
    <dgm:pt modelId="{AC462262-B8DA-46F3-811F-2348631E67E7}" type="pres">
      <dgm:prSet presAssocID="{D5891ABB-17E3-4901-B9B5-047E90B0AFD9}" presName="childShape" presStyleCnt="0"/>
      <dgm:spPr/>
    </dgm:pt>
    <dgm:pt modelId="{69A512E8-40E1-4473-BA60-E72229650F40}" type="pres">
      <dgm:prSet presAssocID="{76FA6F1B-615B-4CCD-9A73-CFFE7413906D}" presName="Name13" presStyleLbl="parChTrans1D2" presStyleIdx="0" presStyleCnt="8"/>
      <dgm:spPr/>
      <dgm:t>
        <a:bodyPr/>
        <a:lstStyle/>
        <a:p>
          <a:endParaRPr lang="en-US"/>
        </a:p>
      </dgm:t>
    </dgm:pt>
    <dgm:pt modelId="{42D9BBEE-8454-43C5-AFCB-DF4138091B45}" type="pres">
      <dgm:prSet presAssocID="{1AD6BDFC-9C83-48E4-B418-154DCAE513D3}" presName="childText" presStyleLbl="bgAcc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CF8EB3-48EF-4EC9-B994-3F473CFE5A86}" type="pres">
      <dgm:prSet presAssocID="{664CDDCA-4DAA-4AAA-994A-1556841E2072}" presName="Name13" presStyleLbl="parChTrans1D2" presStyleIdx="1" presStyleCnt="8"/>
      <dgm:spPr/>
      <dgm:t>
        <a:bodyPr/>
        <a:lstStyle/>
        <a:p>
          <a:endParaRPr lang="en-US"/>
        </a:p>
      </dgm:t>
    </dgm:pt>
    <dgm:pt modelId="{5CB47257-C8FA-4658-86D9-43FC94B90EA5}" type="pres">
      <dgm:prSet presAssocID="{116DABD5-B913-419A-99FF-672CE3683082}" presName="childText" presStyleLbl="bgAcc1" presStyleIdx="1" presStyleCnt="8" custLinFactNeighborX="22174" custLinFactNeighborY="-80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261B09-6CA4-48E6-84E9-157F6839AA09}" type="pres">
      <dgm:prSet presAssocID="{76D088BA-D899-4F43-8EF7-247203B8E02F}" presName="Name13" presStyleLbl="parChTrans1D2" presStyleIdx="2" presStyleCnt="8"/>
      <dgm:spPr/>
      <dgm:t>
        <a:bodyPr/>
        <a:lstStyle/>
        <a:p>
          <a:endParaRPr lang="en-US"/>
        </a:p>
      </dgm:t>
    </dgm:pt>
    <dgm:pt modelId="{32E4ED4C-F452-4FCD-9795-D6A7169A9220}" type="pres">
      <dgm:prSet presAssocID="{F5432A9C-E585-4C69-A3C5-3E72C2D6E8B7}" presName="childText" presStyleLbl="bgAcc1" presStyleIdx="2" presStyleCnt="8" custLinFactNeighborX="39637" custLinFactNeighborY="-121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C672BE-649D-4302-A0CF-6375B9DE6232}" type="pres">
      <dgm:prSet presAssocID="{642D10C1-A4B1-4796-B4BC-6F88C03AAB32}" presName="Name13" presStyleLbl="parChTrans1D2" presStyleIdx="3" presStyleCnt="8"/>
      <dgm:spPr/>
      <dgm:t>
        <a:bodyPr/>
        <a:lstStyle/>
        <a:p>
          <a:endParaRPr lang="en-US"/>
        </a:p>
      </dgm:t>
    </dgm:pt>
    <dgm:pt modelId="{0128CF79-ED7F-4971-8D6B-85641F740F8B}" type="pres">
      <dgm:prSet presAssocID="{725C84E5-EC35-45D0-8D5E-6AA5A67FB3AB}" presName="childText" presStyleLbl="bgAcc1" presStyleIdx="3" presStyleCnt="8" custLinFactNeighborX="39224" custLinFactNeighborY="-205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83D9BD-E193-42FC-AFDE-567FDDA78DA2}" type="pres">
      <dgm:prSet presAssocID="{B8EC1722-879A-4673-8F7F-3FC129B3E6B6}" presName="root" presStyleCnt="0"/>
      <dgm:spPr/>
    </dgm:pt>
    <dgm:pt modelId="{6AA54DAF-64DB-4FDB-AC7D-39B7058ED5A1}" type="pres">
      <dgm:prSet presAssocID="{B8EC1722-879A-4673-8F7F-3FC129B3E6B6}" presName="rootComposite" presStyleCnt="0"/>
      <dgm:spPr/>
    </dgm:pt>
    <dgm:pt modelId="{5FA708B8-FA28-4E0C-B7EB-92F0FD5BDB66}" type="pres">
      <dgm:prSet presAssocID="{B8EC1722-879A-4673-8F7F-3FC129B3E6B6}" presName="rootText" presStyleLbl="node1" presStyleIdx="1" presStyleCnt="2"/>
      <dgm:spPr/>
      <dgm:t>
        <a:bodyPr/>
        <a:lstStyle/>
        <a:p>
          <a:endParaRPr lang="en-US"/>
        </a:p>
      </dgm:t>
    </dgm:pt>
    <dgm:pt modelId="{79BC3F23-B67C-45EF-AF49-57EBD29D79BA}" type="pres">
      <dgm:prSet presAssocID="{B8EC1722-879A-4673-8F7F-3FC129B3E6B6}" presName="rootConnector" presStyleLbl="node1" presStyleIdx="1" presStyleCnt="2"/>
      <dgm:spPr/>
      <dgm:t>
        <a:bodyPr/>
        <a:lstStyle/>
        <a:p>
          <a:endParaRPr lang="en-US"/>
        </a:p>
      </dgm:t>
    </dgm:pt>
    <dgm:pt modelId="{B573658A-CC82-4883-A7E4-835661DD96A1}" type="pres">
      <dgm:prSet presAssocID="{B8EC1722-879A-4673-8F7F-3FC129B3E6B6}" presName="childShape" presStyleCnt="0"/>
      <dgm:spPr/>
    </dgm:pt>
    <dgm:pt modelId="{11810BA7-F831-418A-BF36-E71CDD7012C8}" type="pres">
      <dgm:prSet presAssocID="{81D9FD57-596F-4B16-8A81-BF9316CAF086}" presName="Name13" presStyleLbl="parChTrans1D2" presStyleIdx="4" presStyleCnt="8"/>
      <dgm:spPr/>
      <dgm:t>
        <a:bodyPr/>
        <a:lstStyle/>
        <a:p>
          <a:endParaRPr lang="en-US"/>
        </a:p>
      </dgm:t>
    </dgm:pt>
    <dgm:pt modelId="{0EC6D0D6-A8CF-47F1-B371-8CB45B9F74FE}" type="pres">
      <dgm:prSet presAssocID="{A66303D5-3455-46E8-8EE1-7E7DD66818BB}" presName="childText" presStyleLbl="bgAcc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05BE4A-428E-43DF-BD92-33D6BE0D7352}" type="pres">
      <dgm:prSet presAssocID="{2882B39E-E6FE-4879-B694-EE1E09007183}" presName="Name13" presStyleLbl="parChTrans1D2" presStyleIdx="5" presStyleCnt="8"/>
      <dgm:spPr/>
      <dgm:t>
        <a:bodyPr/>
        <a:lstStyle/>
        <a:p>
          <a:endParaRPr lang="en-US"/>
        </a:p>
      </dgm:t>
    </dgm:pt>
    <dgm:pt modelId="{628C9501-0125-4B9F-A5F4-7643B2F7CAB1}" type="pres">
      <dgm:prSet presAssocID="{C82B0DD1-B740-4503-A734-54C2A00280CC}" presName="childText" presStyleLbl="bgAcc1" presStyleIdx="5" presStyleCnt="8" custLinFactNeighborX="23091" custLinFactNeighborY="-80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2FB3B0-A2E2-4391-897A-0711A73D67E3}" type="pres">
      <dgm:prSet presAssocID="{261B9C73-0379-42F5-B650-13253FD6AE8D}" presName="Name13" presStyleLbl="parChTrans1D2" presStyleIdx="6" presStyleCnt="8"/>
      <dgm:spPr/>
      <dgm:t>
        <a:bodyPr/>
        <a:lstStyle/>
        <a:p>
          <a:endParaRPr lang="en-US"/>
        </a:p>
      </dgm:t>
    </dgm:pt>
    <dgm:pt modelId="{9B98DAFF-F122-44AE-8F80-61614EC55A73}" type="pres">
      <dgm:prSet presAssocID="{72EDDD96-6138-41E4-A808-1F1AD825F5FE}" presName="childText" presStyleLbl="bgAcc1" presStyleIdx="6" presStyleCnt="8" custLinFactNeighborX="44920" custLinFactNeighborY="-143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14B7E9-C8EC-4E52-92E5-BC13EB611816}" type="pres">
      <dgm:prSet presAssocID="{C9B5C625-F636-49D1-A716-00B35FCFDA52}" presName="Name13" presStyleLbl="parChTrans1D2" presStyleIdx="7" presStyleCnt="8"/>
      <dgm:spPr/>
      <dgm:t>
        <a:bodyPr/>
        <a:lstStyle/>
        <a:p>
          <a:endParaRPr lang="en-US"/>
        </a:p>
      </dgm:t>
    </dgm:pt>
    <dgm:pt modelId="{3EC77E15-F55B-46F7-850C-F41E270AC540}" type="pres">
      <dgm:prSet presAssocID="{BAC40D6C-0168-459A-8E2D-FD4BE77D62FE}" presName="childText" presStyleLbl="bgAcc1" presStyleIdx="7" presStyleCnt="8" custLinFactNeighborX="44920" custLinFactNeighborY="-183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AB22B9-DB2F-40D6-8227-30A3671F789A}" srcId="{D5891ABB-17E3-4901-B9B5-047E90B0AFD9}" destId="{F5432A9C-E585-4C69-A3C5-3E72C2D6E8B7}" srcOrd="2" destOrd="0" parTransId="{76D088BA-D899-4F43-8EF7-247203B8E02F}" sibTransId="{77AC9CFA-2EBE-483A-B048-A20C7DC35CD1}"/>
    <dgm:cxn modelId="{18C7D972-050B-4F05-8CA6-94C8210DA0D8}" srcId="{D5891ABB-17E3-4901-B9B5-047E90B0AFD9}" destId="{725C84E5-EC35-45D0-8D5E-6AA5A67FB3AB}" srcOrd="3" destOrd="0" parTransId="{642D10C1-A4B1-4796-B4BC-6F88C03AAB32}" sibTransId="{4F7AE2BE-3800-4A09-A1A2-3C547062D7A5}"/>
    <dgm:cxn modelId="{1355A168-BE22-4326-9514-7471CA594AA6}" srcId="{B8EC1722-879A-4673-8F7F-3FC129B3E6B6}" destId="{A66303D5-3455-46E8-8EE1-7E7DD66818BB}" srcOrd="0" destOrd="0" parTransId="{81D9FD57-596F-4B16-8A81-BF9316CAF086}" sibTransId="{9D8C3A2B-4825-4F64-A536-7E2B8AFD9DE9}"/>
    <dgm:cxn modelId="{ED6CF56D-EDB6-BB4D-AF7B-DAC7ECD9B032}" type="presOf" srcId="{C82B0DD1-B740-4503-A734-54C2A00280CC}" destId="{628C9501-0125-4B9F-A5F4-7643B2F7CAB1}" srcOrd="0" destOrd="0" presId="urn:microsoft.com/office/officeart/2005/8/layout/hierarchy3"/>
    <dgm:cxn modelId="{A44D9075-3CF8-4B5F-B4FA-5113BBA74D8F}" srcId="{EB6F9CF1-29EA-4289-9052-A480C534BD12}" destId="{B8EC1722-879A-4673-8F7F-3FC129B3E6B6}" srcOrd="1" destOrd="0" parTransId="{630B86DD-7F8D-4663-B9F2-C463189A27A2}" sibTransId="{A83685D4-1B20-4A6E-B035-C8696203E441}"/>
    <dgm:cxn modelId="{CA555B64-3C52-984C-B0A5-96EA698B3F0E}" type="presOf" srcId="{B8EC1722-879A-4673-8F7F-3FC129B3E6B6}" destId="{5FA708B8-FA28-4E0C-B7EB-92F0FD5BDB66}" srcOrd="0" destOrd="0" presId="urn:microsoft.com/office/officeart/2005/8/layout/hierarchy3"/>
    <dgm:cxn modelId="{99E11923-7519-FE4F-AD65-0FE6C875F104}" type="presOf" srcId="{2882B39E-E6FE-4879-B694-EE1E09007183}" destId="{3205BE4A-428E-43DF-BD92-33D6BE0D7352}" srcOrd="0" destOrd="0" presId="urn:microsoft.com/office/officeart/2005/8/layout/hierarchy3"/>
    <dgm:cxn modelId="{BE7D79F2-954C-4C65-88C4-83D1B5AAFA92}" srcId="{B8EC1722-879A-4673-8F7F-3FC129B3E6B6}" destId="{C82B0DD1-B740-4503-A734-54C2A00280CC}" srcOrd="1" destOrd="0" parTransId="{2882B39E-E6FE-4879-B694-EE1E09007183}" sibTransId="{DE94AB3A-A61F-4500-B756-452A632D06ED}"/>
    <dgm:cxn modelId="{1A884A62-827E-7747-A89D-C6DB612C4F63}" type="presOf" srcId="{EB6F9CF1-29EA-4289-9052-A480C534BD12}" destId="{2BC945BE-B841-4891-9476-D8545ABCE37B}" srcOrd="0" destOrd="0" presId="urn:microsoft.com/office/officeart/2005/8/layout/hierarchy3"/>
    <dgm:cxn modelId="{3F8710EE-A1A5-D84E-B6AD-B6458A73CD41}" type="presOf" srcId="{F5432A9C-E585-4C69-A3C5-3E72C2D6E8B7}" destId="{32E4ED4C-F452-4FCD-9795-D6A7169A9220}" srcOrd="0" destOrd="0" presId="urn:microsoft.com/office/officeart/2005/8/layout/hierarchy3"/>
    <dgm:cxn modelId="{02A9DA65-DD8B-4642-9C52-ADFEF8051A16}" type="presOf" srcId="{664CDDCA-4DAA-4AAA-994A-1556841E2072}" destId="{ECCF8EB3-48EF-4EC9-B994-3F473CFE5A86}" srcOrd="0" destOrd="0" presId="urn:microsoft.com/office/officeart/2005/8/layout/hierarchy3"/>
    <dgm:cxn modelId="{68870908-2C8E-7F44-A683-CAD584DD9097}" type="presOf" srcId="{1AD6BDFC-9C83-48E4-B418-154DCAE513D3}" destId="{42D9BBEE-8454-43C5-AFCB-DF4138091B45}" srcOrd="0" destOrd="0" presId="urn:microsoft.com/office/officeart/2005/8/layout/hierarchy3"/>
    <dgm:cxn modelId="{6247899D-F86D-7246-BAB5-32ED5E2228B1}" type="presOf" srcId="{D5891ABB-17E3-4901-B9B5-047E90B0AFD9}" destId="{DBCEA069-5068-4546-8C83-051DDD7D2722}" srcOrd="1" destOrd="0" presId="urn:microsoft.com/office/officeart/2005/8/layout/hierarchy3"/>
    <dgm:cxn modelId="{EE61CD70-0771-A446-B9CC-E30745E32612}" type="presOf" srcId="{A66303D5-3455-46E8-8EE1-7E7DD66818BB}" destId="{0EC6D0D6-A8CF-47F1-B371-8CB45B9F74FE}" srcOrd="0" destOrd="0" presId="urn:microsoft.com/office/officeart/2005/8/layout/hierarchy3"/>
    <dgm:cxn modelId="{CB1EA7D8-CEB4-7D4A-ACD3-B43B7D7447F8}" type="presOf" srcId="{76D088BA-D899-4F43-8EF7-247203B8E02F}" destId="{8B261B09-6CA4-48E6-84E9-157F6839AA09}" srcOrd="0" destOrd="0" presId="urn:microsoft.com/office/officeart/2005/8/layout/hierarchy3"/>
    <dgm:cxn modelId="{FE0B6F9D-AB6B-4606-99B4-2BD93026A672}" srcId="{B8EC1722-879A-4673-8F7F-3FC129B3E6B6}" destId="{72EDDD96-6138-41E4-A808-1F1AD825F5FE}" srcOrd="2" destOrd="0" parTransId="{261B9C73-0379-42F5-B650-13253FD6AE8D}" sibTransId="{87BB6012-4A38-4A83-9A0B-9C7C1B510B25}"/>
    <dgm:cxn modelId="{86C10EF2-C165-C540-8A06-4BEAB3BFBB7A}" type="presOf" srcId="{116DABD5-B913-419A-99FF-672CE3683082}" destId="{5CB47257-C8FA-4658-86D9-43FC94B90EA5}" srcOrd="0" destOrd="0" presId="urn:microsoft.com/office/officeart/2005/8/layout/hierarchy3"/>
    <dgm:cxn modelId="{F2FE023E-0491-8D4D-B8F9-597673AF9443}" type="presOf" srcId="{76FA6F1B-615B-4CCD-9A73-CFFE7413906D}" destId="{69A512E8-40E1-4473-BA60-E72229650F40}" srcOrd="0" destOrd="0" presId="urn:microsoft.com/office/officeart/2005/8/layout/hierarchy3"/>
    <dgm:cxn modelId="{EF076771-D5CF-4899-934A-CBC456DB009E}" srcId="{EB6F9CF1-29EA-4289-9052-A480C534BD12}" destId="{D5891ABB-17E3-4901-B9B5-047E90B0AFD9}" srcOrd="0" destOrd="0" parTransId="{DF7E41B7-BCC7-4BE3-B4BB-70C80E140991}" sibTransId="{DA77E241-14C4-4089-8185-3E7F227DA618}"/>
    <dgm:cxn modelId="{60E35C39-01D2-AA4F-90E2-5E0FD4EF4BDB}" type="presOf" srcId="{81D9FD57-596F-4B16-8A81-BF9316CAF086}" destId="{11810BA7-F831-418A-BF36-E71CDD7012C8}" srcOrd="0" destOrd="0" presId="urn:microsoft.com/office/officeart/2005/8/layout/hierarchy3"/>
    <dgm:cxn modelId="{1656563E-0E09-B749-932D-2792CCCC38B4}" type="presOf" srcId="{642D10C1-A4B1-4796-B4BC-6F88C03AAB32}" destId="{52C672BE-649D-4302-A0CF-6375B9DE6232}" srcOrd="0" destOrd="0" presId="urn:microsoft.com/office/officeart/2005/8/layout/hierarchy3"/>
    <dgm:cxn modelId="{F359E76C-8665-4439-93FA-7FDAEE0FCC34}" srcId="{D5891ABB-17E3-4901-B9B5-047E90B0AFD9}" destId="{1AD6BDFC-9C83-48E4-B418-154DCAE513D3}" srcOrd="0" destOrd="0" parTransId="{76FA6F1B-615B-4CCD-9A73-CFFE7413906D}" sibTransId="{D55B44F9-2AC6-41D5-AB5F-8F4FCC1EBDFC}"/>
    <dgm:cxn modelId="{0CAA7306-9573-434C-A197-2FDE2FD14FF9}" type="presOf" srcId="{725C84E5-EC35-45D0-8D5E-6AA5A67FB3AB}" destId="{0128CF79-ED7F-4971-8D6B-85641F740F8B}" srcOrd="0" destOrd="0" presId="urn:microsoft.com/office/officeart/2005/8/layout/hierarchy3"/>
    <dgm:cxn modelId="{B45DDCB4-C2CC-BF49-B127-3421D406703B}" type="presOf" srcId="{72EDDD96-6138-41E4-A808-1F1AD825F5FE}" destId="{9B98DAFF-F122-44AE-8F80-61614EC55A73}" srcOrd="0" destOrd="0" presId="urn:microsoft.com/office/officeart/2005/8/layout/hierarchy3"/>
    <dgm:cxn modelId="{D42BA91E-80AE-E845-A85C-2431961EDFA7}" type="presOf" srcId="{BAC40D6C-0168-459A-8E2D-FD4BE77D62FE}" destId="{3EC77E15-F55B-46F7-850C-F41E270AC540}" srcOrd="0" destOrd="0" presId="urn:microsoft.com/office/officeart/2005/8/layout/hierarchy3"/>
    <dgm:cxn modelId="{438E4A12-B626-4A48-8E7D-4E8D992B2502}" srcId="{D5891ABB-17E3-4901-B9B5-047E90B0AFD9}" destId="{116DABD5-B913-419A-99FF-672CE3683082}" srcOrd="1" destOrd="0" parTransId="{664CDDCA-4DAA-4AAA-994A-1556841E2072}" sibTransId="{3DC65CD0-86FB-499C-8C8A-F4701D6E01E9}"/>
    <dgm:cxn modelId="{90ACEB71-C446-DB47-ACB9-740074918774}" type="presOf" srcId="{261B9C73-0379-42F5-B650-13253FD6AE8D}" destId="{872FB3B0-A2E2-4391-897A-0711A73D67E3}" srcOrd="0" destOrd="0" presId="urn:microsoft.com/office/officeart/2005/8/layout/hierarchy3"/>
    <dgm:cxn modelId="{EC0883A9-55F4-5949-A330-EFA84A7E96C3}" type="presOf" srcId="{D5891ABB-17E3-4901-B9B5-047E90B0AFD9}" destId="{79F107A0-4ED8-4DCB-91B5-4D3F9D671E71}" srcOrd="0" destOrd="0" presId="urn:microsoft.com/office/officeart/2005/8/layout/hierarchy3"/>
    <dgm:cxn modelId="{8769C15A-D384-8B40-8B68-25DCB38589B7}" type="presOf" srcId="{B8EC1722-879A-4673-8F7F-3FC129B3E6B6}" destId="{79BC3F23-B67C-45EF-AF49-57EBD29D79BA}" srcOrd="1" destOrd="0" presId="urn:microsoft.com/office/officeart/2005/8/layout/hierarchy3"/>
    <dgm:cxn modelId="{50413ABD-641B-4A9D-BD8E-0DA2AC931018}" srcId="{B8EC1722-879A-4673-8F7F-3FC129B3E6B6}" destId="{BAC40D6C-0168-459A-8E2D-FD4BE77D62FE}" srcOrd="3" destOrd="0" parTransId="{C9B5C625-F636-49D1-A716-00B35FCFDA52}" sibTransId="{9DCB8DF2-590B-4026-8FC2-21A30148466A}"/>
    <dgm:cxn modelId="{E13CB896-8E5D-DE4F-8D13-11A9E4C8247F}" type="presOf" srcId="{C9B5C625-F636-49D1-A716-00B35FCFDA52}" destId="{B214B7E9-C8EC-4E52-92E5-BC13EB611816}" srcOrd="0" destOrd="0" presId="urn:microsoft.com/office/officeart/2005/8/layout/hierarchy3"/>
    <dgm:cxn modelId="{FD31CB89-C93F-1145-B325-B53AFFCB7BD0}" type="presParOf" srcId="{2BC945BE-B841-4891-9476-D8545ABCE37B}" destId="{D85254EA-13EF-49D3-80D3-6FFEE5837607}" srcOrd="0" destOrd="0" presId="urn:microsoft.com/office/officeart/2005/8/layout/hierarchy3"/>
    <dgm:cxn modelId="{47436C09-99EE-3644-AEA5-CE57E93ECB30}" type="presParOf" srcId="{D85254EA-13EF-49D3-80D3-6FFEE5837607}" destId="{82547CE1-C52F-4623-8240-D56DF4B10184}" srcOrd="0" destOrd="0" presId="urn:microsoft.com/office/officeart/2005/8/layout/hierarchy3"/>
    <dgm:cxn modelId="{77C6C37B-4FB0-B14E-9170-BEEF3FCB3940}" type="presParOf" srcId="{82547CE1-C52F-4623-8240-D56DF4B10184}" destId="{79F107A0-4ED8-4DCB-91B5-4D3F9D671E71}" srcOrd="0" destOrd="0" presId="urn:microsoft.com/office/officeart/2005/8/layout/hierarchy3"/>
    <dgm:cxn modelId="{C5E2FE56-6FC7-B44F-A040-43EC2D790C85}" type="presParOf" srcId="{82547CE1-C52F-4623-8240-D56DF4B10184}" destId="{DBCEA069-5068-4546-8C83-051DDD7D2722}" srcOrd="1" destOrd="0" presId="urn:microsoft.com/office/officeart/2005/8/layout/hierarchy3"/>
    <dgm:cxn modelId="{81AB541F-F0E8-E646-946F-31F178D9538B}" type="presParOf" srcId="{D85254EA-13EF-49D3-80D3-6FFEE5837607}" destId="{AC462262-B8DA-46F3-811F-2348631E67E7}" srcOrd="1" destOrd="0" presId="urn:microsoft.com/office/officeart/2005/8/layout/hierarchy3"/>
    <dgm:cxn modelId="{522CA3B4-3D11-AD42-B78F-65502687FB68}" type="presParOf" srcId="{AC462262-B8DA-46F3-811F-2348631E67E7}" destId="{69A512E8-40E1-4473-BA60-E72229650F40}" srcOrd="0" destOrd="0" presId="urn:microsoft.com/office/officeart/2005/8/layout/hierarchy3"/>
    <dgm:cxn modelId="{9275BFE5-1F34-6347-8AEA-A7D967522568}" type="presParOf" srcId="{AC462262-B8DA-46F3-811F-2348631E67E7}" destId="{42D9BBEE-8454-43C5-AFCB-DF4138091B45}" srcOrd="1" destOrd="0" presId="urn:microsoft.com/office/officeart/2005/8/layout/hierarchy3"/>
    <dgm:cxn modelId="{A44780C8-AEFF-4C45-B535-EE2B924BB183}" type="presParOf" srcId="{AC462262-B8DA-46F3-811F-2348631E67E7}" destId="{ECCF8EB3-48EF-4EC9-B994-3F473CFE5A86}" srcOrd="2" destOrd="0" presId="urn:microsoft.com/office/officeart/2005/8/layout/hierarchy3"/>
    <dgm:cxn modelId="{58385082-91F1-8C4D-80A3-A13A08529986}" type="presParOf" srcId="{AC462262-B8DA-46F3-811F-2348631E67E7}" destId="{5CB47257-C8FA-4658-86D9-43FC94B90EA5}" srcOrd="3" destOrd="0" presId="urn:microsoft.com/office/officeart/2005/8/layout/hierarchy3"/>
    <dgm:cxn modelId="{010C3B42-E68F-B948-93AB-93C8EC2E6C80}" type="presParOf" srcId="{AC462262-B8DA-46F3-811F-2348631E67E7}" destId="{8B261B09-6CA4-48E6-84E9-157F6839AA09}" srcOrd="4" destOrd="0" presId="urn:microsoft.com/office/officeart/2005/8/layout/hierarchy3"/>
    <dgm:cxn modelId="{0B5F8C57-4272-E345-B957-6DFBBBCDD836}" type="presParOf" srcId="{AC462262-B8DA-46F3-811F-2348631E67E7}" destId="{32E4ED4C-F452-4FCD-9795-D6A7169A9220}" srcOrd="5" destOrd="0" presId="urn:microsoft.com/office/officeart/2005/8/layout/hierarchy3"/>
    <dgm:cxn modelId="{130845AF-F18F-954A-8AF8-097D74037EE2}" type="presParOf" srcId="{AC462262-B8DA-46F3-811F-2348631E67E7}" destId="{52C672BE-649D-4302-A0CF-6375B9DE6232}" srcOrd="6" destOrd="0" presId="urn:microsoft.com/office/officeart/2005/8/layout/hierarchy3"/>
    <dgm:cxn modelId="{B26DDB4F-713A-DC4C-B898-593EBFA7BF16}" type="presParOf" srcId="{AC462262-B8DA-46F3-811F-2348631E67E7}" destId="{0128CF79-ED7F-4971-8D6B-85641F740F8B}" srcOrd="7" destOrd="0" presId="urn:microsoft.com/office/officeart/2005/8/layout/hierarchy3"/>
    <dgm:cxn modelId="{0093C575-AF4B-A04A-A70B-29B826C0E1A7}" type="presParOf" srcId="{2BC945BE-B841-4891-9476-D8545ABCE37B}" destId="{7483D9BD-E193-42FC-AFDE-567FDDA78DA2}" srcOrd="1" destOrd="0" presId="urn:microsoft.com/office/officeart/2005/8/layout/hierarchy3"/>
    <dgm:cxn modelId="{5C3EC788-9411-8249-B1C8-C2B364E0BB24}" type="presParOf" srcId="{7483D9BD-E193-42FC-AFDE-567FDDA78DA2}" destId="{6AA54DAF-64DB-4FDB-AC7D-39B7058ED5A1}" srcOrd="0" destOrd="0" presId="urn:microsoft.com/office/officeart/2005/8/layout/hierarchy3"/>
    <dgm:cxn modelId="{52ABB7CD-46C9-7C47-B419-AF625143F0AD}" type="presParOf" srcId="{6AA54DAF-64DB-4FDB-AC7D-39B7058ED5A1}" destId="{5FA708B8-FA28-4E0C-B7EB-92F0FD5BDB66}" srcOrd="0" destOrd="0" presId="urn:microsoft.com/office/officeart/2005/8/layout/hierarchy3"/>
    <dgm:cxn modelId="{104EAA37-2804-444B-A5A0-3983AED364C0}" type="presParOf" srcId="{6AA54DAF-64DB-4FDB-AC7D-39B7058ED5A1}" destId="{79BC3F23-B67C-45EF-AF49-57EBD29D79BA}" srcOrd="1" destOrd="0" presId="urn:microsoft.com/office/officeart/2005/8/layout/hierarchy3"/>
    <dgm:cxn modelId="{BEC34055-33ED-EE47-82DF-27D171C831CB}" type="presParOf" srcId="{7483D9BD-E193-42FC-AFDE-567FDDA78DA2}" destId="{B573658A-CC82-4883-A7E4-835661DD96A1}" srcOrd="1" destOrd="0" presId="urn:microsoft.com/office/officeart/2005/8/layout/hierarchy3"/>
    <dgm:cxn modelId="{626B0371-F2E3-9543-94C6-DF347DA24D53}" type="presParOf" srcId="{B573658A-CC82-4883-A7E4-835661DD96A1}" destId="{11810BA7-F831-418A-BF36-E71CDD7012C8}" srcOrd="0" destOrd="0" presId="urn:microsoft.com/office/officeart/2005/8/layout/hierarchy3"/>
    <dgm:cxn modelId="{90FEE254-4B5A-CE41-8813-FE0F939B9023}" type="presParOf" srcId="{B573658A-CC82-4883-A7E4-835661DD96A1}" destId="{0EC6D0D6-A8CF-47F1-B371-8CB45B9F74FE}" srcOrd="1" destOrd="0" presId="urn:microsoft.com/office/officeart/2005/8/layout/hierarchy3"/>
    <dgm:cxn modelId="{134A5A6C-9678-AC44-B95D-3BB73B215F0B}" type="presParOf" srcId="{B573658A-CC82-4883-A7E4-835661DD96A1}" destId="{3205BE4A-428E-43DF-BD92-33D6BE0D7352}" srcOrd="2" destOrd="0" presId="urn:microsoft.com/office/officeart/2005/8/layout/hierarchy3"/>
    <dgm:cxn modelId="{32C4A4F1-D610-344B-9CF5-183C090DC8AC}" type="presParOf" srcId="{B573658A-CC82-4883-A7E4-835661DD96A1}" destId="{628C9501-0125-4B9F-A5F4-7643B2F7CAB1}" srcOrd="3" destOrd="0" presId="urn:microsoft.com/office/officeart/2005/8/layout/hierarchy3"/>
    <dgm:cxn modelId="{711BD592-097C-E84F-9673-D18D91991B22}" type="presParOf" srcId="{B573658A-CC82-4883-A7E4-835661DD96A1}" destId="{872FB3B0-A2E2-4391-897A-0711A73D67E3}" srcOrd="4" destOrd="0" presId="urn:microsoft.com/office/officeart/2005/8/layout/hierarchy3"/>
    <dgm:cxn modelId="{9911D64D-2F1C-9A40-80BD-43DBC4B36C9A}" type="presParOf" srcId="{B573658A-CC82-4883-A7E4-835661DD96A1}" destId="{9B98DAFF-F122-44AE-8F80-61614EC55A73}" srcOrd="5" destOrd="0" presId="urn:microsoft.com/office/officeart/2005/8/layout/hierarchy3"/>
    <dgm:cxn modelId="{AACA4B31-29C0-0343-A668-7A35328192A3}" type="presParOf" srcId="{B573658A-CC82-4883-A7E4-835661DD96A1}" destId="{B214B7E9-C8EC-4E52-92E5-BC13EB611816}" srcOrd="6" destOrd="0" presId="urn:microsoft.com/office/officeart/2005/8/layout/hierarchy3"/>
    <dgm:cxn modelId="{4B9906CC-651F-094D-A990-ED969469EE63}" type="presParOf" srcId="{B573658A-CC82-4883-A7E4-835661DD96A1}" destId="{3EC77E15-F55B-46F7-850C-F41E270AC540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107A0-4ED8-4DCB-91B5-4D3F9D671E71}">
      <dsp:nvSpPr>
        <dsp:cNvPr id="0" name=""/>
        <dsp:cNvSpPr/>
      </dsp:nvSpPr>
      <dsp:spPr>
        <a:xfrm>
          <a:off x="860235" y="3981"/>
          <a:ext cx="2181745" cy="10908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instruction activity #1</a:t>
          </a:r>
          <a:endParaRPr lang="en-US" sz="3300" kern="1200" dirty="0"/>
        </a:p>
      </dsp:txBody>
      <dsp:txXfrm>
        <a:off x="892186" y="35932"/>
        <a:ext cx="2117843" cy="1026970"/>
      </dsp:txXfrm>
    </dsp:sp>
    <dsp:sp modelId="{69A512E8-40E1-4473-BA60-E72229650F40}">
      <dsp:nvSpPr>
        <dsp:cNvPr id="0" name=""/>
        <dsp:cNvSpPr/>
      </dsp:nvSpPr>
      <dsp:spPr>
        <a:xfrm>
          <a:off x="1078410" y="1094854"/>
          <a:ext cx="218174" cy="8181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8154"/>
              </a:lnTo>
              <a:lnTo>
                <a:pt x="218174" y="8181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D9BBEE-8454-43C5-AFCB-DF4138091B45}">
      <dsp:nvSpPr>
        <dsp:cNvPr id="0" name=""/>
        <dsp:cNvSpPr/>
      </dsp:nvSpPr>
      <dsp:spPr>
        <a:xfrm>
          <a:off x="1296585" y="1367572"/>
          <a:ext cx="1745396" cy="10908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u="none" kern="1200" dirty="0" smtClean="0"/>
            <a:t>Information Literacy Standard 2: </a:t>
          </a:r>
          <a:r>
            <a:rPr lang="en-US" sz="1200" kern="1200" dirty="0" smtClean="0"/>
            <a:t>The information literate student accesses needed information effectively and efficiently.</a:t>
          </a:r>
          <a:r>
            <a:rPr lang="en-US" sz="1200" b="0" u="none" kern="1200" dirty="0" smtClean="0"/>
            <a:t> </a:t>
          </a:r>
          <a:endParaRPr lang="en-US" sz="1200" b="0" u="none" kern="1200" dirty="0"/>
        </a:p>
      </dsp:txBody>
      <dsp:txXfrm>
        <a:off x="1328536" y="1399523"/>
        <a:ext cx="1681494" cy="1026970"/>
      </dsp:txXfrm>
    </dsp:sp>
    <dsp:sp modelId="{ECCF8EB3-48EF-4EC9-B994-3F473CFE5A86}">
      <dsp:nvSpPr>
        <dsp:cNvPr id="0" name=""/>
        <dsp:cNvSpPr/>
      </dsp:nvSpPr>
      <dsp:spPr>
        <a:xfrm>
          <a:off x="1078410" y="1094854"/>
          <a:ext cx="605198" cy="20935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3516"/>
              </a:lnTo>
              <a:lnTo>
                <a:pt x="605198" y="20935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B47257-C8FA-4658-86D9-43FC94B90EA5}">
      <dsp:nvSpPr>
        <dsp:cNvPr id="0" name=""/>
        <dsp:cNvSpPr/>
      </dsp:nvSpPr>
      <dsp:spPr>
        <a:xfrm>
          <a:off x="1683609" y="2642933"/>
          <a:ext cx="1745396" cy="10908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u="none" kern="1200" dirty="0" smtClean="0"/>
            <a:t>Performance Indicator 2</a:t>
          </a:r>
          <a:r>
            <a:rPr lang="en-US" sz="1200" b="0" kern="1200" dirty="0" smtClean="0"/>
            <a:t>:  </a:t>
          </a:r>
          <a:r>
            <a:rPr lang="en-US" sz="1200" kern="1200" dirty="0" smtClean="0"/>
            <a:t>The information literate student constructs and implements effectively-designed search strategies.</a:t>
          </a:r>
          <a:endParaRPr lang="en-US" sz="1200" b="0" kern="1200" dirty="0"/>
        </a:p>
      </dsp:txBody>
      <dsp:txXfrm>
        <a:off x="1715560" y="2674884"/>
        <a:ext cx="1681494" cy="1026970"/>
      </dsp:txXfrm>
    </dsp:sp>
    <dsp:sp modelId="{8B261B09-6CA4-48E6-84E9-157F6839AA09}">
      <dsp:nvSpPr>
        <dsp:cNvPr id="0" name=""/>
        <dsp:cNvSpPr/>
      </dsp:nvSpPr>
      <dsp:spPr>
        <a:xfrm>
          <a:off x="1078410" y="1094854"/>
          <a:ext cx="909997" cy="34129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2981"/>
              </a:lnTo>
              <a:lnTo>
                <a:pt x="909997" y="34129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E4ED4C-F452-4FCD-9795-D6A7169A9220}">
      <dsp:nvSpPr>
        <dsp:cNvPr id="0" name=""/>
        <dsp:cNvSpPr/>
      </dsp:nvSpPr>
      <dsp:spPr>
        <a:xfrm>
          <a:off x="1988407" y="3962399"/>
          <a:ext cx="1745396" cy="10908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u="none" kern="1200" dirty="0" smtClean="0"/>
            <a:t>Outcome</a:t>
          </a:r>
          <a:r>
            <a:rPr lang="en-US" sz="1200" b="1" u="sng" kern="1200" dirty="0" smtClean="0"/>
            <a:t> </a:t>
          </a:r>
          <a:r>
            <a:rPr lang="en-US" sz="1200" b="0" u="none" kern="1200" dirty="0" smtClean="0"/>
            <a:t>B</a:t>
          </a:r>
          <a:r>
            <a:rPr lang="en-US" sz="1200" kern="1200" dirty="0" smtClean="0"/>
            <a:t>: Identifies keywords, synonyms and related terms for the information needed </a:t>
          </a:r>
          <a:endParaRPr lang="en-US" sz="1200" b="0" kern="1200" dirty="0"/>
        </a:p>
      </dsp:txBody>
      <dsp:txXfrm>
        <a:off x="2020358" y="3994350"/>
        <a:ext cx="1681494" cy="1026970"/>
      </dsp:txXfrm>
    </dsp:sp>
    <dsp:sp modelId="{52C672BE-649D-4302-A0CF-6375B9DE6232}">
      <dsp:nvSpPr>
        <dsp:cNvPr id="0" name=""/>
        <dsp:cNvSpPr/>
      </dsp:nvSpPr>
      <dsp:spPr>
        <a:xfrm>
          <a:off x="1078410" y="1094854"/>
          <a:ext cx="902788" cy="46843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84306"/>
              </a:lnTo>
              <a:lnTo>
                <a:pt x="902788" y="46843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28CF79-ED7F-4971-8D6B-85641F740F8B}">
      <dsp:nvSpPr>
        <dsp:cNvPr id="0" name=""/>
        <dsp:cNvSpPr/>
      </dsp:nvSpPr>
      <dsp:spPr>
        <a:xfrm>
          <a:off x="1981199" y="5233724"/>
          <a:ext cx="1745396" cy="10908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u="none" kern="1200" dirty="0" smtClean="0"/>
            <a:t>Outcome</a:t>
          </a:r>
          <a:r>
            <a:rPr lang="en-US" sz="1200" b="1" u="sng" kern="1200" dirty="0" smtClean="0"/>
            <a:t> </a:t>
          </a:r>
          <a:r>
            <a:rPr lang="en-US" sz="1200" b="0" u="none" kern="1200" dirty="0" smtClean="0"/>
            <a:t>D: </a:t>
          </a:r>
          <a:r>
            <a:rPr lang="en-US" sz="1200" kern="1200" dirty="0" smtClean="0"/>
            <a:t>Constructs a search strategy using appropriate commands for the information retrieval system selected </a:t>
          </a:r>
          <a:endParaRPr lang="en-US" sz="1200" kern="1200" dirty="0"/>
        </a:p>
      </dsp:txBody>
      <dsp:txXfrm>
        <a:off x="2013150" y="5265675"/>
        <a:ext cx="1681494" cy="1026970"/>
      </dsp:txXfrm>
    </dsp:sp>
    <dsp:sp modelId="{5FA708B8-FA28-4E0C-B7EB-92F0FD5BDB66}">
      <dsp:nvSpPr>
        <dsp:cNvPr id="0" name=""/>
        <dsp:cNvSpPr/>
      </dsp:nvSpPr>
      <dsp:spPr>
        <a:xfrm>
          <a:off x="3587418" y="3981"/>
          <a:ext cx="2181745" cy="10908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instruction activity #2</a:t>
          </a:r>
          <a:endParaRPr lang="en-US" sz="3300" kern="1200" dirty="0"/>
        </a:p>
      </dsp:txBody>
      <dsp:txXfrm>
        <a:off x="3619369" y="35932"/>
        <a:ext cx="2117843" cy="1026970"/>
      </dsp:txXfrm>
    </dsp:sp>
    <dsp:sp modelId="{11810BA7-F831-418A-BF36-E71CDD7012C8}">
      <dsp:nvSpPr>
        <dsp:cNvPr id="0" name=""/>
        <dsp:cNvSpPr/>
      </dsp:nvSpPr>
      <dsp:spPr>
        <a:xfrm>
          <a:off x="3805592" y="1094854"/>
          <a:ext cx="218174" cy="8181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8154"/>
              </a:lnTo>
              <a:lnTo>
                <a:pt x="218174" y="8181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C6D0D6-A8CF-47F1-B371-8CB45B9F74FE}">
      <dsp:nvSpPr>
        <dsp:cNvPr id="0" name=""/>
        <dsp:cNvSpPr/>
      </dsp:nvSpPr>
      <dsp:spPr>
        <a:xfrm>
          <a:off x="4023767" y="1367572"/>
          <a:ext cx="1745396" cy="10908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u="none" kern="1200" dirty="0" smtClean="0"/>
            <a:t>Information Literacy Standard 3</a:t>
          </a:r>
          <a:endParaRPr lang="en-US" sz="1200" kern="1200" dirty="0"/>
        </a:p>
      </dsp:txBody>
      <dsp:txXfrm>
        <a:off x="4055718" y="1399523"/>
        <a:ext cx="1681494" cy="1026970"/>
      </dsp:txXfrm>
    </dsp:sp>
    <dsp:sp modelId="{3205BE4A-428E-43DF-BD92-33D6BE0D7352}">
      <dsp:nvSpPr>
        <dsp:cNvPr id="0" name=""/>
        <dsp:cNvSpPr/>
      </dsp:nvSpPr>
      <dsp:spPr>
        <a:xfrm>
          <a:off x="3805592" y="1094854"/>
          <a:ext cx="621204" cy="20935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3516"/>
              </a:lnTo>
              <a:lnTo>
                <a:pt x="621204" y="20935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8C9501-0125-4B9F-A5F4-7643B2F7CAB1}">
      <dsp:nvSpPr>
        <dsp:cNvPr id="0" name=""/>
        <dsp:cNvSpPr/>
      </dsp:nvSpPr>
      <dsp:spPr>
        <a:xfrm>
          <a:off x="4426796" y="2642933"/>
          <a:ext cx="1745396" cy="10908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u="none" kern="1200" dirty="0" smtClean="0"/>
            <a:t>Performance Indicator 1</a:t>
          </a:r>
          <a:r>
            <a:rPr lang="en-US" sz="1200" b="0" kern="1200" dirty="0" smtClean="0"/>
            <a:t>:</a:t>
          </a:r>
          <a:endParaRPr lang="en-US" sz="1200" b="0" kern="1200" dirty="0"/>
        </a:p>
      </dsp:txBody>
      <dsp:txXfrm>
        <a:off x="4458747" y="2674884"/>
        <a:ext cx="1681494" cy="1026970"/>
      </dsp:txXfrm>
    </dsp:sp>
    <dsp:sp modelId="{872FB3B0-A2E2-4391-897A-0711A73D67E3}">
      <dsp:nvSpPr>
        <dsp:cNvPr id="0" name=""/>
        <dsp:cNvSpPr/>
      </dsp:nvSpPr>
      <dsp:spPr>
        <a:xfrm>
          <a:off x="3805592" y="1094854"/>
          <a:ext cx="1002206" cy="3388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88905"/>
              </a:lnTo>
              <a:lnTo>
                <a:pt x="1002206" y="33889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98DAFF-F122-44AE-8F80-61614EC55A73}">
      <dsp:nvSpPr>
        <dsp:cNvPr id="0" name=""/>
        <dsp:cNvSpPr/>
      </dsp:nvSpPr>
      <dsp:spPr>
        <a:xfrm>
          <a:off x="4807799" y="3938323"/>
          <a:ext cx="1745396" cy="10908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u="none" kern="1200" dirty="0" smtClean="0"/>
            <a:t>Outcome C</a:t>
          </a:r>
          <a:endParaRPr lang="en-US" sz="1200" b="0" kern="1200" dirty="0"/>
        </a:p>
      </dsp:txBody>
      <dsp:txXfrm>
        <a:off x="4839750" y="3970274"/>
        <a:ext cx="1681494" cy="1026970"/>
      </dsp:txXfrm>
    </dsp:sp>
    <dsp:sp modelId="{B214B7E9-C8EC-4E52-92E5-BC13EB611816}">
      <dsp:nvSpPr>
        <dsp:cNvPr id="0" name=""/>
        <dsp:cNvSpPr/>
      </dsp:nvSpPr>
      <dsp:spPr>
        <a:xfrm>
          <a:off x="3805592" y="1094854"/>
          <a:ext cx="1002206" cy="47083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08382"/>
              </a:lnTo>
              <a:lnTo>
                <a:pt x="1002206" y="47083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C77E15-F55B-46F7-850C-F41E270AC540}">
      <dsp:nvSpPr>
        <dsp:cNvPr id="0" name=""/>
        <dsp:cNvSpPr/>
      </dsp:nvSpPr>
      <dsp:spPr>
        <a:xfrm>
          <a:off x="4807799" y="5257799"/>
          <a:ext cx="1745396" cy="10908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u="none" kern="1200" dirty="0" smtClean="0"/>
            <a:t>Outcome D</a:t>
          </a:r>
          <a:endParaRPr lang="en-US" sz="1200" kern="1200" dirty="0"/>
        </a:p>
      </dsp:txBody>
      <dsp:txXfrm>
        <a:off x="4839750" y="5289750"/>
        <a:ext cx="1681494" cy="10269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CBADD-2DCD-456E-9D35-354CA1BF7D7C}" type="datetimeFigureOut">
              <a:rPr lang="en-US" smtClean="0"/>
              <a:pPr/>
              <a:t>9/5/13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6BEAF-6335-4998-A9D6-C5E4B843F8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92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Annemaree</a:t>
            </a:r>
            <a:r>
              <a:rPr lang="en-US" dirty="0" smtClean="0"/>
              <a:t> Lloyd - Australia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6BEAF-6335-4998-A9D6-C5E4B843F80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49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1B1F9-661D-47C5-95B0-7B94FC7A71A3}" type="datetimeFigureOut">
              <a:rPr lang="en-US" smtClean="0"/>
              <a:pPr/>
              <a:t>9/5/13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6706A-6BBF-4B9B-8CE0-993969361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1B1F9-661D-47C5-95B0-7B94FC7A71A3}" type="datetimeFigureOut">
              <a:rPr lang="en-US" smtClean="0"/>
              <a:pPr/>
              <a:t>9/5/13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6706A-6BBF-4B9B-8CE0-993969361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1B1F9-661D-47C5-95B0-7B94FC7A71A3}" type="datetimeFigureOut">
              <a:rPr lang="en-US" smtClean="0"/>
              <a:pPr/>
              <a:t>9/5/13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6706A-6BBF-4B9B-8CE0-993969361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1B1F9-661D-47C5-95B0-7B94FC7A71A3}" type="datetimeFigureOut">
              <a:rPr lang="en-US" smtClean="0"/>
              <a:pPr/>
              <a:t>9/5/13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6706A-6BBF-4B9B-8CE0-993969361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1B1F9-661D-47C5-95B0-7B94FC7A71A3}" type="datetimeFigureOut">
              <a:rPr lang="en-US" smtClean="0"/>
              <a:pPr/>
              <a:t>9/5/13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6706A-6BBF-4B9B-8CE0-993969361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1B1F9-661D-47C5-95B0-7B94FC7A71A3}" type="datetimeFigureOut">
              <a:rPr lang="en-US" smtClean="0"/>
              <a:pPr/>
              <a:t>9/5/13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6706A-6BBF-4B9B-8CE0-993969361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1B1F9-661D-47C5-95B0-7B94FC7A71A3}" type="datetimeFigureOut">
              <a:rPr lang="en-US" smtClean="0"/>
              <a:pPr/>
              <a:t>9/5/13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6706A-6BBF-4B9B-8CE0-993969361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1B1F9-661D-47C5-95B0-7B94FC7A71A3}" type="datetimeFigureOut">
              <a:rPr lang="en-US" smtClean="0"/>
              <a:pPr/>
              <a:t>9/5/13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6706A-6BBF-4B9B-8CE0-993969361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1B1F9-661D-47C5-95B0-7B94FC7A71A3}" type="datetimeFigureOut">
              <a:rPr lang="en-US" smtClean="0"/>
              <a:pPr/>
              <a:t>9/5/13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6706A-6BBF-4B9B-8CE0-993969361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1B1F9-661D-47C5-95B0-7B94FC7A71A3}" type="datetimeFigureOut">
              <a:rPr lang="en-US" smtClean="0"/>
              <a:pPr/>
              <a:t>9/5/13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6706A-6BBF-4B9B-8CE0-993969361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1B1F9-661D-47C5-95B0-7B94FC7A71A3}" type="datetimeFigureOut">
              <a:rPr lang="en-US" smtClean="0"/>
              <a:pPr/>
              <a:t>9/5/13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6706A-6BBF-4B9B-8CE0-993969361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1B1F9-661D-47C5-95B0-7B94FC7A71A3}" type="datetimeFigureOut">
              <a:rPr lang="en-US" smtClean="0"/>
              <a:pPr/>
              <a:t>9/5/13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6706A-6BBF-4B9B-8CE0-993969361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la.org/acrl/immersionprogram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la.org/acrl/conference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exconference.org/" TargetMode="External"/><Relationship Id="rId4" Type="http://schemas.openxmlformats.org/officeDocument/2006/relationships/hyperlink" Target="http://www.emich.edu/public/loex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oexconference.org/past-future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21134"/>
            <a:ext cx="5056283" cy="483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310485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learning outcomes</a:t>
            </a:r>
            <a:endParaRPr lang="en-US" sz="3200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342900" lvl="1" indent="0">
              <a:buNone/>
            </a:pPr>
            <a:r>
              <a:rPr lang="en-US" sz="2800" dirty="0" smtClean="0"/>
              <a:t>A learning outcome is one sentence that indicates what students should represent, demonstrate or produce as a result of what they learn </a:t>
            </a:r>
            <a:r>
              <a:rPr lang="en-US" sz="1800" dirty="0" smtClean="0"/>
              <a:t>(Maki, 2004)</a:t>
            </a:r>
            <a:endParaRPr lang="en-US" sz="2800" dirty="0" smtClean="0"/>
          </a:p>
          <a:p>
            <a:pPr marL="342900" lvl="1" indent="0">
              <a:buNone/>
            </a:pPr>
            <a:endParaRPr lang="en-US" dirty="0"/>
          </a:p>
          <a:p>
            <a:pPr marL="342900" lvl="1" indent="0">
              <a:buNone/>
            </a:pPr>
            <a:r>
              <a:rPr lang="en-US" i="1" dirty="0" smtClean="0"/>
              <a:t>What do I want students to learn today?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24400" y="5257800"/>
            <a:ext cx="4114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Maki, P. (2004). </a:t>
            </a:r>
            <a:r>
              <a:rPr lang="en-US" sz="1400" i="1" dirty="0" smtClean="0"/>
              <a:t>Assessing for learning: Building a sustainable commitment across the institution</a:t>
            </a:r>
            <a:r>
              <a:rPr lang="en-US" sz="1400" dirty="0" smtClean="0"/>
              <a:t>. Sterling, VA: Stylus. </a:t>
            </a:r>
          </a:p>
          <a:p>
            <a:endParaRPr lang="en-US" sz="1600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following today’s </a:t>
            </a:r>
            <a:r>
              <a:rPr lang="en-US" dirty="0" smtClean="0"/>
              <a:t>class </a:t>
            </a:r>
            <a:r>
              <a:rPr lang="en-US" dirty="0" smtClean="0"/>
              <a:t>activities we should be able to readily list the ACRL’s </a:t>
            </a:r>
            <a:r>
              <a:rPr lang="en-US" i="1" dirty="0" smtClean="0"/>
              <a:t>Information Literacy Competency Standards for Higher Education</a:t>
            </a:r>
            <a:r>
              <a:rPr lang="en-US" dirty="0" smtClean="0"/>
              <a:t> </a:t>
            </a:r>
          </a:p>
          <a:p>
            <a:r>
              <a:rPr lang="en-US" dirty="0" smtClean="0"/>
              <a:t>we should be able to map sample lesson plan learning objectives to </a:t>
            </a:r>
            <a:r>
              <a:rPr lang="en-US" dirty="0" smtClean="0"/>
              <a:t>ACRL Info </a:t>
            </a:r>
            <a:r>
              <a:rPr lang="en-US" dirty="0" smtClean="0"/>
              <a:t>Literacy standards, performance indicators and outcomes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600200"/>
            <a:ext cx="533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standards</a:t>
            </a:r>
            <a:endParaRPr lang="en-US" sz="44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2492375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information literacy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81000" y="609600"/>
          <a:ext cx="8305800" cy="407924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2899194"/>
                <a:gridCol w="5406606"/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simple definition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 set of rules for ensuring quality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ISO International Organization</a:t>
                      </a:r>
                      <a:r>
                        <a:rPr lang="en-US" sz="2400" b="1" baseline="0" dirty="0" smtClean="0"/>
                        <a:t> for Standardization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 document established by consensus and approved by a recognized body that provides for common and repeated use, rules, guidelines or characteristics for activities or their results, aimed at the achievement of the optimum degree of order in a given context.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353060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57200"/>
            <a:ext cx="703636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6019800"/>
            <a:ext cx="4429125" cy="800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3353" y="533400"/>
            <a:ext cx="694764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5715000"/>
            <a:ext cx="180975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6250" t="18000" r="14375" b="4000"/>
          <a:stretch>
            <a:fillRect/>
          </a:stretch>
        </p:blipFill>
        <p:spPr bwMode="auto">
          <a:xfrm>
            <a:off x="381000" y="228600"/>
            <a:ext cx="8458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2500" t="13000" r="14375" b="4000"/>
          <a:stretch>
            <a:fillRect/>
          </a:stretch>
        </p:blipFill>
        <p:spPr bwMode="auto">
          <a:xfrm>
            <a:off x="152400" y="76200"/>
            <a:ext cx="8915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3750" t="17000" r="30625" b="5000"/>
          <a:stretch>
            <a:fillRect/>
          </a:stretch>
        </p:blipFill>
        <p:spPr bwMode="auto">
          <a:xfrm>
            <a:off x="2057400" y="228600"/>
            <a:ext cx="5562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09600"/>
            <a:ext cx="2247900" cy="2234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411480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information and activity booklet from NASA for grades 9-12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5427406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066800"/>
            <a:ext cx="561975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79608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hlinkClick r:id="rId2"/>
              </a:rPr>
              <a:t>ACRL Immersion Program</a:t>
            </a:r>
            <a:endParaRPr lang="en-US" dirty="0" smtClean="0"/>
          </a:p>
          <a:p>
            <a:pPr>
              <a:buNone/>
            </a:pPr>
            <a:r>
              <a:rPr lang="en-US" sz="2400" dirty="0" smtClean="0"/>
              <a:t>Location TBD</a:t>
            </a:r>
          </a:p>
          <a:p>
            <a:pPr>
              <a:buNone/>
            </a:pPr>
            <a:r>
              <a:rPr lang="en-US" sz="2400" dirty="0" smtClean="0"/>
              <a:t>$2000 est.</a:t>
            </a:r>
          </a:p>
          <a:p>
            <a:pPr>
              <a:buNone/>
            </a:pPr>
            <a:r>
              <a:rPr lang="en-US" sz="2400" dirty="0" smtClean="0"/>
              <a:t>Application available September/October 2013</a:t>
            </a:r>
          </a:p>
          <a:p>
            <a:pPr>
              <a:buNone/>
            </a:pPr>
            <a:r>
              <a:rPr lang="en-US" sz="2400" dirty="0" smtClean="0"/>
              <a:t>Application deadline: probably December 1, 2012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1480746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ACRL Information Literacy Competency Standards for Higher Education </a:t>
            </a:r>
            <a:r>
              <a:rPr lang="en-US" sz="2400" dirty="0">
                <a:solidFill>
                  <a:srgbClr val="4F81BD"/>
                </a:solidFill>
              </a:rPr>
              <a:t>[</a:t>
            </a:r>
            <a:r>
              <a:rPr lang="en-US" sz="2400" dirty="0" smtClean="0">
                <a:solidFill>
                  <a:srgbClr val="4F81BD"/>
                </a:solidFill>
              </a:rPr>
              <a:t>handout</a:t>
            </a:r>
            <a:r>
              <a:rPr lang="en-US" sz="2400" dirty="0">
                <a:solidFill>
                  <a:srgbClr val="4F81BD"/>
                </a:solidFill>
              </a:rPr>
              <a:t>]</a:t>
            </a:r>
            <a:endParaRPr lang="en-US" sz="2400" dirty="0" smtClean="0">
              <a:solidFill>
                <a:srgbClr val="4F81BD"/>
              </a:solidFill>
            </a:endParaRPr>
          </a:p>
          <a:p>
            <a:r>
              <a:rPr lang="en-US" dirty="0" smtClean="0"/>
              <a:t>American Association of School Librarians (AASL)</a:t>
            </a:r>
          </a:p>
          <a:p>
            <a:r>
              <a:rPr lang="en-US" dirty="0" smtClean="0"/>
              <a:t>SCONUL Seven Pillars Model for Information Literacy (handout)</a:t>
            </a:r>
          </a:p>
          <a:p>
            <a:r>
              <a:rPr lang="en-US" dirty="0" smtClean="0"/>
              <a:t>Big 6 (Michael Eisenberg) – popular in K-12</a:t>
            </a:r>
          </a:p>
          <a:p>
            <a:r>
              <a:rPr lang="en-US" dirty="0" smtClean="0"/>
              <a:t>UNESCO</a:t>
            </a:r>
          </a:p>
          <a:p>
            <a:endParaRPr lang="en-US" i="1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6200" y="76200"/>
            <a:ext cx="5715000" cy="175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>
              <a:buNone/>
            </a:pPr>
            <a:r>
              <a:rPr lang="en-US" sz="2400" b="1" u="sng" dirty="0" smtClean="0"/>
              <a:t>INFORMATION LITERACY STANDARD 2</a:t>
            </a:r>
            <a:r>
              <a:rPr lang="en-US" sz="2400" b="1" dirty="0" smtClean="0"/>
              <a:t>: </a:t>
            </a:r>
          </a:p>
          <a:p>
            <a:pPr indent="0">
              <a:buNone/>
            </a:pPr>
            <a:r>
              <a:rPr lang="en-US" sz="2400" dirty="0" smtClean="0"/>
              <a:t>The information literate student accesses needed information effectively and efficiently.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447800" y="1981200"/>
            <a:ext cx="5867400" cy="175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 smtClean="0"/>
              <a:t>PERFORMANCE INDICATOR 2</a:t>
            </a:r>
            <a:r>
              <a:rPr lang="en-US" sz="2400" b="1" dirty="0" smtClean="0"/>
              <a:t>: </a:t>
            </a:r>
          </a:p>
          <a:p>
            <a:r>
              <a:rPr lang="en-US" sz="2400" dirty="0" smtClean="0"/>
              <a:t>The information literate student constructs and implements effectively-designed search strategies.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048000" y="3886200"/>
            <a:ext cx="6019800" cy="2895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 smtClean="0"/>
              <a:t>OUTCOME B</a:t>
            </a:r>
            <a:r>
              <a:rPr lang="en-US" sz="2400" dirty="0" smtClean="0"/>
              <a:t>: Identifies keywords, synonyms and related terms for the information needed </a:t>
            </a:r>
          </a:p>
          <a:p>
            <a:r>
              <a:rPr lang="en-US" sz="2400" b="1" u="sng" dirty="0" smtClean="0"/>
              <a:t>OUTCOME D</a:t>
            </a:r>
            <a:r>
              <a:rPr lang="en-US" sz="2400" dirty="0" smtClean="0"/>
              <a:t>: Constructs a search strategy using appropriate commands for the information retrieval system selected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248400" y="4966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ACRL Information Literacy Standards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plans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gather into groups of </a:t>
            </a:r>
            <a:r>
              <a:rPr lang="en-US" dirty="0" smtClean="0"/>
              <a:t>2 </a:t>
            </a:r>
            <a:r>
              <a:rPr lang="en-US" dirty="0" smtClean="0"/>
              <a:t>or </a:t>
            </a:r>
            <a:r>
              <a:rPr lang="en-US" dirty="0" smtClean="0"/>
              <a:t>3</a:t>
            </a:r>
            <a:endParaRPr lang="en-US" dirty="0" smtClean="0"/>
          </a:p>
          <a:p>
            <a:r>
              <a:rPr lang="en-US" dirty="0" smtClean="0"/>
              <a:t>read through the sample lesson plan </a:t>
            </a:r>
            <a:endParaRPr lang="en-US" dirty="0" smtClean="0"/>
          </a:p>
          <a:p>
            <a:r>
              <a:rPr lang="en-US" dirty="0" smtClean="0"/>
              <a:t>which </a:t>
            </a:r>
            <a:r>
              <a:rPr lang="en-US" dirty="0" smtClean="0"/>
              <a:t>standard(s), performance indicator(s) and possibly outcome(s) do you think the librarian had in mind when designing the lesson?  Write these down </a:t>
            </a:r>
            <a:r>
              <a:rPr lang="en-US" sz="2400" dirty="0" smtClean="0"/>
              <a:t>(e.g. </a:t>
            </a:r>
            <a:r>
              <a:rPr lang="en-US" sz="2400" i="1" dirty="0"/>
              <a:t>S</a:t>
            </a:r>
            <a:r>
              <a:rPr lang="en-US" sz="2400" i="1" dirty="0" smtClean="0"/>
              <a:t>tandard 1, PI 3,4</a:t>
            </a:r>
            <a:r>
              <a:rPr lang="en-US" sz="2400" dirty="0" smtClean="0"/>
              <a:t>)</a:t>
            </a:r>
            <a:endParaRPr lang="en-US" dirty="0" smtClean="0"/>
          </a:p>
          <a:p>
            <a:r>
              <a:rPr lang="en-US" dirty="0" smtClean="0"/>
              <a:t>any thoughts on the lesson plan execution, appropriateness, or assessment measures</a:t>
            </a:r>
            <a:r>
              <a:rPr lang="en-US" dirty="0"/>
              <a:t>?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15000" y="609600"/>
            <a:ext cx="320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mapping instruction/learning to ACRL Information Literacy Standards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-609600" y="152400"/>
          <a:ext cx="66294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246317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 l="31405" t="18182" b="14050"/>
          <a:stretch>
            <a:fillRect/>
          </a:stretch>
        </p:blipFill>
        <p:spPr bwMode="auto">
          <a:xfrm>
            <a:off x="0" y="3962400"/>
            <a:ext cx="2590800" cy="25595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other voices…criticism…different perspectives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2514600" y="762000"/>
            <a:ext cx="7010400" cy="3810000"/>
          </a:xfrm>
          <a:prstGeom prst="cloudCallout">
            <a:avLst>
              <a:gd name="adj1" fmla="val -47268"/>
              <a:gd name="adj2" fmla="val 6314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0">
              <a:buNone/>
            </a:pPr>
            <a:r>
              <a:rPr lang="en-US" sz="2800" dirty="0" smtClean="0"/>
              <a:t>librarians are currently bound by an educational concept of what information literacy is and how it manifests itself</a:t>
            </a:r>
          </a:p>
        </p:txBody>
      </p:sp>
    </p:spTree>
    <p:extLst>
      <p:ext uri="{BB962C8B-B14F-4D97-AF65-F5344CB8AC3E}">
        <p14:creationId xmlns:p14="http://schemas.microsoft.com/office/powerpoint/2010/main" val="25470674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9481" y="914399"/>
            <a:ext cx="8423519" cy="559178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28600" y="1524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chemeClr val="bg1"/>
                </a:solidFill>
              </a:rPr>
              <a:t>other voices…criticism…different perspectives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98309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0458" y="889432"/>
            <a:ext cx="8498742" cy="564171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librarians are currently bound by an educational concept of what information literacy is and how it manifests itself</a:t>
            </a:r>
          </a:p>
          <a:p>
            <a:r>
              <a:rPr lang="en-US" dirty="0" smtClean="0"/>
              <a:t>“we need to explore other contexts and practices that facilitate becoming information literate, in order to understand the role of information literacy outside educational settings” (p. 82)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33800" y="5950803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Lloyd, A. (2005). Information literacy: Different contexts, different concepts, different truths?  </a:t>
            </a:r>
            <a:r>
              <a:rPr lang="en-US" sz="1600" i="1" dirty="0" smtClean="0"/>
              <a:t>Journal of Librarianship and Information science, 37</a:t>
            </a:r>
            <a:r>
              <a:rPr lang="en-US" sz="1600" dirty="0" smtClean="0"/>
              <a:t>(2), 82-88.</a:t>
            </a:r>
            <a:endParaRPr lang="en-US" sz="1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600" y="-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smtClean="0">
                <a:solidFill>
                  <a:schemeClr val="bg1">
                    <a:lumMod val="50000"/>
                  </a:schemeClr>
                </a:solidFill>
              </a:rPr>
              <a:t>other voices…criticism…different perspectives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0305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indent="0">
              <a:buNone/>
            </a:pPr>
            <a:r>
              <a:rPr lang="en-US" sz="3000" dirty="0" smtClean="0"/>
              <a:t>Firefighter study (Lloyd, 2004) focused on how firefighters locate, access and use information to learn about their work practices</a:t>
            </a:r>
          </a:p>
          <a:p>
            <a:pPr lvl="1" indent="0">
              <a:buNone/>
            </a:pPr>
            <a:endParaRPr lang="en-US" dirty="0" smtClean="0"/>
          </a:p>
          <a:p>
            <a:pPr lvl="1" indent="0">
              <a:buNone/>
            </a:pPr>
            <a:r>
              <a:rPr lang="en-US" b="1" dirty="0" smtClean="0"/>
              <a:t>textual sources</a:t>
            </a:r>
            <a:r>
              <a:rPr lang="en-US" dirty="0" smtClean="0"/>
              <a:t> which facilitate the formation of an institutional view of practice</a:t>
            </a:r>
          </a:p>
          <a:p>
            <a:pPr lvl="1" indent="0">
              <a:buNone/>
            </a:pPr>
            <a:endParaRPr lang="en-US" sz="1200" dirty="0" smtClean="0"/>
          </a:p>
          <a:p>
            <a:pPr lvl="1" indent="0">
              <a:buNone/>
            </a:pPr>
            <a:r>
              <a:rPr lang="en-US" b="1" dirty="0" smtClean="0"/>
              <a:t>social sources </a:t>
            </a:r>
            <a:r>
              <a:rPr lang="en-US" dirty="0" smtClean="0"/>
              <a:t>which facilitate formation of an </a:t>
            </a:r>
            <a:r>
              <a:rPr lang="en-US" dirty="0" err="1" smtClean="0"/>
              <a:t>intersubjective</a:t>
            </a:r>
            <a:r>
              <a:rPr lang="en-US" dirty="0" smtClean="0"/>
              <a:t> view of practice</a:t>
            </a:r>
          </a:p>
          <a:p>
            <a:pPr lvl="1" indent="0">
              <a:buNone/>
            </a:pPr>
            <a:endParaRPr lang="en-US" sz="1200" dirty="0" smtClean="0"/>
          </a:p>
          <a:p>
            <a:pPr lvl="1" indent="0">
              <a:buNone/>
            </a:pPr>
            <a:r>
              <a:rPr lang="en-US" b="1" dirty="0" smtClean="0"/>
              <a:t>physical and sensory sources </a:t>
            </a:r>
            <a:r>
              <a:rPr lang="en-US" dirty="0" smtClean="0"/>
              <a:t>that facilitate embodied learning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886962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“Information </a:t>
            </a:r>
            <a:r>
              <a:rPr lang="en-US" dirty="0"/>
              <a:t>literacy can be seen as a </a:t>
            </a:r>
            <a:r>
              <a:rPr lang="en-US" i="1" dirty="0" smtClean="0"/>
              <a:t>transformative agent </a:t>
            </a:r>
            <a:r>
              <a:rPr lang="en-US" dirty="0"/>
              <a:t>which, in the workplace, enables </a:t>
            </a:r>
            <a:r>
              <a:rPr lang="en-US" dirty="0" smtClean="0"/>
              <a:t>transformation from </a:t>
            </a:r>
            <a:r>
              <a:rPr lang="en-US" dirty="0"/>
              <a:t>novice to expert and from individual worker to </a:t>
            </a:r>
            <a:r>
              <a:rPr lang="en-US" dirty="0" smtClean="0"/>
              <a:t>team member.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act </a:t>
            </a:r>
            <a:r>
              <a:rPr lang="en-US" dirty="0" smtClean="0"/>
              <a:t>of becoming </a:t>
            </a:r>
            <a:r>
              <a:rPr lang="en-US" dirty="0"/>
              <a:t>information literate is the act of learning </a:t>
            </a:r>
            <a:r>
              <a:rPr lang="en-US" dirty="0" smtClean="0"/>
              <a:t>how information </a:t>
            </a:r>
            <a:r>
              <a:rPr lang="en-US" dirty="0"/>
              <a:t>resides in the landscape and learning </a:t>
            </a:r>
            <a:r>
              <a:rPr lang="en-US" dirty="0" smtClean="0"/>
              <a:t>the context</a:t>
            </a:r>
            <a:r>
              <a:rPr lang="en-US" dirty="0"/>
              <a:t>-specific practices required to access 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33800" y="5950803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Lloyd, A. (2005). Information literacy: Different contexts, different concepts, different truths?  </a:t>
            </a:r>
            <a:r>
              <a:rPr lang="en-US" sz="1600" i="1" dirty="0" smtClean="0"/>
              <a:t>Journal of Librarianship and Information science, 37</a:t>
            </a:r>
            <a:r>
              <a:rPr lang="en-US" sz="1600" dirty="0" smtClean="0"/>
              <a:t>(2), 82-88.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8524553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voices…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information literacy research in the community area may have implications for social justice and action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(public library example)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/>
              <a:t>shift away from recognizing information literacy primarily as a textual practice – consider “oral sources”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676679"/>
      </p:ext>
    </p:extLst>
  </p:cSld>
  <p:clrMapOvr>
    <a:masterClrMapping/>
  </p:clrMapOvr>
  <p:transition xmlns:p14="http://schemas.microsoft.com/office/powerpoint/2010/main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professional development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sz="2800" dirty="0" smtClean="0"/>
              <a:t>ACRL Association of College and Research Libraries</a:t>
            </a:r>
          </a:p>
          <a:p>
            <a:pPr lvl="1"/>
            <a:r>
              <a:rPr lang="en-US" sz="2400" dirty="0"/>
              <a:t>b</a:t>
            </a:r>
            <a:r>
              <a:rPr lang="en-US" sz="2400" dirty="0" smtClean="0"/>
              <a:t>i-annual </a:t>
            </a:r>
            <a:r>
              <a:rPr lang="en-US" sz="2400" dirty="0"/>
              <a:t>conference </a:t>
            </a:r>
            <a:r>
              <a:rPr lang="en-US" sz="2400" dirty="0">
                <a:hlinkClick r:id="rId2"/>
              </a:rPr>
              <a:t>http://www.ala.org/acrl/</a:t>
            </a:r>
            <a:r>
              <a:rPr lang="en-US" sz="2400" dirty="0" smtClean="0">
                <a:hlinkClick r:id="rId2"/>
              </a:rPr>
              <a:t>conferences</a:t>
            </a:r>
            <a:r>
              <a:rPr lang="en-US" sz="2400" dirty="0" smtClean="0"/>
              <a:t> </a:t>
            </a:r>
          </a:p>
          <a:p>
            <a:pPr lvl="1"/>
            <a:r>
              <a:rPr lang="en-US" sz="2400" dirty="0"/>
              <a:t>l</a:t>
            </a:r>
            <a:r>
              <a:rPr lang="en-US" sz="2400" dirty="0" smtClean="0"/>
              <a:t>ook at past conference presentation material</a:t>
            </a:r>
          </a:p>
          <a:p>
            <a:pPr lvl="1"/>
            <a:r>
              <a:rPr lang="en-US" sz="2400" dirty="0" smtClean="0"/>
              <a:t>next: March 25-28, 2015 in Indianapolis, Indiana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200400"/>
            <a:ext cx="1933575" cy="2981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3276600"/>
            <a:ext cx="1905000" cy="2850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1000" y="6324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scholarly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819400" y="6324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news-y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638800" y="3352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rofessional standards</a:t>
            </a:r>
          </a:p>
          <a:p>
            <a:r>
              <a:rPr lang="en-US" dirty="0" smtClean="0"/>
              <a:t>white papers &amp; reports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56277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professional development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sz="2800" dirty="0" smtClean="0"/>
              <a:t>LOEX Library Orientation Exchange</a:t>
            </a:r>
          </a:p>
          <a:p>
            <a:pPr lvl="1"/>
            <a:r>
              <a:rPr lang="en-US" sz="2400" dirty="0" smtClean="0"/>
              <a:t>annual conference</a:t>
            </a:r>
          </a:p>
          <a:p>
            <a:pPr lvl="1"/>
            <a:r>
              <a:rPr lang="en-US" sz="2400" dirty="0" smtClean="0"/>
              <a:t>look at past conference presentation material </a:t>
            </a:r>
            <a:r>
              <a:rPr lang="en-US" sz="2000" dirty="0" smtClean="0">
                <a:hlinkClick r:id="rId2"/>
              </a:rPr>
              <a:t>http://www.loexconference.org/past-future.html</a:t>
            </a:r>
            <a:r>
              <a:rPr lang="en-US" sz="2000" dirty="0" smtClean="0"/>
              <a:t> </a:t>
            </a:r>
          </a:p>
          <a:p>
            <a:pPr lvl="1"/>
            <a:r>
              <a:rPr lang="en-US" sz="2400" dirty="0" smtClean="0"/>
              <a:t>next conference: May 8-10, 2014 in Grand Rapids, MI </a:t>
            </a:r>
            <a:r>
              <a:rPr lang="en-US" sz="2000" dirty="0" smtClean="0">
                <a:hlinkClick r:id="rId3"/>
              </a:rPr>
              <a:t>http://www.loexconference.org/</a:t>
            </a:r>
            <a:r>
              <a:rPr lang="en-US" sz="2000" dirty="0" smtClean="0"/>
              <a:t> </a:t>
            </a:r>
          </a:p>
          <a:p>
            <a:pPr lvl="1">
              <a:buNone/>
            </a:pPr>
            <a:r>
              <a:rPr lang="en-US" sz="2400" dirty="0" smtClean="0"/>
              <a:t>     call for proposals will probably be this month (Sept)</a:t>
            </a:r>
          </a:p>
          <a:p>
            <a:pPr lvl="1"/>
            <a:r>
              <a:rPr lang="en-US" sz="2400" dirty="0"/>
              <a:t>c</a:t>
            </a:r>
            <a:r>
              <a:rPr lang="en-US" sz="2400" dirty="0" smtClean="0"/>
              <a:t>learinghouse of library instruction materials (e.g. online tutorials, copyright resources, etc. – needs updating)</a:t>
            </a:r>
          </a:p>
          <a:p>
            <a:pPr lvl="1"/>
            <a:r>
              <a:rPr lang="en-US" sz="2400" dirty="0" err="1" smtClean="0"/>
              <a:t>Loex</a:t>
            </a:r>
            <a:r>
              <a:rPr lang="en-US" sz="2400" dirty="0" smtClean="0"/>
              <a:t> </a:t>
            </a:r>
            <a:r>
              <a:rPr lang="en-US" sz="2400" dirty="0"/>
              <a:t>Quarterly </a:t>
            </a:r>
            <a:r>
              <a:rPr lang="en-US" sz="2000" dirty="0">
                <a:hlinkClick r:id="rId4"/>
              </a:rPr>
              <a:t>http://www.emich.edu/public/loex</a:t>
            </a:r>
            <a:r>
              <a:rPr lang="en-US" sz="2000" dirty="0" smtClean="0">
                <a:hlinkClick r:id="rId4"/>
              </a:rPr>
              <a:t>/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2511034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/>
          <a:lstStyle/>
          <a:p>
            <a:r>
              <a:rPr lang="en-US" dirty="0" smtClean="0"/>
              <a:t>information literacy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2492375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information literacy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600200"/>
            <a:ext cx="533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standards</a:t>
            </a:r>
            <a:endParaRPr lang="en-US" sz="44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2492375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information literacy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600200"/>
            <a:ext cx="533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>
                    <a:lumMod val="50000"/>
                  </a:schemeClr>
                </a:solidFill>
              </a:rPr>
              <a:t>standards</a:t>
            </a:r>
            <a:endParaRPr lang="en-US" sz="4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2492375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information literacy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600200"/>
            <a:ext cx="533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>
                    <a:lumMod val="50000"/>
                  </a:schemeClr>
                </a:solidFill>
              </a:rPr>
              <a:t>standards</a:t>
            </a:r>
            <a:endParaRPr lang="en-US" sz="4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2492375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information literacy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685800"/>
            <a:ext cx="533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learning outcomes</a:t>
            </a:r>
            <a:endParaRPr lang="en-US" sz="4400" b="1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897</Words>
  <Application>Microsoft Macintosh PowerPoint</Application>
  <PresentationFormat>On-screen Show (4:3)</PresentationFormat>
  <Paragraphs>98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professional development</vt:lpstr>
      <vt:lpstr>professional development</vt:lpstr>
      <vt:lpstr>information literacy</vt:lpstr>
      <vt:lpstr>PowerPoint Presentation</vt:lpstr>
      <vt:lpstr>PowerPoint Presentation</vt:lpstr>
      <vt:lpstr>PowerPoint Presentation</vt:lpstr>
      <vt:lpstr>PowerPoint Presentation</vt:lpstr>
      <vt:lpstr>learning outcomes</vt:lpstr>
      <vt:lpstr>learning outcomes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standards</vt:lpstr>
      <vt:lpstr>PowerPoint Presentation</vt:lpstr>
      <vt:lpstr>lesson plans activity</vt:lpstr>
      <vt:lpstr>PowerPoint Presentation</vt:lpstr>
      <vt:lpstr>other voices…criticism…different perspectives</vt:lpstr>
      <vt:lpstr>PowerPoint Presentation</vt:lpstr>
      <vt:lpstr>PowerPoint Presentation</vt:lpstr>
      <vt:lpstr>PowerPoint Presentation</vt:lpstr>
      <vt:lpstr>PowerPoint Presentation</vt:lpstr>
      <vt:lpstr>Other voices…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literacy</dc:title>
  <dc:creator>Rachael Clemens</dc:creator>
  <cp:lastModifiedBy>Rachael Clemens</cp:lastModifiedBy>
  <cp:revision>54</cp:revision>
  <dcterms:created xsi:type="dcterms:W3CDTF">2010-09-07T14:01:55Z</dcterms:created>
  <dcterms:modified xsi:type="dcterms:W3CDTF">2013-09-05T15:06:48Z</dcterms:modified>
</cp:coreProperties>
</file>