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67" r:id="rId4"/>
    <p:sldId id="270" r:id="rId5"/>
    <p:sldId id="271" r:id="rId6"/>
    <p:sldId id="272" r:id="rId7"/>
    <p:sldId id="269" r:id="rId8"/>
    <p:sldId id="261" r:id="rId9"/>
    <p:sldId id="25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83506-CD06-2B4F-AAED-2AC431A4C9F5}" type="doc">
      <dgm:prSet loTypeId="urn:microsoft.com/office/officeart/2005/8/layout/arrow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13BFF4-DA87-514B-B0B3-EA29AA55583A}">
      <dgm:prSet phldrT="[Text]"/>
      <dgm:spPr/>
      <dgm:t>
        <a:bodyPr/>
        <a:lstStyle/>
        <a:p>
          <a:r>
            <a:rPr lang="en-US" dirty="0" smtClean="0"/>
            <a:t>research tools</a:t>
          </a:r>
          <a:endParaRPr lang="en-US" dirty="0"/>
        </a:p>
      </dgm:t>
    </dgm:pt>
    <dgm:pt modelId="{812929ED-84BC-474C-A9CE-63AF863EAE92}" type="parTrans" cxnId="{449C6F80-35BE-944E-B5BC-39A854A041CA}">
      <dgm:prSet/>
      <dgm:spPr/>
      <dgm:t>
        <a:bodyPr/>
        <a:lstStyle/>
        <a:p>
          <a:endParaRPr lang="en-US"/>
        </a:p>
      </dgm:t>
    </dgm:pt>
    <dgm:pt modelId="{15F93BA1-4390-8A4D-A225-A704E63E98ED}" type="sibTrans" cxnId="{449C6F80-35BE-944E-B5BC-39A854A041CA}">
      <dgm:prSet/>
      <dgm:spPr/>
      <dgm:t>
        <a:bodyPr/>
        <a:lstStyle/>
        <a:p>
          <a:endParaRPr lang="en-US"/>
        </a:p>
      </dgm:t>
    </dgm:pt>
    <dgm:pt modelId="{B4B9C142-D9C6-DD47-BE50-60450107C377}">
      <dgm:prSet phldrT="[Text]"/>
      <dgm:spPr/>
      <dgm:t>
        <a:bodyPr/>
        <a:lstStyle/>
        <a:p>
          <a:r>
            <a:rPr lang="en-US" dirty="0" smtClean="0"/>
            <a:t>research concepts</a:t>
          </a:r>
          <a:endParaRPr lang="en-US" dirty="0"/>
        </a:p>
      </dgm:t>
    </dgm:pt>
    <dgm:pt modelId="{7B4D9E6D-57CF-AA44-8932-992CC2B3442D}" type="parTrans" cxnId="{450A2261-4DF9-8A42-B8F7-290D0EEF4BC5}">
      <dgm:prSet/>
      <dgm:spPr/>
      <dgm:t>
        <a:bodyPr/>
        <a:lstStyle/>
        <a:p>
          <a:endParaRPr lang="en-US"/>
        </a:p>
      </dgm:t>
    </dgm:pt>
    <dgm:pt modelId="{F35044BE-9D4B-5C4A-9067-2C71DA034F90}" type="sibTrans" cxnId="{450A2261-4DF9-8A42-B8F7-290D0EEF4BC5}">
      <dgm:prSet/>
      <dgm:spPr/>
      <dgm:t>
        <a:bodyPr/>
        <a:lstStyle/>
        <a:p>
          <a:endParaRPr lang="en-US"/>
        </a:p>
      </dgm:t>
    </dgm:pt>
    <dgm:pt modelId="{B50D694E-09E0-C04B-90F7-2987736D0CDF}" type="pres">
      <dgm:prSet presAssocID="{99483506-CD06-2B4F-AAED-2AC431A4C9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0DFEE-C213-664B-B7CD-8FB2706CE430}" type="pres">
      <dgm:prSet presAssocID="{A713BFF4-DA87-514B-B0B3-EA29AA55583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883A0-7E98-D94C-A3DC-87415A8BAB18}" type="pres">
      <dgm:prSet presAssocID="{B4B9C142-D9C6-DD47-BE50-60450107C37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9C6F80-35BE-944E-B5BC-39A854A041CA}" srcId="{99483506-CD06-2B4F-AAED-2AC431A4C9F5}" destId="{A713BFF4-DA87-514B-B0B3-EA29AA55583A}" srcOrd="0" destOrd="0" parTransId="{812929ED-84BC-474C-A9CE-63AF863EAE92}" sibTransId="{15F93BA1-4390-8A4D-A225-A704E63E98ED}"/>
    <dgm:cxn modelId="{450A2261-4DF9-8A42-B8F7-290D0EEF4BC5}" srcId="{99483506-CD06-2B4F-AAED-2AC431A4C9F5}" destId="{B4B9C142-D9C6-DD47-BE50-60450107C377}" srcOrd="1" destOrd="0" parTransId="{7B4D9E6D-57CF-AA44-8932-992CC2B3442D}" sibTransId="{F35044BE-9D4B-5C4A-9067-2C71DA034F90}"/>
    <dgm:cxn modelId="{54AEFBA7-05F0-5A49-A4F6-6FB3A82EFF4F}" type="presOf" srcId="{B4B9C142-D9C6-DD47-BE50-60450107C377}" destId="{159883A0-7E98-D94C-A3DC-87415A8BAB18}" srcOrd="0" destOrd="0" presId="urn:microsoft.com/office/officeart/2005/8/layout/arrow5"/>
    <dgm:cxn modelId="{DDF7F518-E154-2849-BB65-808FCA0FB4A3}" type="presOf" srcId="{A713BFF4-DA87-514B-B0B3-EA29AA55583A}" destId="{B2B0DFEE-C213-664B-B7CD-8FB2706CE430}" srcOrd="0" destOrd="0" presId="urn:microsoft.com/office/officeart/2005/8/layout/arrow5"/>
    <dgm:cxn modelId="{7DE51C6B-CD3E-3940-B781-DFFEA9AE46DF}" type="presOf" srcId="{99483506-CD06-2B4F-AAED-2AC431A4C9F5}" destId="{B50D694E-09E0-C04B-90F7-2987736D0CDF}" srcOrd="0" destOrd="0" presId="urn:microsoft.com/office/officeart/2005/8/layout/arrow5"/>
    <dgm:cxn modelId="{D5B6DA00-C66F-4148-A001-12B138FB9831}" type="presParOf" srcId="{B50D694E-09E0-C04B-90F7-2987736D0CDF}" destId="{B2B0DFEE-C213-664B-B7CD-8FB2706CE430}" srcOrd="0" destOrd="0" presId="urn:microsoft.com/office/officeart/2005/8/layout/arrow5"/>
    <dgm:cxn modelId="{30B9877E-475A-FA49-AD9D-A8AF7495D5D7}" type="presParOf" srcId="{B50D694E-09E0-C04B-90F7-2987736D0CDF}" destId="{159883A0-7E98-D94C-A3DC-87415A8BAB1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0DFEE-C213-664B-B7CD-8FB2706CE430}">
      <dsp:nvSpPr>
        <dsp:cNvPr id="0" name=""/>
        <dsp:cNvSpPr/>
      </dsp:nvSpPr>
      <dsp:spPr>
        <a:xfrm rot="16200000">
          <a:off x="660" y="396"/>
          <a:ext cx="2259806" cy="225980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research tools</a:t>
          </a:r>
          <a:endParaRPr lang="en-US" sz="2600" kern="1200" dirty="0"/>
        </a:p>
      </dsp:txBody>
      <dsp:txXfrm rot="5400000">
        <a:off x="661" y="565346"/>
        <a:ext cx="1864340" cy="1129903"/>
      </dsp:txXfrm>
    </dsp:sp>
    <dsp:sp modelId="{159883A0-7E98-D94C-A3DC-87415A8BAB18}">
      <dsp:nvSpPr>
        <dsp:cNvPr id="0" name=""/>
        <dsp:cNvSpPr/>
      </dsp:nvSpPr>
      <dsp:spPr>
        <a:xfrm rot="5400000">
          <a:off x="2616333" y="396"/>
          <a:ext cx="2259806" cy="2259806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research concepts</a:t>
          </a:r>
          <a:endParaRPr lang="en-US" sz="2600" kern="1200" dirty="0"/>
        </a:p>
      </dsp:txBody>
      <dsp:txXfrm rot="-5400000">
        <a:off x="3011800" y="565348"/>
        <a:ext cx="1864340" cy="1129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1F4B-E896-46E4-B4EF-63E7F6A2BED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7B0A5-BC2F-4246-810C-0ED44D8C48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a.org/acrl/conferenc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exconference.org/" TargetMode="External"/><Relationship Id="rId4" Type="http://schemas.openxmlformats.org/officeDocument/2006/relationships/hyperlink" Target="http://www.emich.edu/public/loex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exconference.org/past-futur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public.elmhurst.edu/leadership/974431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2ArIj236UHs" TargetMode="Externa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a.org/acrl/immersionpro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nstruction experience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[2 handouts]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professional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800" dirty="0" smtClean="0"/>
              <a:t>ACRL Association of College and Research Libraries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i-annual </a:t>
            </a:r>
            <a:r>
              <a:rPr lang="en-US" sz="2400" dirty="0"/>
              <a:t>conference </a:t>
            </a:r>
            <a:r>
              <a:rPr lang="en-US" sz="2400" dirty="0">
                <a:hlinkClick r:id="rId2"/>
              </a:rPr>
              <a:t>http://www.ala.org/acrl/</a:t>
            </a:r>
            <a:r>
              <a:rPr lang="en-US" sz="2400" dirty="0" smtClean="0">
                <a:hlinkClick r:id="rId2"/>
              </a:rPr>
              <a:t>conferences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ook at past conference presentation material</a:t>
            </a:r>
          </a:p>
          <a:p>
            <a:pPr lvl="1"/>
            <a:r>
              <a:rPr lang="en-US" sz="2400" dirty="0" smtClean="0"/>
              <a:t>next: </a:t>
            </a:r>
            <a:r>
              <a:rPr lang="en-US" sz="2400" dirty="0" smtClean="0"/>
              <a:t>March 25-28, 2015 </a:t>
            </a:r>
            <a:r>
              <a:rPr lang="en-US" sz="2400" dirty="0" smtClean="0"/>
              <a:t>in Indianapolis, Indiana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1933575" cy="298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276600"/>
            <a:ext cx="1905000" cy="285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scholarly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6324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news-y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352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rofessional standards</a:t>
            </a:r>
          </a:p>
          <a:p>
            <a:r>
              <a:rPr lang="en-US" dirty="0" smtClean="0"/>
              <a:t>white papers &amp; reports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professional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800" dirty="0" smtClean="0"/>
              <a:t>LOEX Library Orientation </a:t>
            </a:r>
            <a:r>
              <a:rPr lang="en-US" sz="2800" dirty="0" smtClean="0"/>
              <a:t>Exchange</a:t>
            </a:r>
          </a:p>
          <a:p>
            <a:pPr lvl="1"/>
            <a:r>
              <a:rPr lang="en-US" sz="2400" dirty="0" smtClean="0"/>
              <a:t>annual conference</a:t>
            </a:r>
          </a:p>
          <a:p>
            <a:pPr lvl="1"/>
            <a:r>
              <a:rPr lang="en-US" sz="2400" dirty="0" smtClean="0"/>
              <a:t>look at past conference presentation material </a:t>
            </a:r>
            <a:r>
              <a:rPr lang="en-US" sz="2000" dirty="0" smtClean="0">
                <a:hlinkClick r:id="rId2"/>
              </a:rPr>
              <a:t>http://www.loexconference.org/past-future.html</a:t>
            </a:r>
            <a:r>
              <a:rPr lang="en-US" sz="2000" dirty="0" smtClean="0"/>
              <a:t> </a:t>
            </a:r>
          </a:p>
          <a:p>
            <a:pPr lvl="1"/>
            <a:r>
              <a:rPr lang="en-US" sz="2400" dirty="0" smtClean="0"/>
              <a:t>next conference: May 8-10, 2014 in Grand Rapids, MI </a:t>
            </a:r>
            <a:r>
              <a:rPr lang="en-US" sz="2000" dirty="0" smtClean="0">
                <a:hlinkClick r:id="rId3"/>
              </a:rPr>
              <a:t>http://www.loexconference.org/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r>
              <a:rPr lang="en-US" sz="2400" dirty="0" smtClean="0"/>
              <a:t>     </a:t>
            </a:r>
            <a:r>
              <a:rPr lang="en-US" sz="2400" dirty="0" smtClean="0"/>
              <a:t>call for proposals will </a:t>
            </a:r>
            <a:r>
              <a:rPr lang="en-US" sz="2400" dirty="0" smtClean="0"/>
              <a:t>probably be </a:t>
            </a:r>
            <a:r>
              <a:rPr lang="en-US" sz="2400" dirty="0" smtClean="0"/>
              <a:t>this month (Sept)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learinghouse of library instruction materials (e.g. online tutorials, copyright resources, etc. – needs updating)</a:t>
            </a:r>
          </a:p>
          <a:p>
            <a:pPr lvl="1"/>
            <a:r>
              <a:rPr lang="en-US" sz="2400" dirty="0" err="1" smtClean="0"/>
              <a:t>Loex</a:t>
            </a:r>
            <a:r>
              <a:rPr lang="en-US" sz="2400" dirty="0" smtClean="0"/>
              <a:t> </a:t>
            </a:r>
            <a:r>
              <a:rPr lang="en-US" sz="2400" dirty="0"/>
              <a:t>Quarterly </a:t>
            </a:r>
            <a:r>
              <a:rPr lang="en-US" sz="2000" dirty="0">
                <a:hlinkClick r:id="rId4"/>
              </a:rPr>
              <a:t>http://www.emich.edu/public/loex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62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does a </a:t>
            </a:r>
            <a:r>
              <a:rPr lang="en-US" sz="3200" i="1" dirty="0" smtClean="0"/>
              <a:t>TEACHING LIBRARY</a:t>
            </a:r>
            <a:r>
              <a:rPr lang="en-US" sz="3200" dirty="0" smtClean="0"/>
              <a:t> look like?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749996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2800" u="sng" dirty="0" smtClean="0"/>
              <a:t>Palmer</a:t>
            </a:r>
            <a:r>
              <a:rPr lang="en-US" sz="2800" dirty="0" smtClean="0"/>
              <a:t>: </a:t>
            </a:r>
            <a:r>
              <a:rPr lang="en-US" sz="2800" i="1" dirty="0" smtClean="0"/>
              <a:t>Instruction is primary function of academic library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</a:t>
            </a:r>
            <a:r>
              <a:rPr lang="en-US" sz="2800" dirty="0" smtClean="0"/>
              <a:t>nstruction as marketing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itizens understand </a:t>
            </a:r>
            <a:r>
              <a:rPr lang="en-US" sz="2800" dirty="0"/>
              <a:t>university efforts to “make knowledge</a:t>
            </a:r>
            <a:r>
              <a:rPr lang="en-US" sz="2800" dirty="0" smtClean="0"/>
              <a:t>” and the value of libraries in the process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ibrarians teach processes, not necessarily content like discipline faculty – support “learn how to learn”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55494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03 at 10.48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20" y="-228600"/>
            <a:ext cx="9438072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5789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610600" cy="6894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A.C. Buehler Library supports the vision and mission of Elmhurst College to make a difference in the lives of students so that they can make a difference in the world. </a:t>
            </a:r>
            <a:r>
              <a:rPr lang="en-US" sz="1600" u="sng" dirty="0" smtClean="0">
                <a:hlinkClick r:id="rId2"/>
              </a:rPr>
              <a:t>http</a:t>
            </a:r>
            <a:r>
              <a:rPr lang="en-US" sz="1600" u="sng" dirty="0">
                <a:hlinkClick r:id="rId2"/>
              </a:rPr>
              <a:t>://public.elmhurst.edu/leadership/9744312.</a:t>
            </a:r>
            <a:r>
              <a:rPr lang="en-US" sz="1600" u="sng" dirty="0" smtClean="0">
                <a:hlinkClick r:id="rId2"/>
              </a:rPr>
              <a:t>html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/>
              <a:t>As a teaching library, the Library is committed to an active role in the preparation of students for a lifetime of purposeful learning for professional excellence in an information technology based society.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The A. C. Buehler fulfills its mission by:  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Teaching students to be successful, ethical information users.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Facilitating access to information resources through a variety of user-centered information services.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Selecting, organizing, and efficiently managing a collection of books, periodicals, electronic resources, and multimedia materials.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Encouraging and supporting faculty and students in the use of emerging learning technologies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Providing a welcoming, collaborative space for the community of scholars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Cooperating with regional, national, and international libraries and library organizations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We value: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Information literacy learning and teaching as central to library programs, services, management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Central, highly visible role of the college library within the campus community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Collaboration, innovation, creativity, and risk taking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Intercultural learning and multicultural diversity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Teaching role of librarians and libraries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Technology leadership role of librarians and libraries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Ethical use of information, privacy, Library Bill of Rights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Library best practices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Continuous professional growth and development for all library staff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Cooperation among libraries and </a:t>
            </a:r>
            <a:r>
              <a:rPr lang="en-US" sz="1600" dirty="0" smtClean="0"/>
              <a:t>librarians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1255983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03 at 11.04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" y="609600"/>
            <a:ext cx="9144000" cy="443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04570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85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Argument:  </a:t>
            </a:r>
            <a:r>
              <a:rPr lang="en-US" sz="2000" dirty="0" smtClean="0"/>
              <a:t>The nature of </a:t>
            </a:r>
            <a:r>
              <a:rPr lang="en-US" sz="2000" dirty="0"/>
              <a:t>teaching 'information literacy' </a:t>
            </a:r>
            <a:r>
              <a:rPr lang="en-US" sz="2000" dirty="0" smtClean="0"/>
              <a:t>is </a:t>
            </a:r>
            <a:r>
              <a:rPr lang="en-US" sz="2000" dirty="0" smtClean="0"/>
              <a:t>outmoded.  Instead, librarians should  focus </a:t>
            </a:r>
            <a:r>
              <a:rPr lang="en-US" sz="2000" dirty="0"/>
              <a:t>on teaching '</a:t>
            </a:r>
            <a:r>
              <a:rPr lang="en-US" sz="2000" b="1" dirty="0"/>
              <a:t>research literacy</a:t>
            </a:r>
            <a:r>
              <a:rPr lang="en-US" sz="2000" dirty="0"/>
              <a:t>.' Presumably, this means lessening the time spent on teaching tools </a:t>
            </a:r>
            <a:r>
              <a:rPr lang="en-US" sz="2000" dirty="0" smtClean="0"/>
              <a:t>[e.g. databases, discovery tools, etc.] and </a:t>
            </a:r>
            <a:r>
              <a:rPr lang="en-US" sz="2000" dirty="0"/>
              <a:t>increasing the time spent on teaching research construction and </a:t>
            </a:r>
            <a:r>
              <a:rPr lang="en-US" sz="2000" dirty="0" smtClean="0"/>
              <a:t>refinement [e.g. literature in scholarly communication context]. </a:t>
            </a:r>
          </a:p>
          <a:p>
            <a:endParaRPr lang="en-US" sz="2000" dirty="0"/>
          </a:p>
          <a:p>
            <a:r>
              <a:rPr lang="en-US" sz="2000" dirty="0" smtClean="0"/>
              <a:t>How </a:t>
            </a:r>
            <a:r>
              <a:rPr lang="en-US" sz="2000" dirty="0"/>
              <a:t>does a librarian teach "meta-cognition processes" (Palmer) in single-instruction sessions? And what sorts of risks does the marginalization of tools knowledge acquisition pose?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55325567"/>
              </p:ext>
            </p:extLst>
          </p:nvPr>
        </p:nvGraphicFramePr>
        <p:xfrm>
          <a:off x="2057400" y="4495800"/>
          <a:ext cx="48768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8585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625" t="14000" r="38750" b="18000"/>
          <a:stretch>
            <a:fillRect/>
          </a:stretch>
        </p:blipFill>
        <p:spPr bwMode="auto">
          <a:xfrm>
            <a:off x="1219200" y="304800"/>
            <a:ext cx="6172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ACRL Immersion Program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Location </a:t>
            </a:r>
            <a:r>
              <a:rPr lang="en-US" sz="2400" dirty="0" smtClean="0"/>
              <a:t>TBD</a:t>
            </a:r>
          </a:p>
          <a:p>
            <a:pPr>
              <a:buNone/>
            </a:pPr>
            <a:r>
              <a:rPr lang="en-US" sz="2400" dirty="0" smtClean="0"/>
              <a:t>$2000 est.</a:t>
            </a:r>
          </a:p>
          <a:p>
            <a:pPr>
              <a:buNone/>
            </a:pPr>
            <a:r>
              <a:rPr lang="en-US" sz="2400" dirty="0" smtClean="0"/>
              <a:t>Application available </a:t>
            </a:r>
            <a:r>
              <a:rPr lang="en-US" sz="2400" dirty="0" smtClean="0"/>
              <a:t>September/October 2013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Application deadline: probably December 1, 2012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3439</TotalTime>
  <Words>352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instruction experience opportunities</vt:lpstr>
      <vt:lpstr>PowerPoint Presentation</vt:lpstr>
      <vt:lpstr>Palmer: Instruction is primary function of academic library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professional development</vt:lpstr>
      <vt:lpstr>professional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Clemens</dc:creator>
  <cp:lastModifiedBy>Rachael Clemens</cp:lastModifiedBy>
  <cp:revision>49</cp:revision>
  <dcterms:created xsi:type="dcterms:W3CDTF">2011-09-06T18:09:52Z</dcterms:created>
  <dcterms:modified xsi:type="dcterms:W3CDTF">2013-09-03T15:27:46Z</dcterms:modified>
</cp:coreProperties>
</file>