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304" r:id="rId3"/>
    <p:sldId id="29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2" r:id="rId23"/>
    <p:sldId id="279" r:id="rId24"/>
    <p:sldId id="280" r:id="rId25"/>
    <p:sldId id="293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334" r:id="rId50"/>
    <p:sldId id="335" r:id="rId51"/>
    <p:sldId id="290" r:id="rId52"/>
    <p:sldId id="309" r:id="rId53"/>
    <p:sldId id="301" r:id="rId54"/>
    <p:sldId id="300" r:id="rId55"/>
    <p:sldId id="310" r:id="rId56"/>
    <p:sldId id="29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8669" autoAdjust="0"/>
  </p:normalViewPr>
  <p:slideViewPr>
    <p:cSldViewPr>
      <p:cViewPr>
        <p:scale>
          <a:sx n="58" d="100"/>
          <a:sy n="58" d="100"/>
        </p:scale>
        <p:origin x="-2640" y="-8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23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BE29D-EB4D-40F2-BBB6-8934C3E5D5A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10E28-F4FA-40A3-8B3E-AE5F847D2BA3}">
      <dgm:prSet phldrT="[Text]"/>
      <dgm:spPr/>
      <dgm:t>
        <a:bodyPr/>
        <a:lstStyle/>
        <a:p>
          <a:r>
            <a:rPr lang="en-US" dirty="0" smtClean="0"/>
            <a:t>USER</a:t>
          </a:r>
          <a:endParaRPr lang="en-US" dirty="0"/>
        </a:p>
      </dgm:t>
    </dgm:pt>
    <dgm:pt modelId="{500D936C-5354-460F-8187-802E7CCEA533}" type="parTrans" cxnId="{F9BB0DE7-BFBD-489C-8E85-6320514E91E9}">
      <dgm:prSet/>
      <dgm:spPr/>
      <dgm:t>
        <a:bodyPr/>
        <a:lstStyle/>
        <a:p>
          <a:endParaRPr lang="en-US"/>
        </a:p>
      </dgm:t>
    </dgm:pt>
    <dgm:pt modelId="{3129C7C6-C1DF-47D8-8116-763E685478B7}" type="sibTrans" cxnId="{F9BB0DE7-BFBD-489C-8E85-6320514E91E9}">
      <dgm:prSet/>
      <dgm:spPr/>
      <dgm:t>
        <a:bodyPr/>
        <a:lstStyle/>
        <a:p>
          <a:endParaRPr lang="en-US"/>
        </a:p>
      </dgm:t>
    </dgm:pt>
    <dgm:pt modelId="{C009F0D4-7728-4967-A04C-3CCE86217FE6}">
      <dgm:prSet phldrT="[Text]"/>
      <dgm:spPr/>
      <dgm:t>
        <a:bodyPr/>
        <a:lstStyle/>
        <a:p>
          <a:r>
            <a:rPr lang="en-US" dirty="0" smtClean="0"/>
            <a:t>Relevance feedback</a:t>
          </a:r>
          <a:endParaRPr lang="en-US" dirty="0"/>
        </a:p>
      </dgm:t>
    </dgm:pt>
    <dgm:pt modelId="{436A67CF-76E9-4757-B976-CADB3B2C415E}" type="parTrans" cxnId="{EEBD4237-39FC-4A73-8C29-FBE8AF95E89B}">
      <dgm:prSet/>
      <dgm:spPr/>
      <dgm:t>
        <a:bodyPr/>
        <a:lstStyle/>
        <a:p>
          <a:endParaRPr lang="en-US"/>
        </a:p>
      </dgm:t>
    </dgm:pt>
    <dgm:pt modelId="{E3ECC6F4-CDC4-4655-80DB-2B07AED334BD}" type="sibTrans" cxnId="{EEBD4237-39FC-4A73-8C29-FBE8AF95E89B}">
      <dgm:prSet/>
      <dgm:spPr/>
      <dgm:t>
        <a:bodyPr/>
        <a:lstStyle/>
        <a:p>
          <a:endParaRPr lang="en-US"/>
        </a:p>
      </dgm:t>
    </dgm:pt>
    <dgm:pt modelId="{F829374D-348D-4409-A78B-D668EE54CD05}">
      <dgm:prSet phldrT="[Text]"/>
      <dgm:spPr/>
      <dgm:t>
        <a:bodyPr/>
        <a:lstStyle/>
        <a:p>
          <a:r>
            <a:rPr lang="en-US" dirty="0" smtClean="0"/>
            <a:t>Q&amp;A systems</a:t>
          </a:r>
          <a:endParaRPr lang="en-US" dirty="0"/>
        </a:p>
      </dgm:t>
    </dgm:pt>
    <dgm:pt modelId="{790B4B9D-EF93-4B17-8DB0-E82BFC56ABCC}" type="parTrans" cxnId="{76709302-1639-406B-9865-727E5FE525F7}">
      <dgm:prSet/>
      <dgm:spPr/>
      <dgm:t>
        <a:bodyPr/>
        <a:lstStyle/>
        <a:p>
          <a:endParaRPr lang="en-US"/>
        </a:p>
      </dgm:t>
    </dgm:pt>
    <dgm:pt modelId="{11AC3529-2568-4583-89C5-DD0C613ED08F}" type="sibTrans" cxnId="{76709302-1639-406B-9865-727E5FE525F7}">
      <dgm:prSet/>
      <dgm:spPr/>
      <dgm:t>
        <a:bodyPr/>
        <a:lstStyle/>
        <a:p>
          <a:endParaRPr lang="en-US"/>
        </a:p>
      </dgm:t>
    </dgm:pt>
    <dgm:pt modelId="{9C5CAE45-550B-4B31-A68E-CAB3E974AB5F}">
      <dgm:prSet phldrT="[Text]"/>
      <dgm:spPr/>
      <dgm:t>
        <a:bodyPr/>
        <a:lstStyle/>
        <a:p>
          <a:r>
            <a:rPr lang="en-US" dirty="0" smtClean="0"/>
            <a:t>Filtering</a:t>
          </a:r>
          <a:endParaRPr lang="en-US" dirty="0"/>
        </a:p>
      </dgm:t>
    </dgm:pt>
    <dgm:pt modelId="{261ECAF2-19AE-4C74-8C59-EBAEA273A888}" type="parTrans" cxnId="{4E81E55E-C017-489F-8E04-934745626A85}">
      <dgm:prSet/>
      <dgm:spPr/>
      <dgm:t>
        <a:bodyPr/>
        <a:lstStyle/>
        <a:p>
          <a:endParaRPr lang="en-US"/>
        </a:p>
      </dgm:t>
    </dgm:pt>
    <dgm:pt modelId="{4E1CC353-99D2-4595-A2FA-2C6F5B80F135}" type="sibTrans" cxnId="{4E81E55E-C017-489F-8E04-934745626A85}">
      <dgm:prSet/>
      <dgm:spPr/>
      <dgm:t>
        <a:bodyPr/>
        <a:lstStyle/>
        <a:p>
          <a:endParaRPr lang="en-US"/>
        </a:p>
      </dgm:t>
    </dgm:pt>
    <dgm:pt modelId="{C1356906-8EB8-42D4-A55C-E301885D9DFB}">
      <dgm:prSet phldrT="[Text]"/>
      <dgm:spPr/>
      <dgm:t>
        <a:bodyPr/>
        <a:lstStyle/>
        <a:p>
          <a:r>
            <a:rPr lang="en-US" dirty="0" smtClean="0"/>
            <a:t>Recommenders</a:t>
          </a:r>
          <a:endParaRPr lang="en-US" dirty="0"/>
        </a:p>
      </dgm:t>
    </dgm:pt>
    <dgm:pt modelId="{2B56FEB0-12FC-4598-8C4F-91473B09B418}" type="parTrans" cxnId="{BFB2A815-F1A1-4530-8E53-BAF10DB1236E}">
      <dgm:prSet/>
      <dgm:spPr/>
      <dgm:t>
        <a:bodyPr/>
        <a:lstStyle/>
        <a:p>
          <a:endParaRPr lang="en-US"/>
        </a:p>
      </dgm:t>
    </dgm:pt>
    <dgm:pt modelId="{D6C4F891-9B62-47E8-9156-F6E7C9CE97E1}" type="sibTrans" cxnId="{BFB2A815-F1A1-4530-8E53-BAF10DB1236E}">
      <dgm:prSet/>
      <dgm:spPr/>
      <dgm:t>
        <a:bodyPr/>
        <a:lstStyle/>
        <a:p>
          <a:endParaRPr lang="en-US"/>
        </a:p>
      </dgm:t>
    </dgm:pt>
    <dgm:pt modelId="{2F694DA5-2E40-4242-B3FA-0CD21F63993E}">
      <dgm:prSet phldrT="[Text]"/>
      <dgm:spPr/>
      <dgm:t>
        <a:bodyPr/>
        <a:lstStyle/>
        <a:p>
          <a:r>
            <a:rPr lang="en-US" dirty="0" smtClean="0"/>
            <a:t>Collaborative search</a:t>
          </a:r>
          <a:endParaRPr lang="en-US" dirty="0"/>
        </a:p>
      </dgm:t>
    </dgm:pt>
    <dgm:pt modelId="{4736CC3B-BE51-4A8F-8A02-B309C4796F41}" type="parTrans" cxnId="{E385BE74-39C5-4CA1-B742-5F99EB0B6348}">
      <dgm:prSet/>
      <dgm:spPr/>
      <dgm:t>
        <a:bodyPr/>
        <a:lstStyle/>
        <a:p>
          <a:endParaRPr lang="en-US"/>
        </a:p>
      </dgm:t>
    </dgm:pt>
    <dgm:pt modelId="{680C8CFC-7E82-427F-AB96-6B5A30E71EBF}" type="sibTrans" cxnId="{E385BE74-39C5-4CA1-B742-5F99EB0B6348}">
      <dgm:prSet/>
      <dgm:spPr/>
      <dgm:t>
        <a:bodyPr/>
        <a:lstStyle/>
        <a:p>
          <a:endParaRPr lang="en-US"/>
        </a:p>
      </dgm:t>
    </dgm:pt>
    <dgm:pt modelId="{D7DE8DAF-9A8E-4F7D-80B0-A609393C955E}">
      <dgm:prSet phldrT="[Text]"/>
      <dgm:spPr/>
      <dgm:t>
        <a:bodyPr/>
        <a:lstStyle/>
        <a:p>
          <a:r>
            <a:rPr lang="en-US" dirty="0" smtClean="0"/>
            <a:t>Personalization</a:t>
          </a:r>
          <a:endParaRPr lang="en-US" dirty="0"/>
        </a:p>
      </dgm:t>
    </dgm:pt>
    <dgm:pt modelId="{79E3950B-72C0-4154-8D1D-E672B61E95A6}" type="parTrans" cxnId="{EBCA2806-EDDF-4F41-87EC-D8744112097E}">
      <dgm:prSet/>
      <dgm:spPr/>
      <dgm:t>
        <a:bodyPr/>
        <a:lstStyle/>
        <a:p>
          <a:endParaRPr lang="en-US"/>
        </a:p>
      </dgm:t>
    </dgm:pt>
    <dgm:pt modelId="{1E481801-E1D1-491C-90E2-CE20D46E454D}" type="sibTrans" cxnId="{EBCA2806-EDDF-4F41-87EC-D8744112097E}">
      <dgm:prSet/>
      <dgm:spPr/>
      <dgm:t>
        <a:bodyPr/>
        <a:lstStyle/>
        <a:p>
          <a:endParaRPr lang="en-US"/>
        </a:p>
      </dgm:t>
    </dgm:pt>
    <dgm:pt modelId="{B0C878A3-6FCC-469F-9CA0-982743BAC03E}">
      <dgm:prSet phldrT="[Text]"/>
      <dgm:spPr/>
      <dgm:t>
        <a:bodyPr/>
        <a:lstStyle/>
        <a:p>
          <a:r>
            <a:rPr lang="en-US" dirty="0" smtClean="0"/>
            <a:t>Visualization tools</a:t>
          </a:r>
          <a:endParaRPr lang="en-US" dirty="0"/>
        </a:p>
      </dgm:t>
    </dgm:pt>
    <dgm:pt modelId="{6FA6B6E2-04F3-4011-9FBA-5A7039A53A1E}" type="parTrans" cxnId="{F602FEE3-A118-47A6-B2D2-74B05DB8B814}">
      <dgm:prSet/>
      <dgm:spPr/>
      <dgm:t>
        <a:bodyPr/>
        <a:lstStyle/>
        <a:p>
          <a:endParaRPr lang="en-US"/>
        </a:p>
      </dgm:t>
    </dgm:pt>
    <dgm:pt modelId="{26167936-6B69-466E-AA6D-50F38CA1F838}" type="sibTrans" cxnId="{F602FEE3-A118-47A6-B2D2-74B05DB8B814}">
      <dgm:prSet/>
      <dgm:spPr/>
      <dgm:t>
        <a:bodyPr/>
        <a:lstStyle/>
        <a:p>
          <a:endParaRPr lang="en-US"/>
        </a:p>
      </dgm:t>
    </dgm:pt>
    <dgm:pt modelId="{A713676A-3EEC-49BE-BEEE-578ECA07B25B}">
      <dgm:prSet phldrT="[Text]"/>
      <dgm:spPr/>
      <dgm:t>
        <a:bodyPr/>
        <a:lstStyle/>
        <a:p>
          <a:r>
            <a:rPr lang="en-US" dirty="0" smtClean="0"/>
            <a:t>Clustering</a:t>
          </a:r>
          <a:endParaRPr lang="en-US" dirty="0"/>
        </a:p>
      </dgm:t>
    </dgm:pt>
    <dgm:pt modelId="{9DEC1F46-4827-47B6-9A78-1DD02305E71A}" type="parTrans" cxnId="{CDC4F215-BDFC-43A4-A227-BF562C78DF8B}">
      <dgm:prSet/>
      <dgm:spPr/>
      <dgm:t>
        <a:bodyPr/>
        <a:lstStyle/>
        <a:p>
          <a:endParaRPr lang="en-US"/>
        </a:p>
      </dgm:t>
    </dgm:pt>
    <dgm:pt modelId="{16110D24-601C-4BE1-8D3B-27AC8D9F91CC}" type="sibTrans" cxnId="{CDC4F215-BDFC-43A4-A227-BF562C78DF8B}">
      <dgm:prSet/>
      <dgm:spPr/>
      <dgm:t>
        <a:bodyPr/>
        <a:lstStyle/>
        <a:p>
          <a:endParaRPr lang="en-US"/>
        </a:p>
      </dgm:t>
    </dgm:pt>
    <dgm:pt modelId="{CD3FA41E-2EF5-445A-997D-35665365B09A}" type="pres">
      <dgm:prSet presAssocID="{B65BE29D-EB4D-40F2-BBB6-8934C3E5D5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F8B68F-93E1-45E1-8C15-9645C6275692}" type="pres">
      <dgm:prSet presAssocID="{CBD10E28-F4FA-40A3-8B3E-AE5F847D2BA3}" presName="centerShape" presStyleLbl="node0" presStyleIdx="0" presStyleCnt="1" custScaleX="51305" custScaleY="47840" custLinFactNeighborX="-2154" custLinFactNeighborY="-24623"/>
      <dgm:spPr/>
      <dgm:t>
        <a:bodyPr/>
        <a:lstStyle/>
        <a:p>
          <a:endParaRPr lang="en-US"/>
        </a:p>
      </dgm:t>
    </dgm:pt>
    <dgm:pt modelId="{37ACEAAF-B589-45EC-88A7-AC5C4AE4238E}" type="pres">
      <dgm:prSet presAssocID="{436A67CF-76E9-4757-B976-CADB3B2C415E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84E5CE3E-107B-40B3-AC4D-1D7C54E8C78C}" type="pres">
      <dgm:prSet presAssocID="{C009F0D4-7728-4967-A04C-3CCE86217FE6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9995B-ECB5-450B-BDB2-CD65AD8EEE93}" type="pres">
      <dgm:prSet presAssocID="{2B56FEB0-12FC-4598-8C4F-91473B09B418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48AE690A-5ACF-4E1E-BD66-5B5FB96B3BF5}" type="pres">
      <dgm:prSet presAssocID="{C1356906-8EB8-42D4-A55C-E301885D9DF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BDADEA-B237-445B-8812-FE810B76D1EF}" type="pres">
      <dgm:prSet presAssocID="{790B4B9D-EF93-4B17-8DB0-E82BFC56ABCC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6CC4E07D-FA3F-4052-A4F4-42A32E473AE8}" type="pres">
      <dgm:prSet presAssocID="{F829374D-348D-4409-A78B-D668EE54CD0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735A0-D780-451D-AE95-EC8D0F0BFB9F}" type="pres">
      <dgm:prSet presAssocID="{261ECAF2-19AE-4C74-8C59-EBAEA273A888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03B0FC2E-79EA-48D6-8C5F-B8D201AE0A27}" type="pres">
      <dgm:prSet presAssocID="{9C5CAE45-550B-4B31-A68E-CAB3E974AB5F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1E8D6-4D71-490A-8612-451EAF47A8A5}" type="pres">
      <dgm:prSet presAssocID="{4736CC3B-BE51-4A8F-8A02-B309C4796F41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03A296F7-8BB1-4C6A-AF73-D72687DF2F05}" type="pres">
      <dgm:prSet presAssocID="{2F694DA5-2E40-4242-B3FA-0CD21F63993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22564-7209-4A34-9238-88A24AE716A1}" type="pres">
      <dgm:prSet presAssocID="{79E3950B-72C0-4154-8D1D-E672B61E95A6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FD2974F1-E7C4-4B72-A48B-AA4C938CF935}" type="pres">
      <dgm:prSet presAssocID="{D7DE8DAF-9A8E-4F7D-80B0-A609393C955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ECD28D-0808-4CCD-B464-8EA4A2611373}" type="pres">
      <dgm:prSet presAssocID="{6FA6B6E2-04F3-4011-9FBA-5A7039A53A1E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9EC4054D-4785-4888-895C-1D8D6E0C0828}" type="pres">
      <dgm:prSet presAssocID="{B0C878A3-6FCC-469F-9CA0-982743BAC03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6FDFB-2F9B-42E5-9D08-8A4830B6248D}" type="pres">
      <dgm:prSet presAssocID="{9DEC1F46-4827-47B6-9A78-1DD02305E71A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979B6D0A-0BFE-4D6E-B726-A1F9BEB30486}" type="pres">
      <dgm:prSet presAssocID="{A713676A-3EEC-49BE-BEEE-578ECA07B25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BDAC10-415F-4D2F-AC01-B519FCFACBCD}" type="presOf" srcId="{C1356906-8EB8-42D4-A55C-E301885D9DFB}" destId="{48AE690A-5ACF-4E1E-BD66-5B5FB96B3BF5}" srcOrd="0" destOrd="0" presId="urn:microsoft.com/office/officeart/2005/8/layout/radial4"/>
    <dgm:cxn modelId="{E385BE74-39C5-4CA1-B742-5F99EB0B6348}" srcId="{CBD10E28-F4FA-40A3-8B3E-AE5F847D2BA3}" destId="{2F694DA5-2E40-4242-B3FA-0CD21F63993E}" srcOrd="4" destOrd="0" parTransId="{4736CC3B-BE51-4A8F-8A02-B309C4796F41}" sibTransId="{680C8CFC-7E82-427F-AB96-6B5A30E71EBF}"/>
    <dgm:cxn modelId="{0D364877-24C3-4B61-84EF-3A826C2980A3}" type="presOf" srcId="{2F694DA5-2E40-4242-B3FA-0CD21F63993E}" destId="{03A296F7-8BB1-4C6A-AF73-D72687DF2F05}" srcOrd="0" destOrd="0" presId="urn:microsoft.com/office/officeart/2005/8/layout/radial4"/>
    <dgm:cxn modelId="{4E81E55E-C017-489F-8E04-934745626A85}" srcId="{CBD10E28-F4FA-40A3-8B3E-AE5F847D2BA3}" destId="{9C5CAE45-550B-4B31-A68E-CAB3E974AB5F}" srcOrd="3" destOrd="0" parTransId="{261ECAF2-19AE-4C74-8C59-EBAEA273A888}" sibTransId="{4E1CC353-99D2-4595-A2FA-2C6F5B80F135}"/>
    <dgm:cxn modelId="{05894E25-6E28-4177-B4D8-2FD21C24122E}" type="presOf" srcId="{B0C878A3-6FCC-469F-9CA0-982743BAC03E}" destId="{9EC4054D-4785-4888-895C-1D8D6E0C0828}" srcOrd="0" destOrd="0" presId="urn:microsoft.com/office/officeart/2005/8/layout/radial4"/>
    <dgm:cxn modelId="{9CBD0B02-0465-4F0A-B5A6-148A9A986D1A}" type="presOf" srcId="{C009F0D4-7728-4967-A04C-3CCE86217FE6}" destId="{84E5CE3E-107B-40B3-AC4D-1D7C54E8C78C}" srcOrd="0" destOrd="0" presId="urn:microsoft.com/office/officeart/2005/8/layout/radial4"/>
    <dgm:cxn modelId="{A50B5927-34B1-41D7-8050-C3DE1BA5293B}" type="presOf" srcId="{9C5CAE45-550B-4B31-A68E-CAB3E974AB5F}" destId="{03B0FC2E-79EA-48D6-8C5F-B8D201AE0A27}" srcOrd="0" destOrd="0" presId="urn:microsoft.com/office/officeart/2005/8/layout/radial4"/>
    <dgm:cxn modelId="{32FFFA0E-9C84-4AD1-AB54-3994891B788C}" type="presOf" srcId="{436A67CF-76E9-4757-B976-CADB3B2C415E}" destId="{37ACEAAF-B589-45EC-88A7-AC5C4AE4238E}" srcOrd="0" destOrd="0" presId="urn:microsoft.com/office/officeart/2005/8/layout/radial4"/>
    <dgm:cxn modelId="{A64128D0-2428-4942-A48D-F80EC29B1E0F}" type="presOf" srcId="{9DEC1F46-4827-47B6-9A78-1DD02305E71A}" destId="{8C56FDFB-2F9B-42E5-9D08-8A4830B6248D}" srcOrd="0" destOrd="0" presId="urn:microsoft.com/office/officeart/2005/8/layout/radial4"/>
    <dgm:cxn modelId="{62DB3597-5FF4-4340-83D4-78CE3E0F2272}" type="presOf" srcId="{A713676A-3EEC-49BE-BEEE-578ECA07B25B}" destId="{979B6D0A-0BFE-4D6E-B726-A1F9BEB30486}" srcOrd="0" destOrd="0" presId="urn:microsoft.com/office/officeart/2005/8/layout/radial4"/>
    <dgm:cxn modelId="{3076FCFE-3306-4DAE-93DA-4C4D04B649BF}" type="presOf" srcId="{4736CC3B-BE51-4A8F-8A02-B309C4796F41}" destId="{5071E8D6-4D71-490A-8612-451EAF47A8A5}" srcOrd="0" destOrd="0" presId="urn:microsoft.com/office/officeart/2005/8/layout/radial4"/>
    <dgm:cxn modelId="{D094DE16-8AB3-47AC-9D5E-4522DFC532AF}" type="presOf" srcId="{79E3950B-72C0-4154-8D1D-E672B61E95A6}" destId="{D9622564-7209-4A34-9238-88A24AE716A1}" srcOrd="0" destOrd="0" presId="urn:microsoft.com/office/officeart/2005/8/layout/radial4"/>
    <dgm:cxn modelId="{7C247A49-5AFA-4C36-B3B2-E32BCAC18290}" type="presOf" srcId="{790B4B9D-EF93-4B17-8DB0-E82BFC56ABCC}" destId="{5CBDADEA-B237-445B-8812-FE810B76D1EF}" srcOrd="0" destOrd="0" presId="urn:microsoft.com/office/officeart/2005/8/layout/radial4"/>
    <dgm:cxn modelId="{CDC4F215-BDFC-43A4-A227-BF562C78DF8B}" srcId="{CBD10E28-F4FA-40A3-8B3E-AE5F847D2BA3}" destId="{A713676A-3EEC-49BE-BEEE-578ECA07B25B}" srcOrd="7" destOrd="0" parTransId="{9DEC1F46-4827-47B6-9A78-1DD02305E71A}" sibTransId="{16110D24-601C-4BE1-8D3B-27AC8D9F91CC}"/>
    <dgm:cxn modelId="{EBCA2806-EDDF-4F41-87EC-D8744112097E}" srcId="{CBD10E28-F4FA-40A3-8B3E-AE5F847D2BA3}" destId="{D7DE8DAF-9A8E-4F7D-80B0-A609393C955E}" srcOrd="5" destOrd="0" parTransId="{79E3950B-72C0-4154-8D1D-E672B61E95A6}" sibTransId="{1E481801-E1D1-491C-90E2-CE20D46E454D}"/>
    <dgm:cxn modelId="{EEBD4237-39FC-4A73-8C29-FBE8AF95E89B}" srcId="{CBD10E28-F4FA-40A3-8B3E-AE5F847D2BA3}" destId="{C009F0D4-7728-4967-A04C-3CCE86217FE6}" srcOrd="0" destOrd="0" parTransId="{436A67CF-76E9-4757-B976-CADB3B2C415E}" sibTransId="{E3ECC6F4-CDC4-4655-80DB-2B07AED334BD}"/>
    <dgm:cxn modelId="{8744AF94-162B-46C3-BD74-AD9EF5BCA19C}" type="presOf" srcId="{261ECAF2-19AE-4C74-8C59-EBAEA273A888}" destId="{CEB735A0-D780-451D-AE95-EC8D0F0BFB9F}" srcOrd="0" destOrd="0" presId="urn:microsoft.com/office/officeart/2005/8/layout/radial4"/>
    <dgm:cxn modelId="{B6B7632A-41C9-4B98-BF3A-88CC00C7826B}" type="presOf" srcId="{F829374D-348D-4409-A78B-D668EE54CD05}" destId="{6CC4E07D-FA3F-4052-A4F4-42A32E473AE8}" srcOrd="0" destOrd="0" presId="urn:microsoft.com/office/officeart/2005/8/layout/radial4"/>
    <dgm:cxn modelId="{13538295-8969-4FA1-8DD5-532A03A89919}" type="presOf" srcId="{2B56FEB0-12FC-4598-8C4F-91473B09B418}" destId="{98D9995B-ECB5-450B-BDB2-CD65AD8EEE93}" srcOrd="0" destOrd="0" presId="urn:microsoft.com/office/officeart/2005/8/layout/radial4"/>
    <dgm:cxn modelId="{76709302-1639-406B-9865-727E5FE525F7}" srcId="{CBD10E28-F4FA-40A3-8B3E-AE5F847D2BA3}" destId="{F829374D-348D-4409-A78B-D668EE54CD05}" srcOrd="2" destOrd="0" parTransId="{790B4B9D-EF93-4B17-8DB0-E82BFC56ABCC}" sibTransId="{11AC3529-2568-4583-89C5-DD0C613ED08F}"/>
    <dgm:cxn modelId="{BFB2A815-F1A1-4530-8E53-BAF10DB1236E}" srcId="{CBD10E28-F4FA-40A3-8B3E-AE5F847D2BA3}" destId="{C1356906-8EB8-42D4-A55C-E301885D9DFB}" srcOrd="1" destOrd="0" parTransId="{2B56FEB0-12FC-4598-8C4F-91473B09B418}" sibTransId="{D6C4F891-9B62-47E8-9156-F6E7C9CE97E1}"/>
    <dgm:cxn modelId="{949367BB-B0E6-4B60-9592-B856E3D07256}" type="presOf" srcId="{6FA6B6E2-04F3-4011-9FBA-5A7039A53A1E}" destId="{92ECD28D-0808-4CCD-B464-8EA4A2611373}" srcOrd="0" destOrd="0" presId="urn:microsoft.com/office/officeart/2005/8/layout/radial4"/>
    <dgm:cxn modelId="{7184E633-3D76-42B6-9D86-A411FFA6853E}" type="presOf" srcId="{CBD10E28-F4FA-40A3-8B3E-AE5F847D2BA3}" destId="{39F8B68F-93E1-45E1-8C15-9645C6275692}" srcOrd="0" destOrd="0" presId="urn:microsoft.com/office/officeart/2005/8/layout/radial4"/>
    <dgm:cxn modelId="{38A3F99A-8761-464E-8FF3-8758C516F2B8}" type="presOf" srcId="{B65BE29D-EB4D-40F2-BBB6-8934C3E5D5AF}" destId="{CD3FA41E-2EF5-445A-997D-35665365B09A}" srcOrd="0" destOrd="0" presId="urn:microsoft.com/office/officeart/2005/8/layout/radial4"/>
    <dgm:cxn modelId="{7C179B29-4AF6-436F-9245-20C92E6671B7}" type="presOf" srcId="{D7DE8DAF-9A8E-4F7D-80B0-A609393C955E}" destId="{FD2974F1-E7C4-4B72-A48B-AA4C938CF935}" srcOrd="0" destOrd="0" presId="urn:microsoft.com/office/officeart/2005/8/layout/radial4"/>
    <dgm:cxn modelId="{F9BB0DE7-BFBD-489C-8E85-6320514E91E9}" srcId="{B65BE29D-EB4D-40F2-BBB6-8934C3E5D5AF}" destId="{CBD10E28-F4FA-40A3-8B3E-AE5F847D2BA3}" srcOrd="0" destOrd="0" parTransId="{500D936C-5354-460F-8187-802E7CCEA533}" sibTransId="{3129C7C6-C1DF-47D8-8116-763E685478B7}"/>
    <dgm:cxn modelId="{F602FEE3-A118-47A6-B2D2-74B05DB8B814}" srcId="{CBD10E28-F4FA-40A3-8B3E-AE5F847D2BA3}" destId="{B0C878A3-6FCC-469F-9CA0-982743BAC03E}" srcOrd="6" destOrd="0" parTransId="{6FA6B6E2-04F3-4011-9FBA-5A7039A53A1E}" sibTransId="{26167936-6B69-466E-AA6D-50F38CA1F838}"/>
    <dgm:cxn modelId="{603DD49F-DBBC-426B-8264-6C24711A475F}" type="presParOf" srcId="{CD3FA41E-2EF5-445A-997D-35665365B09A}" destId="{39F8B68F-93E1-45E1-8C15-9645C6275692}" srcOrd="0" destOrd="0" presId="urn:microsoft.com/office/officeart/2005/8/layout/radial4"/>
    <dgm:cxn modelId="{0BA37DF0-8689-4AA7-929B-02F8A09B0030}" type="presParOf" srcId="{CD3FA41E-2EF5-445A-997D-35665365B09A}" destId="{37ACEAAF-B589-45EC-88A7-AC5C4AE4238E}" srcOrd="1" destOrd="0" presId="urn:microsoft.com/office/officeart/2005/8/layout/radial4"/>
    <dgm:cxn modelId="{A1F170CA-C4F5-4C60-A85A-B0C156171DF5}" type="presParOf" srcId="{CD3FA41E-2EF5-445A-997D-35665365B09A}" destId="{84E5CE3E-107B-40B3-AC4D-1D7C54E8C78C}" srcOrd="2" destOrd="0" presId="urn:microsoft.com/office/officeart/2005/8/layout/radial4"/>
    <dgm:cxn modelId="{4AA950DD-C3E7-4AB5-BF63-5A201343BB9C}" type="presParOf" srcId="{CD3FA41E-2EF5-445A-997D-35665365B09A}" destId="{98D9995B-ECB5-450B-BDB2-CD65AD8EEE93}" srcOrd="3" destOrd="0" presId="urn:microsoft.com/office/officeart/2005/8/layout/radial4"/>
    <dgm:cxn modelId="{E616F958-046B-4A7D-93EB-1BD665650655}" type="presParOf" srcId="{CD3FA41E-2EF5-445A-997D-35665365B09A}" destId="{48AE690A-5ACF-4E1E-BD66-5B5FB96B3BF5}" srcOrd="4" destOrd="0" presId="urn:microsoft.com/office/officeart/2005/8/layout/radial4"/>
    <dgm:cxn modelId="{45EEED0B-7F91-4CB3-8F5F-4BD03FB494A4}" type="presParOf" srcId="{CD3FA41E-2EF5-445A-997D-35665365B09A}" destId="{5CBDADEA-B237-445B-8812-FE810B76D1EF}" srcOrd="5" destOrd="0" presId="urn:microsoft.com/office/officeart/2005/8/layout/radial4"/>
    <dgm:cxn modelId="{1FBF1337-E5B9-44C8-8035-0371E1DD89B2}" type="presParOf" srcId="{CD3FA41E-2EF5-445A-997D-35665365B09A}" destId="{6CC4E07D-FA3F-4052-A4F4-42A32E473AE8}" srcOrd="6" destOrd="0" presId="urn:microsoft.com/office/officeart/2005/8/layout/radial4"/>
    <dgm:cxn modelId="{944D9D2E-D94F-465A-999C-EF11A167E90A}" type="presParOf" srcId="{CD3FA41E-2EF5-445A-997D-35665365B09A}" destId="{CEB735A0-D780-451D-AE95-EC8D0F0BFB9F}" srcOrd="7" destOrd="0" presId="urn:microsoft.com/office/officeart/2005/8/layout/radial4"/>
    <dgm:cxn modelId="{99A27E6B-2D8D-4B92-B5A4-029727E6B8E4}" type="presParOf" srcId="{CD3FA41E-2EF5-445A-997D-35665365B09A}" destId="{03B0FC2E-79EA-48D6-8C5F-B8D201AE0A27}" srcOrd="8" destOrd="0" presId="urn:microsoft.com/office/officeart/2005/8/layout/radial4"/>
    <dgm:cxn modelId="{C5041A44-A9AF-4A77-8F97-19A8422D3842}" type="presParOf" srcId="{CD3FA41E-2EF5-445A-997D-35665365B09A}" destId="{5071E8D6-4D71-490A-8612-451EAF47A8A5}" srcOrd="9" destOrd="0" presId="urn:microsoft.com/office/officeart/2005/8/layout/radial4"/>
    <dgm:cxn modelId="{3E5B409C-6B89-41BB-8C6E-6714FBE68AFE}" type="presParOf" srcId="{CD3FA41E-2EF5-445A-997D-35665365B09A}" destId="{03A296F7-8BB1-4C6A-AF73-D72687DF2F05}" srcOrd="10" destOrd="0" presId="urn:microsoft.com/office/officeart/2005/8/layout/radial4"/>
    <dgm:cxn modelId="{E0FF07EF-1A50-4884-A127-B4028ECAEDBE}" type="presParOf" srcId="{CD3FA41E-2EF5-445A-997D-35665365B09A}" destId="{D9622564-7209-4A34-9238-88A24AE716A1}" srcOrd="11" destOrd="0" presId="urn:microsoft.com/office/officeart/2005/8/layout/radial4"/>
    <dgm:cxn modelId="{A32EACC8-06C7-4004-A39A-AEAF10117F85}" type="presParOf" srcId="{CD3FA41E-2EF5-445A-997D-35665365B09A}" destId="{FD2974F1-E7C4-4B72-A48B-AA4C938CF935}" srcOrd="12" destOrd="0" presId="urn:microsoft.com/office/officeart/2005/8/layout/radial4"/>
    <dgm:cxn modelId="{FD28CFBE-80E7-4669-87C8-7CAC254544FF}" type="presParOf" srcId="{CD3FA41E-2EF5-445A-997D-35665365B09A}" destId="{92ECD28D-0808-4CCD-B464-8EA4A2611373}" srcOrd="13" destOrd="0" presId="urn:microsoft.com/office/officeart/2005/8/layout/radial4"/>
    <dgm:cxn modelId="{4B9F926C-AC8B-4506-9FCD-DD22D7C78EAD}" type="presParOf" srcId="{CD3FA41E-2EF5-445A-997D-35665365B09A}" destId="{9EC4054D-4785-4888-895C-1D8D6E0C0828}" srcOrd="14" destOrd="0" presId="urn:microsoft.com/office/officeart/2005/8/layout/radial4"/>
    <dgm:cxn modelId="{1ED3FB57-C86D-4CD2-980A-9971DC38B793}" type="presParOf" srcId="{CD3FA41E-2EF5-445A-997D-35665365B09A}" destId="{8C56FDFB-2F9B-42E5-9D08-8A4830B6248D}" srcOrd="15" destOrd="0" presId="urn:microsoft.com/office/officeart/2005/8/layout/radial4"/>
    <dgm:cxn modelId="{4485856D-7DFB-49CC-A3A5-FF170CE2A328}" type="presParOf" srcId="{CD3FA41E-2EF5-445A-997D-35665365B09A}" destId="{979B6D0A-0BFE-4D6E-B726-A1F9BEB30486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37855-869F-474E-8917-0BC5AAF6915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D1C34-8C4F-45DE-9A85-4EA77E9F9915}">
      <dgm:prSet phldrT="[Text]"/>
      <dgm:spPr/>
      <dgm:t>
        <a:bodyPr/>
        <a:lstStyle/>
        <a:p>
          <a:r>
            <a:rPr lang="en-US" dirty="0" smtClean="0"/>
            <a:t>Library Orientation</a:t>
          </a:r>
          <a:endParaRPr lang="en-US" dirty="0"/>
        </a:p>
      </dgm:t>
    </dgm:pt>
    <dgm:pt modelId="{56560C24-91CD-439F-97FC-4F8E09FCB03A}" type="parTrans" cxnId="{777E4EE7-C6FE-4F7F-9387-31E3BADA066A}">
      <dgm:prSet/>
      <dgm:spPr/>
      <dgm:t>
        <a:bodyPr/>
        <a:lstStyle/>
        <a:p>
          <a:endParaRPr lang="en-US"/>
        </a:p>
      </dgm:t>
    </dgm:pt>
    <dgm:pt modelId="{4FF2772A-A8E2-44D3-8A68-3FACF2B9A9D9}" type="sibTrans" cxnId="{777E4EE7-C6FE-4F7F-9387-31E3BADA066A}">
      <dgm:prSet/>
      <dgm:spPr/>
      <dgm:t>
        <a:bodyPr/>
        <a:lstStyle/>
        <a:p>
          <a:endParaRPr lang="en-US"/>
        </a:p>
      </dgm:t>
    </dgm:pt>
    <dgm:pt modelId="{DB92D51C-DC24-473A-8383-A7AB160B278F}">
      <dgm:prSet phldrT="[Text]"/>
      <dgm:spPr/>
      <dgm:t>
        <a:bodyPr/>
        <a:lstStyle/>
        <a:p>
          <a:r>
            <a:rPr lang="en-US" dirty="0" smtClean="0"/>
            <a:t>Library Instruction</a:t>
          </a:r>
          <a:endParaRPr lang="en-US" dirty="0"/>
        </a:p>
      </dgm:t>
    </dgm:pt>
    <dgm:pt modelId="{F8BF2C0A-E1A3-4DFA-9952-7BC244E97AE3}" type="parTrans" cxnId="{6D9CD470-0A13-4383-8497-C96B6D90E7B6}">
      <dgm:prSet/>
      <dgm:spPr/>
      <dgm:t>
        <a:bodyPr/>
        <a:lstStyle/>
        <a:p>
          <a:endParaRPr lang="en-US"/>
        </a:p>
      </dgm:t>
    </dgm:pt>
    <dgm:pt modelId="{47DD5C44-F32F-4559-B4B3-3C2E88B59E67}" type="sibTrans" cxnId="{6D9CD470-0A13-4383-8497-C96B6D90E7B6}">
      <dgm:prSet/>
      <dgm:spPr/>
      <dgm:t>
        <a:bodyPr/>
        <a:lstStyle/>
        <a:p>
          <a:endParaRPr lang="en-US"/>
        </a:p>
      </dgm:t>
    </dgm:pt>
    <dgm:pt modelId="{A6EC005D-F87D-496B-B1E7-79D2404DC827}">
      <dgm:prSet phldrT="[Text]"/>
      <dgm:spPr/>
      <dgm:t>
        <a:bodyPr/>
        <a:lstStyle/>
        <a:p>
          <a:r>
            <a:rPr lang="en-US" dirty="0" smtClean="0"/>
            <a:t>Bibliographic Instruction</a:t>
          </a:r>
          <a:endParaRPr lang="en-US" dirty="0"/>
        </a:p>
      </dgm:t>
    </dgm:pt>
    <dgm:pt modelId="{8EE09D5E-FD2B-4196-8FD4-2319811E6EFC}" type="parTrans" cxnId="{EA22B057-0A68-4894-AC28-26994DF19B32}">
      <dgm:prSet/>
      <dgm:spPr/>
      <dgm:t>
        <a:bodyPr/>
        <a:lstStyle/>
        <a:p>
          <a:endParaRPr lang="en-US"/>
        </a:p>
      </dgm:t>
    </dgm:pt>
    <dgm:pt modelId="{01C2D97C-52E1-4217-A29B-BA02ACE240EB}" type="sibTrans" cxnId="{EA22B057-0A68-4894-AC28-26994DF19B32}">
      <dgm:prSet/>
      <dgm:spPr/>
      <dgm:t>
        <a:bodyPr/>
        <a:lstStyle/>
        <a:p>
          <a:endParaRPr lang="en-US"/>
        </a:p>
      </dgm:t>
    </dgm:pt>
    <dgm:pt modelId="{EF25284B-33FA-4E09-A252-8261D8E58086}">
      <dgm:prSet phldrT="[Text]"/>
      <dgm:spPr/>
      <dgm:t>
        <a:bodyPr/>
        <a:lstStyle/>
        <a:p>
          <a:r>
            <a:rPr lang="en-US" dirty="0" smtClean="0"/>
            <a:t>Information Literacy Instruction</a:t>
          </a:r>
          <a:endParaRPr lang="en-US" dirty="0"/>
        </a:p>
      </dgm:t>
    </dgm:pt>
    <dgm:pt modelId="{BFCF1495-3E80-408F-9B4F-E38BEA852DDE}" type="parTrans" cxnId="{A87BA2A2-E9ED-48AF-AFE0-5546F2C6F533}">
      <dgm:prSet/>
      <dgm:spPr/>
      <dgm:t>
        <a:bodyPr/>
        <a:lstStyle/>
        <a:p>
          <a:endParaRPr lang="en-US"/>
        </a:p>
      </dgm:t>
    </dgm:pt>
    <dgm:pt modelId="{B00912B1-4DDE-43A5-A19B-149C4808918D}" type="sibTrans" cxnId="{A87BA2A2-E9ED-48AF-AFE0-5546F2C6F533}">
      <dgm:prSet/>
      <dgm:spPr/>
      <dgm:t>
        <a:bodyPr/>
        <a:lstStyle/>
        <a:p>
          <a:endParaRPr lang="en-US"/>
        </a:p>
      </dgm:t>
    </dgm:pt>
    <dgm:pt modelId="{74690E7D-B562-480B-A5FB-26AB27D70264}" type="pres">
      <dgm:prSet presAssocID="{F1537855-869F-474E-8917-0BC5AAF6915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1B6AA1-9980-49EA-9EAC-C9CCFEE46033}" type="pres">
      <dgm:prSet presAssocID="{F1537855-869F-474E-8917-0BC5AAF69159}" presName="dummyMaxCanvas" presStyleCnt="0">
        <dgm:presLayoutVars/>
      </dgm:prSet>
      <dgm:spPr/>
    </dgm:pt>
    <dgm:pt modelId="{4DA3E008-8A6B-42B7-8575-41B8B05ACA91}" type="pres">
      <dgm:prSet presAssocID="{F1537855-869F-474E-8917-0BC5AAF6915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2734C-324A-4FCD-BC32-E316502C3755}" type="pres">
      <dgm:prSet presAssocID="{F1537855-869F-474E-8917-0BC5AAF6915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79E30-E48E-41E1-BDFF-51893E55E159}" type="pres">
      <dgm:prSet presAssocID="{F1537855-869F-474E-8917-0BC5AAF6915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038E21-7335-490A-9D92-AB644B315359}" type="pres">
      <dgm:prSet presAssocID="{F1537855-869F-474E-8917-0BC5AAF6915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4A78B-37AC-43E3-8FF5-0E90C367FE83}" type="pres">
      <dgm:prSet presAssocID="{F1537855-869F-474E-8917-0BC5AAF6915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7D6916-42C4-4A00-BBF9-3943177E5A46}" type="pres">
      <dgm:prSet presAssocID="{F1537855-869F-474E-8917-0BC5AAF6915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9055C-F24D-4667-B24D-576D849D7D35}" type="pres">
      <dgm:prSet presAssocID="{F1537855-869F-474E-8917-0BC5AAF6915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907A9-C837-470E-8BC4-B7F8A28E866D}" type="pres">
      <dgm:prSet presAssocID="{F1537855-869F-474E-8917-0BC5AAF6915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EE47D-17C3-4B78-8182-8CFDC0055349}" type="pres">
      <dgm:prSet presAssocID="{F1537855-869F-474E-8917-0BC5AAF6915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42FFA-3B71-4463-B420-502CE4038042}" type="pres">
      <dgm:prSet presAssocID="{F1537855-869F-474E-8917-0BC5AAF6915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A46A82-B3FC-40ED-B33B-951F350CDAA2}" type="pres">
      <dgm:prSet presAssocID="{F1537855-869F-474E-8917-0BC5AAF6915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AF9FA-8711-455F-AB16-980EF797C2F0}" type="presOf" srcId="{01C2D97C-52E1-4217-A29B-BA02ACE240EB}" destId="{5F79055C-F24D-4667-B24D-576D849D7D35}" srcOrd="0" destOrd="0" presId="urn:microsoft.com/office/officeart/2005/8/layout/vProcess5"/>
    <dgm:cxn modelId="{EA22B057-0A68-4894-AC28-26994DF19B32}" srcId="{F1537855-869F-474E-8917-0BC5AAF69159}" destId="{A6EC005D-F87D-496B-B1E7-79D2404DC827}" srcOrd="2" destOrd="0" parTransId="{8EE09D5E-FD2B-4196-8FD4-2319811E6EFC}" sibTransId="{01C2D97C-52E1-4217-A29B-BA02ACE240EB}"/>
    <dgm:cxn modelId="{7EDD9F4E-98FB-4CCB-88B6-B424378A614A}" type="presOf" srcId="{A6EC005D-F87D-496B-B1E7-79D2404DC827}" destId="{39542FFA-3B71-4463-B420-502CE4038042}" srcOrd="1" destOrd="0" presId="urn:microsoft.com/office/officeart/2005/8/layout/vProcess5"/>
    <dgm:cxn modelId="{D4C03380-5A91-437F-85D9-B9D02932ECC4}" type="presOf" srcId="{DB92D51C-DC24-473A-8383-A7AB160B278F}" destId="{5482734C-324A-4FCD-BC32-E316502C3755}" srcOrd="0" destOrd="0" presId="urn:microsoft.com/office/officeart/2005/8/layout/vProcess5"/>
    <dgm:cxn modelId="{6D9CD470-0A13-4383-8497-C96B6D90E7B6}" srcId="{F1537855-869F-474E-8917-0BC5AAF69159}" destId="{DB92D51C-DC24-473A-8383-A7AB160B278F}" srcOrd="1" destOrd="0" parTransId="{F8BF2C0A-E1A3-4DFA-9952-7BC244E97AE3}" sibTransId="{47DD5C44-F32F-4559-B4B3-3C2E88B59E67}"/>
    <dgm:cxn modelId="{879D8DAF-5AF7-4943-8925-B97A09FEE5DF}" type="presOf" srcId="{4FF2772A-A8E2-44D3-8A68-3FACF2B9A9D9}" destId="{FBC4A78B-37AC-43E3-8FF5-0E90C367FE83}" srcOrd="0" destOrd="0" presId="urn:microsoft.com/office/officeart/2005/8/layout/vProcess5"/>
    <dgm:cxn modelId="{0ED63B68-312D-42BC-BE26-3067F5E66493}" type="presOf" srcId="{AA9D1C34-8C4F-45DE-9A85-4EA77E9F9915}" destId="{4DA3E008-8A6B-42B7-8575-41B8B05ACA91}" srcOrd="0" destOrd="0" presId="urn:microsoft.com/office/officeart/2005/8/layout/vProcess5"/>
    <dgm:cxn modelId="{C2DAC182-0184-4BC1-88D5-564CC2D6BEA3}" type="presOf" srcId="{EF25284B-33FA-4E09-A252-8261D8E58086}" destId="{16A46A82-B3FC-40ED-B33B-951F350CDAA2}" srcOrd="1" destOrd="0" presId="urn:microsoft.com/office/officeart/2005/8/layout/vProcess5"/>
    <dgm:cxn modelId="{D2B61474-6196-4633-B0D9-6A355F6ED116}" type="presOf" srcId="{EF25284B-33FA-4E09-A252-8261D8E58086}" destId="{8D038E21-7335-490A-9D92-AB644B315359}" srcOrd="0" destOrd="0" presId="urn:microsoft.com/office/officeart/2005/8/layout/vProcess5"/>
    <dgm:cxn modelId="{CD7731C4-87B9-466A-AC51-FD3128335BD6}" type="presOf" srcId="{47DD5C44-F32F-4559-B4B3-3C2E88B59E67}" destId="{A47D6916-42C4-4A00-BBF9-3943177E5A46}" srcOrd="0" destOrd="0" presId="urn:microsoft.com/office/officeart/2005/8/layout/vProcess5"/>
    <dgm:cxn modelId="{B5F4A440-0B7D-4C06-A5EB-F7DAF750E6FB}" type="presOf" srcId="{F1537855-869F-474E-8917-0BC5AAF69159}" destId="{74690E7D-B562-480B-A5FB-26AB27D70264}" srcOrd="0" destOrd="0" presId="urn:microsoft.com/office/officeart/2005/8/layout/vProcess5"/>
    <dgm:cxn modelId="{D50C84EE-C6B5-4C39-93D3-F98DF227873B}" type="presOf" srcId="{A6EC005D-F87D-496B-B1E7-79D2404DC827}" destId="{67079E30-E48E-41E1-BDFF-51893E55E159}" srcOrd="0" destOrd="0" presId="urn:microsoft.com/office/officeart/2005/8/layout/vProcess5"/>
    <dgm:cxn modelId="{B7C8C7D0-2976-48F7-8447-B216A8B681FD}" type="presOf" srcId="{DB92D51C-DC24-473A-8383-A7AB160B278F}" destId="{D3AEE47D-17C3-4B78-8182-8CFDC0055349}" srcOrd="1" destOrd="0" presId="urn:microsoft.com/office/officeart/2005/8/layout/vProcess5"/>
    <dgm:cxn modelId="{A87BA2A2-E9ED-48AF-AFE0-5546F2C6F533}" srcId="{F1537855-869F-474E-8917-0BC5AAF69159}" destId="{EF25284B-33FA-4E09-A252-8261D8E58086}" srcOrd="3" destOrd="0" parTransId="{BFCF1495-3E80-408F-9B4F-E38BEA852DDE}" sibTransId="{B00912B1-4DDE-43A5-A19B-149C4808918D}"/>
    <dgm:cxn modelId="{777E4EE7-C6FE-4F7F-9387-31E3BADA066A}" srcId="{F1537855-869F-474E-8917-0BC5AAF69159}" destId="{AA9D1C34-8C4F-45DE-9A85-4EA77E9F9915}" srcOrd="0" destOrd="0" parTransId="{56560C24-91CD-439F-97FC-4F8E09FCB03A}" sibTransId="{4FF2772A-A8E2-44D3-8A68-3FACF2B9A9D9}"/>
    <dgm:cxn modelId="{5D60FDE6-3570-4818-B069-643F5F1BA0C0}" type="presOf" srcId="{AA9D1C34-8C4F-45DE-9A85-4EA77E9F9915}" destId="{B95907A9-C837-470E-8BC4-B7F8A28E866D}" srcOrd="1" destOrd="0" presId="urn:microsoft.com/office/officeart/2005/8/layout/vProcess5"/>
    <dgm:cxn modelId="{803867EE-6375-4D71-AADB-36343D04EB49}" type="presParOf" srcId="{74690E7D-B562-480B-A5FB-26AB27D70264}" destId="{091B6AA1-9980-49EA-9EAC-C9CCFEE46033}" srcOrd="0" destOrd="0" presId="urn:microsoft.com/office/officeart/2005/8/layout/vProcess5"/>
    <dgm:cxn modelId="{627EE8B5-3E84-4395-9B93-8EF97ECD19F1}" type="presParOf" srcId="{74690E7D-B562-480B-A5FB-26AB27D70264}" destId="{4DA3E008-8A6B-42B7-8575-41B8B05ACA91}" srcOrd="1" destOrd="0" presId="urn:microsoft.com/office/officeart/2005/8/layout/vProcess5"/>
    <dgm:cxn modelId="{4D31AC34-F1C9-4A00-84CC-230339A53A63}" type="presParOf" srcId="{74690E7D-B562-480B-A5FB-26AB27D70264}" destId="{5482734C-324A-4FCD-BC32-E316502C3755}" srcOrd="2" destOrd="0" presId="urn:microsoft.com/office/officeart/2005/8/layout/vProcess5"/>
    <dgm:cxn modelId="{8651D4D2-704F-4700-BC1B-B23E46B294CF}" type="presParOf" srcId="{74690E7D-B562-480B-A5FB-26AB27D70264}" destId="{67079E30-E48E-41E1-BDFF-51893E55E159}" srcOrd="3" destOrd="0" presId="urn:microsoft.com/office/officeart/2005/8/layout/vProcess5"/>
    <dgm:cxn modelId="{18F78DD7-AAE4-4DC7-91E2-124E3DA0EC00}" type="presParOf" srcId="{74690E7D-B562-480B-A5FB-26AB27D70264}" destId="{8D038E21-7335-490A-9D92-AB644B315359}" srcOrd="4" destOrd="0" presId="urn:microsoft.com/office/officeart/2005/8/layout/vProcess5"/>
    <dgm:cxn modelId="{CAB17A6B-4702-475F-88C3-73FFBED50822}" type="presParOf" srcId="{74690E7D-B562-480B-A5FB-26AB27D70264}" destId="{FBC4A78B-37AC-43E3-8FF5-0E90C367FE83}" srcOrd="5" destOrd="0" presId="urn:microsoft.com/office/officeart/2005/8/layout/vProcess5"/>
    <dgm:cxn modelId="{88B7C768-9A0C-4890-B640-24A29F72F0BA}" type="presParOf" srcId="{74690E7D-B562-480B-A5FB-26AB27D70264}" destId="{A47D6916-42C4-4A00-BBF9-3943177E5A46}" srcOrd="6" destOrd="0" presId="urn:microsoft.com/office/officeart/2005/8/layout/vProcess5"/>
    <dgm:cxn modelId="{CC3339C4-DCEB-4342-A2BB-58AD79FDC921}" type="presParOf" srcId="{74690E7D-B562-480B-A5FB-26AB27D70264}" destId="{5F79055C-F24D-4667-B24D-576D849D7D35}" srcOrd="7" destOrd="0" presId="urn:microsoft.com/office/officeart/2005/8/layout/vProcess5"/>
    <dgm:cxn modelId="{DC290314-D2B3-4036-B812-5F9E5FA36553}" type="presParOf" srcId="{74690E7D-B562-480B-A5FB-26AB27D70264}" destId="{B95907A9-C837-470E-8BC4-B7F8A28E866D}" srcOrd="8" destOrd="0" presId="urn:microsoft.com/office/officeart/2005/8/layout/vProcess5"/>
    <dgm:cxn modelId="{93D66D9B-2CE2-4DC2-B23A-E8B805FE4E17}" type="presParOf" srcId="{74690E7D-B562-480B-A5FB-26AB27D70264}" destId="{D3AEE47D-17C3-4B78-8182-8CFDC0055349}" srcOrd="9" destOrd="0" presId="urn:microsoft.com/office/officeart/2005/8/layout/vProcess5"/>
    <dgm:cxn modelId="{6EFB169E-2FF3-4896-B1B3-7EDBC70DCFA0}" type="presParOf" srcId="{74690E7D-B562-480B-A5FB-26AB27D70264}" destId="{39542FFA-3B71-4463-B420-502CE4038042}" srcOrd="10" destOrd="0" presId="urn:microsoft.com/office/officeart/2005/8/layout/vProcess5"/>
    <dgm:cxn modelId="{13BD9755-C388-4D07-85FD-71ACB0859153}" type="presParOf" srcId="{74690E7D-B562-480B-A5FB-26AB27D70264}" destId="{16A46A82-B3FC-40ED-B33B-951F350CDA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79C4E3-07F2-426F-A46B-FFABDE0E9675}" type="doc">
      <dgm:prSet loTypeId="urn:microsoft.com/office/officeart/2005/8/layout/radial6" loCatId="cycle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09E3789-F86A-42EF-A5A1-C45589355B58}">
      <dgm:prSet phldrT="[Text]"/>
      <dgm:spPr/>
      <dgm:t>
        <a:bodyPr/>
        <a:lstStyle/>
        <a:p>
          <a:r>
            <a:rPr lang="en-US" dirty="0" smtClean="0"/>
            <a:t>ISI</a:t>
          </a:r>
          <a:endParaRPr lang="en-US" dirty="0"/>
        </a:p>
      </dgm:t>
    </dgm:pt>
    <dgm:pt modelId="{D488A411-B9B1-4F94-A284-AA5FBF550F2B}" type="parTrans" cxnId="{08FB178A-6D14-4482-AD87-C1565A3A9E8E}">
      <dgm:prSet/>
      <dgm:spPr/>
      <dgm:t>
        <a:bodyPr/>
        <a:lstStyle/>
        <a:p>
          <a:endParaRPr lang="en-US"/>
        </a:p>
      </dgm:t>
    </dgm:pt>
    <dgm:pt modelId="{6AFF3511-7270-4D8A-829D-2F35EC0E00F3}" type="sibTrans" cxnId="{08FB178A-6D14-4482-AD87-C1565A3A9E8E}">
      <dgm:prSet/>
      <dgm:spPr/>
      <dgm:t>
        <a:bodyPr/>
        <a:lstStyle/>
        <a:p>
          <a:endParaRPr lang="en-US"/>
        </a:p>
      </dgm:t>
    </dgm:pt>
    <dgm:pt modelId="{33393007-7A9C-4896-B460-1C90B0F6FA27}">
      <dgm:prSet phldrT="[Text]"/>
      <dgm:spPr/>
      <dgm:t>
        <a:bodyPr/>
        <a:lstStyle/>
        <a:p>
          <a:r>
            <a:rPr lang="en-US" dirty="0" smtClean="0"/>
            <a:t>SCI</a:t>
          </a:r>
          <a:endParaRPr lang="en-US" dirty="0"/>
        </a:p>
      </dgm:t>
    </dgm:pt>
    <dgm:pt modelId="{33A32157-3211-42C0-A6E9-8A19A778C71D}" type="parTrans" cxnId="{CC912163-A819-45EF-93B3-859F8EA572D8}">
      <dgm:prSet/>
      <dgm:spPr/>
      <dgm:t>
        <a:bodyPr/>
        <a:lstStyle/>
        <a:p>
          <a:endParaRPr lang="en-US"/>
        </a:p>
      </dgm:t>
    </dgm:pt>
    <dgm:pt modelId="{2C3FC04D-3A17-4765-B964-5026A0A78D39}" type="sibTrans" cxnId="{CC912163-A819-45EF-93B3-859F8EA572D8}">
      <dgm:prSet/>
      <dgm:spPr/>
      <dgm:t>
        <a:bodyPr/>
        <a:lstStyle/>
        <a:p>
          <a:endParaRPr lang="en-US"/>
        </a:p>
      </dgm:t>
    </dgm:pt>
    <dgm:pt modelId="{BBA358B2-E589-4DBF-B477-2680AD2089A3}">
      <dgm:prSet phldrT="[Text]"/>
      <dgm:spPr/>
      <dgm:t>
        <a:bodyPr/>
        <a:lstStyle/>
        <a:p>
          <a:r>
            <a:rPr lang="en-US" dirty="0" smtClean="0"/>
            <a:t>SSCI</a:t>
          </a:r>
          <a:endParaRPr lang="en-US" dirty="0"/>
        </a:p>
      </dgm:t>
    </dgm:pt>
    <dgm:pt modelId="{5989C14D-1565-455F-AD32-AEDAEDCD7CE9}" type="parTrans" cxnId="{8419BCDE-87D1-4A6F-A654-D7C269D660EF}">
      <dgm:prSet/>
      <dgm:spPr/>
      <dgm:t>
        <a:bodyPr/>
        <a:lstStyle/>
        <a:p>
          <a:endParaRPr lang="en-US"/>
        </a:p>
      </dgm:t>
    </dgm:pt>
    <dgm:pt modelId="{6D3DDE3A-2732-42B6-9267-EC30FF7D3A5F}" type="sibTrans" cxnId="{8419BCDE-87D1-4A6F-A654-D7C269D660EF}">
      <dgm:prSet/>
      <dgm:spPr/>
      <dgm:t>
        <a:bodyPr/>
        <a:lstStyle/>
        <a:p>
          <a:endParaRPr lang="en-US"/>
        </a:p>
      </dgm:t>
    </dgm:pt>
    <dgm:pt modelId="{8CC59399-0F99-444E-8745-84EED64DD3D5}">
      <dgm:prSet phldrT="[Text]"/>
      <dgm:spPr/>
      <dgm:t>
        <a:bodyPr/>
        <a:lstStyle/>
        <a:p>
          <a:r>
            <a:rPr lang="en-US" dirty="0" smtClean="0"/>
            <a:t>A&amp;H</a:t>
          </a:r>
          <a:endParaRPr lang="en-US" dirty="0"/>
        </a:p>
      </dgm:t>
    </dgm:pt>
    <dgm:pt modelId="{BDAF0FD8-E6DC-4E12-AD1E-5400952E24C2}" type="parTrans" cxnId="{E86C91ED-A687-420D-A7D8-539D22F5C95C}">
      <dgm:prSet/>
      <dgm:spPr/>
      <dgm:t>
        <a:bodyPr/>
        <a:lstStyle/>
        <a:p>
          <a:endParaRPr lang="en-US"/>
        </a:p>
      </dgm:t>
    </dgm:pt>
    <dgm:pt modelId="{0DEE2C4C-0BD0-496D-8BA0-1E185DDE1836}" type="sibTrans" cxnId="{E86C91ED-A687-420D-A7D8-539D22F5C95C}">
      <dgm:prSet/>
      <dgm:spPr/>
      <dgm:t>
        <a:bodyPr/>
        <a:lstStyle/>
        <a:p>
          <a:endParaRPr lang="en-US"/>
        </a:p>
      </dgm:t>
    </dgm:pt>
    <dgm:pt modelId="{E50FCFD8-0BCB-4052-BFA2-AF7D646C5A41}" type="pres">
      <dgm:prSet presAssocID="{AD79C4E3-07F2-426F-A46B-FFABDE0E967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5A4656-007B-4E06-918C-D3C09669D0D4}" type="pres">
      <dgm:prSet presAssocID="{B09E3789-F86A-42EF-A5A1-C45589355B58}" presName="centerShape" presStyleLbl="node0" presStyleIdx="0" presStyleCnt="1"/>
      <dgm:spPr/>
      <dgm:t>
        <a:bodyPr/>
        <a:lstStyle/>
        <a:p>
          <a:endParaRPr lang="en-US"/>
        </a:p>
      </dgm:t>
    </dgm:pt>
    <dgm:pt modelId="{CE520B6B-ADC9-453D-A460-55685F1DE63A}" type="pres">
      <dgm:prSet presAssocID="{33393007-7A9C-4896-B460-1C90B0F6FA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01EAA-BB08-4003-B0E7-C65E46B45F59}" type="pres">
      <dgm:prSet presAssocID="{33393007-7A9C-4896-B460-1C90B0F6FA27}" presName="dummy" presStyleCnt="0"/>
      <dgm:spPr/>
    </dgm:pt>
    <dgm:pt modelId="{A618560E-05F2-458C-93C3-701A4E698FB0}" type="pres">
      <dgm:prSet presAssocID="{2C3FC04D-3A17-4765-B964-5026A0A78D3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669F3EA-CB30-4686-BE49-4F40351856A3}" type="pres">
      <dgm:prSet presAssocID="{BBA358B2-E589-4DBF-B477-2680AD2089A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5F6A0-C278-4F63-A357-D869593D3A00}" type="pres">
      <dgm:prSet presAssocID="{BBA358B2-E589-4DBF-B477-2680AD2089A3}" presName="dummy" presStyleCnt="0"/>
      <dgm:spPr/>
    </dgm:pt>
    <dgm:pt modelId="{F5F123DA-10D7-46CE-A275-77B73863EBDC}" type="pres">
      <dgm:prSet presAssocID="{6D3DDE3A-2732-42B6-9267-EC30FF7D3A5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FCE1950-E808-4A89-9BA5-8FA438F6B48D}" type="pres">
      <dgm:prSet presAssocID="{8CC59399-0F99-444E-8745-84EED64DD3D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697C5-D79E-4608-8A2D-976BA927574D}" type="pres">
      <dgm:prSet presAssocID="{8CC59399-0F99-444E-8745-84EED64DD3D5}" presName="dummy" presStyleCnt="0"/>
      <dgm:spPr/>
    </dgm:pt>
    <dgm:pt modelId="{3982AC9D-19C8-4C2A-83AD-39C9DB21D3EE}" type="pres">
      <dgm:prSet presAssocID="{0DEE2C4C-0BD0-496D-8BA0-1E185DDE1836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8FB178A-6D14-4482-AD87-C1565A3A9E8E}" srcId="{AD79C4E3-07F2-426F-A46B-FFABDE0E9675}" destId="{B09E3789-F86A-42EF-A5A1-C45589355B58}" srcOrd="0" destOrd="0" parTransId="{D488A411-B9B1-4F94-A284-AA5FBF550F2B}" sibTransId="{6AFF3511-7270-4D8A-829D-2F35EC0E00F3}"/>
    <dgm:cxn modelId="{E8F39E7E-C71E-A844-8AFE-ADA28760C721}" type="presOf" srcId="{B09E3789-F86A-42EF-A5A1-C45589355B58}" destId="{EB5A4656-007B-4E06-918C-D3C09669D0D4}" srcOrd="0" destOrd="0" presId="urn:microsoft.com/office/officeart/2005/8/layout/radial6"/>
    <dgm:cxn modelId="{B03BFB2C-60C3-7845-82CE-554844A2EA8D}" type="presOf" srcId="{AD79C4E3-07F2-426F-A46B-FFABDE0E9675}" destId="{E50FCFD8-0BCB-4052-BFA2-AF7D646C5A41}" srcOrd="0" destOrd="0" presId="urn:microsoft.com/office/officeart/2005/8/layout/radial6"/>
    <dgm:cxn modelId="{9212A765-A660-204D-B929-E3D801355258}" type="presOf" srcId="{8CC59399-0F99-444E-8745-84EED64DD3D5}" destId="{5FCE1950-E808-4A89-9BA5-8FA438F6B48D}" srcOrd="0" destOrd="0" presId="urn:microsoft.com/office/officeart/2005/8/layout/radial6"/>
    <dgm:cxn modelId="{5F0AC5DB-AFE6-414C-8EBC-1DA4DAF68E9A}" type="presOf" srcId="{2C3FC04D-3A17-4765-B964-5026A0A78D39}" destId="{A618560E-05F2-458C-93C3-701A4E698FB0}" srcOrd="0" destOrd="0" presId="urn:microsoft.com/office/officeart/2005/8/layout/radial6"/>
    <dgm:cxn modelId="{8419BCDE-87D1-4A6F-A654-D7C269D660EF}" srcId="{B09E3789-F86A-42EF-A5A1-C45589355B58}" destId="{BBA358B2-E589-4DBF-B477-2680AD2089A3}" srcOrd="1" destOrd="0" parTransId="{5989C14D-1565-455F-AD32-AEDAEDCD7CE9}" sibTransId="{6D3DDE3A-2732-42B6-9267-EC30FF7D3A5F}"/>
    <dgm:cxn modelId="{CC912163-A819-45EF-93B3-859F8EA572D8}" srcId="{B09E3789-F86A-42EF-A5A1-C45589355B58}" destId="{33393007-7A9C-4896-B460-1C90B0F6FA27}" srcOrd="0" destOrd="0" parTransId="{33A32157-3211-42C0-A6E9-8A19A778C71D}" sibTransId="{2C3FC04D-3A17-4765-B964-5026A0A78D39}"/>
    <dgm:cxn modelId="{C57D6EC3-16F3-4D41-8C42-3051C86141F9}" type="presOf" srcId="{33393007-7A9C-4896-B460-1C90B0F6FA27}" destId="{CE520B6B-ADC9-453D-A460-55685F1DE63A}" srcOrd="0" destOrd="0" presId="urn:microsoft.com/office/officeart/2005/8/layout/radial6"/>
    <dgm:cxn modelId="{DFDC0A30-DC60-EA4F-8198-EE419B270B7F}" type="presOf" srcId="{6D3DDE3A-2732-42B6-9267-EC30FF7D3A5F}" destId="{F5F123DA-10D7-46CE-A275-77B73863EBDC}" srcOrd="0" destOrd="0" presId="urn:microsoft.com/office/officeart/2005/8/layout/radial6"/>
    <dgm:cxn modelId="{D57C3D43-2880-424E-B8D3-E40AD846E963}" type="presOf" srcId="{0DEE2C4C-0BD0-496D-8BA0-1E185DDE1836}" destId="{3982AC9D-19C8-4C2A-83AD-39C9DB21D3EE}" srcOrd="0" destOrd="0" presId="urn:microsoft.com/office/officeart/2005/8/layout/radial6"/>
    <dgm:cxn modelId="{E86C91ED-A687-420D-A7D8-539D22F5C95C}" srcId="{B09E3789-F86A-42EF-A5A1-C45589355B58}" destId="{8CC59399-0F99-444E-8745-84EED64DD3D5}" srcOrd="2" destOrd="0" parTransId="{BDAF0FD8-E6DC-4E12-AD1E-5400952E24C2}" sibTransId="{0DEE2C4C-0BD0-496D-8BA0-1E185DDE1836}"/>
    <dgm:cxn modelId="{8CC60E30-B643-8547-8530-1C61E3C110EA}" type="presOf" srcId="{BBA358B2-E589-4DBF-B477-2680AD2089A3}" destId="{8669F3EA-CB30-4686-BE49-4F40351856A3}" srcOrd="0" destOrd="0" presId="urn:microsoft.com/office/officeart/2005/8/layout/radial6"/>
    <dgm:cxn modelId="{FC7A2188-6C50-0740-A307-9EE8075B37D2}" type="presParOf" srcId="{E50FCFD8-0BCB-4052-BFA2-AF7D646C5A41}" destId="{EB5A4656-007B-4E06-918C-D3C09669D0D4}" srcOrd="0" destOrd="0" presId="urn:microsoft.com/office/officeart/2005/8/layout/radial6"/>
    <dgm:cxn modelId="{6245865A-065C-4A45-BDE0-AE3C5778D7C1}" type="presParOf" srcId="{E50FCFD8-0BCB-4052-BFA2-AF7D646C5A41}" destId="{CE520B6B-ADC9-453D-A460-55685F1DE63A}" srcOrd="1" destOrd="0" presId="urn:microsoft.com/office/officeart/2005/8/layout/radial6"/>
    <dgm:cxn modelId="{853F7DCD-08F3-1A4B-9918-DAAEC1953269}" type="presParOf" srcId="{E50FCFD8-0BCB-4052-BFA2-AF7D646C5A41}" destId="{51B01EAA-BB08-4003-B0E7-C65E46B45F59}" srcOrd="2" destOrd="0" presId="urn:microsoft.com/office/officeart/2005/8/layout/radial6"/>
    <dgm:cxn modelId="{6B5ECA52-7AE8-C34D-95EE-591FA4E12304}" type="presParOf" srcId="{E50FCFD8-0BCB-4052-BFA2-AF7D646C5A41}" destId="{A618560E-05F2-458C-93C3-701A4E698FB0}" srcOrd="3" destOrd="0" presId="urn:microsoft.com/office/officeart/2005/8/layout/radial6"/>
    <dgm:cxn modelId="{D475EB1E-CC68-9A4E-BDE9-53E877FFEB3A}" type="presParOf" srcId="{E50FCFD8-0BCB-4052-BFA2-AF7D646C5A41}" destId="{8669F3EA-CB30-4686-BE49-4F40351856A3}" srcOrd="4" destOrd="0" presId="urn:microsoft.com/office/officeart/2005/8/layout/radial6"/>
    <dgm:cxn modelId="{A634BBF4-18EC-084F-ABD9-00C4A0496311}" type="presParOf" srcId="{E50FCFD8-0BCB-4052-BFA2-AF7D646C5A41}" destId="{7165F6A0-C278-4F63-A357-D869593D3A00}" srcOrd="5" destOrd="0" presId="urn:microsoft.com/office/officeart/2005/8/layout/radial6"/>
    <dgm:cxn modelId="{F1EF83E1-BE39-1148-AAA5-6D900C55E191}" type="presParOf" srcId="{E50FCFD8-0BCB-4052-BFA2-AF7D646C5A41}" destId="{F5F123DA-10D7-46CE-A275-77B73863EBDC}" srcOrd="6" destOrd="0" presId="urn:microsoft.com/office/officeart/2005/8/layout/radial6"/>
    <dgm:cxn modelId="{2CBACD0D-C779-0F45-8C67-58E52202262F}" type="presParOf" srcId="{E50FCFD8-0BCB-4052-BFA2-AF7D646C5A41}" destId="{5FCE1950-E808-4A89-9BA5-8FA438F6B48D}" srcOrd="7" destOrd="0" presId="urn:microsoft.com/office/officeart/2005/8/layout/radial6"/>
    <dgm:cxn modelId="{4E36EA4C-70A6-9D49-86E1-402BF6FD375D}" type="presParOf" srcId="{E50FCFD8-0BCB-4052-BFA2-AF7D646C5A41}" destId="{F87697C5-D79E-4608-8A2D-976BA927574D}" srcOrd="8" destOrd="0" presId="urn:microsoft.com/office/officeart/2005/8/layout/radial6"/>
    <dgm:cxn modelId="{A6B54A92-7A9D-0548-8991-F892BD365B5D}" type="presParOf" srcId="{E50FCFD8-0BCB-4052-BFA2-AF7D646C5A41}" destId="{3982AC9D-19C8-4C2A-83AD-39C9DB21D3E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8B68F-93E1-45E1-8C15-9645C6275692}">
      <dsp:nvSpPr>
        <dsp:cNvPr id="0" name=""/>
        <dsp:cNvSpPr/>
      </dsp:nvSpPr>
      <dsp:spPr>
        <a:xfrm>
          <a:off x="3886205" y="2429977"/>
          <a:ext cx="1039056" cy="968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USER</a:t>
          </a:r>
          <a:endParaRPr lang="en-US" sz="2600" kern="1200" dirty="0"/>
        </a:p>
      </dsp:txBody>
      <dsp:txXfrm>
        <a:off x="4038371" y="2571866"/>
        <a:ext cx="734724" cy="685103"/>
      </dsp:txXfrm>
    </dsp:sp>
    <dsp:sp modelId="{37ACEAAF-B589-45EC-88A7-AC5C4AE4238E}">
      <dsp:nvSpPr>
        <dsp:cNvPr id="0" name=""/>
        <dsp:cNvSpPr/>
      </dsp:nvSpPr>
      <dsp:spPr>
        <a:xfrm rot="9166097">
          <a:off x="521772" y="3739012"/>
          <a:ext cx="3441732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5CE3E-107B-40B3-AC4D-1D7C54E8C78C}">
      <dsp:nvSpPr>
        <dsp:cNvPr id="0" name=""/>
        <dsp:cNvSpPr/>
      </dsp:nvSpPr>
      <dsp:spPr>
        <a:xfrm>
          <a:off x="3669" y="4247992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Relevance feedback</a:t>
          </a:r>
          <a:endParaRPr lang="en-US" sz="1600" kern="1200" dirty="0"/>
        </a:p>
      </dsp:txBody>
      <dsp:txXfrm>
        <a:off x="36887" y="4281210"/>
        <a:ext cx="1351241" cy="1067705"/>
      </dsp:txXfrm>
    </dsp:sp>
    <dsp:sp modelId="{98D9995B-ECB5-450B-BDB2-CD65AD8EEE93}">
      <dsp:nvSpPr>
        <dsp:cNvPr id="0" name=""/>
        <dsp:cNvSpPr/>
      </dsp:nvSpPr>
      <dsp:spPr>
        <a:xfrm rot="10565636">
          <a:off x="1091645" y="2761789"/>
          <a:ext cx="2645411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E690A-5ACF-4E1E-BD66-5B5FB96B3BF5}">
      <dsp:nvSpPr>
        <dsp:cNvPr id="0" name=""/>
        <dsp:cNvSpPr/>
      </dsp:nvSpPr>
      <dsp:spPr>
        <a:xfrm>
          <a:off x="385879" y="2573421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Recommenders</a:t>
          </a:r>
          <a:endParaRPr lang="en-US" sz="1600" kern="1200" dirty="0"/>
        </a:p>
      </dsp:txBody>
      <dsp:txXfrm>
        <a:off x="419097" y="2606639"/>
        <a:ext cx="1351241" cy="1067705"/>
      </dsp:txXfrm>
    </dsp:sp>
    <dsp:sp modelId="{5CBDADEA-B237-445B-8812-FE810B76D1EF}">
      <dsp:nvSpPr>
        <dsp:cNvPr id="0" name=""/>
        <dsp:cNvSpPr/>
      </dsp:nvSpPr>
      <dsp:spPr>
        <a:xfrm rot="12389952">
          <a:off x="2066805" y="1928765"/>
          <a:ext cx="1881609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4E07D-FA3F-4052-A4F4-42A32E473AE8}">
      <dsp:nvSpPr>
        <dsp:cNvPr id="0" name=""/>
        <dsp:cNvSpPr/>
      </dsp:nvSpPr>
      <dsp:spPr>
        <a:xfrm>
          <a:off x="1456807" y="1230520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Q&amp;A systems</a:t>
          </a:r>
          <a:endParaRPr lang="en-US" sz="1600" kern="1200" dirty="0"/>
        </a:p>
      </dsp:txBody>
      <dsp:txXfrm>
        <a:off x="1490025" y="1263738"/>
        <a:ext cx="1351241" cy="1067705"/>
      </dsp:txXfrm>
    </dsp:sp>
    <dsp:sp modelId="{CEB735A0-D780-451D-AE95-EC8D0F0BFB9F}">
      <dsp:nvSpPr>
        <dsp:cNvPr id="0" name=""/>
        <dsp:cNvSpPr/>
      </dsp:nvSpPr>
      <dsp:spPr>
        <a:xfrm rot="14975920">
          <a:off x="3251999" y="1427309"/>
          <a:ext cx="1415960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0FC2E-79EA-48D6-8C5F-B8D201AE0A27}">
      <dsp:nvSpPr>
        <dsp:cNvPr id="0" name=""/>
        <dsp:cNvSpPr/>
      </dsp:nvSpPr>
      <dsp:spPr>
        <a:xfrm>
          <a:off x="3004343" y="485265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Filtering</a:t>
          </a:r>
          <a:endParaRPr lang="en-US" sz="1600" kern="1200" dirty="0"/>
        </a:p>
      </dsp:txBody>
      <dsp:txXfrm>
        <a:off x="3037561" y="518483"/>
        <a:ext cx="1351241" cy="1067705"/>
      </dsp:txXfrm>
    </dsp:sp>
    <dsp:sp modelId="{5071E8D6-4D71-490A-8612-451EAF47A8A5}">
      <dsp:nvSpPr>
        <dsp:cNvPr id="0" name=""/>
        <dsp:cNvSpPr/>
      </dsp:nvSpPr>
      <dsp:spPr>
        <a:xfrm rot="17929980">
          <a:off x="4286678" y="1439935"/>
          <a:ext cx="1543778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A296F7-8BB1-4C6A-AF73-D72687DF2F05}">
      <dsp:nvSpPr>
        <dsp:cNvPr id="0" name=""/>
        <dsp:cNvSpPr/>
      </dsp:nvSpPr>
      <dsp:spPr>
        <a:xfrm>
          <a:off x="4721979" y="485265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Collaborative search</a:t>
          </a:r>
          <a:endParaRPr lang="en-US" sz="1600" kern="1200" dirty="0"/>
        </a:p>
      </dsp:txBody>
      <dsp:txXfrm>
        <a:off x="4755197" y="518483"/>
        <a:ext cx="1351241" cy="1067705"/>
      </dsp:txXfrm>
    </dsp:sp>
    <dsp:sp modelId="{D9622564-7209-4A34-9238-88A24AE716A1}">
      <dsp:nvSpPr>
        <dsp:cNvPr id="0" name=""/>
        <dsp:cNvSpPr/>
      </dsp:nvSpPr>
      <dsp:spPr>
        <a:xfrm rot="20192001">
          <a:off x="4902773" y="1940083"/>
          <a:ext cx="2165116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974F1-E7C4-4B72-A48B-AA4C938CF935}">
      <dsp:nvSpPr>
        <dsp:cNvPr id="0" name=""/>
        <dsp:cNvSpPr/>
      </dsp:nvSpPr>
      <dsp:spPr>
        <a:xfrm>
          <a:off x="6269515" y="1230520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Personalization</a:t>
          </a:r>
          <a:endParaRPr lang="en-US" sz="1600" kern="1200" dirty="0"/>
        </a:p>
      </dsp:txBody>
      <dsp:txXfrm>
        <a:off x="6302733" y="1263738"/>
        <a:ext cx="1351241" cy="1067705"/>
      </dsp:txXfrm>
    </dsp:sp>
    <dsp:sp modelId="{92ECD28D-0808-4CCD-B464-8EA4A2611373}">
      <dsp:nvSpPr>
        <dsp:cNvPr id="0" name=""/>
        <dsp:cNvSpPr/>
      </dsp:nvSpPr>
      <dsp:spPr>
        <a:xfrm rot="213032">
          <a:off x="5093159" y="2760271"/>
          <a:ext cx="2958962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4054D-4785-4888-895C-1D8D6E0C0828}">
      <dsp:nvSpPr>
        <dsp:cNvPr id="0" name=""/>
        <dsp:cNvSpPr/>
      </dsp:nvSpPr>
      <dsp:spPr>
        <a:xfrm>
          <a:off x="7340443" y="2573421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Visualization tools</a:t>
          </a:r>
          <a:endParaRPr lang="en-US" sz="1600" kern="1200" dirty="0"/>
        </a:p>
      </dsp:txBody>
      <dsp:txXfrm>
        <a:off x="7373661" y="2606639"/>
        <a:ext cx="1351241" cy="1067705"/>
      </dsp:txXfrm>
    </dsp:sp>
    <dsp:sp modelId="{8C56FDFB-2F9B-42E5-9D08-8A4830B6248D}">
      <dsp:nvSpPr>
        <dsp:cNvPr id="0" name=""/>
        <dsp:cNvSpPr/>
      </dsp:nvSpPr>
      <dsp:spPr>
        <a:xfrm rot="1516379">
          <a:off x="4887001" y="3731806"/>
          <a:ext cx="3722648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B6D0A-0BFE-4D6E-B726-A1F9BEB30486}">
      <dsp:nvSpPr>
        <dsp:cNvPr id="0" name=""/>
        <dsp:cNvSpPr/>
      </dsp:nvSpPr>
      <dsp:spPr>
        <a:xfrm>
          <a:off x="7722653" y="4247992"/>
          <a:ext cx="1417677" cy="1134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Clustering</a:t>
          </a:r>
          <a:endParaRPr lang="en-US" sz="1600" kern="1200" dirty="0"/>
        </a:p>
      </dsp:txBody>
      <dsp:txXfrm>
        <a:off x="7755871" y="4281210"/>
        <a:ext cx="1351241" cy="1067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3E008-8A6B-42B7-8575-41B8B05ACA91}">
      <dsp:nvSpPr>
        <dsp:cNvPr id="0" name=""/>
        <dsp:cNvSpPr/>
      </dsp:nvSpPr>
      <dsp:spPr>
        <a:xfrm>
          <a:off x="0" y="0"/>
          <a:ext cx="51816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Library Orientation</a:t>
          </a:r>
          <a:endParaRPr lang="en-US" sz="2400" kern="1200" dirty="0"/>
        </a:p>
      </dsp:txBody>
      <dsp:txXfrm>
        <a:off x="26187" y="26187"/>
        <a:ext cx="4141267" cy="841706"/>
      </dsp:txXfrm>
    </dsp:sp>
    <dsp:sp modelId="{5482734C-324A-4FCD-BC32-E316502C3755}">
      <dsp:nvSpPr>
        <dsp:cNvPr id="0" name=""/>
        <dsp:cNvSpPr/>
      </dsp:nvSpPr>
      <dsp:spPr>
        <a:xfrm>
          <a:off x="433959" y="1056640"/>
          <a:ext cx="51816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Library Instruction</a:t>
          </a:r>
          <a:endParaRPr lang="en-US" sz="2400" kern="1200" dirty="0"/>
        </a:p>
      </dsp:txBody>
      <dsp:txXfrm>
        <a:off x="460146" y="1082827"/>
        <a:ext cx="4114114" cy="841706"/>
      </dsp:txXfrm>
    </dsp:sp>
    <dsp:sp modelId="{67079E30-E48E-41E1-BDFF-51893E55E159}">
      <dsp:nvSpPr>
        <dsp:cNvPr id="0" name=""/>
        <dsp:cNvSpPr/>
      </dsp:nvSpPr>
      <dsp:spPr>
        <a:xfrm>
          <a:off x="861441" y="2113280"/>
          <a:ext cx="51816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Bibliographic Instruction</a:t>
          </a:r>
          <a:endParaRPr lang="en-US" sz="2400" kern="1200" dirty="0"/>
        </a:p>
      </dsp:txBody>
      <dsp:txXfrm>
        <a:off x="887628" y="2139467"/>
        <a:ext cx="4120592" cy="841706"/>
      </dsp:txXfrm>
    </dsp:sp>
    <dsp:sp modelId="{8D038E21-7335-490A-9D92-AB644B315359}">
      <dsp:nvSpPr>
        <dsp:cNvPr id="0" name=""/>
        <dsp:cNvSpPr/>
      </dsp:nvSpPr>
      <dsp:spPr>
        <a:xfrm>
          <a:off x="1295399" y="3169919"/>
          <a:ext cx="5181600" cy="8940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Information Literacy Instruction</a:t>
          </a:r>
          <a:endParaRPr lang="en-US" sz="2400" kern="1200" dirty="0"/>
        </a:p>
      </dsp:txBody>
      <dsp:txXfrm>
        <a:off x="1321586" y="3196106"/>
        <a:ext cx="4114115" cy="841706"/>
      </dsp:txXfrm>
    </dsp:sp>
    <dsp:sp modelId="{FBC4A78B-37AC-43E3-8FF5-0E90C367FE83}">
      <dsp:nvSpPr>
        <dsp:cNvPr id="0" name=""/>
        <dsp:cNvSpPr/>
      </dsp:nvSpPr>
      <dsp:spPr>
        <a:xfrm>
          <a:off x="4600448" y="68478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4731207" y="684783"/>
        <a:ext cx="319634" cy="437317"/>
      </dsp:txXfrm>
    </dsp:sp>
    <dsp:sp modelId="{A47D6916-42C4-4A00-BBF9-3943177E5A46}">
      <dsp:nvSpPr>
        <dsp:cNvPr id="0" name=""/>
        <dsp:cNvSpPr/>
      </dsp:nvSpPr>
      <dsp:spPr>
        <a:xfrm>
          <a:off x="5034407" y="1741423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165166" y="1741423"/>
        <a:ext cx="319634" cy="437317"/>
      </dsp:txXfrm>
    </dsp:sp>
    <dsp:sp modelId="{5F79055C-F24D-4667-B24D-576D849D7D35}">
      <dsp:nvSpPr>
        <dsp:cNvPr id="0" name=""/>
        <dsp:cNvSpPr/>
      </dsp:nvSpPr>
      <dsp:spPr>
        <a:xfrm>
          <a:off x="5461889" y="2798064"/>
          <a:ext cx="581152" cy="58115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592648" y="2798064"/>
        <a:ext cx="319634" cy="4373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82AC9D-19C8-4C2A-83AD-39C9DB21D3EE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F123DA-10D7-46CE-A275-77B73863EBDC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8560E-05F2-458C-93C3-701A4E698FB0}">
      <dsp:nvSpPr>
        <dsp:cNvPr id="0" name=""/>
        <dsp:cNvSpPr/>
      </dsp:nvSpPr>
      <dsp:spPr>
        <a:xfrm>
          <a:off x="1721611" y="753056"/>
          <a:ext cx="5014976" cy="501497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A4656-007B-4E06-918C-D3C09669D0D4}">
      <dsp:nvSpPr>
        <dsp:cNvPr id="0" name=""/>
        <dsp:cNvSpPr/>
      </dsp:nvSpPr>
      <dsp:spPr>
        <a:xfrm>
          <a:off x="3074770" y="2106214"/>
          <a:ext cx="2308659" cy="23086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ISI</a:t>
          </a:r>
          <a:endParaRPr lang="en-US" sz="6500" kern="1200" dirty="0"/>
        </a:p>
      </dsp:txBody>
      <dsp:txXfrm>
        <a:off x="3412865" y="2444309"/>
        <a:ext cx="1632469" cy="1632469"/>
      </dsp:txXfrm>
    </dsp:sp>
    <dsp:sp modelId="{CE520B6B-ADC9-453D-A460-55685F1DE63A}">
      <dsp:nvSpPr>
        <dsp:cNvPr id="0" name=""/>
        <dsp:cNvSpPr/>
      </dsp:nvSpPr>
      <dsp:spPr>
        <a:xfrm>
          <a:off x="3421069" y="3203"/>
          <a:ext cx="1616061" cy="16160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SCI</a:t>
          </a:r>
          <a:endParaRPr lang="en-US" sz="4300" kern="1200" dirty="0"/>
        </a:p>
      </dsp:txBody>
      <dsp:txXfrm>
        <a:off x="3657736" y="239870"/>
        <a:ext cx="1142727" cy="1142727"/>
      </dsp:txXfrm>
    </dsp:sp>
    <dsp:sp modelId="{8669F3EA-CB30-4686-BE49-4F40351856A3}">
      <dsp:nvSpPr>
        <dsp:cNvPr id="0" name=""/>
        <dsp:cNvSpPr/>
      </dsp:nvSpPr>
      <dsp:spPr>
        <a:xfrm>
          <a:off x="5542234" y="3677168"/>
          <a:ext cx="1616061" cy="16160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SSCI</a:t>
          </a:r>
          <a:endParaRPr lang="en-US" sz="4300" kern="1200" dirty="0"/>
        </a:p>
      </dsp:txBody>
      <dsp:txXfrm>
        <a:off x="5778901" y="3913835"/>
        <a:ext cx="1142727" cy="1142727"/>
      </dsp:txXfrm>
    </dsp:sp>
    <dsp:sp modelId="{5FCE1950-E808-4A89-9BA5-8FA438F6B48D}">
      <dsp:nvSpPr>
        <dsp:cNvPr id="0" name=""/>
        <dsp:cNvSpPr/>
      </dsp:nvSpPr>
      <dsp:spPr>
        <a:xfrm>
          <a:off x="1299904" y="3677168"/>
          <a:ext cx="1616061" cy="161606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A&amp;H</a:t>
          </a:r>
          <a:endParaRPr lang="en-US" sz="4300" kern="1200" dirty="0"/>
        </a:p>
      </dsp:txBody>
      <dsp:txXfrm>
        <a:off x="1536571" y="3913835"/>
        <a:ext cx="1142727" cy="114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5F8AC-E56C-4067-8E3D-45D07EB0F099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4E03E-5EA2-43E2-8E85-BFB4944BF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8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0C672-C703-4C77-8A63-382C118148D8}" type="slidenum">
              <a:rPr lang="en-US"/>
              <a:pPr/>
              <a:t>39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064C-B698-4B00-9C96-A6CA0541F14D}" type="slidenum">
              <a:rPr lang="en-US"/>
              <a:pPr/>
              <a:t>40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C9872-DD3A-4CE6-8324-0266643A5379}" type="slidenum">
              <a:rPr lang="en-US"/>
              <a:pPr/>
              <a:t>41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107845-B1AC-470A-94AE-24FFA4F869E6}" type="slidenum">
              <a:rPr lang="en-US"/>
              <a:pPr/>
              <a:t>42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27D9-5B22-4439-808E-552CFCA24204}" type="datetimeFigureOut">
              <a:rPr lang="en-US" smtClean="0"/>
              <a:pPr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5D09F-3A76-4A50-8E59-5F552FE6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lib.berkeley.edu/services/renewing.html" TargetMode="External"/><Relationship Id="rId5" Type="http://schemas.openxmlformats.org/officeDocument/2006/relationships/image" Target="../media/image16.png"/><Relationship Id="rId6" Type="http://schemas.openxmlformats.org/officeDocument/2006/relationships/hyperlink" Target="http://www.youtube.com/watch?v=ANvcuBkuAdM" TargetMode="External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FPC8c3Z-c_E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vsba.com/projects/fla_archive/190slide1.html" TargetMode="External"/><Relationship Id="rId3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wmf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wmf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1.xml"/><Relationship Id="rId12" Type="http://schemas.openxmlformats.org/officeDocument/2006/relationships/diagramColors" Target="../diagrams/colors1.xml"/><Relationship Id="rId13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wmf"/><Relationship Id="rId3" Type="http://schemas.openxmlformats.org/officeDocument/2006/relationships/image" Target="../media/image3.wmf"/><Relationship Id="rId4" Type="http://schemas.openxmlformats.org/officeDocument/2006/relationships/image" Target="../media/image4.wmf"/><Relationship Id="rId5" Type="http://schemas.openxmlformats.org/officeDocument/2006/relationships/image" Target="../media/image5.wmf"/><Relationship Id="rId6" Type="http://schemas.openxmlformats.org/officeDocument/2006/relationships/image" Target="../media/image6.png"/><Relationship Id="rId7" Type="http://schemas.openxmlformats.org/officeDocument/2006/relationships/image" Target="../media/image7.wmf"/><Relationship Id="rId8" Type="http://schemas.openxmlformats.org/officeDocument/2006/relationships/image" Target="../media/image1.jpeg"/><Relationship Id="rId9" Type="http://schemas.openxmlformats.org/officeDocument/2006/relationships/diagramData" Target="../diagrams/data1.xml"/><Relationship Id="rId10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of notes…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facilitator assignment</a:t>
            </a:r>
          </a:p>
          <a:p>
            <a:pPr lvl="1"/>
            <a:r>
              <a:rPr lang="en-US" dirty="0" smtClean="0"/>
              <a:t>no “right way”</a:t>
            </a:r>
          </a:p>
          <a:p>
            <a:pPr lvl="1"/>
            <a:r>
              <a:rPr lang="en-US" dirty="0" smtClean="0"/>
              <a:t>10 Rules for Leading a Discussion (handout)</a:t>
            </a:r>
          </a:p>
          <a:p>
            <a:r>
              <a:rPr lang="en-US" dirty="0" smtClean="0"/>
              <a:t>updated schedule – look at website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39000" cy="20605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relative position or direction of something; the bearing or lie of a thing.</a:t>
            </a:r>
            <a:endParaRPr lang="en-US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24400" y="4953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Oxford English Dictionary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39000" cy="206057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process of familiarizing a new or prospective student, recruit, etc., with the content of a course, the basics of a subject, the nature of college life, etc. Also: a course intended to provide such familiarization.</a:t>
            </a:r>
            <a:endParaRPr lang="en-US" b="1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724400" y="5715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Oxford English Dictionary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Jefferson National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Expansion Memorial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U.S. National Park Service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flyawaycafe.com/wp-content/uploads/2007/07/st-louis-a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61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ntry 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533400"/>
            <a:ext cx="5715000" cy="1524000"/>
          </a:xfrm>
          <a:solidFill>
            <a:schemeClr val="tx1">
              <a:alpha val="16862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smtClean="0">
                <a:latin typeface="Times New Roman" pitchFamily="18" charset="0"/>
              </a:rPr>
              <a:t>Pollak Library</a:t>
            </a:r>
            <a:r>
              <a:rPr lang="en-US" b="1" smtClean="0">
                <a:latin typeface="Times New Roman" pitchFamily="18" charset="0"/>
              </a:rPr>
              <a:t>   </a:t>
            </a:r>
            <a:br>
              <a:rPr lang="en-US" b="1" smtClean="0">
                <a:latin typeface="Times New Roman" pitchFamily="18" charset="0"/>
              </a:rPr>
            </a:br>
            <a:r>
              <a:rPr lang="en-US" sz="4800" b="1" smtClean="0">
                <a:latin typeface="Times New Roman" pitchFamily="18" charset="0"/>
              </a:rPr>
              <a:t>\'pä-l&amp;k\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ampus Map"/>
          <p:cNvPicPr>
            <a:picLocks noChangeAspect="1" noChangeArrowheads="1"/>
          </p:cNvPicPr>
          <p:nvPr/>
        </p:nvPicPr>
        <p:blipFill>
          <a:blip r:embed="rId2" cstate="print"/>
          <a:srcRect l="13091" t="10847" r="31277" b="28067"/>
          <a:stretch>
            <a:fillRect/>
          </a:stretch>
        </p:blipFill>
        <p:spPr bwMode="auto">
          <a:xfrm>
            <a:off x="1371600" y="0"/>
            <a:ext cx="662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6"/>
          <p:cNvSpPr>
            <a:spLocks noChangeArrowheads="1"/>
          </p:cNvSpPr>
          <p:nvPr/>
        </p:nvSpPr>
        <p:spPr bwMode="auto">
          <a:xfrm>
            <a:off x="4114800" y="4419600"/>
            <a:ext cx="609600" cy="9144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5364" name="Picture 8" descr="MCj04247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098831">
            <a:off x="3581400" y="4683125"/>
            <a:ext cx="609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MCj04247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01169">
            <a:off x="4648200" y="4724400"/>
            <a:ext cx="6096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Facts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Over 1.3 million books </a:t>
            </a:r>
            <a:r>
              <a:rPr lang="en-US" sz="2000" smtClean="0"/>
              <a:t>(+ 26,000 e-books)</a:t>
            </a:r>
          </a:p>
          <a:p>
            <a:pPr>
              <a:lnSpc>
                <a:spcPct val="90000"/>
              </a:lnSpc>
            </a:pPr>
            <a:r>
              <a:rPr lang="en-US" smtClean="0"/>
              <a:t>Access to 5000+ journals </a:t>
            </a:r>
            <a:r>
              <a:rPr lang="en-US" sz="2000" smtClean="0"/>
              <a:t>(print and/or electronic)</a:t>
            </a:r>
          </a:p>
          <a:p>
            <a:pPr>
              <a:lnSpc>
                <a:spcPct val="90000"/>
              </a:lnSpc>
            </a:pPr>
            <a:r>
              <a:rPr lang="en-US" smtClean="0"/>
              <a:t>Over 200 bibliographic databases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32,294 Interlibrary Loan requests filled for CSUF folks in 2005/06 </a:t>
            </a:r>
            <a:r>
              <a:rPr lang="en-US" sz="2000" smtClean="0"/>
              <a:t>(avg. delivery 7.69 days)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Approximately 6000 items are placed on reserve each term by roughly 370 instructors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914400" y="3429000"/>
            <a:ext cx="7086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Facts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599 faculty-requested library instruction sessions reached 18,023 students in 2005/06</a:t>
            </a:r>
          </a:p>
          <a:p>
            <a:r>
              <a:rPr lang="en-US" smtClean="0"/>
              <a:t>1800+ reference questions answered each week</a:t>
            </a:r>
          </a:p>
          <a:p>
            <a:pPr>
              <a:buFontTx/>
              <a:buNone/>
            </a:pPr>
            <a:endParaRPr lang="en-US" smtClean="0"/>
          </a:p>
          <a:p>
            <a:r>
              <a:rPr lang="en-US" smtClean="0"/>
              <a:t>Library at CSUF Irvine Campus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914400" y="4038600"/>
            <a:ext cx="70866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windows in the round"/>
          <p:cNvPicPr>
            <a:picLocks noChangeAspect="1" noChangeArrowheads="1"/>
          </p:cNvPicPr>
          <p:nvPr/>
        </p:nvPicPr>
        <p:blipFill>
          <a:blip r:embed="rId2" cstate="print">
            <a:lum bright="46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Mission &amp; Culture of the Library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Uphold the University's commitment to making </a:t>
            </a:r>
            <a:r>
              <a:rPr lang="en-US" b="1" dirty="0" smtClean="0"/>
              <a:t>learning preeminent </a:t>
            </a:r>
          </a:p>
          <a:p>
            <a:r>
              <a:rPr lang="en-US" dirty="0" smtClean="0"/>
              <a:t>Make the support of </a:t>
            </a:r>
            <a:r>
              <a:rPr lang="en-US" b="1" dirty="0" smtClean="0"/>
              <a:t>academic programs </a:t>
            </a:r>
            <a:r>
              <a:rPr lang="en-US" dirty="0" smtClean="0"/>
              <a:t>its primary focus, with a strong secondary goal of fostering lifelong learning</a:t>
            </a:r>
          </a:p>
          <a:p>
            <a:r>
              <a:rPr lang="en-US" dirty="0" smtClean="0"/>
              <a:t>Actively engage in developing </a:t>
            </a:r>
            <a:r>
              <a:rPr lang="en-US" b="1" dirty="0" smtClean="0"/>
              <a:t>information literacy</a:t>
            </a:r>
            <a:r>
              <a:rPr lang="en-US" dirty="0" smtClean="0"/>
              <a:t> skills in students 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windows in the round"/>
          <p:cNvPicPr>
            <a:picLocks noChangeAspect="1" noChangeArrowheads="1"/>
          </p:cNvPicPr>
          <p:nvPr/>
        </p:nvPicPr>
        <p:blipFill>
          <a:blip r:embed="rId2" cstate="print">
            <a:lum bright="46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 &amp; Services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Library Catalog</a:t>
            </a:r>
          </a:p>
          <a:p>
            <a:pPr>
              <a:lnSpc>
                <a:spcPct val="90000"/>
              </a:lnSpc>
            </a:pPr>
            <a:r>
              <a:rPr lang="en-US" smtClean="0"/>
              <a:t>Databases</a:t>
            </a:r>
          </a:p>
          <a:p>
            <a:pPr>
              <a:lnSpc>
                <a:spcPct val="90000"/>
              </a:lnSpc>
            </a:pPr>
            <a:r>
              <a:rPr lang="en-US" smtClean="0"/>
              <a:t>SFX</a:t>
            </a:r>
          </a:p>
          <a:p>
            <a:pPr>
              <a:lnSpc>
                <a:spcPct val="90000"/>
              </a:lnSpc>
            </a:pPr>
            <a:r>
              <a:rPr lang="en-US" smtClean="0"/>
              <a:t>ILLiad</a:t>
            </a:r>
          </a:p>
          <a:p>
            <a:pPr>
              <a:lnSpc>
                <a:spcPct val="90000"/>
              </a:lnSpc>
            </a:pPr>
            <a:r>
              <a:rPr lang="en-US" smtClean="0"/>
              <a:t>Course Reserves</a:t>
            </a:r>
          </a:p>
          <a:p>
            <a:pPr>
              <a:lnSpc>
                <a:spcPct val="90000"/>
              </a:lnSpc>
            </a:pPr>
            <a:r>
              <a:rPr lang="en-US" smtClean="0"/>
              <a:t>Reference</a:t>
            </a:r>
          </a:p>
          <a:p>
            <a:pPr>
              <a:lnSpc>
                <a:spcPct val="90000"/>
              </a:lnSpc>
            </a:pPr>
            <a:r>
              <a:rPr lang="en-US" smtClean="0"/>
              <a:t>Library Instruction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RefWorks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43000"/>
            <a:ext cx="7467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learning outcome for class today:</a:t>
            </a:r>
          </a:p>
          <a:p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discern between four different approaches to instruction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362200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Audio self-paced tour of library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student project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smtClean="0"/>
              <a:t>Library Instruction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8288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Explanation of library materials</a:t>
            </a:r>
          </a:p>
          <a:p>
            <a:r>
              <a:rPr lang="en-US" sz="3200" dirty="0" smtClean="0"/>
              <a:t>Focus on tools and mechanics</a:t>
            </a:r>
          </a:p>
          <a:p>
            <a:r>
              <a:rPr lang="en-US" sz="3200" dirty="0" smtClean="0"/>
              <a:t>Library-specific procedures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000" t="14000" r="38125" b="22000"/>
          <a:stretch>
            <a:fillRect/>
          </a:stretch>
        </p:blipFill>
        <p:spPr bwMode="auto">
          <a:xfrm>
            <a:off x="381000" y="3200400"/>
            <a:ext cx="4038600" cy="311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12000" r="39375" b="44000"/>
          <a:stretch>
            <a:fillRect/>
          </a:stretch>
        </p:blipFill>
        <p:spPr bwMode="auto">
          <a:xfrm>
            <a:off x="2209800" y="533400"/>
            <a:ext cx="4495800" cy="203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2-08-29 at 2.05.48 PM.png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2895600"/>
            <a:ext cx="4546600" cy="14695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smtClean="0"/>
              <a:t>Bibliographic Instruction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8288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Focus on principles rather than specific tools</a:t>
            </a:r>
          </a:p>
          <a:p>
            <a:r>
              <a:rPr lang="en-US" sz="3200" dirty="0" smtClean="0"/>
              <a:t>Facts and methods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3657600" cy="1470025"/>
          </a:xfrm>
        </p:spPr>
        <p:txBody>
          <a:bodyPr>
            <a:noAutofit/>
          </a:bodyPr>
          <a:lstStyle/>
          <a:p>
            <a:r>
              <a:rPr lang="en-US" sz="10000" dirty="0" smtClean="0"/>
              <a:t>BIBLIO</a:t>
            </a:r>
            <a:endParaRPr lang="en-US" sz="1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6200" y="1981200"/>
            <a:ext cx="502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METRICS</a:t>
            </a:r>
          </a:p>
        </p:txBody>
      </p:sp>
      <p:sp>
        <p:nvSpPr>
          <p:cNvPr id="8" name="Straight Connector 3"/>
          <p:cNvSpPr/>
          <p:nvPr/>
        </p:nvSpPr>
        <p:spPr>
          <a:xfrm>
            <a:off x="4343400" y="3276600"/>
            <a:ext cx="2101987" cy="77175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81712"/>
                </a:lnTo>
                <a:lnTo>
                  <a:pt x="2101987" y="681712"/>
                </a:lnTo>
                <a:lnTo>
                  <a:pt x="2101987" y="10003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aight Connector 4"/>
          <p:cNvSpPr/>
          <p:nvPr/>
        </p:nvSpPr>
        <p:spPr>
          <a:xfrm>
            <a:off x="2209800" y="3276600"/>
            <a:ext cx="2209799" cy="5334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1987" y="0"/>
                </a:moveTo>
                <a:lnTo>
                  <a:pt x="2101987" y="681712"/>
                </a:lnTo>
                <a:lnTo>
                  <a:pt x="0" y="681712"/>
                </a:lnTo>
                <a:lnTo>
                  <a:pt x="0" y="100035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521605" y="4048355"/>
            <a:ext cx="3439615" cy="21841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10"/>
          <p:cNvGrpSpPr/>
          <p:nvPr/>
        </p:nvGrpSpPr>
        <p:grpSpPr>
          <a:xfrm>
            <a:off x="903785" y="4411425"/>
            <a:ext cx="3439615" cy="2184155"/>
            <a:chOff x="674595" y="3653512"/>
            <a:chExt cx="3439615" cy="2184155"/>
          </a:xfrm>
        </p:grpSpPr>
        <p:sp>
          <p:nvSpPr>
            <p:cNvPr id="16" name="Rounded Rectangle 15"/>
            <p:cNvSpPr/>
            <p:nvPr/>
          </p:nvSpPr>
          <p:spPr>
            <a:xfrm>
              <a:off x="674595" y="3653512"/>
              <a:ext cx="3439615" cy="2184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/>
            <p:cNvSpPr/>
            <p:nvPr/>
          </p:nvSpPr>
          <p:spPr>
            <a:xfrm>
              <a:off x="738567" y="3717484"/>
              <a:ext cx="3311671" cy="205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Books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Publications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Bibliography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kern="12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725579" y="4048355"/>
            <a:ext cx="3439615" cy="218415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" name="Group 12"/>
          <p:cNvGrpSpPr/>
          <p:nvPr/>
        </p:nvGrpSpPr>
        <p:grpSpPr>
          <a:xfrm>
            <a:off x="5107759" y="4411425"/>
            <a:ext cx="3439615" cy="2184155"/>
            <a:chOff x="4878569" y="3653512"/>
            <a:chExt cx="3439615" cy="2184155"/>
          </a:xfrm>
        </p:grpSpPr>
        <p:sp>
          <p:nvSpPr>
            <p:cNvPr id="14" name="Rounded Rectangle 13"/>
            <p:cNvSpPr/>
            <p:nvPr/>
          </p:nvSpPr>
          <p:spPr>
            <a:xfrm>
              <a:off x="4878569" y="3653512"/>
              <a:ext cx="3439615" cy="218415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0"/>
            <p:cNvSpPr/>
            <p:nvPr/>
          </p:nvSpPr>
          <p:spPr>
            <a:xfrm>
              <a:off x="4942541" y="3717484"/>
              <a:ext cx="3311671" cy="20562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Count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Measurement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Math / Statistical Analysis</a:t>
              </a:r>
              <a:endParaRPr lang="en-US" sz="3200" kern="1200" dirty="0"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762000" y="3276600"/>
            <a:ext cx="7772400" cy="1588"/>
          </a:xfrm>
          <a:prstGeom prst="line">
            <a:avLst/>
          </a:prstGeom>
          <a:ln w="635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372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F14CC-B261-46CE-AA89-385ECFD3B8BF}" type="slidenum">
              <a:rPr lang="en-US"/>
              <a:pPr/>
              <a:t>27</a:t>
            </a:fld>
            <a:endParaRPr 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" charset="0"/>
              </a:rPr>
              <a:t>Alan Pritchard 1969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kumimoji="0" lang="en-US" sz="2800" dirty="0"/>
              <a:t>Coined the term "</a:t>
            </a:r>
            <a:r>
              <a:rPr kumimoji="0" lang="en-US" sz="2800" dirty="0" err="1"/>
              <a:t>bibliometrics</a:t>
            </a:r>
            <a:r>
              <a:rPr kumimoji="0" lang="en-US" sz="2800" dirty="0"/>
              <a:t>"</a:t>
            </a:r>
          </a:p>
          <a:p>
            <a:pPr>
              <a:buFont typeface="Monotype Sorts" pitchFamily="2" charset="2"/>
              <a:buNone/>
            </a:pPr>
            <a:r>
              <a:rPr kumimoji="0" lang="en-US" sz="2800" dirty="0"/>
              <a:t>"the application of mathematics and statistical methods to books and other media of communication“</a:t>
            </a: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kumimoji="0" lang="en-US" sz="2000" i="1" dirty="0"/>
              <a:t>Journal of Documentation</a:t>
            </a:r>
            <a:r>
              <a:rPr kumimoji="0" lang="en-US" sz="2000" dirty="0"/>
              <a:t> (1969) 25(4):348-349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84585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4191000" y="3962400"/>
            <a:ext cx="2209800" cy="304800"/>
          </a:xfrm>
          <a:prstGeom prst="roundRect">
            <a:avLst/>
          </a:prstGeom>
          <a:noFill/>
          <a:ln w="38100">
            <a:solidFill>
              <a:schemeClr val="accent1">
                <a:shade val="50000"/>
                <a:alpha val="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17969" t="13542" r="23437" b="12500"/>
          <a:stretch>
            <a:fillRect/>
          </a:stretch>
        </p:blipFill>
        <p:spPr bwMode="auto">
          <a:xfrm>
            <a:off x="2209800" y="1905000"/>
            <a:ext cx="4953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4724400" y="5867400"/>
            <a:ext cx="2209800" cy="3048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00600" y="3657600"/>
            <a:ext cx="2209800" cy="304800"/>
          </a:xfrm>
          <a:prstGeom prst="roundRect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048000" y="381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Journal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Mammalogy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, Vol. 64, No. 3. (Aug., 1983), pp. 387-396.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9531" t="31250" r="20313" b="9375"/>
          <a:stretch>
            <a:fillRect/>
          </a:stretch>
        </p:blipFill>
        <p:spPr bwMode="auto">
          <a:xfrm>
            <a:off x="152400" y="152400"/>
            <a:ext cx="3808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l="8594" t="25000" r="30559" b="11458"/>
          <a:stretch>
            <a:fillRect/>
          </a:stretch>
        </p:blipFill>
        <p:spPr bwMode="auto">
          <a:xfrm>
            <a:off x="152400" y="3657600"/>
            <a:ext cx="3810000" cy="29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>
            <a:stCxn id="15" idx="1"/>
          </p:cNvCxnSpPr>
          <p:nvPr/>
        </p:nvCxnSpPr>
        <p:spPr>
          <a:xfrm rot="10800000" flipV="1">
            <a:off x="3048000" y="3810000"/>
            <a:ext cx="1752600" cy="2286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1638300" y="1714500"/>
            <a:ext cx="5257800" cy="32004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7031" t="17708" r="25781" b="11458"/>
          <a:stretch>
            <a:fillRect/>
          </a:stretch>
        </p:blipFill>
        <p:spPr bwMode="auto">
          <a:xfrm>
            <a:off x="5334000" y="3657600"/>
            <a:ext cx="3657600" cy="30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 l="7813" t="13542" r="7031" b="8333"/>
          <a:stretch>
            <a:fillRect/>
          </a:stretch>
        </p:blipFill>
        <p:spPr bwMode="auto">
          <a:xfrm>
            <a:off x="5334000" y="2438400"/>
            <a:ext cx="3657600" cy="26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8" cstate="print"/>
          <a:srcRect l="8594" t="26042" r="14844" b="12500"/>
          <a:stretch>
            <a:fillRect/>
          </a:stretch>
        </p:blipFill>
        <p:spPr bwMode="auto">
          <a:xfrm>
            <a:off x="5334000" y="152400"/>
            <a:ext cx="3657600" cy="22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Straight Arrow Connector 23"/>
          <p:cNvCxnSpPr>
            <a:stCxn id="1027" idx="2"/>
          </p:cNvCxnSpPr>
          <p:nvPr/>
        </p:nvCxnSpPr>
        <p:spPr>
          <a:xfrm rot="5400000" flipH="1">
            <a:off x="4339905" y="2289496"/>
            <a:ext cx="3283590" cy="23622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 flipV="1">
            <a:off x="5257800" y="1142998"/>
            <a:ext cx="1752600" cy="228602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4953000" y="1752601"/>
            <a:ext cx="2400300" cy="1988193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 flipV="1">
            <a:off x="1752600" y="1143000"/>
            <a:ext cx="5257800" cy="2743200"/>
          </a:xfrm>
          <a:prstGeom prst="straightConnector1">
            <a:avLst/>
          </a:prstGeom>
          <a:ln w="635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23249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 animBg="1"/>
      <p:bldP spid="15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19531" t="31250" r="20313" b="9375"/>
          <a:stretch>
            <a:fillRect/>
          </a:stretch>
        </p:blipFill>
        <p:spPr bwMode="auto">
          <a:xfrm>
            <a:off x="152400" y="152400"/>
            <a:ext cx="38086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8594" t="25000" r="30559" b="11458"/>
          <a:stretch>
            <a:fillRect/>
          </a:stretch>
        </p:blipFill>
        <p:spPr bwMode="auto">
          <a:xfrm>
            <a:off x="152400" y="3657600"/>
            <a:ext cx="3810000" cy="2984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l="6250" t="11458" r="14844" b="7292"/>
          <a:stretch>
            <a:fillRect/>
          </a:stretch>
        </p:blipFill>
        <p:spPr bwMode="auto">
          <a:xfrm>
            <a:off x="2209800" y="304800"/>
            <a:ext cx="4953000" cy="4430917"/>
          </a:xfrm>
          <a:prstGeom prst="rect">
            <a:avLst/>
          </a:prstGeom>
          <a:noFill/>
          <a:ln w="9525">
            <a:solidFill>
              <a:schemeClr val="accent1">
                <a:alpha val="29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 l="8594" t="26042" r="14844" b="12500"/>
          <a:stretch>
            <a:fillRect/>
          </a:stretch>
        </p:blipFill>
        <p:spPr bwMode="auto">
          <a:xfrm>
            <a:off x="5181600" y="228600"/>
            <a:ext cx="3810000" cy="22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Single Corner Rectangle 7"/>
          <p:cNvSpPr/>
          <p:nvPr/>
        </p:nvSpPr>
        <p:spPr>
          <a:xfrm>
            <a:off x="762000" y="1600200"/>
            <a:ext cx="25146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CITED</a:t>
            </a:r>
            <a:endParaRPr lang="en-US" sz="6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3810000" y="2133600"/>
            <a:ext cx="18288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7813" t="13542" r="7031" b="8333"/>
          <a:stretch>
            <a:fillRect/>
          </a:stretch>
        </p:blipFill>
        <p:spPr bwMode="auto">
          <a:xfrm>
            <a:off x="5181600" y="2438400"/>
            <a:ext cx="3810000" cy="267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l="7031" t="17708" r="25781" b="11458"/>
          <a:stretch>
            <a:fillRect/>
          </a:stretch>
        </p:blipFill>
        <p:spPr bwMode="auto">
          <a:xfrm>
            <a:off x="5181600" y="3657600"/>
            <a:ext cx="3810000" cy="301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 Single Corner Rectangle 8"/>
          <p:cNvSpPr/>
          <p:nvPr/>
        </p:nvSpPr>
        <p:spPr>
          <a:xfrm>
            <a:off x="5943600" y="1600200"/>
            <a:ext cx="2667000" cy="11430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CITING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208443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Instruction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nps.gov/archive/yell/slidefile/mammals/pinemartin/Images/01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25" y="457200"/>
            <a:ext cx="8969375" cy="5729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6556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600200" y="228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381000" y="23622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3200400" y="2133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685800" y="4419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4648200" y="4419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Documents"/>
          <p:cNvSpPr>
            <a:spLocks noEditPoints="1" noChangeArrowheads="1"/>
          </p:cNvSpPr>
          <p:nvPr/>
        </p:nvSpPr>
        <p:spPr bwMode="auto">
          <a:xfrm>
            <a:off x="7609145" y="4027533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Documents"/>
          <p:cNvSpPr>
            <a:spLocks noEditPoints="1" noChangeArrowheads="1"/>
          </p:cNvSpPr>
          <p:nvPr/>
        </p:nvSpPr>
        <p:spPr bwMode="auto">
          <a:xfrm>
            <a:off x="5867400" y="9906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Documents"/>
          <p:cNvSpPr>
            <a:spLocks noEditPoints="1" noChangeArrowheads="1"/>
          </p:cNvSpPr>
          <p:nvPr/>
        </p:nvSpPr>
        <p:spPr bwMode="auto">
          <a:xfrm>
            <a:off x="6248400" y="28194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39" name="Elbow Connector 38"/>
          <p:cNvCxnSpPr/>
          <p:nvPr/>
        </p:nvCxnSpPr>
        <p:spPr>
          <a:xfrm rot="10800000" flipV="1">
            <a:off x="1295400" y="1905000"/>
            <a:ext cx="5181600" cy="1219200"/>
          </a:xfrm>
          <a:prstGeom prst="bentConnector3">
            <a:avLst>
              <a:gd name="adj1" fmla="val 64861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 rot="10800000" flipV="1">
            <a:off x="3733800" y="2057400"/>
            <a:ext cx="2743200" cy="12192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>
            <a:off x="3722945" y="3494133"/>
            <a:ext cx="4419600" cy="1524000"/>
          </a:xfrm>
          <a:prstGeom prst="bentConnector3">
            <a:avLst>
              <a:gd name="adj1" fmla="val 26149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rot="5400000">
            <a:off x="152400" y="2895600"/>
            <a:ext cx="3581400" cy="838200"/>
          </a:xfrm>
          <a:prstGeom prst="bentConnector3">
            <a:avLst>
              <a:gd name="adj1" fmla="val 77212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 rot="10800000">
            <a:off x="1600200" y="5486400"/>
            <a:ext cx="36576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/>
          <p:nvPr/>
        </p:nvCxnSpPr>
        <p:spPr>
          <a:xfrm rot="10800000" flipV="1">
            <a:off x="1600200" y="4114800"/>
            <a:ext cx="5181600" cy="12192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>
            <a:off x="1295400" y="3429000"/>
            <a:ext cx="6858000" cy="1676400"/>
          </a:xfrm>
          <a:prstGeom prst="bentConnector3">
            <a:avLst>
              <a:gd name="adj1" fmla="val 78856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1295401" y="2895600"/>
            <a:ext cx="24384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495800" y="3124200"/>
            <a:ext cx="2819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>
            <a:off x="6694745" y="1970133"/>
            <a:ext cx="1523845" cy="2813403"/>
          </a:xfrm>
          <a:prstGeom prst="bentConnector2">
            <a:avLst/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0049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1219200" y="2057400"/>
            <a:ext cx="2006283" cy="2703056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3886200" y="9906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6477000" y="23622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Documents"/>
          <p:cNvSpPr>
            <a:spLocks noEditPoints="1" noChangeArrowheads="1"/>
          </p:cNvSpPr>
          <p:nvPr/>
        </p:nvSpPr>
        <p:spPr bwMode="auto">
          <a:xfrm>
            <a:off x="5334000" y="11430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Documents"/>
          <p:cNvSpPr>
            <a:spLocks noEditPoints="1" noChangeArrowheads="1"/>
          </p:cNvSpPr>
          <p:nvPr/>
        </p:nvSpPr>
        <p:spPr bwMode="auto">
          <a:xfrm>
            <a:off x="5961380" y="387256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Documents"/>
          <p:cNvSpPr>
            <a:spLocks noEditPoints="1" noChangeArrowheads="1"/>
          </p:cNvSpPr>
          <p:nvPr/>
        </p:nvSpPr>
        <p:spPr bwMode="auto">
          <a:xfrm>
            <a:off x="4343400" y="4648200"/>
            <a:ext cx="1102043" cy="1337301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286000" y="1981200"/>
            <a:ext cx="20574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2362200" y="2133600"/>
            <a:ext cx="33528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2362200" y="3276600"/>
            <a:ext cx="44958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2438400" y="3733800"/>
            <a:ext cx="38862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362200" y="3886200"/>
            <a:ext cx="2362200" cy="1447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685800"/>
            <a:ext cx="3616960" cy="78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seminal </a:t>
            </a:r>
            <a:r>
              <a:rPr lang="en-US" sz="2800" b="1" dirty="0"/>
              <a:t>w</a:t>
            </a:r>
            <a:r>
              <a:rPr lang="en-US" sz="2800" b="1" dirty="0" smtClean="0"/>
              <a:t>ork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0959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s"/>
          <p:cNvSpPr>
            <a:spLocks noEditPoints="1" noChangeArrowheads="1"/>
          </p:cNvSpPr>
          <p:nvPr/>
        </p:nvSpPr>
        <p:spPr bwMode="auto">
          <a:xfrm>
            <a:off x="4191000" y="12192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Documents"/>
          <p:cNvSpPr>
            <a:spLocks noEditPoints="1" noChangeArrowheads="1"/>
          </p:cNvSpPr>
          <p:nvPr/>
        </p:nvSpPr>
        <p:spPr bwMode="auto">
          <a:xfrm>
            <a:off x="1295400" y="29718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Documents"/>
          <p:cNvSpPr>
            <a:spLocks noEditPoints="1" noChangeArrowheads="1"/>
          </p:cNvSpPr>
          <p:nvPr/>
        </p:nvSpPr>
        <p:spPr bwMode="auto">
          <a:xfrm>
            <a:off x="4876800" y="3733800"/>
            <a:ext cx="1352550" cy="1809750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2057400" y="4343400"/>
            <a:ext cx="2971800" cy="1588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2057400" y="2057400"/>
            <a:ext cx="2438400" cy="1752600"/>
          </a:xfrm>
          <a:prstGeom prst="bent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9600" y="6959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co-citation</a:t>
            </a:r>
            <a:endParaRPr lang="en-US" sz="2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5600" y="4267200"/>
            <a:ext cx="228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 author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institution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topic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country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language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 journal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2057400"/>
            <a:ext cx="2057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two articles are likely related</a:t>
            </a:r>
            <a:endParaRPr lang="en-US" sz="2400" dirty="0"/>
          </a:p>
        </p:txBody>
      </p:sp>
      <p:sp>
        <p:nvSpPr>
          <p:cNvPr id="8" name="Left-Up Arrow 7"/>
          <p:cNvSpPr/>
          <p:nvPr/>
        </p:nvSpPr>
        <p:spPr>
          <a:xfrm rot="18968839">
            <a:off x="5702046" y="2464623"/>
            <a:ext cx="914400" cy="990600"/>
          </a:xfrm>
          <a:prstGeom prst="leftUpArrow">
            <a:avLst>
              <a:gd name="adj1" fmla="val 25000"/>
              <a:gd name="adj2" fmla="val 25000"/>
              <a:gd name="adj3" fmla="val 2629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04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1" grpId="0"/>
      <p:bldP spid="6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</a:t>
            </a:r>
            <a:r>
              <a:rPr lang="en-US" i="1" dirty="0" smtClean="0"/>
              <a:t>hat is citation analysis?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utilizes quantitative analysis and statistics to describe patterns of publication within a given field or body of </a:t>
            </a:r>
            <a:r>
              <a:rPr lang="en-US" dirty="0" smtClean="0"/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2476771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what do you do with citation analysis?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researchers may use </a:t>
            </a:r>
            <a:r>
              <a:rPr lang="en-US" dirty="0" err="1"/>
              <a:t>bibliometric</a:t>
            </a:r>
            <a:r>
              <a:rPr lang="en-US" dirty="0"/>
              <a:t> methods of evaluation to determine the influence of a single writer, for example, or to describe the relationship between two or more writers or </a:t>
            </a:r>
            <a:r>
              <a:rPr lang="en-US" dirty="0" smtClean="0"/>
              <a:t>works</a:t>
            </a:r>
          </a:p>
          <a:p>
            <a:pPr lvl="1"/>
            <a:r>
              <a:rPr lang="en-US" dirty="0" smtClean="0"/>
              <a:t>production </a:t>
            </a:r>
            <a:r>
              <a:rPr lang="en-US" dirty="0"/>
              <a:t>and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co</a:t>
            </a:r>
            <a:r>
              <a:rPr lang="en-US" dirty="0"/>
              <a:t>-publication </a:t>
            </a:r>
            <a:r>
              <a:rPr lang="en-US" dirty="0" smtClean="0"/>
              <a:t>patterns</a:t>
            </a:r>
          </a:p>
          <a:p>
            <a:pPr lvl="1"/>
            <a:r>
              <a:rPr lang="en-US" dirty="0" smtClean="0"/>
              <a:t>connections </a:t>
            </a:r>
            <a:r>
              <a:rPr lang="en-US" dirty="0"/>
              <a:t>between subject areas</a:t>
            </a:r>
          </a:p>
        </p:txBody>
      </p:sp>
    </p:spTree>
    <p:extLst>
      <p:ext uri="{BB962C8B-B14F-4D97-AF65-F5344CB8AC3E}">
        <p14:creationId xmlns:p14="http://schemas.microsoft.com/office/powerpoint/2010/main" val="39023134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acscinf.org/docs/publications/Interviews/Garfield/2006/1_Garfieldthomson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4166616"/>
            <a:ext cx="1704043" cy="2615184"/>
          </a:xfrm>
          <a:prstGeom prst="rect">
            <a:avLst/>
          </a:prstGeom>
          <a:noFill/>
          <a:ln w="38100">
            <a:solidFill>
              <a:schemeClr val="accent1">
                <a:alpha val="4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1000"/>
              </a:schemeClr>
            </a:outerShdw>
          </a:effectLst>
        </p:spPr>
      </p:pic>
      <p:sp>
        <p:nvSpPr>
          <p:cNvPr id="3" name="Cloud Callout 2"/>
          <p:cNvSpPr/>
          <p:nvPr/>
        </p:nvSpPr>
        <p:spPr>
          <a:xfrm>
            <a:off x="3124200" y="152400"/>
            <a:ext cx="5867400" cy="4038600"/>
          </a:xfrm>
          <a:prstGeom prst="cloudCallout">
            <a:avLst>
              <a:gd name="adj1" fmla="val -83644"/>
              <a:gd name="adj2" fmla="val 44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Index of Citations</a:t>
            </a:r>
            <a:endParaRPr lang="en-US" sz="7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32032" t="39583" r="39062" b="20833"/>
          <a:stretch>
            <a:fillRect/>
          </a:stretch>
        </p:blipFill>
        <p:spPr bwMode="auto">
          <a:xfrm>
            <a:off x="64168" y="4191000"/>
            <a:ext cx="237423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3875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902slideIC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04800"/>
            <a:ext cx="8975705" cy="457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5826204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Institute for Scientific Information Building, Philadelphia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Architect: </a:t>
            </a:r>
            <a:r>
              <a:rPr lang="en-US" sz="1600" dirty="0" err="1" smtClean="0">
                <a:solidFill>
                  <a:schemeClr val="bg1"/>
                </a:solidFill>
              </a:rPr>
              <a:t>Venturi</a:t>
            </a:r>
            <a:r>
              <a:rPr lang="en-US" sz="1600" dirty="0" smtClean="0">
                <a:solidFill>
                  <a:schemeClr val="bg1"/>
                </a:solidFill>
              </a:rPr>
              <a:t>, Scott Brown and Associates, Completed 1977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http://www.vsba.com/projects/fla_archive/190.html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977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04800" y="304800"/>
          <a:ext cx="84582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3"/>
          <p:cNvGrpSpPr/>
          <p:nvPr/>
        </p:nvGrpSpPr>
        <p:grpSpPr>
          <a:xfrm>
            <a:off x="6477000" y="990600"/>
            <a:ext cx="1616061" cy="1616061"/>
            <a:chOff x="3421069" y="3203"/>
            <a:chExt cx="1616061" cy="1616061"/>
          </a:xfrm>
          <a:scene3d>
            <a:camera prst="orthographicFront"/>
            <a:lightRig rig="chilly" dir="t"/>
          </a:scene3d>
        </p:grpSpPr>
        <p:sp>
          <p:nvSpPr>
            <p:cNvPr id="5" name="Oval 4"/>
            <p:cNvSpPr/>
            <p:nvPr/>
          </p:nvSpPr>
          <p:spPr>
            <a:xfrm>
              <a:off x="3421069" y="3203"/>
              <a:ext cx="1616061" cy="161606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657736" y="239869"/>
              <a:ext cx="1142727" cy="1142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300" kern="1200" dirty="0" smtClean="0"/>
                <a:t>JCR</a:t>
              </a:r>
              <a:endParaRPr lang="en-US" sz="4300" kern="1200" dirty="0"/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7315200" y="5029200"/>
            <a:ext cx="1616061" cy="1616061"/>
            <a:chOff x="3421069" y="3203"/>
            <a:chExt cx="1616061" cy="1616061"/>
          </a:xfrm>
          <a:scene3d>
            <a:camera prst="orthographicFront"/>
            <a:lightRig rig="chilly" dir="t"/>
          </a:scene3d>
        </p:grpSpPr>
        <p:sp>
          <p:nvSpPr>
            <p:cNvPr id="8" name="Oval 7"/>
            <p:cNvSpPr/>
            <p:nvPr/>
          </p:nvSpPr>
          <p:spPr>
            <a:xfrm>
              <a:off x="3421069" y="3203"/>
              <a:ext cx="1616061" cy="1616061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657736" y="239869"/>
              <a:ext cx="1142727" cy="114272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610" tIns="54610" rIns="54610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 smtClean="0"/>
                <a:t>Histcite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586052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7626" t="21151" r="10833" b="31909"/>
          <a:stretch>
            <a:fillRect/>
          </a:stretch>
        </p:blipFill>
        <p:spPr bwMode="auto">
          <a:xfrm>
            <a:off x="304799" y="1066800"/>
            <a:ext cx="869573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Author Co-Citation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Arts &amp; Humanities Citation Index</a:t>
            </a:r>
          </a:p>
          <a:p>
            <a:pPr algn="ctr"/>
            <a:r>
              <a:rPr lang="en-US" sz="2800" i="1" dirty="0" smtClean="0"/>
              <a:t>authors co-cited most often with</a:t>
            </a:r>
            <a:r>
              <a:rPr lang="en-US" sz="2800" dirty="0" smtClean="0"/>
              <a:t>…</a:t>
            </a:r>
            <a:r>
              <a:rPr lang="en-US" sz="2800" b="1" dirty="0" smtClean="0"/>
              <a:t>WHITMAN-W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31455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hipertext.net/english/imgdocs/1025/1000000000000190000001A0DB2FB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2192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  <p:sp>
        <p:nvSpPr>
          <p:cNvPr id="51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Information Retrieval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R_80-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8613"/>
            <a:ext cx="8839200" cy="62007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80’s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793779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R_90-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1013"/>
            <a:ext cx="8839200" cy="5895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90’s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052113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R_00-04_fix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1475"/>
            <a:ext cx="8839200" cy="6115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62600" y="6096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00’s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71194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317" b="7000"/>
          <a:stretch>
            <a:fillRect/>
          </a:stretch>
        </p:blipFill>
        <p:spPr bwMode="auto">
          <a:xfrm>
            <a:off x="76200" y="76199"/>
            <a:ext cx="8915400" cy="61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1676400" y="3581400"/>
            <a:ext cx="13716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19800" y="3581400"/>
            <a:ext cx="6096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533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Science Citation Index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2732425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533401"/>
          <a:ext cx="8305800" cy="57270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00737"/>
                <a:gridCol w="2015972"/>
                <a:gridCol w="1989091"/>
              </a:tblGrid>
              <a:tr h="623391">
                <a:tc gridSpan="3">
                  <a:txBody>
                    <a:bodyPr/>
                    <a:lstStyle/>
                    <a:p>
                      <a:r>
                        <a:rPr lang="en-US" sz="2400" dirty="0" smtClean="0"/>
                        <a:t>Journal</a:t>
                      </a:r>
                      <a:r>
                        <a:rPr lang="en-US" sz="2400" baseline="0" dirty="0" smtClean="0"/>
                        <a:t> Impact Factor for </a:t>
                      </a:r>
                      <a:r>
                        <a:rPr lang="en-US" sz="2400" i="1" baseline="0" dirty="0" smtClean="0"/>
                        <a:t>The New England Journal of Medicine</a:t>
                      </a:r>
                      <a:endParaRPr lang="en-US" sz="240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4125">
                <a:tc>
                  <a:txBody>
                    <a:bodyPr/>
                    <a:lstStyle/>
                    <a:p>
                      <a:r>
                        <a:rPr lang="en-US" dirty="0"/>
                        <a:t>Number of items published </a:t>
                      </a:r>
                      <a:r>
                        <a:rPr lang="en-US" dirty="0" smtClean="0"/>
                        <a:t>in: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356</a:t>
                      </a:r>
                      <a:endParaRPr lang="en-US" dirty="0"/>
                    </a:p>
                  </a:txBody>
                  <a:tcPr anchor="ctr"/>
                </a:tc>
              </a:tr>
              <a:tr h="623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items published in: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343</a:t>
                      </a:r>
                      <a:endParaRPr lang="en-US" dirty="0"/>
                    </a:p>
                  </a:txBody>
                  <a:tcPr anchor="ctr"/>
                </a:tc>
              </a:tr>
              <a:tr h="623391">
                <a:tc>
                  <a:txBody>
                    <a:bodyPr/>
                    <a:lstStyle/>
                    <a:p>
                      <a:r>
                        <a:rPr lang="en-US" dirty="0" smtClean="0"/>
                        <a:t>Sum of recent items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699</a:t>
                      </a:r>
                    </a:p>
                  </a:txBody>
                  <a:tcPr anchor="ctr"/>
                </a:tc>
              </a:tr>
              <a:tr h="35975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  <a:tr h="637244">
                <a:tc>
                  <a:txBody>
                    <a:bodyPr/>
                    <a:lstStyle/>
                    <a:p>
                      <a:r>
                        <a:rPr lang="en-US" dirty="0" smtClean="0"/>
                        <a:t>Cites in 2009 to items published in</a:t>
                      </a:r>
                      <a:r>
                        <a:rPr lang="en-US" baseline="0" dirty="0" smtClean="0"/>
                        <a:t>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16072</a:t>
                      </a:r>
                    </a:p>
                  </a:txBody>
                  <a:tcPr anchor="ctr"/>
                </a:tc>
              </a:tr>
              <a:tr h="55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Cites in 2009 to items published in: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16816</a:t>
                      </a:r>
                    </a:p>
                  </a:txBody>
                  <a:tcPr anchor="ctr"/>
                </a:tc>
              </a:tr>
              <a:tr h="490355">
                <a:tc>
                  <a:txBody>
                    <a:bodyPr/>
                    <a:lstStyle/>
                    <a:p>
                      <a:r>
                        <a:rPr lang="en-US" dirty="0" smtClean="0"/>
                        <a:t>Sum of recent citations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32888</a:t>
                      </a:r>
                    </a:p>
                  </a:txBody>
                  <a:tcPr anchor="ctr"/>
                </a:tc>
              </a:tr>
              <a:tr h="359757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889462">
                <a:tc>
                  <a:txBody>
                    <a:bodyPr/>
                    <a:lstStyle/>
                    <a:p>
                      <a:r>
                        <a:rPr lang="en-US" dirty="0" smtClean="0"/>
                        <a:t>Journal Impact Factor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32888 / 699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47.050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522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125" b="7000"/>
          <a:stretch>
            <a:fillRect/>
          </a:stretch>
        </p:blipFill>
        <p:spPr bwMode="auto">
          <a:xfrm>
            <a:off x="76200" y="152400"/>
            <a:ext cx="893523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388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Social Sciences Citation Index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5801426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20000" r="33125" b="6000"/>
          <a:stretch>
            <a:fillRect/>
          </a:stretch>
        </p:blipFill>
        <p:spPr bwMode="auto">
          <a:xfrm>
            <a:off x="152400" y="152400"/>
            <a:ext cx="8814486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533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/>
              <a:t>Social Sciences Citation Index</a:t>
            </a:r>
            <a:endParaRPr lang="en-US" b="1" u="sng" dirty="0"/>
          </a:p>
        </p:txBody>
      </p:sp>
      <p:sp>
        <p:nvSpPr>
          <p:cNvPr id="6" name="Rounded Rectangle 5"/>
          <p:cNvSpPr/>
          <p:nvPr/>
        </p:nvSpPr>
        <p:spPr>
          <a:xfrm>
            <a:off x="1219200" y="1295400"/>
            <a:ext cx="3886200" cy="2286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00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3124200"/>
          </a:xfrm>
        </p:spPr>
        <p:txBody>
          <a:bodyPr>
            <a:normAutofit fontScale="90000"/>
          </a:bodyPr>
          <a:lstStyle/>
          <a:p>
            <a:pPr marL="742950" indent="-742950"/>
            <a:r>
              <a:rPr lang="en-US" cap="none" dirty="0" smtClean="0"/>
              <a:t>http://www.lib.unc.edu/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 smtClean="0"/>
              <a:t>e-Research tools</a:t>
            </a:r>
            <a:br>
              <a:rPr lang="en-US" cap="none" dirty="0" smtClean="0"/>
            </a:br>
            <a:r>
              <a:rPr lang="en-US" cap="none" dirty="0" smtClean="0"/>
              <a:t>		</a:t>
            </a:r>
            <a:br>
              <a:rPr lang="en-US" cap="none" dirty="0" smtClean="0"/>
            </a:br>
            <a:r>
              <a:rPr lang="en-US" cap="none" dirty="0" smtClean="0"/>
              <a:t>		web of science (ISI)</a:t>
            </a:r>
            <a:br>
              <a:rPr lang="en-US" cap="none" dirty="0" smtClean="0"/>
            </a:br>
            <a:r>
              <a:rPr lang="en-US" cap="none" dirty="0" smtClean="0"/>
              <a:t/>
            </a:r>
            <a:br>
              <a:rPr lang="en-US" cap="none" dirty="0" smtClean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11195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3008313" cy="116205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Provocative Questions for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990600"/>
            <a:ext cx="5562600" cy="4906963"/>
          </a:xfrm>
        </p:spPr>
        <p:txBody>
          <a:bodyPr/>
          <a:lstStyle/>
          <a:p>
            <a:r>
              <a:rPr lang="en-US" sz="4000" dirty="0" smtClean="0"/>
              <a:t>What/why do </a:t>
            </a:r>
            <a:r>
              <a:rPr lang="en-US" sz="4000" i="1" dirty="0" smtClean="0"/>
              <a:t>you</a:t>
            </a:r>
            <a:r>
              <a:rPr lang="en-US" sz="4000" dirty="0" smtClean="0"/>
              <a:t> cite?</a:t>
            </a:r>
          </a:p>
          <a:p>
            <a:endParaRPr lang="en-US" sz="4000" dirty="0" smtClean="0"/>
          </a:p>
          <a:p>
            <a:r>
              <a:rPr lang="en-US" sz="4000" dirty="0" smtClean="0"/>
              <a:t>What do you infer from a reference list?</a:t>
            </a:r>
          </a:p>
          <a:p>
            <a:endParaRPr lang="en-US" sz="4000" dirty="0" smtClean="0"/>
          </a:p>
          <a:p>
            <a:r>
              <a:rPr lang="en-US" sz="4000" dirty="0" smtClean="0"/>
              <a:t>Are all citations equal?</a:t>
            </a:r>
          </a:p>
          <a:p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2057400"/>
            <a:ext cx="3810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0" y="4114800"/>
            <a:ext cx="3810000" cy="15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1802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d-comics-real-impact-fac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8440615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ssues &amp; concerns surrounding citation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1699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:\Users\Rachael\AppData\Local\Microsoft\Windows\Temporary Internet Files\Content.IE5\F4E06IKL\MCj044060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Rachael\AppData\Local\Microsoft\Windows\Temporary Internet Files\Content.IE5\NZ6FHWYS\MCj0440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:\Users\Rachael\AppData\Local\Microsoft\Windows\Temporary Internet Files\Content.IE5\8674NI64\MCj04405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C:\Users\Rachael\AppData\Local\Microsoft\Windows\Temporary Internet Files\Content.IE5\NZ6FHWYS\MCj04405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  <p:sp>
        <p:nvSpPr>
          <p:cNvPr id="615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mtClean="0">
                <a:solidFill>
                  <a:schemeClr val="bg1"/>
                </a:solidFill>
              </a:rPr>
              <a:t>Information Retrieval</a:t>
            </a:r>
          </a:p>
        </p:txBody>
      </p:sp>
      <p:pic>
        <p:nvPicPr>
          <p:cNvPr id="6152" name="Picture 3" descr="C:\Users\Rachael\AppData\Local\Microsoft\Windows\Temporary Internet Files\Content.IE5\3R7WV0EG\MCj044058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895600"/>
            <a:ext cx="1790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4" descr="C:\Users\Rachael\AppData\Local\Microsoft\Windows\Temporary Internet Files\Content.IE5\8674NI64\MCj044059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 descr="http://www.hipertext.net/english/imgdocs/1025/1000000000000190000001A0DB2FBF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2192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1371600"/>
            <a:ext cx="662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traditional method of measuring scholarly impact is being challenged by several forces…discuss alternative metrics of impact (Google scholar, blog citations, open access…)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44388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smtClean="0"/>
              <a:t>Information Literacy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876800"/>
            <a:ext cx="16764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200400"/>
            <a:ext cx="175260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28800"/>
            <a:ext cx="1949561" cy="133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" y="0"/>
            <a:ext cx="2130658" cy="1639608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350930"/>
              </p:ext>
            </p:extLst>
          </p:nvPr>
        </p:nvGraphicFramePr>
        <p:xfrm>
          <a:off x="0" y="228598"/>
          <a:ext cx="8991600" cy="6594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785"/>
                <a:gridCol w="6846815"/>
              </a:tblGrid>
              <a:tr h="16764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1974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Paul </a:t>
                      </a:r>
                      <a:r>
                        <a:rPr lang="en-US" dirty="0" err="1" smtClean="0"/>
                        <a:t>Zurkowski</a:t>
                      </a:r>
                      <a:r>
                        <a:rPr lang="en-US" dirty="0" smtClean="0"/>
                        <a:t>, then the president of the Information Industry Association, defined information literacy as an individual’s capacity to use information tools and primary sources to address problems</a:t>
                      </a:r>
                    </a:p>
                  </a:txBody>
                  <a:tcPr/>
                </a:tc>
              </a:tr>
              <a:tr h="156328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1989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ALA published an authoritative report outlining the content of the concept. To to be information literate, a person must be able to recognize when information is needed and have the ability to locate and use information effectively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4929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1990</a:t>
                      </a:r>
                      <a:endParaRPr lang="en-US" sz="3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smtClean="0"/>
                        <a:t>Michael Eisenberg and Robert Berkowitz proposed the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model of “Big Six Skills” that describes the phases or stages of information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seeking and use for the purposes of problem solving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1705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2000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ACRL approves Information Literacy</a:t>
                      </a:r>
                      <a:r>
                        <a:rPr lang="en-US" baseline="0" dirty="0" smtClean="0"/>
                        <a:t> Competency Standards (5).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 smtClean="0"/>
                        <a:t>Central thrust of the movement is to integrate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library and information skills more fully with the learning process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17052"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1606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5038" t="57000" r="33125" b="7000"/>
          <a:stretch>
            <a:fillRect/>
          </a:stretch>
        </p:blipFill>
        <p:spPr bwMode="auto">
          <a:xfrm>
            <a:off x="5410200" y="76200"/>
            <a:ext cx="3657600" cy="25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30730"/>
              </p:ext>
            </p:extLst>
          </p:nvPr>
        </p:nvGraphicFramePr>
        <p:xfrm>
          <a:off x="533400" y="2468880"/>
          <a:ext cx="8382000" cy="338328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38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Determine the extent of information needed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Access the needed information effectively and efficiently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Evaluate information and its sources critically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Incorporate selected information into one’s knowledge base;</a:t>
                      </a:r>
                      <a:r>
                        <a:rPr lang="en-US" sz="2400" baseline="0" dirty="0" smtClean="0"/>
                        <a:t> u</a:t>
                      </a:r>
                      <a:r>
                        <a:rPr lang="en-US" sz="2400" dirty="0" smtClean="0"/>
                        <a:t>se information effectively to accomplish a specific purpose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Understand the economic, legal, and social issues surrounding the use of information, and access and use information ethically and legally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 of IL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combines </a:t>
            </a:r>
            <a:r>
              <a:rPr lang="en-US" dirty="0"/>
              <a:t>two concepts (</a:t>
            </a:r>
            <a:r>
              <a:rPr lang="en-US" dirty="0" smtClean="0"/>
              <a:t>information and </a:t>
            </a:r>
            <a:r>
              <a:rPr lang="en-US" dirty="0"/>
              <a:t>literacy) that in themselves are ambiguous and resist exact </a:t>
            </a:r>
            <a:r>
              <a:rPr lang="en-US" dirty="0" smtClean="0"/>
              <a:t>definitions</a:t>
            </a:r>
          </a:p>
          <a:p>
            <a:r>
              <a:rPr lang="en-US" dirty="0"/>
              <a:t>p</a:t>
            </a:r>
            <a:r>
              <a:rPr lang="en-US" dirty="0" smtClean="0"/>
              <a:t>hrase does</a:t>
            </a:r>
            <a:r>
              <a:rPr lang="en-US" dirty="0"/>
              <a:t> </a:t>
            </a:r>
            <a:r>
              <a:rPr lang="en-US" dirty="0" smtClean="0"/>
              <a:t>not </a:t>
            </a:r>
            <a:r>
              <a:rPr lang="en-US" dirty="0"/>
              <a:t>clearly communicate its </a:t>
            </a:r>
            <a:r>
              <a:rPr lang="en-US" dirty="0" smtClean="0"/>
              <a:t>meaning</a:t>
            </a:r>
          </a:p>
          <a:p>
            <a:r>
              <a:rPr lang="en-US" dirty="0" smtClean="0"/>
              <a:t>abstract </a:t>
            </a:r>
            <a:r>
              <a:rPr lang="en-US" dirty="0"/>
              <a:t>metaphor rather than a description of tangible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shopping</a:t>
            </a:r>
            <a:r>
              <a:rPr lang="en-US" dirty="0"/>
              <a:t>-lists of desired behaviors” and trivialize human </a:t>
            </a:r>
            <a:r>
              <a:rPr lang="en-US" dirty="0" smtClean="0"/>
              <a:t>information practices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Criticisms of </a:t>
            </a:r>
            <a:r>
              <a:rPr lang="en-US" dirty="0" smtClean="0"/>
              <a:t>IL </a:t>
            </a:r>
            <a:r>
              <a:rPr lang="en-US" i="1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iewing </a:t>
            </a:r>
            <a:r>
              <a:rPr lang="en-US" dirty="0"/>
              <a:t>IL as comprising generic skills that are independent </a:t>
            </a:r>
            <a:r>
              <a:rPr lang="en-US" dirty="0" smtClean="0"/>
              <a:t>from content </a:t>
            </a:r>
            <a:r>
              <a:rPr lang="en-US" dirty="0"/>
              <a:t>and context—subject matter, practices, and discourses of </a:t>
            </a:r>
            <a:r>
              <a:rPr lang="en-US" dirty="0" smtClean="0"/>
              <a:t>different disciplines</a:t>
            </a:r>
            <a:r>
              <a:rPr lang="en-US" dirty="0"/>
              <a:t>—is a false starting point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51054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/>
              <a:t>Tuominen</a:t>
            </a:r>
            <a:r>
              <a:rPr lang="en-US" sz="2000" dirty="0" smtClean="0"/>
              <a:t>, K., </a:t>
            </a:r>
            <a:r>
              <a:rPr lang="en-US" sz="2000" dirty="0" err="1" smtClean="0"/>
              <a:t>Savolainen</a:t>
            </a:r>
            <a:r>
              <a:rPr lang="en-US" sz="2000" dirty="0" smtClean="0"/>
              <a:t>, R., &amp; </a:t>
            </a:r>
            <a:r>
              <a:rPr lang="en-US" sz="2000" dirty="0" err="1" smtClean="0"/>
              <a:t>Talja</a:t>
            </a:r>
            <a:r>
              <a:rPr lang="en-US" sz="2000" dirty="0" smtClean="0"/>
              <a:t>, S. (2005). Information literacy as a sociotechnical practice.  </a:t>
            </a:r>
            <a:r>
              <a:rPr lang="en-US" sz="2000" i="1" dirty="0" smtClean="0"/>
              <a:t>Library Quarterly, 75</a:t>
            </a:r>
            <a:r>
              <a:rPr lang="en-US" sz="2000" dirty="0" smtClean="0"/>
              <a:t>(3), 329-245.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18741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 preparation for our next class</a:t>
            </a:r>
          </a:p>
          <a:p>
            <a:endParaRPr lang="en-US" sz="3200" dirty="0" smtClean="0"/>
          </a:p>
          <a:p>
            <a:r>
              <a:rPr lang="en-US" sz="3200" b="1" u="sng" dirty="0" smtClean="0"/>
              <a:t>TO DO:  </a:t>
            </a:r>
          </a:p>
          <a:p>
            <a:endParaRPr lang="en-US" sz="3200" dirty="0" smtClean="0"/>
          </a:p>
          <a:p>
            <a:pPr algn="r"/>
            <a:r>
              <a:rPr lang="en-US" sz="3200" dirty="0" smtClean="0"/>
              <a:t>ask a librarian where or how they learned to teach… 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Rachael\AppData\Local\Microsoft\Windows\Temporary Internet Files\Content.IE5\F4E06IKL\MCj044060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C:\Users\Rachael\AppData\Local\Microsoft\Windows\Temporary Internet Files\Content.IE5\NZ6FHWYS\MCj0440601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C:\Users\Rachael\AppData\Local\Microsoft\Windows\Temporary Internet Files\Content.IE5\8674NI64\MCj04405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495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C:\Users\Rachael\AppData\Local\Microsoft\Windows\Temporary Internet Files\Content.IE5\NZ6FHWYS\MCj0440589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048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  <p:sp>
        <p:nvSpPr>
          <p:cNvPr id="71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smtClean="0">
                <a:solidFill>
                  <a:schemeClr val="bg1"/>
                </a:solidFill>
              </a:rPr>
              <a:t> Interactive </a:t>
            </a:r>
            <a:r>
              <a:rPr lang="en-US" smtClean="0">
                <a:solidFill>
                  <a:schemeClr val="bg1"/>
                </a:solidFill>
              </a:rPr>
              <a:t>Information Retrieval</a:t>
            </a:r>
          </a:p>
        </p:txBody>
      </p:sp>
      <p:pic>
        <p:nvPicPr>
          <p:cNvPr id="7176" name="Picture 3" descr="C:\Users\Rachael\AppData\Local\Microsoft\Windows\Temporary Internet Files\Content.IE5\3R7WV0EG\MCj0440583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895600"/>
            <a:ext cx="1790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4" descr="C:\Users\Rachael\AppData\Local\Microsoft\Windows\Temporary Internet Files\Content.IE5\8674NI64\MCj044059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1219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 descr="http://www.hipertext.net/english/imgdocs/1025/1000000000000190000001A0DB2FBFE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1219200"/>
            <a:ext cx="571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  <p:sp>
        <p:nvSpPr>
          <p:cNvPr id="819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i="1" smtClean="0">
                <a:solidFill>
                  <a:schemeClr val="bg1"/>
                </a:solidFill>
              </a:rPr>
              <a:t> Interactive </a:t>
            </a:r>
            <a:r>
              <a:rPr lang="en-US" smtClean="0">
                <a:solidFill>
                  <a:schemeClr val="bg1"/>
                </a:solidFill>
              </a:rPr>
              <a:t>Information Retrieval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0" y="6127750"/>
            <a:ext cx="36576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Vallez</a:t>
            </a:r>
            <a:r>
              <a:rPr lang="en-US" sz="1050" dirty="0">
                <a:latin typeface="+mn-lt"/>
                <a:cs typeface="+mn-cs"/>
              </a:rPr>
              <a:t>, M. &amp; </a:t>
            </a:r>
            <a:r>
              <a:rPr lang="en-US" sz="1050" dirty="0" err="1">
                <a:latin typeface="+mn-lt"/>
                <a:cs typeface="+mn-cs"/>
              </a:rPr>
              <a:t>Pedraza</a:t>
            </a:r>
            <a:r>
              <a:rPr lang="en-US" sz="1050" dirty="0">
                <a:latin typeface="+mn-lt"/>
                <a:cs typeface="+mn-cs"/>
              </a:rPr>
              <a:t>-Jimenez, R. (2007) </a:t>
            </a:r>
            <a:r>
              <a:rPr lang="en-US" sz="1050" i="1" dirty="0">
                <a:latin typeface="+mn-lt"/>
                <a:cs typeface="+mn-cs"/>
              </a:rPr>
              <a:t>Natural Language Processing in Textual Information Retrieval and Related Topics </a:t>
            </a:r>
            <a:r>
              <a:rPr lang="en-US" sz="1050" dirty="0">
                <a:latin typeface="+mn-lt"/>
                <a:cs typeface="+mn-cs"/>
              </a:rPr>
              <a:t>. Hipertext.net, 5. http://www.hipertext.net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6200" y="1219200"/>
            <a:ext cx="8839200" cy="5105400"/>
            <a:chOff x="76200" y="1219200"/>
            <a:chExt cx="8839200" cy="5105400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76200" y="1219200"/>
              <a:ext cx="3314476" cy="5105400"/>
              <a:chOff x="76200" y="1219200"/>
              <a:chExt cx="3314476" cy="5105400"/>
            </a:xfrm>
          </p:grpSpPr>
          <p:pic>
            <p:nvPicPr>
              <p:cNvPr id="18436" name="Picture 4" descr="C:\Users\Rachael\AppData\Local\Microsoft\Windows\Temporary Internet Files\Content.IE5\F4E06IKL\MCj0440603000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6200" y="4495800"/>
                <a:ext cx="1828800" cy="1828800"/>
              </a:xfrm>
              <a:prstGeom prst="rect">
                <a:avLst/>
              </a:prstGeom>
              <a:noFill/>
            </p:spPr>
          </p:pic>
          <p:pic>
            <p:nvPicPr>
              <p:cNvPr id="18435" name="Picture 3" descr="C:\Users\Rachael\AppData\Local\Microsoft\Windows\Temporary Internet Files\Content.IE5\NZ6FHWYS\MCj04406010000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524000" y="1219200"/>
                <a:ext cx="1828800" cy="1828800"/>
              </a:xfrm>
              <a:prstGeom prst="rect">
                <a:avLst/>
              </a:prstGeom>
              <a:noFill/>
            </p:spPr>
          </p:pic>
          <p:pic>
            <p:nvPicPr>
              <p:cNvPr id="18438" name="Picture 6" descr="C:\Users\Rachael\AppData\Local\Microsoft\Windows\Temporary Internet Files\Content.IE5\8674NI64\MCj04405910000[1].wmf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524000" y="4495800"/>
                <a:ext cx="1828800" cy="1828800"/>
              </a:xfrm>
              <a:prstGeom prst="rect">
                <a:avLst/>
              </a:prstGeom>
              <a:noFill/>
            </p:spPr>
          </p:pic>
          <p:pic>
            <p:nvPicPr>
              <p:cNvPr id="18439" name="Picture 7" descr="C:\Users\Rachael\AppData\Local\Microsoft\Windows\Temporary Internet Files\Content.IE5\NZ6FHWYS\MCj04405890000[1].wmf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6200" y="3048000"/>
                <a:ext cx="1828800" cy="1828800"/>
              </a:xfrm>
              <a:prstGeom prst="rect">
                <a:avLst/>
              </a:prstGeom>
              <a:noFill/>
            </p:spPr>
          </p:pic>
          <p:pic>
            <p:nvPicPr>
              <p:cNvPr id="5" name="Picture 3" descr="C:\Users\Rachael\AppData\Local\Microsoft\Windows\Temporary Internet Files\Content.IE5\3R7WV0EG\MCj04405830000[1]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1600200" y="2895600"/>
                <a:ext cx="1790476" cy="1739683"/>
              </a:xfrm>
              <a:prstGeom prst="rect">
                <a:avLst/>
              </a:prstGeom>
              <a:noFill/>
            </p:spPr>
          </p:pic>
          <p:pic>
            <p:nvPicPr>
              <p:cNvPr id="6" name="Picture 4" descr="C:\Users\Rachael\AppData\Local\Microsoft\Windows\Temporary Internet Files\Content.IE5\8674NI64\MCj04405970000[1].wmf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76200" y="1219200"/>
                <a:ext cx="1828800" cy="1828800"/>
              </a:xfrm>
              <a:prstGeom prst="rect">
                <a:avLst/>
              </a:prstGeom>
              <a:noFill/>
            </p:spPr>
          </p:pic>
        </p:grpSp>
        <p:pic>
          <p:nvPicPr>
            <p:cNvPr id="2050" name="Picture 2" descr="http://www.hipertext.net/english/imgdocs/1025/1000000000000190000001A0DB2FBFE2.jp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200400" y="1219200"/>
              <a:ext cx="5715000" cy="5105400"/>
            </a:xfrm>
            <a:prstGeom prst="rect">
              <a:avLst/>
            </a:prstGeom>
            <a:noFill/>
          </p:spPr>
        </p:pic>
      </p:grpSp>
      <p:graphicFrame>
        <p:nvGraphicFramePr>
          <p:cNvPr id="15" name="Diagram 14"/>
          <p:cNvGraphicFramePr/>
          <p:nvPr/>
        </p:nvGraphicFramePr>
        <p:xfrm>
          <a:off x="0" y="838200"/>
          <a:ext cx="9144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Rachael\AppData\Local\Microsoft\Windows\Temporary Internet Files\Content.IE5\NZ6FHWYS\MPj043941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498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C:\Users\Rachael\AppData\Local\Microsoft\Windows\Temporary Internet Files\Content.IE5\F4E06IKL\MPj0427825000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025775"/>
            <a:ext cx="42672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Diagram 1"/>
          <p:cNvGraphicFramePr/>
          <p:nvPr/>
        </p:nvGraphicFramePr>
        <p:xfrm>
          <a:off x="1524000" y="1397000"/>
          <a:ext cx="6477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Orientation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1299</Words>
  <Application>Microsoft Macintosh PowerPoint</Application>
  <PresentationFormat>On-screen Show (4:3)</PresentationFormat>
  <Paragraphs>190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couple of notes…</vt:lpstr>
      <vt:lpstr>PowerPoint Presentation</vt:lpstr>
      <vt:lpstr>PowerPoint Presentation</vt:lpstr>
      <vt:lpstr>Information Retrieval</vt:lpstr>
      <vt:lpstr>Information Retrieval</vt:lpstr>
      <vt:lpstr> Interactive Information Retrieval</vt:lpstr>
      <vt:lpstr> Interactive Information Retrieval</vt:lpstr>
      <vt:lpstr>PowerPoint Presentation</vt:lpstr>
      <vt:lpstr>Orientation</vt:lpstr>
      <vt:lpstr>The relative position or direction of something; the bearing or lie of a thing.</vt:lpstr>
      <vt:lpstr>The process of familiarizing a new or prospective student, recruit, etc., with the content of a course, the basics of a subject, the nature of college life, etc. Also: a course intended to provide such familiarization.</vt:lpstr>
      <vt:lpstr>Jefferson National  Expansion Memorial</vt:lpstr>
      <vt:lpstr>PowerPoint Presentation</vt:lpstr>
      <vt:lpstr>Pollak Library    \'pä-l&amp;k\</vt:lpstr>
      <vt:lpstr>PowerPoint Presentation</vt:lpstr>
      <vt:lpstr>Quick Facts</vt:lpstr>
      <vt:lpstr>Quick Facts</vt:lpstr>
      <vt:lpstr>Mission &amp; Culture of the Library</vt:lpstr>
      <vt:lpstr>Resources &amp; Services</vt:lpstr>
      <vt:lpstr>PowerPoint Presentation</vt:lpstr>
      <vt:lpstr>Library Instruction</vt:lpstr>
      <vt:lpstr>PowerPoint Presentation</vt:lpstr>
      <vt:lpstr>PowerPoint Presentation</vt:lpstr>
      <vt:lpstr>Bibliographic Instruction</vt:lpstr>
      <vt:lpstr>PowerPoint Presentation</vt:lpstr>
      <vt:lpstr>BIBLIO</vt:lpstr>
      <vt:lpstr>Alan Pritchard 1969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citation analysis?</vt:lpstr>
      <vt:lpstr>what do you do with citation analysis?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http://www.lib.unc.edu/  e-Research tools      web of science (ISI)  </vt:lpstr>
      <vt:lpstr>Provocative Questions for Discussion</vt:lpstr>
      <vt:lpstr>PowerPoint Presentation</vt:lpstr>
      <vt:lpstr>PowerPoint Presentation</vt:lpstr>
      <vt:lpstr>Information Literacy</vt:lpstr>
      <vt:lpstr>PowerPoint Presentation</vt:lpstr>
      <vt:lpstr>PowerPoint Presentation</vt:lpstr>
      <vt:lpstr>Criticisms of IL ?</vt:lpstr>
      <vt:lpstr>Criticisms of IL cont’d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Rachael Clemens</dc:creator>
  <cp:lastModifiedBy>Rachael Clemens</cp:lastModifiedBy>
  <cp:revision>48</cp:revision>
  <dcterms:created xsi:type="dcterms:W3CDTF">2010-08-31T01:46:19Z</dcterms:created>
  <dcterms:modified xsi:type="dcterms:W3CDTF">2013-09-03T16:23:32Z</dcterms:modified>
</cp:coreProperties>
</file>