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84" r:id="rId3"/>
    <p:sldId id="286" r:id="rId4"/>
    <p:sldId id="280" r:id="rId5"/>
    <p:sldId id="283" r:id="rId6"/>
    <p:sldId id="287" r:id="rId7"/>
    <p:sldId id="288" r:id="rId8"/>
    <p:sldId id="296" r:id="rId9"/>
    <p:sldId id="260" r:id="rId10"/>
    <p:sldId id="261" r:id="rId11"/>
    <p:sldId id="294" r:id="rId12"/>
    <p:sldId id="295" r:id="rId13"/>
    <p:sldId id="298" r:id="rId14"/>
    <p:sldId id="262" r:id="rId15"/>
    <p:sldId id="279" r:id="rId16"/>
    <p:sldId id="275" r:id="rId17"/>
    <p:sldId id="297" r:id="rId18"/>
    <p:sldId id="263" r:id="rId19"/>
    <p:sldId id="271"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15591" autoAdjust="0"/>
    <p:restoredTop sz="99027" autoAdjust="0"/>
  </p:normalViewPr>
  <p:slideViewPr>
    <p:cSldViewPr>
      <p:cViewPr>
        <p:scale>
          <a:sx n="66" d="100"/>
          <a:sy n="66" d="100"/>
        </p:scale>
        <p:origin x="-3280" y="-632"/>
      </p:cViewPr>
      <p:guideLst>
        <p:guide orient="horz" pos="2160"/>
        <p:guide pos="2880"/>
      </p:guideLst>
    </p:cSldViewPr>
  </p:slideViewPr>
  <p:notesTextViewPr>
    <p:cViewPr>
      <p:scale>
        <a:sx n="100" d="100"/>
        <a:sy n="100" d="100"/>
      </p:scale>
      <p:origin x="0" y="0"/>
    </p:cViewPr>
  </p:notesTextViewPr>
  <p:sorterViewPr>
    <p:cViewPr>
      <p:scale>
        <a:sx n="119" d="100"/>
        <a:sy n="119" d="100"/>
      </p:scale>
      <p:origin x="0" y="3952"/>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EB6555-A814-4CDE-A054-45C7A9666533}"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ACA81829-687C-4C59-9927-2F635464F30E}">
      <dgm:prSet phldrT="[Text]" custT="1"/>
      <dgm:spPr/>
      <dgm:t>
        <a:bodyPr/>
        <a:lstStyle/>
        <a:p>
          <a:r>
            <a:rPr lang="en-US" sz="1600" b="1" dirty="0" smtClean="0"/>
            <a:t>Proposal 1</a:t>
          </a:r>
          <a:endParaRPr lang="en-US" sz="1600" b="1" dirty="0"/>
        </a:p>
      </dgm:t>
    </dgm:pt>
    <dgm:pt modelId="{EB31645A-DAB2-4317-BB93-5432801000A1}" type="parTrans" cxnId="{84DCCD20-8F9D-4F89-885F-E283CD6BAA6B}">
      <dgm:prSet/>
      <dgm:spPr/>
      <dgm:t>
        <a:bodyPr/>
        <a:lstStyle/>
        <a:p>
          <a:endParaRPr lang="en-US"/>
        </a:p>
      </dgm:t>
    </dgm:pt>
    <dgm:pt modelId="{9D1721CD-9DE6-4FAD-BE06-079759B4011F}" type="sibTrans" cxnId="{84DCCD20-8F9D-4F89-885F-E283CD6BAA6B}">
      <dgm:prSet/>
      <dgm:spPr/>
      <dgm:t>
        <a:bodyPr/>
        <a:lstStyle/>
        <a:p>
          <a:endParaRPr lang="en-US"/>
        </a:p>
      </dgm:t>
    </dgm:pt>
    <dgm:pt modelId="{980F5429-FBA1-4B9D-9FCE-900741FC319F}">
      <dgm:prSet phldrT="[Text]" custT="1"/>
      <dgm:spPr/>
      <dgm:t>
        <a:bodyPr/>
        <a:lstStyle/>
        <a:p>
          <a:r>
            <a:rPr lang="en-US" sz="2400" dirty="0" smtClean="0"/>
            <a:t>We will develop new information systems that provide immediate and comprehensive access to the world’s information resources.  New organization schemes, culturally sensitive retrieval algorithms, enhanced privacy mechanisms, and highly customizable user interfaces will promote a knowledge-access level playing field for citizens. </a:t>
          </a:r>
          <a:endParaRPr lang="en-US" sz="2000" dirty="0"/>
        </a:p>
      </dgm:t>
    </dgm:pt>
    <dgm:pt modelId="{33AB13EC-3424-482C-B555-FE5BFDC5E920}" type="parTrans" cxnId="{80350EAF-D502-4ABD-A723-70F96274E00E}">
      <dgm:prSet/>
      <dgm:spPr/>
      <dgm:t>
        <a:bodyPr/>
        <a:lstStyle/>
        <a:p>
          <a:endParaRPr lang="en-US"/>
        </a:p>
      </dgm:t>
    </dgm:pt>
    <dgm:pt modelId="{698559A4-EFCF-4BAA-A9A2-BD749F23EF46}" type="sibTrans" cxnId="{80350EAF-D502-4ABD-A723-70F96274E00E}">
      <dgm:prSet/>
      <dgm:spPr/>
      <dgm:t>
        <a:bodyPr/>
        <a:lstStyle/>
        <a:p>
          <a:endParaRPr lang="en-US"/>
        </a:p>
      </dgm:t>
    </dgm:pt>
    <dgm:pt modelId="{0C980B44-DFDF-453A-8EDA-961BF85B9425}">
      <dgm:prSet phldrT="[Text]" custT="1"/>
      <dgm:spPr/>
      <dgm:t>
        <a:bodyPr/>
        <a:lstStyle/>
        <a:p>
          <a:r>
            <a:rPr lang="en-US" sz="1600" b="1" dirty="0" smtClean="0"/>
            <a:t>Proposal 2</a:t>
          </a:r>
          <a:endParaRPr lang="en-US" sz="1600" b="1" dirty="0"/>
        </a:p>
      </dgm:t>
    </dgm:pt>
    <dgm:pt modelId="{1569AF1C-1430-4C53-A9DB-A06CEAE5D3C5}" type="parTrans" cxnId="{03E0790A-18B8-414C-A562-3EE14C3FDB93}">
      <dgm:prSet/>
      <dgm:spPr/>
      <dgm:t>
        <a:bodyPr/>
        <a:lstStyle/>
        <a:p>
          <a:endParaRPr lang="en-US"/>
        </a:p>
      </dgm:t>
    </dgm:pt>
    <dgm:pt modelId="{4A18396C-A5B5-4FED-987E-79B6E95A84D1}" type="sibTrans" cxnId="{03E0790A-18B8-414C-A562-3EE14C3FDB93}">
      <dgm:prSet/>
      <dgm:spPr/>
      <dgm:t>
        <a:bodyPr/>
        <a:lstStyle/>
        <a:p>
          <a:endParaRPr lang="en-US"/>
        </a:p>
      </dgm:t>
    </dgm:pt>
    <dgm:pt modelId="{430196C3-308B-4A55-9358-640E07BB3472}">
      <dgm:prSet phldrT="[Text]" custT="1"/>
      <dgm:spPr/>
      <dgm:t>
        <a:bodyPr/>
        <a:lstStyle/>
        <a:p>
          <a:endParaRPr lang="en-US" sz="1600" dirty="0"/>
        </a:p>
      </dgm:t>
    </dgm:pt>
    <dgm:pt modelId="{490D06C9-212D-422E-AA8F-0B322B8C835F}" type="parTrans" cxnId="{BFF4410E-79CE-48A8-BF3C-E8367495D652}">
      <dgm:prSet/>
      <dgm:spPr/>
      <dgm:t>
        <a:bodyPr/>
        <a:lstStyle/>
        <a:p>
          <a:endParaRPr lang="en-US"/>
        </a:p>
      </dgm:t>
    </dgm:pt>
    <dgm:pt modelId="{8F851394-104C-469A-9B26-B138BCDFC09C}" type="sibTrans" cxnId="{BFF4410E-79CE-48A8-BF3C-E8367495D652}">
      <dgm:prSet/>
      <dgm:spPr/>
      <dgm:t>
        <a:bodyPr/>
        <a:lstStyle/>
        <a:p>
          <a:endParaRPr lang="en-US"/>
        </a:p>
      </dgm:t>
    </dgm:pt>
    <dgm:pt modelId="{BA228220-392E-4651-A96F-73E181E43652}">
      <dgm:prSet phldrT="[Text]" custT="1"/>
      <dgm:spPr/>
      <dgm:t>
        <a:bodyPr/>
        <a:lstStyle/>
        <a:p>
          <a:r>
            <a:rPr lang="en-US" sz="1600" b="1" dirty="0" smtClean="0"/>
            <a:t>Proposal 3</a:t>
          </a:r>
          <a:endParaRPr lang="en-US" sz="1600" b="1" dirty="0"/>
        </a:p>
      </dgm:t>
    </dgm:pt>
    <dgm:pt modelId="{82661690-05A5-426F-BEA0-B84A41250E5A}" type="parTrans" cxnId="{9689661E-94B9-4F11-97FE-E7225FFEDC23}">
      <dgm:prSet/>
      <dgm:spPr/>
      <dgm:t>
        <a:bodyPr/>
        <a:lstStyle/>
        <a:p>
          <a:endParaRPr lang="en-US"/>
        </a:p>
      </dgm:t>
    </dgm:pt>
    <dgm:pt modelId="{52BB92D8-CA4F-49DC-9CF5-316147512968}" type="sibTrans" cxnId="{9689661E-94B9-4F11-97FE-E7225FFEDC23}">
      <dgm:prSet/>
      <dgm:spPr/>
      <dgm:t>
        <a:bodyPr/>
        <a:lstStyle/>
        <a:p>
          <a:endParaRPr lang="en-US"/>
        </a:p>
      </dgm:t>
    </dgm:pt>
    <dgm:pt modelId="{A76C45A3-B54E-4F74-938A-395236A44FF0}">
      <dgm:prSet phldrT="[Text]" custT="1"/>
      <dgm:spPr/>
      <dgm:t>
        <a:bodyPr/>
        <a:lstStyle/>
        <a:p>
          <a:endParaRPr lang="en-US" sz="1600" dirty="0"/>
        </a:p>
      </dgm:t>
    </dgm:pt>
    <dgm:pt modelId="{C8C1BC2D-6D81-4984-BDC6-A3127B4572EE}" type="parTrans" cxnId="{2518A268-2070-416A-B61F-D7A311C5B042}">
      <dgm:prSet/>
      <dgm:spPr/>
      <dgm:t>
        <a:bodyPr/>
        <a:lstStyle/>
        <a:p>
          <a:endParaRPr lang="en-US"/>
        </a:p>
      </dgm:t>
    </dgm:pt>
    <dgm:pt modelId="{9A1EB62F-FE39-4209-98BC-0C24D8634832}" type="sibTrans" cxnId="{2518A268-2070-416A-B61F-D7A311C5B042}">
      <dgm:prSet/>
      <dgm:spPr/>
      <dgm:t>
        <a:bodyPr/>
        <a:lstStyle/>
        <a:p>
          <a:endParaRPr lang="en-US"/>
        </a:p>
      </dgm:t>
    </dgm:pt>
    <dgm:pt modelId="{33CE8DEE-0CCC-4B50-9AAD-DD496BE754DA}">
      <dgm:prSet phldrT="[Text]" custT="1"/>
      <dgm:spPr/>
      <dgm:t>
        <a:bodyPr/>
        <a:lstStyle/>
        <a:p>
          <a:r>
            <a:rPr lang="en-US" sz="2400" dirty="0" smtClean="0"/>
            <a:t>Our aim is to remove all barriers to information</a:t>
          </a:r>
          <a:r>
            <a:rPr lang="en-US" sz="2000" dirty="0" smtClean="0"/>
            <a:t>.  </a:t>
          </a:r>
          <a:endParaRPr lang="en-US" sz="2000" dirty="0"/>
        </a:p>
      </dgm:t>
    </dgm:pt>
    <dgm:pt modelId="{5BA1CB38-7486-48DE-9D7E-7E89C93F807F}" type="parTrans" cxnId="{F061634E-E36D-4E9D-88BC-89039AF925E0}">
      <dgm:prSet/>
      <dgm:spPr/>
    </dgm:pt>
    <dgm:pt modelId="{19C8E748-31D6-40CE-8E8D-7FF4ED587E83}" type="sibTrans" cxnId="{F061634E-E36D-4E9D-88BC-89039AF925E0}">
      <dgm:prSet/>
      <dgm:spPr/>
    </dgm:pt>
    <dgm:pt modelId="{864C6B07-7C78-421F-9F77-03073B4273F6}" type="pres">
      <dgm:prSet presAssocID="{90EB6555-A814-4CDE-A054-45C7A9666533}" presName="Name0" presStyleCnt="0">
        <dgm:presLayoutVars>
          <dgm:dir/>
          <dgm:animLvl val="lvl"/>
          <dgm:resizeHandles val="exact"/>
        </dgm:presLayoutVars>
      </dgm:prSet>
      <dgm:spPr/>
      <dgm:t>
        <a:bodyPr/>
        <a:lstStyle/>
        <a:p>
          <a:endParaRPr lang="en-US"/>
        </a:p>
      </dgm:t>
    </dgm:pt>
    <dgm:pt modelId="{1864B43D-C109-46C2-AC59-5003EA55A367}" type="pres">
      <dgm:prSet presAssocID="{ACA81829-687C-4C59-9927-2F635464F30E}" presName="linNode" presStyleCnt="0"/>
      <dgm:spPr/>
    </dgm:pt>
    <dgm:pt modelId="{EB017814-59BE-4201-8CC7-5040C4677BAC}" type="pres">
      <dgm:prSet presAssocID="{ACA81829-687C-4C59-9927-2F635464F30E}" presName="parentText" presStyleLbl="node1" presStyleIdx="0" presStyleCnt="3" custScaleX="39919" custLinFactNeighborX="-15428" custLinFactNeighborY="-2091">
        <dgm:presLayoutVars>
          <dgm:chMax val="1"/>
          <dgm:bulletEnabled val="1"/>
        </dgm:presLayoutVars>
      </dgm:prSet>
      <dgm:spPr/>
      <dgm:t>
        <a:bodyPr/>
        <a:lstStyle/>
        <a:p>
          <a:endParaRPr lang="en-US"/>
        </a:p>
      </dgm:t>
    </dgm:pt>
    <dgm:pt modelId="{C8E328B3-E6D4-4EBC-948B-B9EF4DED9906}" type="pres">
      <dgm:prSet presAssocID="{ACA81829-687C-4C59-9927-2F635464F30E}" presName="descendantText" presStyleLbl="alignAccFollowNode1" presStyleIdx="0" presStyleCnt="3" custScaleX="131611" custScaleY="115559">
        <dgm:presLayoutVars>
          <dgm:bulletEnabled val="1"/>
        </dgm:presLayoutVars>
      </dgm:prSet>
      <dgm:spPr/>
      <dgm:t>
        <a:bodyPr/>
        <a:lstStyle/>
        <a:p>
          <a:endParaRPr lang="en-US"/>
        </a:p>
      </dgm:t>
    </dgm:pt>
    <dgm:pt modelId="{26DB21D0-749D-41E5-B4AE-CF9CDB857B19}" type="pres">
      <dgm:prSet presAssocID="{9D1721CD-9DE6-4FAD-BE06-079759B4011F}" presName="sp" presStyleCnt="0"/>
      <dgm:spPr/>
    </dgm:pt>
    <dgm:pt modelId="{81CA374F-3532-43BE-9231-B8E46150A5EA}" type="pres">
      <dgm:prSet presAssocID="{0C980B44-DFDF-453A-8EDA-961BF85B9425}" presName="linNode" presStyleCnt="0"/>
      <dgm:spPr/>
    </dgm:pt>
    <dgm:pt modelId="{E4E940BE-EDC8-490A-925B-3E7D19FAB8D5}" type="pres">
      <dgm:prSet presAssocID="{0C980B44-DFDF-453A-8EDA-961BF85B9425}" presName="parentText" presStyleLbl="node1" presStyleIdx="1" presStyleCnt="3" custScaleX="39919" custScaleY="18193" custLinFactNeighborX="-15428" custLinFactNeighborY="-2091">
        <dgm:presLayoutVars>
          <dgm:chMax val="1"/>
          <dgm:bulletEnabled val="1"/>
        </dgm:presLayoutVars>
      </dgm:prSet>
      <dgm:spPr/>
      <dgm:t>
        <a:bodyPr/>
        <a:lstStyle/>
        <a:p>
          <a:endParaRPr lang="en-US"/>
        </a:p>
      </dgm:t>
    </dgm:pt>
    <dgm:pt modelId="{B3F6431F-70CE-42B6-B58C-F816A4CD45F1}" type="pres">
      <dgm:prSet presAssocID="{0C980B44-DFDF-453A-8EDA-961BF85B9425}" presName="descendantText" presStyleLbl="alignAccFollowNode1" presStyleIdx="1" presStyleCnt="3" custScaleX="131611" custScaleY="22331">
        <dgm:presLayoutVars>
          <dgm:bulletEnabled val="1"/>
        </dgm:presLayoutVars>
      </dgm:prSet>
      <dgm:spPr/>
      <dgm:t>
        <a:bodyPr/>
        <a:lstStyle/>
        <a:p>
          <a:endParaRPr lang="en-US"/>
        </a:p>
      </dgm:t>
    </dgm:pt>
    <dgm:pt modelId="{7EDF4D00-5AE3-46AA-8D21-2C368559A7DF}" type="pres">
      <dgm:prSet presAssocID="{4A18396C-A5B5-4FED-987E-79B6E95A84D1}" presName="sp" presStyleCnt="0"/>
      <dgm:spPr/>
    </dgm:pt>
    <dgm:pt modelId="{B725F358-5149-42CE-B451-524A59BF4CBE}" type="pres">
      <dgm:prSet presAssocID="{BA228220-392E-4651-A96F-73E181E43652}" presName="linNode" presStyleCnt="0"/>
      <dgm:spPr/>
    </dgm:pt>
    <dgm:pt modelId="{37090ED0-44FF-42E3-9210-F23B16B922CB}" type="pres">
      <dgm:prSet presAssocID="{BA228220-392E-4651-A96F-73E181E43652}" presName="parentText" presStyleLbl="node1" presStyleIdx="2" presStyleCnt="3" custScaleX="39919" custScaleY="18193" custLinFactNeighborX="-15428" custLinFactNeighborY="-2091">
        <dgm:presLayoutVars>
          <dgm:chMax val="1"/>
          <dgm:bulletEnabled val="1"/>
        </dgm:presLayoutVars>
      </dgm:prSet>
      <dgm:spPr/>
      <dgm:t>
        <a:bodyPr/>
        <a:lstStyle/>
        <a:p>
          <a:endParaRPr lang="en-US"/>
        </a:p>
      </dgm:t>
    </dgm:pt>
    <dgm:pt modelId="{6C11D703-BC5E-4DBD-8909-B57AD3503278}" type="pres">
      <dgm:prSet presAssocID="{BA228220-392E-4651-A96F-73E181E43652}" presName="descendantText" presStyleLbl="alignAccFollowNode1" presStyleIdx="2" presStyleCnt="3" custScaleX="131611" custScaleY="21853">
        <dgm:presLayoutVars>
          <dgm:bulletEnabled val="1"/>
        </dgm:presLayoutVars>
      </dgm:prSet>
      <dgm:spPr/>
      <dgm:t>
        <a:bodyPr/>
        <a:lstStyle/>
        <a:p>
          <a:endParaRPr lang="en-US"/>
        </a:p>
      </dgm:t>
    </dgm:pt>
  </dgm:ptLst>
  <dgm:cxnLst>
    <dgm:cxn modelId="{B0BBF44B-A22E-4853-AFD6-16169B434084}" type="presOf" srcId="{BA228220-392E-4651-A96F-73E181E43652}" destId="{37090ED0-44FF-42E3-9210-F23B16B922CB}" srcOrd="0" destOrd="0" presId="urn:microsoft.com/office/officeart/2005/8/layout/vList5"/>
    <dgm:cxn modelId="{C6C50146-64DD-4179-B19F-4EC058CE7277}" type="presOf" srcId="{A76C45A3-B54E-4F74-938A-395236A44FF0}" destId="{6C11D703-BC5E-4DBD-8909-B57AD3503278}" srcOrd="0" destOrd="0" presId="urn:microsoft.com/office/officeart/2005/8/layout/vList5"/>
    <dgm:cxn modelId="{84DCCD20-8F9D-4F89-885F-E283CD6BAA6B}" srcId="{90EB6555-A814-4CDE-A054-45C7A9666533}" destId="{ACA81829-687C-4C59-9927-2F635464F30E}" srcOrd="0" destOrd="0" parTransId="{EB31645A-DAB2-4317-BB93-5432801000A1}" sibTransId="{9D1721CD-9DE6-4FAD-BE06-079759B4011F}"/>
    <dgm:cxn modelId="{E6F96368-C681-4FDF-8653-FAB507BF3EBD}" type="presOf" srcId="{90EB6555-A814-4CDE-A054-45C7A9666533}" destId="{864C6B07-7C78-421F-9F77-03073B4273F6}" srcOrd="0" destOrd="0" presId="urn:microsoft.com/office/officeart/2005/8/layout/vList5"/>
    <dgm:cxn modelId="{2518A268-2070-416A-B61F-D7A311C5B042}" srcId="{BA228220-392E-4651-A96F-73E181E43652}" destId="{A76C45A3-B54E-4F74-938A-395236A44FF0}" srcOrd="0" destOrd="0" parTransId="{C8C1BC2D-6D81-4984-BDC6-A3127B4572EE}" sibTransId="{9A1EB62F-FE39-4209-98BC-0C24D8634832}"/>
    <dgm:cxn modelId="{D63689EF-6F90-4A25-9D94-E24E7B1946AB}" type="presOf" srcId="{ACA81829-687C-4C59-9927-2F635464F30E}" destId="{EB017814-59BE-4201-8CC7-5040C4677BAC}" srcOrd="0" destOrd="0" presId="urn:microsoft.com/office/officeart/2005/8/layout/vList5"/>
    <dgm:cxn modelId="{46B0ED04-F17D-4C85-802E-F0CF989BD539}" type="presOf" srcId="{430196C3-308B-4A55-9358-640E07BB3472}" destId="{B3F6431F-70CE-42B6-B58C-F816A4CD45F1}" srcOrd="0" destOrd="0" presId="urn:microsoft.com/office/officeart/2005/8/layout/vList5"/>
    <dgm:cxn modelId="{BFF4410E-79CE-48A8-BF3C-E8367495D652}" srcId="{0C980B44-DFDF-453A-8EDA-961BF85B9425}" destId="{430196C3-308B-4A55-9358-640E07BB3472}" srcOrd="0" destOrd="0" parTransId="{490D06C9-212D-422E-AA8F-0B322B8C835F}" sibTransId="{8F851394-104C-469A-9B26-B138BCDFC09C}"/>
    <dgm:cxn modelId="{9C8105A3-D1DA-4F83-9524-FD529D723B79}" type="presOf" srcId="{33CE8DEE-0CCC-4B50-9AAD-DD496BE754DA}" destId="{C8E328B3-E6D4-4EBC-948B-B9EF4DED9906}" srcOrd="0" destOrd="1" presId="urn:microsoft.com/office/officeart/2005/8/layout/vList5"/>
    <dgm:cxn modelId="{80350EAF-D502-4ABD-A723-70F96274E00E}" srcId="{ACA81829-687C-4C59-9927-2F635464F30E}" destId="{980F5429-FBA1-4B9D-9FCE-900741FC319F}" srcOrd="0" destOrd="0" parTransId="{33AB13EC-3424-482C-B555-FE5BFDC5E920}" sibTransId="{698559A4-EFCF-4BAA-A9A2-BD749F23EF46}"/>
    <dgm:cxn modelId="{F061634E-E36D-4E9D-88BC-89039AF925E0}" srcId="{ACA81829-687C-4C59-9927-2F635464F30E}" destId="{33CE8DEE-0CCC-4B50-9AAD-DD496BE754DA}" srcOrd="1" destOrd="0" parTransId="{5BA1CB38-7486-48DE-9D7E-7E89C93F807F}" sibTransId="{19C8E748-31D6-40CE-8E8D-7FF4ED587E83}"/>
    <dgm:cxn modelId="{88895B3C-BF27-48F5-B682-CFCFDAEB6A60}" type="presOf" srcId="{980F5429-FBA1-4B9D-9FCE-900741FC319F}" destId="{C8E328B3-E6D4-4EBC-948B-B9EF4DED9906}" srcOrd="0" destOrd="0" presId="urn:microsoft.com/office/officeart/2005/8/layout/vList5"/>
    <dgm:cxn modelId="{9689661E-94B9-4F11-97FE-E7225FFEDC23}" srcId="{90EB6555-A814-4CDE-A054-45C7A9666533}" destId="{BA228220-392E-4651-A96F-73E181E43652}" srcOrd="2" destOrd="0" parTransId="{82661690-05A5-426F-BEA0-B84A41250E5A}" sibTransId="{52BB92D8-CA4F-49DC-9CF5-316147512968}"/>
    <dgm:cxn modelId="{826536B0-88A8-41A4-AFE1-7CB0189858E0}" type="presOf" srcId="{0C980B44-DFDF-453A-8EDA-961BF85B9425}" destId="{E4E940BE-EDC8-490A-925B-3E7D19FAB8D5}" srcOrd="0" destOrd="0" presId="urn:microsoft.com/office/officeart/2005/8/layout/vList5"/>
    <dgm:cxn modelId="{03E0790A-18B8-414C-A562-3EE14C3FDB93}" srcId="{90EB6555-A814-4CDE-A054-45C7A9666533}" destId="{0C980B44-DFDF-453A-8EDA-961BF85B9425}" srcOrd="1" destOrd="0" parTransId="{1569AF1C-1430-4C53-A9DB-A06CEAE5D3C5}" sibTransId="{4A18396C-A5B5-4FED-987E-79B6E95A84D1}"/>
    <dgm:cxn modelId="{44EB5D06-3AE4-4C05-AACF-8E3EBC46700A}" type="presParOf" srcId="{864C6B07-7C78-421F-9F77-03073B4273F6}" destId="{1864B43D-C109-46C2-AC59-5003EA55A367}" srcOrd="0" destOrd="0" presId="urn:microsoft.com/office/officeart/2005/8/layout/vList5"/>
    <dgm:cxn modelId="{80AA7487-5186-493A-AAB1-4DFF3FEFB2E1}" type="presParOf" srcId="{1864B43D-C109-46C2-AC59-5003EA55A367}" destId="{EB017814-59BE-4201-8CC7-5040C4677BAC}" srcOrd="0" destOrd="0" presId="urn:microsoft.com/office/officeart/2005/8/layout/vList5"/>
    <dgm:cxn modelId="{DA13C009-71E5-41BA-8EB8-F0C32701443D}" type="presParOf" srcId="{1864B43D-C109-46C2-AC59-5003EA55A367}" destId="{C8E328B3-E6D4-4EBC-948B-B9EF4DED9906}" srcOrd="1" destOrd="0" presId="urn:microsoft.com/office/officeart/2005/8/layout/vList5"/>
    <dgm:cxn modelId="{7B84AA60-4A06-4E1A-B690-488F179472D5}" type="presParOf" srcId="{864C6B07-7C78-421F-9F77-03073B4273F6}" destId="{26DB21D0-749D-41E5-B4AE-CF9CDB857B19}" srcOrd="1" destOrd="0" presId="urn:microsoft.com/office/officeart/2005/8/layout/vList5"/>
    <dgm:cxn modelId="{480C265F-A664-450D-B0FA-45EB6FD2E604}" type="presParOf" srcId="{864C6B07-7C78-421F-9F77-03073B4273F6}" destId="{81CA374F-3532-43BE-9231-B8E46150A5EA}" srcOrd="2" destOrd="0" presId="urn:microsoft.com/office/officeart/2005/8/layout/vList5"/>
    <dgm:cxn modelId="{FDA38B7A-122F-4B7D-ABFF-C1BBFD297D1A}" type="presParOf" srcId="{81CA374F-3532-43BE-9231-B8E46150A5EA}" destId="{E4E940BE-EDC8-490A-925B-3E7D19FAB8D5}" srcOrd="0" destOrd="0" presId="urn:microsoft.com/office/officeart/2005/8/layout/vList5"/>
    <dgm:cxn modelId="{860BA505-C54D-4902-8202-DF797A4EF6CB}" type="presParOf" srcId="{81CA374F-3532-43BE-9231-B8E46150A5EA}" destId="{B3F6431F-70CE-42B6-B58C-F816A4CD45F1}" srcOrd="1" destOrd="0" presId="urn:microsoft.com/office/officeart/2005/8/layout/vList5"/>
    <dgm:cxn modelId="{35E5B399-9F06-44B7-9AFD-AB2B126A7E21}" type="presParOf" srcId="{864C6B07-7C78-421F-9F77-03073B4273F6}" destId="{7EDF4D00-5AE3-46AA-8D21-2C368559A7DF}" srcOrd="3" destOrd="0" presId="urn:microsoft.com/office/officeart/2005/8/layout/vList5"/>
    <dgm:cxn modelId="{BB02D5EA-0F85-4679-B3D3-91EA9875D1E2}" type="presParOf" srcId="{864C6B07-7C78-421F-9F77-03073B4273F6}" destId="{B725F358-5149-42CE-B451-524A59BF4CBE}" srcOrd="4" destOrd="0" presId="urn:microsoft.com/office/officeart/2005/8/layout/vList5"/>
    <dgm:cxn modelId="{9A8A76E1-BA8F-493D-8B52-D2E5C4C7DD11}" type="presParOf" srcId="{B725F358-5149-42CE-B451-524A59BF4CBE}" destId="{37090ED0-44FF-42E3-9210-F23B16B922CB}" srcOrd="0" destOrd="0" presId="urn:microsoft.com/office/officeart/2005/8/layout/vList5"/>
    <dgm:cxn modelId="{845F669F-6480-465F-82E4-05CC2CAFE45D}" type="presParOf" srcId="{B725F358-5149-42CE-B451-524A59BF4CBE}" destId="{6C11D703-BC5E-4DBD-8909-B57AD350327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EB6555-A814-4CDE-A054-45C7A9666533}"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ACA81829-687C-4C59-9927-2F635464F30E}">
      <dgm:prSet phldrT="[Text]" custT="1"/>
      <dgm:spPr/>
      <dgm:t>
        <a:bodyPr/>
        <a:lstStyle/>
        <a:p>
          <a:r>
            <a:rPr lang="en-US" sz="1600" b="1" dirty="0" smtClean="0"/>
            <a:t>Proposal 1</a:t>
          </a:r>
          <a:endParaRPr lang="en-US" sz="1600" b="1" dirty="0"/>
        </a:p>
      </dgm:t>
    </dgm:pt>
    <dgm:pt modelId="{EB31645A-DAB2-4317-BB93-5432801000A1}" type="parTrans" cxnId="{84DCCD20-8F9D-4F89-885F-E283CD6BAA6B}">
      <dgm:prSet/>
      <dgm:spPr/>
      <dgm:t>
        <a:bodyPr/>
        <a:lstStyle/>
        <a:p>
          <a:endParaRPr lang="en-US"/>
        </a:p>
      </dgm:t>
    </dgm:pt>
    <dgm:pt modelId="{9D1721CD-9DE6-4FAD-BE06-079759B4011F}" type="sibTrans" cxnId="{84DCCD20-8F9D-4F89-885F-E283CD6BAA6B}">
      <dgm:prSet/>
      <dgm:spPr/>
      <dgm:t>
        <a:bodyPr/>
        <a:lstStyle/>
        <a:p>
          <a:endParaRPr lang="en-US"/>
        </a:p>
      </dgm:t>
    </dgm:pt>
    <dgm:pt modelId="{980F5429-FBA1-4B9D-9FCE-900741FC319F}">
      <dgm:prSet phldrT="[Text]" custT="1"/>
      <dgm:spPr/>
      <dgm:t>
        <a:bodyPr/>
        <a:lstStyle/>
        <a:p>
          <a:endParaRPr lang="en-US" sz="1600" dirty="0"/>
        </a:p>
      </dgm:t>
    </dgm:pt>
    <dgm:pt modelId="{33AB13EC-3424-482C-B555-FE5BFDC5E920}" type="parTrans" cxnId="{80350EAF-D502-4ABD-A723-70F96274E00E}">
      <dgm:prSet/>
      <dgm:spPr/>
      <dgm:t>
        <a:bodyPr/>
        <a:lstStyle/>
        <a:p>
          <a:endParaRPr lang="en-US"/>
        </a:p>
      </dgm:t>
    </dgm:pt>
    <dgm:pt modelId="{698559A4-EFCF-4BAA-A9A2-BD749F23EF46}" type="sibTrans" cxnId="{80350EAF-D502-4ABD-A723-70F96274E00E}">
      <dgm:prSet/>
      <dgm:spPr/>
      <dgm:t>
        <a:bodyPr/>
        <a:lstStyle/>
        <a:p>
          <a:endParaRPr lang="en-US"/>
        </a:p>
      </dgm:t>
    </dgm:pt>
    <dgm:pt modelId="{0C980B44-DFDF-453A-8EDA-961BF85B9425}">
      <dgm:prSet phldrT="[Text]" custT="1"/>
      <dgm:spPr/>
      <dgm:t>
        <a:bodyPr/>
        <a:lstStyle/>
        <a:p>
          <a:r>
            <a:rPr lang="en-US" sz="1600" b="1" dirty="0" smtClean="0"/>
            <a:t>Proposal 2</a:t>
          </a:r>
          <a:endParaRPr lang="en-US" sz="1600" b="1" dirty="0"/>
        </a:p>
      </dgm:t>
    </dgm:pt>
    <dgm:pt modelId="{1569AF1C-1430-4C53-A9DB-A06CEAE5D3C5}" type="parTrans" cxnId="{03E0790A-18B8-414C-A562-3EE14C3FDB93}">
      <dgm:prSet/>
      <dgm:spPr/>
      <dgm:t>
        <a:bodyPr/>
        <a:lstStyle/>
        <a:p>
          <a:endParaRPr lang="en-US"/>
        </a:p>
      </dgm:t>
    </dgm:pt>
    <dgm:pt modelId="{4A18396C-A5B5-4FED-987E-79B6E95A84D1}" type="sibTrans" cxnId="{03E0790A-18B8-414C-A562-3EE14C3FDB93}">
      <dgm:prSet/>
      <dgm:spPr/>
      <dgm:t>
        <a:bodyPr/>
        <a:lstStyle/>
        <a:p>
          <a:endParaRPr lang="en-US"/>
        </a:p>
      </dgm:t>
    </dgm:pt>
    <dgm:pt modelId="{430196C3-308B-4A55-9358-640E07BB3472}">
      <dgm:prSet phldrT="[Text]" custT="1"/>
      <dgm:spPr/>
      <dgm:t>
        <a:bodyPr/>
        <a:lstStyle/>
        <a:p>
          <a:r>
            <a:rPr lang="en-US" sz="2400" dirty="0" smtClean="0"/>
            <a:t>Working with librarians around the world, we will develop new communication technology that allows for immediate and real-time access to an “information support service”.  Information professionals will respond to all inquiries using a triage approach – matching each expressed information need to a generalist, subject specialist or facilitator who works with each individual throughout the information search process.  </a:t>
          </a:r>
          <a:endParaRPr lang="en-US" sz="2400" dirty="0"/>
        </a:p>
      </dgm:t>
    </dgm:pt>
    <dgm:pt modelId="{490D06C9-212D-422E-AA8F-0B322B8C835F}" type="parTrans" cxnId="{BFF4410E-79CE-48A8-BF3C-E8367495D652}">
      <dgm:prSet/>
      <dgm:spPr/>
      <dgm:t>
        <a:bodyPr/>
        <a:lstStyle/>
        <a:p>
          <a:endParaRPr lang="en-US"/>
        </a:p>
      </dgm:t>
    </dgm:pt>
    <dgm:pt modelId="{8F851394-104C-469A-9B26-B138BCDFC09C}" type="sibTrans" cxnId="{BFF4410E-79CE-48A8-BF3C-E8367495D652}">
      <dgm:prSet/>
      <dgm:spPr/>
      <dgm:t>
        <a:bodyPr/>
        <a:lstStyle/>
        <a:p>
          <a:endParaRPr lang="en-US"/>
        </a:p>
      </dgm:t>
    </dgm:pt>
    <dgm:pt modelId="{BA228220-392E-4651-A96F-73E181E43652}">
      <dgm:prSet phldrT="[Text]" custT="1"/>
      <dgm:spPr/>
      <dgm:t>
        <a:bodyPr/>
        <a:lstStyle/>
        <a:p>
          <a:r>
            <a:rPr lang="en-US" sz="1600" b="1" dirty="0" smtClean="0"/>
            <a:t>Proposal 3</a:t>
          </a:r>
          <a:endParaRPr lang="en-US" sz="1600" b="1" dirty="0"/>
        </a:p>
      </dgm:t>
    </dgm:pt>
    <dgm:pt modelId="{82661690-05A5-426F-BEA0-B84A41250E5A}" type="parTrans" cxnId="{9689661E-94B9-4F11-97FE-E7225FFEDC23}">
      <dgm:prSet/>
      <dgm:spPr/>
      <dgm:t>
        <a:bodyPr/>
        <a:lstStyle/>
        <a:p>
          <a:endParaRPr lang="en-US"/>
        </a:p>
      </dgm:t>
    </dgm:pt>
    <dgm:pt modelId="{52BB92D8-CA4F-49DC-9CF5-316147512968}" type="sibTrans" cxnId="{9689661E-94B9-4F11-97FE-E7225FFEDC23}">
      <dgm:prSet/>
      <dgm:spPr/>
      <dgm:t>
        <a:bodyPr/>
        <a:lstStyle/>
        <a:p>
          <a:endParaRPr lang="en-US"/>
        </a:p>
      </dgm:t>
    </dgm:pt>
    <dgm:pt modelId="{A76C45A3-B54E-4F74-938A-395236A44FF0}">
      <dgm:prSet phldrT="[Text]" custT="1"/>
      <dgm:spPr/>
      <dgm:t>
        <a:bodyPr/>
        <a:lstStyle/>
        <a:p>
          <a:endParaRPr lang="en-US" sz="1600" dirty="0"/>
        </a:p>
      </dgm:t>
    </dgm:pt>
    <dgm:pt modelId="{C8C1BC2D-6D81-4984-BDC6-A3127B4572EE}" type="parTrans" cxnId="{2518A268-2070-416A-B61F-D7A311C5B042}">
      <dgm:prSet/>
      <dgm:spPr/>
      <dgm:t>
        <a:bodyPr/>
        <a:lstStyle/>
        <a:p>
          <a:endParaRPr lang="en-US"/>
        </a:p>
      </dgm:t>
    </dgm:pt>
    <dgm:pt modelId="{9A1EB62F-FE39-4209-98BC-0C24D8634832}" type="sibTrans" cxnId="{2518A268-2070-416A-B61F-D7A311C5B042}">
      <dgm:prSet/>
      <dgm:spPr/>
      <dgm:t>
        <a:bodyPr/>
        <a:lstStyle/>
        <a:p>
          <a:endParaRPr lang="en-US"/>
        </a:p>
      </dgm:t>
    </dgm:pt>
    <dgm:pt modelId="{B3010B37-4E09-4E83-A59B-540128EE3588}">
      <dgm:prSet phldrT="[Text]" custT="1"/>
      <dgm:spPr/>
      <dgm:t>
        <a:bodyPr/>
        <a:lstStyle/>
        <a:p>
          <a:r>
            <a:rPr lang="en-US" sz="2400" dirty="0" smtClean="0"/>
            <a:t>Our aim is to match citizens with the best information through personal consultation. </a:t>
          </a:r>
          <a:endParaRPr lang="en-US" sz="2400" dirty="0"/>
        </a:p>
      </dgm:t>
    </dgm:pt>
    <dgm:pt modelId="{A670ED35-97C2-4044-923A-6EDD974DB54D}" type="parTrans" cxnId="{C798D0E8-2F1F-4AC7-B390-455F8D364522}">
      <dgm:prSet/>
      <dgm:spPr/>
    </dgm:pt>
    <dgm:pt modelId="{E5AD613F-4A0B-4948-AADD-24C8834780D6}" type="sibTrans" cxnId="{C798D0E8-2F1F-4AC7-B390-455F8D364522}">
      <dgm:prSet/>
      <dgm:spPr/>
    </dgm:pt>
    <dgm:pt modelId="{864C6B07-7C78-421F-9F77-03073B4273F6}" type="pres">
      <dgm:prSet presAssocID="{90EB6555-A814-4CDE-A054-45C7A9666533}" presName="Name0" presStyleCnt="0">
        <dgm:presLayoutVars>
          <dgm:dir/>
          <dgm:animLvl val="lvl"/>
          <dgm:resizeHandles val="exact"/>
        </dgm:presLayoutVars>
      </dgm:prSet>
      <dgm:spPr/>
      <dgm:t>
        <a:bodyPr/>
        <a:lstStyle/>
        <a:p>
          <a:endParaRPr lang="en-US"/>
        </a:p>
      </dgm:t>
    </dgm:pt>
    <dgm:pt modelId="{1864B43D-C109-46C2-AC59-5003EA55A367}" type="pres">
      <dgm:prSet presAssocID="{ACA81829-687C-4C59-9927-2F635464F30E}" presName="linNode" presStyleCnt="0"/>
      <dgm:spPr/>
    </dgm:pt>
    <dgm:pt modelId="{EB017814-59BE-4201-8CC7-5040C4677BAC}" type="pres">
      <dgm:prSet presAssocID="{ACA81829-687C-4C59-9927-2F635464F30E}" presName="parentText" presStyleLbl="node1" presStyleIdx="0" presStyleCnt="3" custScaleX="39919" custScaleY="19920" custLinFactNeighborX="-15428" custLinFactNeighborY="-2091">
        <dgm:presLayoutVars>
          <dgm:chMax val="1"/>
          <dgm:bulletEnabled val="1"/>
        </dgm:presLayoutVars>
      </dgm:prSet>
      <dgm:spPr/>
      <dgm:t>
        <a:bodyPr/>
        <a:lstStyle/>
        <a:p>
          <a:endParaRPr lang="en-US"/>
        </a:p>
      </dgm:t>
    </dgm:pt>
    <dgm:pt modelId="{C8E328B3-E6D4-4EBC-948B-B9EF4DED9906}" type="pres">
      <dgm:prSet presAssocID="{ACA81829-687C-4C59-9927-2F635464F30E}" presName="descendantText" presStyleLbl="alignAccFollowNode1" presStyleIdx="0" presStyleCnt="3" custScaleX="131611" custScaleY="23019" custLinFactNeighborY="-4643">
        <dgm:presLayoutVars>
          <dgm:bulletEnabled val="1"/>
        </dgm:presLayoutVars>
      </dgm:prSet>
      <dgm:spPr/>
      <dgm:t>
        <a:bodyPr/>
        <a:lstStyle/>
        <a:p>
          <a:endParaRPr lang="en-US"/>
        </a:p>
      </dgm:t>
    </dgm:pt>
    <dgm:pt modelId="{26DB21D0-749D-41E5-B4AE-CF9CDB857B19}" type="pres">
      <dgm:prSet presAssocID="{9D1721CD-9DE6-4FAD-BE06-079759B4011F}" presName="sp" presStyleCnt="0"/>
      <dgm:spPr/>
    </dgm:pt>
    <dgm:pt modelId="{81CA374F-3532-43BE-9231-B8E46150A5EA}" type="pres">
      <dgm:prSet presAssocID="{0C980B44-DFDF-453A-8EDA-961BF85B9425}" presName="linNode" presStyleCnt="0"/>
      <dgm:spPr/>
    </dgm:pt>
    <dgm:pt modelId="{E4E940BE-EDC8-490A-925B-3E7D19FAB8D5}" type="pres">
      <dgm:prSet presAssocID="{0C980B44-DFDF-453A-8EDA-961BF85B9425}" presName="parentText" presStyleLbl="node1" presStyleIdx="1" presStyleCnt="3" custScaleX="39919" custLinFactNeighborX="-15428" custLinFactNeighborY="-2091">
        <dgm:presLayoutVars>
          <dgm:chMax val="1"/>
          <dgm:bulletEnabled val="1"/>
        </dgm:presLayoutVars>
      </dgm:prSet>
      <dgm:spPr/>
      <dgm:t>
        <a:bodyPr/>
        <a:lstStyle/>
        <a:p>
          <a:endParaRPr lang="en-US"/>
        </a:p>
      </dgm:t>
    </dgm:pt>
    <dgm:pt modelId="{B3F6431F-70CE-42B6-B58C-F816A4CD45F1}" type="pres">
      <dgm:prSet presAssocID="{0C980B44-DFDF-453A-8EDA-961BF85B9425}" presName="descendantText" presStyleLbl="alignAccFollowNode1" presStyleIdx="1" presStyleCnt="3" custScaleX="131611" custScaleY="122746">
        <dgm:presLayoutVars>
          <dgm:bulletEnabled val="1"/>
        </dgm:presLayoutVars>
      </dgm:prSet>
      <dgm:spPr/>
      <dgm:t>
        <a:bodyPr/>
        <a:lstStyle/>
        <a:p>
          <a:endParaRPr lang="en-US"/>
        </a:p>
      </dgm:t>
    </dgm:pt>
    <dgm:pt modelId="{7EDF4D00-5AE3-46AA-8D21-2C368559A7DF}" type="pres">
      <dgm:prSet presAssocID="{4A18396C-A5B5-4FED-987E-79B6E95A84D1}" presName="sp" presStyleCnt="0"/>
      <dgm:spPr/>
    </dgm:pt>
    <dgm:pt modelId="{B725F358-5149-42CE-B451-524A59BF4CBE}" type="pres">
      <dgm:prSet presAssocID="{BA228220-392E-4651-A96F-73E181E43652}" presName="linNode" presStyleCnt="0"/>
      <dgm:spPr/>
    </dgm:pt>
    <dgm:pt modelId="{37090ED0-44FF-42E3-9210-F23B16B922CB}" type="pres">
      <dgm:prSet presAssocID="{BA228220-392E-4651-A96F-73E181E43652}" presName="parentText" presStyleLbl="node1" presStyleIdx="2" presStyleCnt="3" custScaleX="39919" custScaleY="19920" custLinFactNeighborX="-1092" custLinFactNeighborY="-5806">
        <dgm:presLayoutVars>
          <dgm:chMax val="1"/>
          <dgm:bulletEnabled val="1"/>
        </dgm:presLayoutVars>
      </dgm:prSet>
      <dgm:spPr/>
      <dgm:t>
        <a:bodyPr/>
        <a:lstStyle/>
        <a:p>
          <a:endParaRPr lang="en-US"/>
        </a:p>
      </dgm:t>
    </dgm:pt>
    <dgm:pt modelId="{6C11D703-BC5E-4DBD-8909-B57AD3503278}" type="pres">
      <dgm:prSet presAssocID="{BA228220-392E-4651-A96F-73E181E43652}" presName="descendantText" presStyleLbl="alignAccFollowNode1" presStyleIdx="2" presStyleCnt="3" custScaleX="131611" custScaleY="23927" custLinFactNeighborY="-4643">
        <dgm:presLayoutVars>
          <dgm:bulletEnabled val="1"/>
        </dgm:presLayoutVars>
      </dgm:prSet>
      <dgm:spPr/>
      <dgm:t>
        <a:bodyPr/>
        <a:lstStyle/>
        <a:p>
          <a:endParaRPr lang="en-US"/>
        </a:p>
      </dgm:t>
    </dgm:pt>
  </dgm:ptLst>
  <dgm:cxnLst>
    <dgm:cxn modelId="{84DCCD20-8F9D-4F89-885F-E283CD6BAA6B}" srcId="{90EB6555-A814-4CDE-A054-45C7A9666533}" destId="{ACA81829-687C-4C59-9927-2F635464F30E}" srcOrd="0" destOrd="0" parTransId="{EB31645A-DAB2-4317-BB93-5432801000A1}" sibTransId="{9D1721CD-9DE6-4FAD-BE06-079759B4011F}"/>
    <dgm:cxn modelId="{3C25CA8C-BE5D-47AF-B029-3F4EAFD103B1}" type="presOf" srcId="{430196C3-308B-4A55-9358-640E07BB3472}" destId="{B3F6431F-70CE-42B6-B58C-F816A4CD45F1}" srcOrd="0" destOrd="0" presId="urn:microsoft.com/office/officeart/2005/8/layout/vList5"/>
    <dgm:cxn modelId="{2518A268-2070-416A-B61F-D7A311C5B042}" srcId="{BA228220-392E-4651-A96F-73E181E43652}" destId="{A76C45A3-B54E-4F74-938A-395236A44FF0}" srcOrd="0" destOrd="0" parTransId="{C8C1BC2D-6D81-4984-BDC6-A3127B4572EE}" sibTransId="{9A1EB62F-FE39-4209-98BC-0C24D8634832}"/>
    <dgm:cxn modelId="{73690A94-9C8F-4ECD-B143-69538F41DE1A}" type="presOf" srcId="{90EB6555-A814-4CDE-A054-45C7A9666533}" destId="{864C6B07-7C78-421F-9F77-03073B4273F6}" srcOrd="0" destOrd="0" presId="urn:microsoft.com/office/officeart/2005/8/layout/vList5"/>
    <dgm:cxn modelId="{08973CC7-E81D-4AD4-8417-5AC5A2DC11A0}" type="presOf" srcId="{BA228220-392E-4651-A96F-73E181E43652}" destId="{37090ED0-44FF-42E3-9210-F23B16B922CB}" srcOrd="0" destOrd="0" presId="urn:microsoft.com/office/officeart/2005/8/layout/vList5"/>
    <dgm:cxn modelId="{BFF4410E-79CE-48A8-BF3C-E8367495D652}" srcId="{0C980B44-DFDF-453A-8EDA-961BF85B9425}" destId="{430196C3-308B-4A55-9358-640E07BB3472}" srcOrd="0" destOrd="0" parTransId="{490D06C9-212D-422E-AA8F-0B322B8C835F}" sibTransId="{8F851394-104C-469A-9B26-B138BCDFC09C}"/>
    <dgm:cxn modelId="{8E83F78B-D51B-4EFA-AF90-08758311AD91}" type="presOf" srcId="{B3010B37-4E09-4E83-A59B-540128EE3588}" destId="{B3F6431F-70CE-42B6-B58C-F816A4CD45F1}" srcOrd="0" destOrd="1" presId="urn:microsoft.com/office/officeart/2005/8/layout/vList5"/>
    <dgm:cxn modelId="{80350EAF-D502-4ABD-A723-70F96274E00E}" srcId="{ACA81829-687C-4C59-9927-2F635464F30E}" destId="{980F5429-FBA1-4B9D-9FCE-900741FC319F}" srcOrd="0" destOrd="0" parTransId="{33AB13EC-3424-482C-B555-FE5BFDC5E920}" sibTransId="{698559A4-EFCF-4BAA-A9A2-BD749F23EF46}"/>
    <dgm:cxn modelId="{241D355B-7A58-4825-A250-C2128444322D}" type="presOf" srcId="{980F5429-FBA1-4B9D-9FCE-900741FC319F}" destId="{C8E328B3-E6D4-4EBC-948B-B9EF4DED9906}" srcOrd="0" destOrd="0" presId="urn:microsoft.com/office/officeart/2005/8/layout/vList5"/>
    <dgm:cxn modelId="{F546DAD4-FDEB-4417-851E-005A3B697C97}" type="presOf" srcId="{A76C45A3-B54E-4F74-938A-395236A44FF0}" destId="{6C11D703-BC5E-4DBD-8909-B57AD3503278}" srcOrd="0" destOrd="0" presId="urn:microsoft.com/office/officeart/2005/8/layout/vList5"/>
    <dgm:cxn modelId="{9689661E-94B9-4F11-97FE-E7225FFEDC23}" srcId="{90EB6555-A814-4CDE-A054-45C7A9666533}" destId="{BA228220-392E-4651-A96F-73E181E43652}" srcOrd="2" destOrd="0" parTransId="{82661690-05A5-426F-BEA0-B84A41250E5A}" sibTransId="{52BB92D8-CA4F-49DC-9CF5-316147512968}"/>
    <dgm:cxn modelId="{C798D0E8-2F1F-4AC7-B390-455F8D364522}" srcId="{0C980B44-DFDF-453A-8EDA-961BF85B9425}" destId="{B3010B37-4E09-4E83-A59B-540128EE3588}" srcOrd="1" destOrd="0" parTransId="{A670ED35-97C2-4044-923A-6EDD974DB54D}" sibTransId="{E5AD613F-4A0B-4948-AADD-24C8834780D6}"/>
    <dgm:cxn modelId="{D92D3C7A-C25F-4585-9B00-38C8A53ABA4B}" type="presOf" srcId="{ACA81829-687C-4C59-9927-2F635464F30E}" destId="{EB017814-59BE-4201-8CC7-5040C4677BAC}" srcOrd="0" destOrd="0" presId="urn:microsoft.com/office/officeart/2005/8/layout/vList5"/>
    <dgm:cxn modelId="{C33BF7B2-B240-4C09-A983-2198AA98FDCE}" type="presOf" srcId="{0C980B44-DFDF-453A-8EDA-961BF85B9425}" destId="{E4E940BE-EDC8-490A-925B-3E7D19FAB8D5}" srcOrd="0" destOrd="0" presId="urn:microsoft.com/office/officeart/2005/8/layout/vList5"/>
    <dgm:cxn modelId="{03E0790A-18B8-414C-A562-3EE14C3FDB93}" srcId="{90EB6555-A814-4CDE-A054-45C7A9666533}" destId="{0C980B44-DFDF-453A-8EDA-961BF85B9425}" srcOrd="1" destOrd="0" parTransId="{1569AF1C-1430-4C53-A9DB-A06CEAE5D3C5}" sibTransId="{4A18396C-A5B5-4FED-987E-79B6E95A84D1}"/>
    <dgm:cxn modelId="{B5594A0C-F976-48C5-8682-455B54CC5F73}" type="presParOf" srcId="{864C6B07-7C78-421F-9F77-03073B4273F6}" destId="{1864B43D-C109-46C2-AC59-5003EA55A367}" srcOrd="0" destOrd="0" presId="urn:microsoft.com/office/officeart/2005/8/layout/vList5"/>
    <dgm:cxn modelId="{8FF5D45E-7DAF-4438-876F-D5180C1D1CE0}" type="presParOf" srcId="{1864B43D-C109-46C2-AC59-5003EA55A367}" destId="{EB017814-59BE-4201-8CC7-5040C4677BAC}" srcOrd="0" destOrd="0" presId="urn:microsoft.com/office/officeart/2005/8/layout/vList5"/>
    <dgm:cxn modelId="{19BDE55E-1A19-4A7B-8657-F84C5FB18A36}" type="presParOf" srcId="{1864B43D-C109-46C2-AC59-5003EA55A367}" destId="{C8E328B3-E6D4-4EBC-948B-B9EF4DED9906}" srcOrd="1" destOrd="0" presId="urn:microsoft.com/office/officeart/2005/8/layout/vList5"/>
    <dgm:cxn modelId="{BC263F02-0F53-4595-8362-81A07AF0135F}" type="presParOf" srcId="{864C6B07-7C78-421F-9F77-03073B4273F6}" destId="{26DB21D0-749D-41E5-B4AE-CF9CDB857B19}" srcOrd="1" destOrd="0" presId="urn:microsoft.com/office/officeart/2005/8/layout/vList5"/>
    <dgm:cxn modelId="{4899E1FD-262D-4151-8BEC-FF48991E1684}" type="presParOf" srcId="{864C6B07-7C78-421F-9F77-03073B4273F6}" destId="{81CA374F-3532-43BE-9231-B8E46150A5EA}" srcOrd="2" destOrd="0" presId="urn:microsoft.com/office/officeart/2005/8/layout/vList5"/>
    <dgm:cxn modelId="{A55A5FC6-8D5A-41D0-BCCC-3A15F8E6C9A8}" type="presParOf" srcId="{81CA374F-3532-43BE-9231-B8E46150A5EA}" destId="{E4E940BE-EDC8-490A-925B-3E7D19FAB8D5}" srcOrd="0" destOrd="0" presId="urn:microsoft.com/office/officeart/2005/8/layout/vList5"/>
    <dgm:cxn modelId="{093B89D8-AE37-4AE5-84FC-78DA74370583}" type="presParOf" srcId="{81CA374F-3532-43BE-9231-B8E46150A5EA}" destId="{B3F6431F-70CE-42B6-B58C-F816A4CD45F1}" srcOrd="1" destOrd="0" presId="urn:microsoft.com/office/officeart/2005/8/layout/vList5"/>
    <dgm:cxn modelId="{3BF1D98E-50AB-4D45-AC7F-007DCEB86B54}" type="presParOf" srcId="{864C6B07-7C78-421F-9F77-03073B4273F6}" destId="{7EDF4D00-5AE3-46AA-8D21-2C368559A7DF}" srcOrd="3" destOrd="0" presId="urn:microsoft.com/office/officeart/2005/8/layout/vList5"/>
    <dgm:cxn modelId="{A8044F6C-F7CB-4736-ACC3-C65E82A40DEE}" type="presParOf" srcId="{864C6B07-7C78-421F-9F77-03073B4273F6}" destId="{B725F358-5149-42CE-B451-524A59BF4CBE}" srcOrd="4" destOrd="0" presId="urn:microsoft.com/office/officeart/2005/8/layout/vList5"/>
    <dgm:cxn modelId="{3F6CCC98-5F19-4DC2-8AC8-7261C4821A25}" type="presParOf" srcId="{B725F358-5149-42CE-B451-524A59BF4CBE}" destId="{37090ED0-44FF-42E3-9210-F23B16B922CB}" srcOrd="0" destOrd="0" presId="urn:microsoft.com/office/officeart/2005/8/layout/vList5"/>
    <dgm:cxn modelId="{2A804673-51BF-416A-8AD9-5B45231BA152}" type="presParOf" srcId="{B725F358-5149-42CE-B451-524A59BF4CBE}" destId="{6C11D703-BC5E-4DBD-8909-B57AD350327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EB6555-A814-4CDE-A054-45C7A9666533}"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ACA81829-687C-4C59-9927-2F635464F30E}">
      <dgm:prSet phldrT="[Text]" custT="1"/>
      <dgm:spPr/>
      <dgm:t>
        <a:bodyPr/>
        <a:lstStyle/>
        <a:p>
          <a:r>
            <a:rPr lang="en-US" sz="1600" b="1" dirty="0" smtClean="0"/>
            <a:t>Proposal 1</a:t>
          </a:r>
          <a:endParaRPr lang="en-US" sz="1600" b="1" dirty="0"/>
        </a:p>
      </dgm:t>
    </dgm:pt>
    <dgm:pt modelId="{EB31645A-DAB2-4317-BB93-5432801000A1}" type="parTrans" cxnId="{84DCCD20-8F9D-4F89-885F-E283CD6BAA6B}">
      <dgm:prSet/>
      <dgm:spPr/>
      <dgm:t>
        <a:bodyPr/>
        <a:lstStyle/>
        <a:p>
          <a:endParaRPr lang="en-US"/>
        </a:p>
      </dgm:t>
    </dgm:pt>
    <dgm:pt modelId="{9D1721CD-9DE6-4FAD-BE06-079759B4011F}" type="sibTrans" cxnId="{84DCCD20-8F9D-4F89-885F-E283CD6BAA6B}">
      <dgm:prSet/>
      <dgm:spPr/>
      <dgm:t>
        <a:bodyPr/>
        <a:lstStyle/>
        <a:p>
          <a:endParaRPr lang="en-US"/>
        </a:p>
      </dgm:t>
    </dgm:pt>
    <dgm:pt modelId="{980F5429-FBA1-4B9D-9FCE-900741FC319F}">
      <dgm:prSet phldrT="[Text]" custT="1"/>
      <dgm:spPr/>
      <dgm:t>
        <a:bodyPr/>
        <a:lstStyle/>
        <a:p>
          <a:endParaRPr lang="en-US" sz="1600" dirty="0"/>
        </a:p>
      </dgm:t>
    </dgm:pt>
    <dgm:pt modelId="{33AB13EC-3424-482C-B555-FE5BFDC5E920}" type="parTrans" cxnId="{80350EAF-D502-4ABD-A723-70F96274E00E}">
      <dgm:prSet/>
      <dgm:spPr/>
      <dgm:t>
        <a:bodyPr/>
        <a:lstStyle/>
        <a:p>
          <a:endParaRPr lang="en-US"/>
        </a:p>
      </dgm:t>
    </dgm:pt>
    <dgm:pt modelId="{698559A4-EFCF-4BAA-A9A2-BD749F23EF46}" type="sibTrans" cxnId="{80350EAF-D502-4ABD-A723-70F96274E00E}">
      <dgm:prSet/>
      <dgm:spPr/>
      <dgm:t>
        <a:bodyPr/>
        <a:lstStyle/>
        <a:p>
          <a:endParaRPr lang="en-US"/>
        </a:p>
      </dgm:t>
    </dgm:pt>
    <dgm:pt modelId="{0C980B44-DFDF-453A-8EDA-961BF85B9425}">
      <dgm:prSet phldrT="[Text]" custT="1"/>
      <dgm:spPr/>
      <dgm:t>
        <a:bodyPr/>
        <a:lstStyle/>
        <a:p>
          <a:r>
            <a:rPr lang="en-US" sz="1600" b="1" dirty="0" smtClean="0"/>
            <a:t>Proposal 2</a:t>
          </a:r>
          <a:endParaRPr lang="en-US" sz="1600" b="1" dirty="0"/>
        </a:p>
      </dgm:t>
    </dgm:pt>
    <dgm:pt modelId="{1569AF1C-1430-4C53-A9DB-A06CEAE5D3C5}" type="parTrans" cxnId="{03E0790A-18B8-414C-A562-3EE14C3FDB93}">
      <dgm:prSet/>
      <dgm:spPr/>
      <dgm:t>
        <a:bodyPr/>
        <a:lstStyle/>
        <a:p>
          <a:endParaRPr lang="en-US"/>
        </a:p>
      </dgm:t>
    </dgm:pt>
    <dgm:pt modelId="{4A18396C-A5B5-4FED-987E-79B6E95A84D1}" type="sibTrans" cxnId="{03E0790A-18B8-414C-A562-3EE14C3FDB93}">
      <dgm:prSet/>
      <dgm:spPr/>
      <dgm:t>
        <a:bodyPr/>
        <a:lstStyle/>
        <a:p>
          <a:endParaRPr lang="en-US"/>
        </a:p>
      </dgm:t>
    </dgm:pt>
    <dgm:pt modelId="{430196C3-308B-4A55-9358-640E07BB3472}">
      <dgm:prSet phldrT="[Text]" custT="1"/>
      <dgm:spPr/>
      <dgm:t>
        <a:bodyPr/>
        <a:lstStyle/>
        <a:p>
          <a:endParaRPr lang="en-US" sz="1600" dirty="0"/>
        </a:p>
      </dgm:t>
    </dgm:pt>
    <dgm:pt modelId="{490D06C9-212D-422E-AA8F-0B322B8C835F}" type="parTrans" cxnId="{BFF4410E-79CE-48A8-BF3C-E8367495D652}">
      <dgm:prSet/>
      <dgm:spPr/>
      <dgm:t>
        <a:bodyPr/>
        <a:lstStyle/>
        <a:p>
          <a:endParaRPr lang="en-US"/>
        </a:p>
      </dgm:t>
    </dgm:pt>
    <dgm:pt modelId="{8F851394-104C-469A-9B26-B138BCDFC09C}" type="sibTrans" cxnId="{BFF4410E-79CE-48A8-BF3C-E8367495D652}">
      <dgm:prSet/>
      <dgm:spPr/>
      <dgm:t>
        <a:bodyPr/>
        <a:lstStyle/>
        <a:p>
          <a:endParaRPr lang="en-US"/>
        </a:p>
      </dgm:t>
    </dgm:pt>
    <dgm:pt modelId="{BA228220-392E-4651-A96F-73E181E43652}">
      <dgm:prSet phldrT="[Text]" custT="1"/>
      <dgm:spPr/>
      <dgm:t>
        <a:bodyPr/>
        <a:lstStyle/>
        <a:p>
          <a:r>
            <a:rPr lang="en-US" sz="1600" b="1" dirty="0" smtClean="0"/>
            <a:t>Proposal 3</a:t>
          </a:r>
          <a:endParaRPr lang="en-US" sz="1600" b="1" dirty="0"/>
        </a:p>
      </dgm:t>
    </dgm:pt>
    <dgm:pt modelId="{82661690-05A5-426F-BEA0-B84A41250E5A}" type="parTrans" cxnId="{9689661E-94B9-4F11-97FE-E7225FFEDC23}">
      <dgm:prSet/>
      <dgm:spPr/>
      <dgm:t>
        <a:bodyPr/>
        <a:lstStyle/>
        <a:p>
          <a:endParaRPr lang="en-US"/>
        </a:p>
      </dgm:t>
    </dgm:pt>
    <dgm:pt modelId="{52BB92D8-CA4F-49DC-9CF5-316147512968}" type="sibTrans" cxnId="{9689661E-94B9-4F11-97FE-E7225FFEDC23}">
      <dgm:prSet/>
      <dgm:spPr/>
      <dgm:t>
        <a:bodyPr/>
        <a:lstStyle/>
        <a:p>
          <a:endParaRPr lang="en-US"/>
        </a:p>
      </dgm:t>
    </dgm:pt>
    <dgm:pt modelId="{A76C45A3-B54E-4F74-938A-395236A44FF0}">
      <dgm:prSet phldrT="[Text]" custT="1"/>
      <dgm:spPr/>
      <dgm:t>
        <a:bodyPr/>
        <a:lstStyle/>
        <a:p>
          <a:r>
            <a:rPr lang="en-US" sz="2400" dirty="0" smtClean="0"/>
            <a:t>We will develop extensive training and outreach services to strengthen information literacy skills across all sectors of society.  Extensive needs assessment, targeted marketing, and the design of effective learning/training environments will be continuously improved based upon feedback and assessment measurements.  Research from human information behavior will be put into practice to address the diverse nature of citizens and their information needs.  </a:t>
          </a:r>
          <a:endParaRPr lang="en-US" sz="2400" dirty="0"/>
        </a:p>
      </dgm:t>
    </dgm:pt>
    <dgm:pt modelId="{C8C1BC2D-6D81-4984-BDC6-A3127B4572EE}" type="parTrans" cxnId="{2518A268-2070-416A-B61F-D7A311C5B042}">
      <dgm:prSet/>
      <dgm:spPr/>
      <dgm:t>
        <a:bodyPr/>
        <a:lstStyle/>
        <a:p>
          <a:endParaRPr lang="en-US"/>
        </a:p>
      </dgm:t>
    </dgm:pt>
    <dgm:pt modelId="{9A1EB62F-FE39-4209-98BC-0C24D8634832}" type="sibTrans" cxnId="{2518A268-2070-416A-B61F-D7A311C5B042}">
      <dgm:prSet/>
      <dgm:spPr/>
      <dgm:t>
        <a:bodyPr/>
        <a:lstStyle/>
        <a:p>
          <a:endParaRPr lang="en-US"/>
        </a:p>
      </dgm:t>
    </dgm:pt>
    <dgm:pt modelId="{E674DCC3-832F-45C5-8C7E-6A6B505C2CBD}">
      <dgm:prSet phldrT="[Text]" custT="1"/>
      <dgm:spPr/>
      <dgm:t>
        <a:bodyPr/>
        <a:lstStyle/>
        <a:p>
          <a:r>
            <a:rPr lang="en-US" sz="2400" dirty="0" smtClean="0"/>
            <a:t>Our aim is to teach citizens how to effectively utilize existing information systems.  </a:t>
          </a:r>
          <a:endParaRPr lang="en-US" sz="2400" dirty="0"/>
        </a:p>
      </dgm:t>
    </dgm:pt>
    <dgm:pt modelId="{20157EFB-906E-482C-8F59-F5C0376C0A97}" type="parTrans" cxnId="{7864CECF-5E26-42EC-AFE5-F7F5B4C82A89}">
      <dgm:prSet/>
      <dgm:spPr/>
    </dgm:pt>
    <dgm:pt modelId="{F487A7C7-F00E-4F42-B591-0E4506030A70}" type="sibTrans" cxnId="{7864CECF-5E26-42EC-AFE5-F7F5B4C82A89}">
      <dgm:prSet/>
      <dgm:spPr/>
    </dgm:pt>
    <dgm:pt modelId="{864C6B07-7C78-421F-9F77-03073B4273F6}" type="pres">
      <dgm:prSet presAssocID="{90EB6555-A814-4CDE-A054-45C7A9666533}" presName="Name0" presStyleCnt="0">
        <dgm:presLayoutVars>
          <dgm:dir/>
          <dgm:animLvl val="lvl"/>
          <dgm:resizeHandles val="exact"/>
        </dgm:presLayoutVars>
      </dgm:prSet>
      <dgm:spPr/>
      <dgm:t>
        <a:bodyPr/>
        <a:lstStyle/>
        <a:p>
          <a:endParaRPr lang="en-US"/>
        </a:p>
      </dgm:t>
    </dgm:pt>
    <dgm:pt modelId="{1864B43D-C109-46C2-AC59-5003EA55A367}" type="pres">
      <dgm:prSet presAssocID="{ACA81829-687C-4C59-9927-2F635464F30E}" presName="linNode" presStyleCnt="0"/>
      <dgm:spPr/>
    </dgm:pt>
    <dgm:pt modelId="{EB017814-59BE-4201-8CC7-5040C4677BAC}" type="pres">
      <dgm:prSet presAssocID="{ACA81829-687C-4C59-9927-2F635464F30E}" presName="parentText" presStyleLbl="node1" presStyleIdx="0" presStyleCnt="3" custScaleX="39919" custScaleY="18193" custLinFactNeighborX="-15428" custLinFactNeighborY="-2091">
        <dgm:presLayoutVars>
          <dgm:chMax val="1"/>
          <dgm:bulletEnabled val="1"/>
        </dgm:presLayoutVars>
      </dgm:prSet>
      <dgm:spPr/>
      <dgm:t>
        <a:bodyPr/>
        <a:lstStyle/>
        <a:p>
          <a:endParaRPr lang="en-US"/>
        </a:p>
      </dgm:t>
    </dgm:pt>
    <dgm:pt modelId="{C8E328B3-E6D4-4EBC-948B-B9EF4DED9906}" type="pres">
      <dgm:prSet presAssocID="{ACA81829-687C-4C59-9927-2F635464F30E}" presName="descendantText" presStyleLbl="alignAccFollowNode1" presStyleIdx="0" presStyleCnt="3" custScaleX="131611" custScaleY="21024">
        <dgm:presLayoutVars>
          <dgm:bulletEnabled val="1"/>
        </dgm:presLayoutVars>
      </dgm:prSet>
      <dgm:spPr/>
      <dgm:t>
        <a:bodyPr/>
        <a:lstStyle/>
        <a:p>
          <a:endParaRPr lang="en-US"/>
        </a:p>
      </dgm:t>
    </dgm:pt>
    <dgm:pt modelId="{26DB21D0-749D-41E5-B4AE-CF9CDB857B19}" type="pres">
      <dgm:prSet presAssocID="{9D1721CD-9DE6-4FAD-BE06-079759B4011F}" presName="sp" presStyleCnt="0"/>
      <dgm:spPr/>
    </dgm:pt>
    <dgm:pt modelId="{81CA374F-3532-43BE-9231-B8E46150A5EA}" type="pres">
      <dgm:prSet presAssocID="{0C980B44-DFDF-453A-8EDA-961BF85B9425}" presName="linNode" presStyleCnt="0"/>
      <dgm:spPr/>
    </dgm:pt>
    <dgm:pt modelId="{E4E940BE-EDC8-490A-925B-3E7D19FAB8D5}" type="pres">
      <dgm:prSet presAssocID="{0C980B44-DFDF-453A-8EDA-961BF85B9425}" presName="parentText" presStyleLbl="node1" presStyleIdx="1" presStyleCnt="3" custScaleX="39919" custScaleY="18193" custLinFactNeighborX="-15428" custLinFactNeighborY="-2091">
        <dgm:presLayoutVars>
          <dgm:chMax val="1"/>
          <dgm:bulletEnabled val="1"/>
        </dgm:presLayoutVars>
      </dgm:prSet>
      <dgm:spPr/>
      <dgm:t>
        <a:bodyPr/>
        <a:lstStyle/>
        <a:p>
          <a:endParaRPr lang="en-US"/>
        </a:p>
      </dgm:t>
    </dgm:pt>
    <dgm:pt modelId="{B3F6431F-70CE-42B6-B58C-F816A4CD45F1}" type="pres">
      <dgm:prSet presAssocID="{0C980B44-DFDF-453A-8EDA-961BF85B9425}" presName="descendantText" presStyleLbl="alignAccFollowNode1" presStyleIdx="1" presStyleCnt="3" custScaleX="131611" custScaleY="22332">
        <dgm:presLayoutVars>
          <dgm:bulletEnabled val="1"/>
        </dgm:presLayoutVars>
      </dgm:prSet>
      <dgm:spPr/>
      <dgm:t>
        <a:bodyPr/>
        <a:lstStyle/>
        <a:p>
          <a:endParaRPr lang="en-US"/>
        </a:p>
      </dgm:t>
    </dgm:pt>
    <dgm:pt modelId="{7EDF4D00-5AE3-46AA-8D21-2C368559A7DF}" type="pres">
      <dgm:prSet presAssocID="{4A18396C-A5B5-4FED-987E-79B6E95A84D1}" presName="sp" presStyleCnt="0"/>
      <dgm:spPr/>
    </dgm:pt>
    <dgm:pt modelId="{B725F358-5149-42CE-B451-524A59BF4CBE}" type="pres">
      <dgm:prSet presAssocID="{BA228220-392E-4651-A96F-73E181E43652}" presName="linNode" presStyleCnt="0"/>
      <dgm:spPr/>
    </dgm:pt>
    <dgm:pt modelId="{37090ED0-44FF-42E3-9210-F23B16B922CB}" type="pres">
      <dgm:prSet presAssocID="{BA228220-392E-4651-A96F-73E181E43652}" presName="parentText" presStyleLbl="node1" presStyleIdx="2" presStyleCnt="3" custScaleX="39919" custLinFactNeighborX="-15428" custLinFactNeighborY="-2091">
        <dgm:presLayoutVars>
          <dgm:chMax val="1"/>
          <dgm:bulletEnabled val="1"/>
        </dgm:presLayoutVars>
      </dgm:prSet>
      <dgm:spPr/>
      <dgm:t>
        <a:bodyPr/>
        <a:lstStyle/>
        <a:p>
          <a:endParaRPr lang="en-US"/>
        </a:p>
      </dgm:t>
    </dgm:pt>
    <dgm:pt modelId="{6C11D703-BC5E-4DBD-8909-B57AD3503278}" type="pres">
      <dgm:prSet presAssocID="{BA228220-392E-4651-A96F-73E181E43652}" presName="descendantText" presStyleLbl="alignAccFollowNode1" presStyleIdx="2" presStyleCnt="3" custScaleX="131611" custScaleY="120114">
        <dgm:presLayoutVars>
          <dgm:bulletEnabled val="1"/>
        </dgm:presLayoutVars>
      </dgm:prSet>
      <dgm:spPr/>
      <dgm:t>
        <a:bodyPr/>
        <a:lstStyle/>
        <a:p>
          <a:endParaRPr lang="en-US"/>
        </a:p>
      </dgm:t>
    </dgm:pt>
  </dgm:ptLst>
  <dgm:cxnLst>
    <dgm:cxn modelId="{51BA8F6A-9F9A-4048-8A71-F574A148136C}" type="presOf" srcId="{ACA81829-687C-4C59-9927-2F635464F30E}" destId="{EB017814-59BE-4201-8CC7-5040C4677BAC}" srcOrd="0" destOrd="0" presId="urn:microsoft.com/office/officeart/2005/8/layout/vList5"/>
    <dgm:cxn modelId="{4D07F70A-84C1-4C18-8910-96FE76C8D5F3}" type="presOf" srcId="{A76C45A3-B54E-4F74-938A-395236A44FF0}" destId="{6C11D703-BC5E-4DBD-8909-B57AD3503278}" srcOrd="0" destOrd="0" presId="urn:microsoft.com/office/officeart/2005/8/layout/vList5"/>
    <dgm:cxn modelId="{84DCCD20-8F9D-4F89-885F-E283CD6BAA6B}" srcId="{90EB6555-A814-4CDE-A054-45C7A9666533}" destId="{ACA81829-687C-4C59-9927-2F635464F30E}" srcOrd="0" destOrd="0" parTransId="{EB31645A-DAB2-4317-BB93-5432801000A1}" sibTransId="{9D1721CD-9DE6-4FAD-BE06-079759B4011F}"/>
    <dgm:cxn modelId="{7864CECF-5E26-42EC-AFE5-F7F5B4C82A89}" srcId="{BA228220-392E-4651-A96F-73E181E43652}" destId="{E674DCC3-832F-45C5-8C7E-6A6B505C2CBD}" srcOrd="1" destOrd="0" parTransId="{20157EFB-906E-482C-8F59-F5C0376C0A97}" sibTransId="{F487A7C7-F00E-4F42-B591-0E4506030A70}"/>
    <dgm:cxn modelId="{2518A268-2070-416A-B61F-D7A311C5B042}" srcId="{BA228220-392E-4651-A96F-73E181E43652}" destId="{A76C45A3-B54E-4F74-938A-395236A44FF0}" srcOrd="0" destOrd="0" parTransId="{C8C1BC2D-6D81-4984-BDC6-A3127B4572EE}" sibTransId="{9A1EB62F-FE39-4209-98BC-0C24D8634832}"/>
    <dgm:cxn modelId="{001A4605-AD8F-465B-BE07-63C97EBE3CD9}" type="presOf" srcId="{BA228220-392E-4651-A96F-73E181E43652}" destId="{37090ED0-44FF-42E3-9210-F23B16B922CB}" srcOrd="0" destOrd="0" presId="urn:microsoft.com/office/officeart/2005/8/layout/vList5"/>
    <dgm:cxn modelId="{79D1DAEE-DFD9-422E-9656-90CFAB3FB753}" type="presOf" srcId="{0C980B44-DFDF-453A-8EDA-961BF85B9425}" destId="{E4E940BE-EDC8-490A-925B-3E7D19FAB8D5}" srcOrd="0" destOrd="0" presId="urn:microsoft.com/office/officeart/2005/8/layout/vList5"/>
    <dgm:cxn modelId="{FB0964D5-8076-42A0-B35B-F3425CA1A32F}" type="presOf" srcId="{90EB6555-A814-4CDE-A054-45C7A9666533}" destId="{864C6B07-7C78-421F-9F77-03073B4273F6}" srcOrd="0" destOrd="0" presId="urn:microsoft.com/office/officeart/2005/8/layout/vList5"/>
    <dgm:cxn modelId="{BFF4410E-79CE-48A8-BF3C-E8367495D652}" srcId="{0C980B44-DFDF-453A-8EDA-961BF85B9425}" destId="{430196C3-308B-4A55-9358-640E07BB3472}" srcOrd="0" destOrd="0" parTransId="{490D06C9-212D-422E-AA8F-0B322B8C835F}" sibTransId="{8F851394-104C-469A-9B26-B138BCDFC09C}"/>
    <dgm:cxn modelId="{FC9B8E44-B4BB-4EE7-9BDC-E9DAF75082D3}" type="presOf" srcId="{E674DCC3-832F-45C5-8C7E-6A6B505C2CBD}" destId="{6C11D703-BC5E-4DBD-8909-B57AD3503278}" srcOrd="0" destOrd="1" presId="urn:microsoft.com/office/officeart/2005/8/layout/vList5"/>
    <dgm:cxn modelId="{80350EAF-D502-4ABD-A723-70F96274E00E}" srcId="{ACA81829-687C-4C59-9927-2F635464F30E}" destId="{980F5429-FBA1-4B9D-9FCE-900741FC319F}" srcOrd="0" destOrd="0" parTransId="{33AB13EC-3424-482C-B555-FE5BFDC5E920}" sibTransId="{698559A4-EFCF-4BAA-A9A2-BD749F23EF46}"/>
    <dgm:cxn modelId="{9DF7B435-7462-4891-AAD2-163E5B7E480A}" type="presOf" srcId="{430196C3-308B-4A55-9358-640E07BB3472}" destId="{B3F6431F-70CE-42B6-B58C-F816A4CD45F1}" srcOrd="0" destOrd="0" presId="urn:microsoft.com/office/officeart/2005/8/layout/vList5"/>
    <dgm:cxn modelId="{DD4F2D6E-78DE-42D1-AF5C-B01E1C5C5EC6}" type="presOf" srcId="{980F5429-FBA1-4B9D-9FCE-900741FC319F}" destId="{C8E328B3-E6D4-4EBC-948B-B9EF4DED9906}" srcOrd="0" destOrd="0" presId="urn:microsoft.com/office/officeart/2005/8/layout/vList5"/>
    <dgm:cxn modelId="{9689661E-94B9-4F11-97FE-E7225FFEDC23}" srcId="{90EB6555-A814-4CDE-A054-45C7A9666533}" destId="{BA228220-392E-4651-A96F-73E181E43652}" srcOrd="2" destOrd="0" parTransId="{82661690-05A5-426F-BEA0-B84A41250E5A}" sibTransId="{52BB92D8-CA4F-49DC-9CF5-316147512968}"/>
    <dgm:cxn modelId="{03E0790A-18B8-414C-A562-3EE14C3FDB93}" srcId="{90EB6555-A814-4CDE-A054-45C7A9666533}" destId="{0C980B44-DFDF-453A-8EDA-961BF85B9425}" srcOrd="1" destOrd="0" parTransId="{1569AF1C-1430-4C53-A9DB-A06CEAE5D3C5}" sibTransId="{4A18396C-A5B5-4FED-987E-79B6E95A84D1}"/>
    <dgm:cxn modelId="{CCA6BAA6-47DB-4DEB-88C9-4A257545E072}" type="presParOf" srcId="{864C6B07-7C78-421F-9F77-03073B4273F6}" destId="{1864B43D-C109-46C2-AC59-5003EA55A367}" srcOrd="0" destOrd="0" presId="urn:microsoft.com/office/officeart/2005/8/layout/vList5"/>
    <dgm:cxn modelId="{C2A91336-03C8-4DB5-848A-B33DE7921FE6}" type="presParOf" srcId="{1864B43D-C109-46C2-AC59-5003EA55A367}" destId="{EB017814-59BE-4201-8CC7-5040C4677BAC}" srcOrd="0" destOrd="0" presId="urn:microsoft.com/office/officeart/2005/8/layout/vList5"/>
    <dgm:cxn modelId="{6DC2D361-1A5B-495B-941D-9DB073B3CE8F}" type="presParOf" srcId="{1864B43D-C109-46C2-AC59-5003EA55A367}" destId="{C8E328B3-E6D4-4EBC-948B-B9EF4DED9906}" srcOrd="1" destOrd="0" presId="urn:microsoft.com/office/officeart/2005/8/layout/vList5"/>
    <dgm:cxn modelId="{51E100DB-BC00-42B0-97EA-5552FC37E4C6}" type="presParOf" srcId="{864C6B07-7C78-421F-9F77-03073B4273F6}" destId="{26DB21D0-749D-41E5-B4AE-CF9CDB857B19}" srcOrd="1" destOrd="0" presId="urn:microsoft.com/office/officeart/2005/8/layout/vList5"/>
    <dgm:cxn modelId="{341731C6-0658-4C67-A256-37D192A6322E}" type="presParOf" srcId="{864C6B07-7C78-421F-9F77-03073B4273F6}" destId="{81CA374F-3532-43BE-9231-B8E46150A5EA}" srcOrd="2" destOrd="0" presId="urn:microsoft.com/office/officeart/2005/8/layout/vList5"/>
    <dgm:cxn modelId="{F6305B1F-4809-4812-9746-7F5FF24F797A}" type="presParOf" srcId="{81CA374F-3532-43BE-9231-B8E46150A5EA}" destId="{E4E940BE-EDC8-490A-925B-3E7D19FAB8D5}" srcOrd="0" destOrd="0" presId="urn:microsoft.com/office/officeart/2005/8/layout/vList5"/>
    <dgm:cxn modelId="{570F1B77-164B-4BB2-9236-DF8BA4BC8253}" type="presParOf" srcId="{81CA374F-3532-43BE-9231-B8E46150A5EA}" destId="{B3F6431F-70CE-42B6-B58C-F816A4CD45F1}" srcOrd="1" destOrd="0" presId="urn:microsoft.com/office/officeart/2005/8/layout/vList5"/>
    <dgm:cxn modelId="{508065A8-695A-4A64-AF5A-B527A9C28929}" type="presParOf" srcId="{864C6B07-7C78-421F-9F77-03073B4273F6}" destId="{7EDF4D00-5AE3-46AA-8D21-2C368559A7DF}" srcOrd="3" destOrd="0" presId="urn:microsoft.com/office/officeart/2005/8/layout/vList5"/>
    <dgm:cxn modelId="{AA99D230-532A-428E-8975-A106C9D9ABC1}" type="presParOf" srcId="{864C6B07-7C78-421F-9F77-03073B4273F6}" destId="{B725F358-5149-42CE-B451-524A59BF4CBE}" srcOrd="4" destOrd="0" presId="urn:microsoft.com/office/officeart/2005/8/layout/vList5"/>
    <dgm:cxn modelId="{6FE7234C-BC43-47CB-A7F5-7284268A320A}" type="presParOf" srcId="{B725F358-5149-42CE-B451-524A59BF4CBE}" destId="{37090ED0-44FF-42E3-9210-F23B16B922CB}" srcOrd="0" destOrd="0" presId="urn:microsoft.com/office/officeart/2005/8/layout/vList5"/>
    <dgm:cxn modelId="{1283A5A9-B39C-4BA7-85EE-EF216BCDFA6E}" type="presParOf" srcId="{B725F358-5149-42CE-B451-524A59BF4CBE}" destId="{6C11D703-BC5E-4DBD-8909-B57AD350327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EB6555-A814-4CDE-A054-45C7A9666533}"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ACA81829-687C-4C59-9927-2F635464F30E}">
      <dgm:prSet phldrT="[Text]" custT="1"/>
      <dgm:spPr/>
      <dgm:t>
        <a:bodyPr/>
        <a:lstStyle/>
        <a:p>
          <a:r>
            <a:rPr lang="en-US" sz="1600" b="1" dirty="0" smtClean="0"/>
            <a:t>Proposal 1</a:t>
          </a:r>
          <a:endParaRPr lang="en-US" sz="1600" b="1" dirty="0"/>
        </a:p>
      </dgm:t>
    </dgm:pt>
    <dgm:pt modelId="{EB31645A-DAB2-4317-BB93-5432801000A1}" type="parTrans" cxnId="{84DCCD20-8F9D-4F89-885F-E283CD6BAA6B}">
      <dgm:prSet/>
      <dgm:spPr/>
      <dgm:t>
        <a:bodyPr/>
        <a:lstStyle/>
        <a:p>
          <a:endParaRPr lang="en-US"/>
        </a:p>
      </dgm:t>
    </dgm:pt>
    <dgm:pt modelId="{9D1721CD-9DE6-4FAD-BE06-079759B4011F}" type="sibTrans" cxnId="{84DCCD20-8F9D-4F89-885F-E283CD6BAA6B}">
      <dgm:prSet/>
      <dgm:spPr/>
      <dgm:t>
        <a:bodyPr/>
        <a:lstStyle/>
        <a:p>
          <a:endParaRPr lang="en-US"/>
        </a:p>
      </dgm:t>
    </dgm:pt>
    <dgm:pt modelId="{0C980B44-DFDF-453A-8EDA-961BF85B9425}">
      <dgm:prSet phldrT="[Text]" custT="1"/>
      <dgm:spPr/>
      <dgm:t>
        <a:bodyPr/>
        <a:lstStyle/>
        <a:p>
          <a:r>
            <a:rPr lang="en-US" sz="1600" b="1" dirty="0" smtClean="0"/>
            <a:t>Proposal 2</a:t>
          </a:r>
          <a:endParaRPr lang="en-US" sz="1600" b="1" dirty="0"/>
        </a:p>
      </dgm:t>
    </dgm:pt>
    <dgm:pt modelId="{1569AF1C-1430-4C53-A9DB-A06CEAE5D3C5}" type="parTrans" cxnId="{03E0790A-18B8-414C-A562-3EE14C3FDB93}">
      <dgm:prSet/>
      <dgm:spPr/>
      <dgm:t>
        <a:bodyPr/>
        <a:lstStyle/>
        <a:p>
          <a:endParaRPr lang="en-US"/>
        </a:p>
      </dgm:t>
    </dgm:pt>
    <dgm:pt modelId="{4A18396C-A5B5-4FED-987E-79B6E95A84D1}" type="sibTrans" cxnId="{03E0790A-18B8-414C-A562-3EE14C3FDB93}">
      <dgm:prSet/>
      <dgm:spPr/>
      <dgm:t>
        <a:bodyPr/>
        <a:lstStyle/>
        <a:p>
          <a:endParaRPr lang="en-US"/>
        </a:p>
      </dgm:t>
    </dgm:pt>
    <dgm:pt modelId="{430196C3-308B-4A55-9358-640E07BB3472}">
      <dgm:prSet phldrT="[Text]" custT="1"/>
      <dgm:spPr/>
      <dgm:t>
        <a:bodyPr/>
        <a:lstStyle/>
        <a:p>
          <a:r>
            <a:rPr lang="en-US" sz="2800" dirty="0" smtClean="0"/>
            <a:t>Our aim is to match citizens with the best information through personal consultation with information professionals. </a:t>
          </a:r>
          <a:endParaRPr lang="en-US" sz="2800" dirty="0"/>
        </a:p>
      </dgm:t>
    </dgm:pt>
    <dgm:pt modelId="{490D06C9-212D-422E-AA8F-0B322B8C835F}" type="parTrans" cxnId="{BFF4410E-79CE-48A8-BF3C-E8367495D652}">
      <dgm:prSet/>
      <dgm:spPr/>
      <dgm:t>
        <a:bodyPr/>
        <a:lstStyle/>
        <a:p>
          <a:endParaRPr lang="en-US"/>
        </a:p>
      </dgm:t>
    </dgm:pt>
    <dgm:pt modelId="{8F851394-104C-469A-9B26-B138BCDFC09C}" type="sibTrans" cxnId="{BFF4410E-79CE-48A8-BF3C-E8367495D652}">
      <dgm:prSet/>
      <dgm:spPr/>
      <dgm:t>
        <a:bodyPr/>
        <a:lstStyle/>
        <a:p>
          <a:endParaRPr lang="en-US"/>
        </a:p>
      </dgm:t>
    </dgm:pt>
    <dgm:pt modelId="{BA228220-392E-4651-A96F-73E181E43652}">
      <dgm:prSet phldrT="[Text]" custT="1"/>
      <dgm:spPr/>
      <dgm:t>
        <a:bodyPr/>
        <a:lstStyle/>
        <a:p>
          <a:r>
            <a:rPr lang="en-US" sz="1600" b="1" dirty="0" smtClean="0"/>
            <a:t>Proposal 3</a:t>
          </a:r>
          <a:endParaRPr lang="en-US" sz="1600" b="1" dirty="0"/>
        </a:p>
      </dgm:t>
    </dgm:pt>
    <dgm:pt modelId="{82661690-05A5-426F-BEA0-B84A41250E5A}" type="parTrans" cxnId="{9689661E-94B9-4F11-97FE-E7225FFEDC23}">
      <dgm:prSet/>
      <dgm:spPr/>
      <dgm:t>
        <a:bodyPr/>
        <a:lstStyle/>
        <a:p>
          <a:endParaRPr lang="en-US"/>
        </a:p>
      </dgm:t>
    </dgm:pt>
    <dgm:pt modelId="{52BB92D8-CA4F-49DC-9CF5-316147512968}" type="sibTrans" cxnId="{9689661E-94B9-4F11-97FE-E7225FFEDC23}">
      <dgm:prSet/>
      <dgm:spPr/>
      <dgm:t>
        <a:bodyPr/>
        <a:lstStyle/>
        <a:p>
          <a:endParaRPr lang="en-US"/>
        </a:p>
      </dgm:t>
    </dgm:pt>
    <dgm:pt modelId="{E674DCC3-832F-45C5-8C7E-6A6B505C2CBD}">
      <dgm:prSet phldrT="[Text]" custT="1"/>
      <dgm:spPr/>
      <dgm:t>
        <a:bodyPr/>
        <a:lstStyle/>
        <a:p>
          <a:r>
            <a:rPr lang="en-US" sz="2800" dirty="0" smtClean="0"/>
            <a:t>Our aim is to teach citizens how to effectively utilize existing information systems through extensive training.  </a:t>
          </a:r>
          <a:endParaRPr lang="en-US" sz="2800" dirty="0"/>
        </a:p>
      </dgm:t>
    </dgm:pt>
    <dgm:pt modelId="{20157EFB-906E-482C-8F59-F5C0376C0A97}" type="parTrans" cxnId="{7864CECF-5E26-42EC-AFE5-F7F5B4C82A89}">
      <dgm:prSet/>
      <dgm:spPr/>
      <dgm:t>
        <a:bodyPr/>
        <a:lstStyle/>
        <a:p>
          <a:endParaRPr lang="en-US"/>
        </a:p>
      </dgm:t>
    </dgm:pt>
    <dgm:pt modelId="{F487A7C7-F00E-4F42-B591-0E4506030A70}" type="sibTrans" cxnId="{7864CECF-5E26-42EC-AFE5-F7F5B4C82A89}">
      <dgm:prSet/>
      <dgm:spPr/>
      <dgm:t>
        <a:bodyPr/>
        <a:lstStyle/>
        <a:p>
          <a:endParaRPr lang="en-US"/>
        </a:p>
      </dgm:t>
    </dgm:pt>
    <dgm:pt modelId="{980F5429-FBA1-4B9D-9FCE-900741FC319F}">
      <dgm:prSet phldrT="[Text]" custT="1"/>
      <dgm:spPr/>
      <dgm:t>
        <a:bodyPr/>
        <a:lstStyle/>
        <a:p>
          <a:r>
            <a:rPr lang="en-US" sz="2800" dirty="0" smtClean="0"/>
            <a:t>Our aim is to remove all barriers to information through an improved systems approach.  </a:t>
          </a:r>
          <a:endParaRPr lang="en-US" sz="1400" dirty="0"/>
        </a:p>
      </dgm:t>
    </dgm:pt>
    <dgm:pt modelId="{698559A4-EFCF-4BAA-A9A2-BD749F23EF46}" type="sibTrans" cxnId="{80350EAF-D502-4ABD-A723-70F96274E00E}">
      <dgm:prSet/>
      <dgm:spPr/>
      <dgm:t>
        <a:bodyPr/>
        <a:lstStyle/>
        <a:p>
          <a:endParaRPr lang="en-US"/>
        </a:p>
      </dgm:t>
    </dgm:pt>
    <dgm:pt modelId="{33AB13EC-3424-482C-B555-FE5BFDC5E920}" type="parTrans" cxnId="{80350EAF-D502-4ABD-A723-70F96274E00E}">
      <dgm:prSet/>
      <dgm:spPr/>
      <dgm:t>
        <a:bodyPr/>
        <a:lstStyle/>
        <a:p>
          <a:endParaRPr lang="en-US"/>
        </a:p>
      </dgm:t>
    </dgm:pt>
    <dgm:pt modelId="{864C6B07-7C78-421F-9F77-03073B4273F6}" type="pres">
      <dgm:prSet presAssocID="{90EB6555-A814-4CDE-A054-45C7A9666533}" presName="Name0" presStyleCnt="0">
        <dgm:presLayoutVars>
          <dgm:dir/>
          <dgm:animLvl val="lvl"/>
          <dgm:resizeHandles val="exact"/>
        </dgm:presLayoutVars>
      </dgm:prSet>
      <dgm:spPr/>
      <dgm:t>
        <a:bodyPr/>
        <a:lstStyle/>
        <a:p>
          <a:endParaRPr lang="en-US"/>
        </a:p>
      </dgm:t>
    </dgm:pt>
    <dgm:pt modelId="{1864B43D-C109-46C2-AC59-5003EA55A367}" type="pres">
      <dgm:prSet presAssocID="{ACA81829-687C-4C59-9927-2F635464F30E}" presName="linNode" presStyleCnt="0"/>
      <dgm:spPr/>
    </dgm:pt>
    <dgm:pt modelId="{EB017814-59BE-4201-8CC7-5040C4677BAC}" type="pres">
      <dgm:prSet presAssocID="{ACA81829-687C-4C59-9927-2F635464F30E}" presName="parentText" presStyleLbl="node1" presStyleIdx="0" presStyleCnt="3" custScaleX="39919" custScaleY="18193" custLinFactNeighborX="-15428" custLinFactNeighborY="-2091">
        <dgm:presLayoutVars>
          <dgm:chMax val="1"/>
          <dgm:bulletEnabled val="1"/>
        </dgm:presLayoutVars>
      </dgm:prSet>
      <dgm:spPr/>
      <dgm:t>
        <a:bodyPr/>
        <a:lstStyle/>
        <a:p>
          <a:endParaRPr lang="en-US"/>
        </a:p>
      </dgm:t>
    </dgm:pt>
    <dgm:pt modelId="{C8E328B3-E6D4-4EBC-948B-B9EF4DED9906}" type="pres">
      <dgm:prSet presAssocID="{ACA81829-687C-4C59-9927-2F635464F30E}" presName="descendantText" presStyleLbl="alignAccFollowNode1" presStyleIdx="0" presStyleCnt="3" custScaleX="131611" custScaleY="29816">
        <dgm:presLayoutVars>
          <dgm:bulletEnabled val="1"/>
        </dgm:presLayoutVars>
      </dgm:prSet>
      <dgm:spPr/>
      <dgm:t>
        <a:bodyPr/>
        <a:lstStyle/>
        <a:p>
          <a:endParaRPr lang="en-US"/>
        </a:p>
      </dgm:t>
    </dgm:pt>
    <dgm:pt modelId="{26DB21D0-749D-41E5-B4AE-CF9CDB857B19}" type="pres">
      <dgm:prSet presAssocID="{9D1721CD-9DE6-4FAD-BE06-079759B4011F}" presName="sp" presStyleCnt="0"/>
      <dgm:spPr/>
    </dgm:pt>
    <dgm:pt modelId="{81CA374F-3532-43BE-9231-B8E46150A5EA}" type="pres">
      <dgm:prSet presAssocID="{0C980B44-DFDF-453A-8EDA-961BF85B9425}" presName="linNode" presStyleCnt="0"/>
      <dgm:spPr/>
    </dgm:pt>
    <dgm:pt modelId="{E4E940BE-EDC8-490A-925B-3E7D19FAB8D5}" type="pres">
      <dgm:prSet presAssocID="{0C980B44-DFDF-453A-8EDA-961BF85B9425}" presName="parentText" presStyleLbl="node1" presStyleIdx="1" presStyleCnt="3" custScaleX="39919" custScaleY="18193" custLinFactNeighborX="-15428" custLinFactNeighborY="-2091">
        <dgm:presLayoutVars>
          <dgm:chMax val="1"/>
          <dgm:bulletEnabled val="1"/>
        </dgm:presLayoutVars>
      </dgm:prSet>
      <dgm:spPr/>
      <dgm:t>
        <a:bodyPr/>
        <a:lstStyle/>
        <a:p>
          <a:endParaRPr lang="en-US"/>
        </a:p>
      </dgm:t>
    </dgm:pt>
    <dgm:pt modelId="{B3F6431F-70CE-42B6-B58C-F816A4CD45F1}" type="pres">
      <dgm:prSet presAssocID="{0C980B44-DFDF-453A-8EDA-961BF85B9425}" presName="descendantText" presStyleLbl="alignAccFollowNode1" presStyleIdx="1" presStyleCnt="3" custScaleX="131611" custScaleY="33268">
        <dgm:presLayoutVars>
          <dgm:bulletEnabled val="1"/>
        </dgm:presLayoutVars>
      </dgm:prSet>
      <dgm:spPr/>
      <dgm:t>
        <a:bodyPr/>
        <a:lstStyle/>
        <a:p>
          <a:endParaRPr lang="en-US"/>
        </a:p>
      </dgm:t>
    </dgm:pt>
    <dgm:pt modelId="{7EDF4D00-5AE3-46AA-8D21-2C368559A7DF}" type="pres">
      <dgm:prSet presAssocID="{4A18396C-A5B5-4FED-987E-79B6E95A84D1}" presName="sp" presStyleCnt="0"/>
      <dgm:spPr/>
    </dgm:pt>
    <dgm:pt modelId="{B725F358-5149-42CE-B451-524A59BF4CBE}" type="pres">
      <dgm:prSet presAssocID="{BA228220-392E-4651-A96F-73E181E43652}" presName="linNode" presStyleCnt="0"/>
      <dgm:spPr/>
    </dgm:pt>
    <dgm:pt modelId="{37090ED0-44FF-42E3-9210-F23B16B922CB}" type="pres">
      <dgm:prSet presAssocID="{BA228220-392E-4651-A96F-73E181E43652}" presName="parentText" presStyleLbl="node1" presStyleIdx="2" presStyleCnt="3" custScaleX="39919" custScaleY="19072" custLinFactNeighborX="-15428" custLinFactNeighborY="-2091">
        <dgm:presLayoutVars>
          <dgm:chMax val="1"/>
          <dgm:bulletEnabled val="1"/>
        </dgm:presLayoutVars>
      </dgm:prSet>
      <dgm:spPr/>
      <dgm:t>
        <a:bodyPr/>
        <a:lstStyle/>
        <a:p>
          <a:endParaRPr lang="en-US"/>
        </a:p>
      </dgm:t>
    </dgm:pt>
    <dgm:pt modelId="{6C11D703-BC5E-4DBD-8909-B57AD3503278}" type="pres">
      <dgm:prSet presAssocID="{BA228220-392E-4651-A96F-73E181E43652}" presName="descendantText" presStyleLbl="alignAccFollowNode1" presStyleIdx="2" presStyleCnt="3" custScaleX="131611" custScaleY="35651">
        <dgm:presLayoutVars>
          <dgm:bulletEnabled val="1"/>
        </dgm:presLayoutVars>
      </dgm:prSet>
      <dgm:spPr/>
      <dgm:t>
        <a:bodyPr/>
        <a:lstStyle/>
        <a:p>
          <a:endParaRPr lang="en-US"/>
        </a:p>
      </dgm:t>
    </dgm:pt>
  </dgm:ptLst>
  <dgm:cxnLst>
    <dgm:cxn modelId="{B678ECF6-E031-3446-8508-F6635B4A8A5D}" type="presOf" srcId="{0C980B44-DFDF-453A-8EDA-961BF85B9425}" destId="{E4E940BE-EDC8-490A-925B-3E7D19FAB8D5}" srcOrd="0" destOrd="0" presId="urn:microsoft.com/office/officeart/2005/8/layout/vList5"/>
    <dgm:cxn modelId="{072E56DB-4C05-AD4D-B0BE-F882CC677868}" type="presOf" srcId="{E674DCC3-832F-45C5-8C7E-6A6B505C2CBD}" destId="{6C11D703-BC5E-4DBD-8909-B57AD3503278}" srcOrd="0" destOrd="0" presId="urn:microsoft.com/office/officeart/2005/8/layout/vList5"/>
    <dgm:cxn modelId="{84DCCD20-8F9D-4F89-885F-E283CD6BAA6B}" srcId="{90EB6555-A814-4CDE-A054-45C7A9666533}" destId="{ACA81829-687C-4C59-9927-2F635464F30E}" srcOrd="0" destOrd="0" parTransId="{EB31645A-DAB2-4317-BB93-5432801000A1}" sibTransId="{9D1721CD-9DE6-4FAD-BE06-079759B4011F}"/>
    <dgm:cxn modelId="{7864CECF-5E26-42EC-AFE5-F7F5B4C82A89}" srcId="{BA228220-392E-4651-A96F-73E181E43652}" destId="{E674DCC3-832F-45C5-8C7E-6A6B505C2CBD}" srcOrd="0" destOrd="0" parTransId="{20157EFB-906E-482C-8F59-F5C0376C0A97}" sibTransId="{F487A7C7-F00E-4F42-B591-0E4506030A70}"/>
    <dgm:cxn modelId="{A3B90E01-D4B2-474C-B2B5-2EC6AFCD48C5}" type="presOf" srcId="{90EB6555-A814-4CDE-A054-45C7A9666533}" destId="{864C6B07-7C78-421F-9F77-03073B4273F6}" srcOrd="0" destOrd="0" presId="urn:microsoft.com/office/officeart/2005/8/layout/vList5"/>
    <dgm:cxn modelId="{F5B34EA5-F36E-B440-8F57-41C342C5130C}" type="presOf" srcId="{980F5429-FBA1-4B9D-9FCE-900741FC319F}" destId="{C8E328B3-E6D4-4EBC-948B-B9EF4DED9906}" srcOrd="0" destOrd="0" presId="urn:microsoft.com/office/officeart/2005/8/layout/vList5"/>
    <dgm:cxn modelId="{558CB3BD-BF2D-9F44-A2C8-940362739F22}" type="presOf" srcId="{430196C3-308B-4A55-9358-640E07BB3472}" destId="{B3F6431F-70CE-42B6-B58C-F816A4CD45F1}" srcOrd="0" destOrd="0" presId="urn:microsoft.com/office/officeart/2005/8/layout/vList5"/>
    <dgm:cxn modelId="{EE4CCD33-125C-344C-B174-AB364F40CD1E}" type="presOf" srcId="{BA228220-392E-4651-A96F-73E181E43652}" destId="{37090ED0-44FF-42E3-9210-F23B16B922CB}" srcOrd="0" destOrd="0" presId="urn:microsoft.com/office/officeart/2005/8/layout/vList5"/>
    <dgm:cxn modelId="{BFF4410E-79CE-48A8-BF3C-E8367495D652}" srcId="{0C980B44-DFDF-453A-8EDA-961BF85B9425}" destId="{430196C3-308B-4A55-9358-640E07BB3472}" srcOrd="0" destOrd="0" parTransId="{490D06C9-212D-422E-AA8F-0B322B8C835F}" sibTransId="{8F851394-104C-469A-9B26-B138BCDFC09C}"/>
    <dgm:cxn modelId="{D231068C-D866-D340-985C-F89047ADD643}" type="presOf" srcId="{ACA81829-687C-4C59-9927-2F635464F30E}" destId="{EB017814-59BE-4201-8CC7-5040C4677BAC}" srcOrd="0" destOrd="0" presId="urn:microsoft.com/office/officeart/2005/8/layout/vList5"/>
    <dgm:cxn modelId="{80350EAF-D502-4ABD-A723-70F96274E00E}" srcId="{ACA81829-687C-4C59-9927-2F635464F30E}" destId="{980F5429-FBA1-4B9D-9FCE-900741FC319F}" srcOrd="0" destOrd="0" parTransId="{33AB13EC-3424-482C-B555-FE5BFDC5E920}" sibTransId="{698559A4-EFCF-4BAA-A9A2-BD749F23EF46}"/>
    <dgm:cxn modelId="{9689661E-94B9-4F11-97FE-E7225FFEDC23}" srcId="{90EB6555-A814-4CDE-A054-45C7A9666533}" destId="{BA228220-392E-4651-A96F-73E181E43652}" srcOrd="2" destOrd="0" parTransId="{82661690-05A5-426F-BEA0-B84A41250E5A}" sibTransId="{52BB92D8-CA4F-49DC-9CF5-316147512968}"/>
    <dgm:cxn modelId="{03E0790A-18B8-414C-A562-3EE14C3FDB93}" srcId="{90EB6555-A814-4CDE-A054-45C7A9666533}" destId="{0C980B44-DFDF-453A-8EDA-961BF85B9425}" srcOrd="1" destOrd="0" parTransId="{1569AF1C-1430-4C53-A9DB-A06CEAE5D3C5}" sibTransId="{4A18396C-A5B5-4FED-987E-79B6E95A84D1}"/>
    <dgm:cxn modelId="{ED0FA232-E01F-3D4D-8F55-BC93645F90D5}" type="presParOf" srcId="{864C6B07-7C78-421F-9F77-03073B4273F6}" destId="{1864B43D-C109-46C2-AC59-5003EA55A367}" srcOrd="0" destOrd="0" presId="urn:microsoft.com/office/officeart/2005/8/layout/vList5"/>
    <dgm:cxn modelId="{A5BC1903-4B40-134E-AEA2-526A7DC09513}" type="presParOf" srcId="{1864B43D-C109-46C2-AC59-5003EA55A367}" destId="{EB017814-59BE-4201-8CC7-5040C4677BAC}" srcOrd="0" destOrd="0" presId="urn:microsoft.com/office/officeart/2005/8/layout/vList5"/>
    <dgm:cxn modelId="{E8EAEC13-80F3-D840-A83F-FC6B9F35CE1A}" type="presParOf" srcId="{1864B43D-C109-46C2-AC59-5003EA55A367}" destId="{C8E328B3-E6D4-4EBC-948B-B9EF4DED9906}" srcOrd="1" destOrd="0" presId="urn:microsoft.com/office/officeart/2005/8/layout/vList5"/>
    <dgm:cxn modelId="{032C7BA0-C6B5-0E40-83E6-C57B156D6A98}" type="presParOf" srcId="{864C6B07-7C78-421F-9F77-03073B4273F6}" destId="{26DB21D0-749D-41E5-B4AE-CF9CDB857B19}" srcOrd="1" destOrd="0" presId="urn:microsoft.com/office/officeart/2005/8/layout/vList5"/>
    <dgm:cxn modelId="{B2C35E34-AAA2-9F4B-94E1-0552D1F9E2E7}" type="presParOf" srcId="{864C6B07-7C78-421F-9F77-03073B4273F6}" destId="{81CA374F-3532-43BE-9231-B8E46150A5EA}" srcOrd="2" destOrd="0" presId="urn:microsoft.com/office/officeart/2005/8/layout/vList5"/>
    <dgm:cxn modelId="{2C40278B-5EDD-ED4C-A198-84DFB3D1C350}" type="presParOf" srcId="{81CA374F-3532-43BE-9231-B8E46150A5EA}" destId="{E4E940BE-EDC8-490A-925B-3E7D19FAB8D5}" srcOrd="0" destOrd="0" presId="urn:microsoft.com/office/officeart/2005/8/layout/vList5"/>
    <dgm:cxn modelId="{FF05056A-B91A-3948-A474-5C30DBA86E48}" type="presParOf" srcId="{81CA374F-3532-43BE-9231-B8E46150A5EA}" destId="{B3F6431F-70CE-42B6-B58C-F816A4CD45F1}" srcOrd="1" destOrd="0" presId="urn:microsoft.com/office/officeart/2005/8/layout/vList5"/>
    <dgm:cxn modelId="{B73F4406-D6F4-1A4C-818A-B4BD0D92B76C}" type="presParOf" srcId="{864C6B07-7C78-421F-9F77-03073B4273F6}" destId="{7EDF4D00-5AE3-46AA-8D21-2C368559A7DF}" srcOrd="3" destOrd="0" presId="urn:microsoft.com/office/officeart/2005/8/layout/vList5"/>
    <dgm:cxn modelId="{8906A1D9-212E-3140-8036-73F374D9CB87}" type="presParOf" srcId="{864C6B07-7C78-421F-9F77-03073B4273F6}" destId="{B725F358-5149-42CE-B451-524A59BF4CBE}" srcOrd="4" destOrd="0" presId="urn:microsoft.com/office/officeart/2005/8/layout/vList5"/>
    <dgm:cxn modelId="{B034C993-6D9C-114B-A1AD-D990575AB4BA}" type="presParOf" srcId="{B725F358-5149-42CE-B451-524A59BF4CBE}" destId="{37090ED0-44FF-42E3-9210-F23B16B922CB}" srcOrd="0" destOrd="0" presId="urn:microsoft.com/office/officeart/2005/8/layout/vList5"/>
    <dgm:cxn modelId="{E821F0CF-10E3-0544-B046-1E2D8B242FE4}" type="presParOf" srcId="{B725F358-5149-42CE-B451-524A59BF4CBE}" destId="{6C11D703-BC5E-4DBD-8909-B57AD350327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E328B3-E6D4-4EBC-948B-B9EF4DED9906}">
      <dsp:nvSpPr>
        <dsp:cNvPr id="0" name=""/>
        <dsp:cNvSpPr/>
      </dsp:nvSpPr>
      <dsp:spPr>
        <a:xfrm rot="5400000">
          <a:off x="2996023" y="-1523533"/>
          <a:ext cx="3943118" cy="7316981"/>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We will develop new information systems that provide immediate and comprehensive access to the world’s information resources.  New organization schemes, culturally sensitive retrieval algorithms, enhanced privacy mechanisms, and highly customizable user interfaces will promote a knowledge-access level playing field for citizens. </a:t>
          </a:r>
          <a:endParaRPr lang="en-US" sz="2000" kern="1200" dirty="0"/>
        </a:p>
        <a:p>
          <a:pPr marL="228600" lvl="1" indent="-228600" algn="l" defTabSz="1066800">
            <a:lnSpc>
              <a:spcPct val="90000"/>
            </a:lnSpc>
            <a:spcBef>
              <a:spcPct val="0"/>
            </a:spcBef>
            <a:spcAft>
              <a:spcPct val="15000"/>
            </a:spcAft>
            <a:buChar char="••"/>
          </a:pPr>
          <a:r>
            <a:rPr lang="en-US" sz="2400" kern="1200" dirty="0" smtClean="0"/>
            <a:t>Our aim is to remove all barriers to information</a:t>
          </a:r>
          <a:r>
            <a:rPr lang="en-US" sz="2000" kern="1200" dirty="0" smtClean="0"/>
            <a:t>.  </a:t>
          </a:r>
          <a:endParaRPr lang="en-US" sz="2000" kern="1200" dirty="0"/>
        </a:p>
      </dsp:txBody>
      <dsp:txXfrm rot="-5400000">
        <a:off x="1309092" y="355885"/>
        <a:ext cx="7124494" cy="3558144"/>
      </dsp:txXfrm>
    </dsp:sp>
    <dsp:sp modelId="{EB017814-59BE-4201-8CC7-5040C4677BAC}">
      <dsp:nvSpPr>
        <dsp:cNvPr id="0" name=""/>
        <dsp:cNvSpPr/>
      </dsp:nvSpPr>
      <dsp:spPr>
        <a:xfrm>
          <a:off x="0" y="0"/>
          <a:ext cx="1248366" cy="426526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Proposal 1</a:t>
          </a:r>
          <a:endParaRPr lang="en-US" sz="1600" b="1" kern="1200" dirty="0"/>
        </a:p>
      </dsp:txBody>
      <dsp:txXfrm>
        <a:off x="60940" y="60940"/>
        <a:ext cx="1126486" cy="4143385"/>
      </dsp:txXfrm>
    </dsp:sp>
    <dsp:sp modelId="{B3F6431F-70CE-42B6-B58C-F816A4CD45F1}">
      <dsp:nvSpPr>
        <dsp:cNvPr id="0" name=""/>
        <dsp:cNvSpPr/>
      </dsp:nvSpPr>
      <dsp:spPr>
        <a:xfrm rot="5400000">
          <a:off x="4586592" y="1210351"/>
          <a:ext cx="761981" cy="7316981"/>
        </a:xfrm>
        <a:prstGeom prst="round2SameRect">
          <a:avLst/>
        </a:prstGeom>
        <a:solidFill>
          <a:schemeClr val="accent4">
            <a:tint val="40000"/>
            <a:alpha val="90000"/>
            <a:hueOff val="-1972853"/>
            <a:satOff val="11079"/>
            <a:lumOff val="704"/>
            <a:alphaOff val="0"/>
          </a:schemeClr>
        </a:solidFill>
        <a:ln w="25400" cap="flat" cmpd="sng" algn="ctr">
          <a:solidFill>
            <a:schemeClr val="accent4">
              <a:tint val="40000"/>
              <a:alpha val="90000"/>
              <a:hueOff val="-1972853"/>
              <a:satOff val="11079"/>
              <a:lumOff val="7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endParaRPr lang="en-US" sz="1600" kern="1200" dirty="0"/>
        </a:p>
      </dsp:txBody>
      <dsp:txXfrm rot="-5400000">
        <a:off x="1309093" y="4525048"/>
        <a:ext cx="7279784" cy="687587"/>
      </dsp:txXfrm>
    </dsp:sp>
    <dsp:sp modelId="{E4E940BE-EDC8-490A-925B-3E7D19FAB8D5}">
      <dsp:nvSpPr>
        <dsp:cNvPr id="0" name=""/>
        <dsp:cNvSpPr/>
      </dsp:nvSpPr>
      <dsp:spPr>
        <a:xfrm>
          <a:off x="0" y="4391666"/>
          <a:ext cx="1248366" cy="775979"/>
        </a:xfrm>
        <a:prstGeom prst="roundRect">
          <a:avLst/>
        </a:prstGeom>
        <a:solidFill>
          <a:schemeClr val="accent4">
            <a:hueOff val="-2232386"/>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Proposal 2</a:t>
          </a:r>
          <a:endParaRPr lang="en-US" sz="1600" b="1" kern="1200" dirty="0"/>
        </a:p>
      </dsp:txBody>
      <dsp:txXfrm>
        <a:off x="37880" y="4429546"/>
        <a:ext cx="1172606" cy="700219"/>
      </dsp:txXfrm>
    </dsp:sp>
    <dsp:sp modelId="{6C11D703-BC5E-4DBD-8909-B57AD3503278}">
      <dsp:nvSpPr>
        <dsp:cNvPr id="0" name=""/>
        <dsp:cNvSpPr/>
      </dsp:nvSpPr>
      <dsp:spPr>
        <a:xfrm rot="5400000">
          <a:off x="4594747" y="2199594"/>
          <a:ext cx="745670" cy="7316981"/>
        </a:xfrm>
        <a:prstGeom prst="round2SameRect">
          <a:avLst/>
        </a:prstGeom>
        <a:solidFill>
          <a:schemeClr val="accent4">
            <a:tint val="40000"/>
            <a:alpha val="90000"/>
            <a:hueOff val="-3945706"/>
            <a:satOff val="22157"/>
            <a:lumOff val="1408"/>
            <a:alphaOff val="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endParaRPr lang="en-US" sz="1600" kern="1200" dirty="0"/>
        </a:p>
      </dsp:txBody>
      <dsp:txXfrm rot="-5400000">
        <a:off x="1309092" y="5521651"/>
        <a:ext cx="7280580" cy="672868"/>
      </dsp:txXfrm>
    </dsp:sp>
    <dsp:sp modelId="{37090ED0-44FF-42E3-9210-F23B16B922CB}">
      <dsp:nvSpPr>
        <dsp:cNvPr id="0" name=""/>
        <dsp:cNvSpPr/>
      </dsp:nvSpPr>
      <dsp:spPr>
        <a:xfrm>
          <a:off x="0" y="5380909"/>
          <a:ext cx="1248366" cy="775979"/>
        </a:xfrm>
        <a:prstGeom prst="roundRect">
          <a:avLst/>
        </a:prstGeom>
        <a:solidFill>
          <a:schemeClr val="accent4">
            <a:hueOff val="-4464771"/>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Proposal 3</a:t>
          </a:r>
          <a:endParaRPr lang="en-US" sz="1600" b="1" kern="1200" dirty="0"/>
        </a:p>
      </dsp:txBody>
      <dsp:txXfrm>
        <a:off x="37880" y="5418789"/>
        <a:ext cx="1172606" cy="7002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E328B3-E6D4-4EBC-948B-B9EF4DED9906}">
      <dsp:nvSpPr>
        <dsp:cNvPr id="0" name=""/>
        <dsp:cNvSpPr/>
      </dsp:nvSpPr>
      <dsp:spPr>
        <a:xfrm rot="5400000">
          <a:off x="4583843" y="-3274751"/>
          <a:ext cx="767478" cy="7316981"/>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endParaRPr lang="en-US" sz="1600" kern="1200" dirty="0"/>
        </a:p>
      </dsp:txBody>
      <dsp:txXfrm rot="-5400000">
        <a:off x="1309092" y="37465"/>
        <a:ext cx="7279516" cy="692548"/>
      </dsp:txXfrm>
    </dsp:sp>
    <dsp:sp modelId="{EB017814-59BE-4201-8CC7-5040C4677BAC}">
      <dsp:nvSpPr>
        <dsp:cNvPr id="0" name=""/>
        <dsp:cNvSpPr/>
      </dsp:nvSpPr>
      <dsp:spPr>
        <a:xfrm>
          <a:off x="0" y="0"/>
          <a:ext cx="1248366" cy="83019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Proposal 1</a:t>
          </a:r>
          <a:endParaRPr lang="en-US" sz="1600" b="1" kern="1200" dirty="0"/>
        </a:p>
      </dsp:txBody>
      <dsp:txXfrm>
        <a:off x="40527" y="40527"/>
        <a:ext cx="1167312" cy="749138"/>
      </dsp:txXfrm>
    </dsp:sp>
    <dsp:sp modelId="{B3F6431F-70CE-42B6-B58C-F816A4CD45F1}">
      <dsp:nvSpPr>
        <dsp:cNvPr id="0" name=""/>
        <dsp:cNvSpPr/>
      </dsp:nvSpPr>
      <dsp:spPr>
        <a:xfrm rot="5400000">
          <a:off x="2921341" y="-534290"/>
          <a:ext cx="4092483" cy="7316981"/>
        </a:xfrm>
        <a:prstGeom prst="round2SameRect">
          <a:avLst/>
        </a:prstGeom>
        <a:solidFill>
          <a:schemeClr val="accent4">
            <a:tint val="40000"/>
            <a:alpha val="90000"/>
            <a:hueOff val="-1972853"/>
            <a:satOff val="11079"/>
            <a:lumOff val="704"/>
            <a:alphaOff val="0"/>
          </a:schemeClr>
        </a:solidFill>
        <a:ln w="25400" cap="flat" cmpd="sng" algn="ctr">
          <a:solidFill>
            <a:schemeClr val="accent4">
              <a:tint val="40000"/>
              <a:alpha val="90000"/>
              <a:hueOff val="-1972853"/>
              <a:satOff val="11079"/>
              <a:lumOff val="7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Working with librarians around the world, we will develop new communication technology that allows for immediate and real-time access to an “information support service”.  Information professionals will respond to all inquiries using a triage approach – matching each expressed information need to a generalist, subject specialist or facilitator who works with each individual throughout the information search process.  </a:t>
          </a:r>
          <a:endParaRPr lang="en-US" sz="2400" kern="1200" dirty="0"/>
        </a:p>
        <a:p>
          <a:pPr marL="228600" lvl="1" indent="-228600" algn="l" defTabSz="1066800">
            <a:lnSpc>
              <a:spcPct val="90000"/>
            </a:lnSpc>
            <a:spcBef>
              <a:spcPct val="0"/>
            </a:spcBef>
            <a:spcAft>
              <a:spcPct val="15000"/>
            </a:spcAft>
            <a:buChar char="••"/>
          </a:pPr>
          <a:r>
            <a:rPr lang="en-US" sz="2400" kern="1200" dirty="0" smtClean="0"/>
            <a:t>Our aim is to match citizens with the best information through personal consultation. </a:t>
          </a:r>
          <a:endParaRPr lang="en-US" sz="2400" kern="1200" dirty="0"/>
        </a:p>
      </dsp:txBody>
      <dsp:txXfrm rot="-5400000">
        <a:off x="1309093" y="1277737"/>
        <a:ext cx="7117202" cy="3692925"/>
      </dsp:txXfrm>
    </dsp:sp>
    <dsp:sp modelId="{E4E940BE-EDC8-490A-925B-3E7D19FAB8D5}">
      <dsp:nvSpPr>
        <dsp:cNvPr id="0" name=""/>
        <dsp:cNvSpPr/>
      </dsp:nvSpPr>
      <dsp:spPr>
        <a:xfrm>
          <a:off x="0" y="953237"/>
          <a:ext cx="1248366" cy="4167633"/>
        </a:xfrm>
        <a:prstGeom prst="roundRect">
          <a:avLst/>
        </a:prstGeom>
        <a:solidFill>
          <a:schemeClr val="accent4">
            <a:hueOff val="-2232386"/>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Proposal 2</a:t>
          </a:r>
          <a:endParaRPr lang="en-US" sz="1600" b="1" kern="1200" dirty="0"/>
        </a:p>
      </dsp:txBody>
      <dsp:txXfrm>
        <a:off x="60940" y="1014177"/>
        <a:ext cx="1126486" cy="4045753"/>
      </dsp:txXfrm>
    </dsp:sp>
    <dsp:sp modelId="{6C11D703-BC5E-4DBD-8909-B57AD3503278}">
      <dsp:nvSpPr>
        <dsp:cNvPr id="0" name=""/>
        <dsp:cNvSpPr/>
      </dsp:nvSpPr>
      <dsp:spPr>
        <a:xfrm rot="5400000">
          <a:off x="4568707" y="2018201"/>
          <a:ext cx="797751" cy="7316981"/>
        </a:xfrm>
        <a:prstGeom prst="round2SameRect">
          <a:avLst/>
        </a:prstGeom>
        <a:solidFill>
          <a:schemeClr val="accent4">
            <a:tint val="40000"/>
            <a:alpha val="90000"/>
            <a:hueOff val="-3945706"/>
            <a:satOff val="22157"/>
            <a:lumOff val="1408"/>
            <a:alphaOff val="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endParaRPr lang="en-US" sz="1600" kern="1200" dirty="0"/>
        </a:p>
      </dsp:txBody>
      <dsp:txXfrm rot="-5400000">
        <a:off x="1309093" y="5316759"/>
        <a:ext cx="7278038" cy="719865"/>
      </dsp:txXfrm>
    </dsp:sp>
    <dsp:sp modelId="{37090ED0-44FF-42E3-9210-F23B16B922CB}">
      <dsp:nvSpPr>
        <dsp:cNvPr id="0" name=""/>
        <dsp:cNvSpPr/>
      </dsp:nvSpPr>
      <dsp:spPr>
        <a:xfrm>
          <a:off x="15" y="5174425"/>
          <a:ext cx="1248366" cy="830192"/>
        </a:xfrm>
        <a:prstGeom prst="roundRect">
          <a:avLst/>
        </a:prstGeom>
        <a:solidFill>
          <a:schemeClr val="accent4">
            <a:hueOff val="-4464771"/>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Proposal 3</a:t>
          </a:r>
          <a:endParaRPr lang="en-US" sz="1600" b="1" kern="1200" dirty="0"/>
        </a:p>
      </dsp:txBody>
      <dsp:txXfrm>
        <a:off x="40542" y="5214952"/>
        <a:ext cx="1167312" cy="7491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E328B3-E6D4-4EBC-948B-B9EF4DED9906}">
      <dsp:nvSpPr>
        <dsp:cNvPr id="0" name=""/>
        <dsp:cNvSpPr/>
      </dsp:nvSpPr>
      <dsp:spPr>
        <a:xfrm rot="5400000">
          <a:off x="4608891" y="-3268176"/>
          <a:ext cx="717383" cy="7316981"/>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endParaRPr lang="en-US" sz="1600" kern="1200" dirty="0"/>
        </a:p>
      </dsp:txBody>
      <dsp:txXfrm rot="-5400000">
        <a:off x="1309092" y="66643"/>
        <a:ext cx="7281961" cy="647343"/>
      </dsp:txXfrm>
    </dsp:sp>
    <dsp:sp modelId="{EB017814-59BE-4201-8CC7-5040C4677BAC}">
      <dsp:nvSpPr>
        <dsp:cNvPr id="0" name=""/>
        <dsp:cNvSpPr/>
      </dsp:nvSpPr>
      <dsp:spPr>
        <a:xfrm>
          <a:off x="0" y="0"/>
          <a:ext cx="1248366" cy="77597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Proposal 1</a:t>
          </a:r>
          <a:endParaRPr lang="en-US" sz="1600" b="1" kern="1200" dirty="0"/>
        </a:p>
      </dsp:txBody>
      <dsp:txXfrm>
        <a:off x="37880" y="37880"/>
        <a:ext cx="1172606" cy="700219"/>
      </dsp:txXfrm>
    </dsp:sp>
    <dsp:sp modelId="{B3F6431F-70CE-42B6-B58C-F816A4CD45F1}">
      <dsp:nvSpPr>
        <dsp:cNvPr id="0" name=""/>
        <dsp:cNvSpPr/>
      </dsp:nvSpPr>
      <dsp:spPr>
        <a:xfrm rot="5400000">
          <a:off x="4586575" y="-2278933"/>
          <a:ext cx="762015" cy="7316981"/>
        </a:xfrm>
        <a:prstGeom prst="round2SameRect">
          <a:avLst/>
        </a:prstGeom>
        <a:solidFill>
          <a:schemeClr val="accent4">
            <a:tint val="40000"/>
            <a:alpha val="90000"/>
            <a:hueOff val="-1972853"/>
            <a:satOff val="11079"/>
            <a:lumOff val="704"/>
            <a:alphaOff val="0"/>
          </a:schemeClr>
        </a:solidFill>
        <a:ln w="25400" cap="flat" cmpd="sng" algn="ctr">
          <a:solidFill>
            <a:schemeClr val="accent4">
              <a:tint val="40000"/>
              <a:alpha val="90000"/>
              <a:hueOff val="-1972853"/>
              <a:satOff val="11079"/>
              <a:lumOff val="7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endParaRPr lang="en-US" sz="1600" kern="1200" dirty="0"/>
        </a:p>
      </dsp:txBody>
      <dsp:txXfrm rot="-5400000">
        <a:off x="1309093" y="1035748"/>
        <a:ext cx="7279782" cy="687617"/>
      </dsp:txXfrm>
    </dsp:sp>
    <dsp:sp modelId="{E4E940BE-EDC8-490A-925B-3E7D19FAB8D5}">
      <dsp:nvSpPr>
        <dsp:cNvPr id="0" name=""/>
        <dsp:cNvSpPr/>
      </dsp:nvSpPr>
      <dsp:spPr>
        <a:xfrm>
          <a:off x="0" y="902380"/>
          <a:ext cx="1248366" cy="775979"/>
        </a:xfrm>
        <a:prstGeom prst="roundRect">
          <a:avLst/>
        </a:prstGeom>
        <a:solidFill>
          <a:schemeClr val="accent4">
            <a:hueOff val="-2232386"/>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Proposal 2</a:t>
          </a:r>
          <a:endParaRPr lang="en-US" sz="1600" b="1" kern="1200" dirty="0"/>
        </a:p>
      </dsp:txBody>
      <dsp:txXfrm>
        <a:off x="37880" y="940260"/>
        <a:ext cx="1172606" cy="700219"/>
      </dsp:txXfrm>
    </dsp:sp>
    <dsp:sp modelId="{6C11D703-BC5E-4DBD-8909-B57AD3503278}">
      <dsp:nvSpPr>
        <dsp:cNvPr id="0" name=""/>
        <dsp:cNvSpPr/>
      </dsp:nvSpPr>
      <dsp:spPr>
        <a:xfrm rot="5400000">
          <a:off x="2918310" y="454951"/>
          <a:ext cx="4098544" cy="7316981"/>
        </a:xfrm>
        <a:prstGeom prst="round2SameRect">
          <a:avLst/>
        </a:prstGeom>
        <a:solidFill>
          <a:schemeClr val="accent4">
            <a:tint val="40000"/>
            <a:alpha val="90000"/>
            <a:hueOff val="-3945706"/>
            <a:satOff val="22157"/>
            <a:lumOff val="1408"/>
            <a:alphaOff val="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We will develop extensive training and outreach services to strengthen information literacy skills across all sectors of society.  Extensive needs assessment, targeted marketing, and the design of effective learning/training environments will be continuously improved based upon feedback and assessment measurements.  Research from human information behavior will be put into practice to address the diverse nature of citizens and their information needs.  </a:t>
          </a:r>
          <a:endParaRPr lang="en-US" sz="2400" kern="1200" dirty="0"/>
        </a:p>
        <a:p>
          <a:pPr marL="228600" lvl="1" indent="-228600" algn="l" defTabSz="1066800">
            <a:lnSpc>
              <a:spcPct val="90000"/>
            </a:lnSpc>
            <a:spcBef>
              <a:spcPct val="0"/>
            </a:spcBef>
            <a:spcAft>
              <a:spcPct val="15000"/>
            </a:spcAft>
            <a:buChar char="••"/>
          </a:pPr>
          <a:r>
            <a:rPr lang="en-US" sz="2400" kern="1200" dirty="0" smtClean="0"/>
            <a:t>Our aim is to teach citizens how to effectively utilize existing information systems.  </a:t>
          </a:r>
          <a:endParaRPr lang="en-US" sz="2400" kern="1200" dirty="0"/>
        </a:p>
      </dsp:txBody>
      <dsp:txXfrm rot="-5400000">
        <a:off x="1309092" y="2264243"/>
        <a:ext cx="7116907" cy="3698396"/>
      </dsp:txXfrm>
    </dsp:sp>
    <dsp:sp modelId="{37090ED0-44FF-42E3-9210-F23B16B922CB}">
      <dsp:nvSpPr>
        <dsp:cNvPr id="0" name=""/>
        <dsp:cNvSpPr/>
      </dsp:nvSpPr>
      <dsp:spPr>
        <a:xfrm>
          <a:off x="0" y="1891623"/>
          <a:ext cx="1248366" cy="4265265"/>
        </a:xfrm>
        <a:prstGeom prst="roundRect">
          <a:avLst/>
        </a:prstGeom>
        <a:solidFill>
          <a:schemeClr val="accent4">
            <a:hueOff val="-4464771"/>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Proposal 3</a:t>
          </a:r>
          <a:endParaRPr lang="en-US" sz="1600" b="1" kern="1200" dirty="0"/>
        </a:p>
      </dsp:txBody>
      <dsp:txXfrm>
        <a:off x="60940" y="1952563"/>
        <a:ext cx="1126486" cy="41433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E328B3-E6D4-4EBC-948B-B9EF4DED9906}">
      <dsp:nvSpPr>
        <dsp:cNvPr id="0" name=""/>
        <dsp:cNvSpPr/>
      </dsp:nvSpPr>
      <dsp:spPr>
        <a:xfrm rot="5400000">
          <a:off x="4223101" y="-2567257"/>
          <a:ext cx="1488962" cy="7316981"/>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Our aim is to remove all barriers to information through an improved systems approach.  </a:t>
          </a:r>
          <a:endParaRPr lang="en-US" sz="1400" kern="1200" dirty="0"/>
        </a:p>
      </dsp:txBody>
      <dsp:txXfrm rot="-5400000">
        <a:off x="1309092" y="419437"/>
        <a:ext cx="7244296" cy="1343592"/>
      </dsp:txXfrm>
    </dsp:sp>
    <dsp:sp modelId="{EB017814-59BE-4201-8CC7-5040C4677BAC}">
      <dsp:nvSpPr>
        <dsp:cNvPr id="0" name=""/>
        <dsp:cNvSpPr/>
      </dsp:nvSpPr>
      <dsp:spPr>
        <a:xfrm>
          <a:off x="0" y="392876"/>
          <a:ext cx="1248366" cy="113566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Proposal 1</a:t>
          </a:r>
          <a:endParaRPr lang="en-US" sz="1600" b="1" kern="1200" dirty="0"/>
        </a:p>
      </dsp:txBody>
      <dsp:txXfrm>
        <a:off x="55438" y="448314"/>
        <a:ext cx="1137490" cy="1024785"/>
      </dsp:txXfrm>
    </dsp:sp>
    <dsp:sp modelId="{B3F6431F-70CE-42B6-B58C-F816A4CD45F1}">
      <dsp:nvSpPr>
        <dsp:cNvPr id="0" name=""/>
        <dsp:cNvSpPr/>
      </dsp:nvSpPr>
      <dsp:spPr>
        <a:xfrm rot="5400000">
          <a:off x="4136907" y="-679986"/>
          <a:ext cx="1661350" cy="7316981"/>
        </a:xfrm>
        <a:prstGeom prst="round2SameRect">
          <a:avLst/>
        </a:prstGeom>
        <a:solidFill>
          <a:schemeClr val="accent4">
            <a:tint val="40000"/>
            <a:alpha val="90000"/>
            <a:hueOff val="-1972853"/>
            <a:satOff val="11079"/>
            <a:lumOff val="704"/>
            <a:alphaOff val="0"/>
          </a:schemeClr>
        </a:solidFill>
        <a:ln w="25400" cap="flat" cmpd="sng" algn="ctr">
          <a:solidFill>
            <a:schemeClr val="accent4">
              <a:tint val="40000"/>
              <a:alpha val="90000"/>
              <a:hueOff val="-1972853"/>
              <a:satOff val="11079"/>
              <a:lumOff val="7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Our aim is to match citizens with the best information through personal consultation with information professionals. </a:t>
          </a:r>
          <a:endParaRPr lang="en-US" sz="2800" kern="1200" dirty="0"/>
        </a:p>
      </dsp:txBody>
      <dsp:txXfrm rot="-5400000">
        <a:off x="1309092" y="2228929"/>
        <a:ext cx="7235881" cy="1499150"/>
      </dsp:txXfrm>
    </dsp:sp>
    <dsp:sp modelId="{E4E940BE-EDC8-490A-925B-3E7D19FAB8D5}">
      <dsp:nvSpPr>
        <dsp:cNvPr id="0" name=""/>
        <dsp:cNvSpPr/>
      </dsp:nvSpPr>
      <dsp:spPr>
        <a:xfrm>
          <a:off x="0" y="2280147"/>
          <a:ext cx="1248366" cy="1135661"/>
        </a:xfrm>
        <a:prstGeom prst="roundRect">
          <a:avLst/>
        </a:prstGeom>
        <a:solidFill>
          <a:schemeClr val="accent4">
            <a:hueOff val="-2232386"/>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Proposal 2</a:t>
          </a:r>
          <a:endParaRPr lang="en-US" sz="1600" b="1" kern="1200" dirty="0"/>
        </a:p>
      </dsp:txBody>
      <dsp:txXfrm>
        <a:off x="55438" y="2335585"/>
        <a:ext cx="1137490" cy="1024785"/>
      </dsp:txXfrm>
    </dsp:sp>
    <dsp:sp modelId="{6C11D703-BC5E-4DBD-8909-B57AD3503278}">
      <dsp:nvSpPr>
        <dsp:cNvPr id="0" name=""/>
        <dsp:cNvSpPr/>
      </dsp:nvSpPr>
      <dsp:spPr>
        <a:xfrm rot="5400000">
          <a:off x="4077406" y="1352980"/>
          <a:ext cx="1780353" cy="7316981"/>
        </a:xfrm>
        <a:prstGeom prst="round2SameRect">
          <a:avLst/>
        </a:prstGeom>
        <a:solidFill>
          <a:schemeClr val="accent4">
            <a:tint val="40000"/>
            <a:alpha val="90000"/>
            <a:hueOff val="-3945706"/>
            <a:satOff val="22157"/>
            <a:lumOff val="1408"/>
            <a:alphaOff val="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Our aim is to teach citizens how to effectively utilize existing information systems through extensive training.  </a:t>
          </a:r>
          <a:endParaRPr lang="en-US" sz="2800" kern="1200" dirty="0"/>
        </a:p>
      </dsp:txBody>
      <dsp:txXfrm rot="-5400000">
        <a:off x="1309092" y="4208204"/>
        <a:ext cx="7230071" cy="1606533"/>
      </dsp:txXfrm>
    </dsp:sp>
    <dsp:sp modelId="{37090ED0-44FF-42E3-9210-F23B16B922CB}">
      <dsp:nvSpPr>
        <dsp:cNvPr id="0" name=""/>
        <dsp:cNvSpPr/>
      </dsp:nvSpPr>
      <dsp:spPr>
        <a:xfrm>
          <a:off x="0" y="4285679"/>
          <a:ext cx="1248366" cy="1190531"/>
        </a:xfrm>
        <a:prstGeom prst="roundRect">
          <a:avLst/>
        </a:prstGeom>
        <a:solidFill>
          <a:schemeClr val="accent4">
            <a:hueOff val="-4464771"/>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Proposal 3</a:t>
          </a:r>
          <a:endParaRPr lang="en-US" sz="1600" b="1" kern="1200" dirty="0"/>
        </a:p>
      </dsp:txBody>
      <dsp:txXfrm>
        <a:off x="58117" y="4343796"/>
        <a:ext cx="1132132" cy="107429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84ADAB-9FF0-4FB7-8540-747EBA0196C8}" type="datetimeFigureOut">
              <a:rPr lang="en-US" smtClean="0"/>
              <a:pPr/>
              <a:t>8/22/13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533DE6-E48B-404B-84C1-1CA24F683DD9}" type="slidenum">
              <a:rPr lang="en-US" smtClean="0"/>
              <a:pPr/>
              <a:t>‹#›</a:t>
            </a:fld>
            <a:endParaRPr lang="en-US"/>
          </a:p>
        </p:txBody>
      </p:sp>
    </p:spTree>
    <p:extLst>
      <p:ext uri="{BB962C8B-B14F-4D97-AF65-F5344CB8AC3E}">
        <p14:creationId xmlns:p14="http://schemas.microsoft.com/office/powerpoint/2010/main" val="1591391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 don’t have many occasions to talk about user education and library instruction – and it’s something I really get excited about.  For 6 years I was a reference and instruction librarian at Cal State University Fullerton – large public university in Southern California.  We had an extensive and successful information literacy program that was embedded across the curriculum of almost all the departments.  I was the liaison with the Dept of Nursing so focused most of my teaching and outreach there</a:t>
            </a: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8BAD1F-F846-4D66-AB1D-C12140488C56}"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These terms are often used interchangeably – but there are some nuances depending upon the company you keep; for example I’m actually not a fan of the literacy and competency terms – demeaning connotation – but not intended to</a:t>
            </a:r>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43D5F0-A4C7-45D0-A29C-B6E5DB7FC5EB}" type="slidenum">
              <a:rPr lang="en-US" smtClean="0"/>
              <a:pPr fontAlgn="base">
                <a:spcBef>
                  <a:spcPct val="0"/>
                </a:spcBef>
                <a:spcAft>
                  <a:spcPct val="0"/>
                </a:spcAft>
                <a:defRPr/>
              </a:pPr>
              <a:t>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Two fairly inclusive definitions</a:t>
            </a:r>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BBAB62-52A3-4E54-B5A9-8C81A9D72DAC}"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Otis Hall Robinson, a graduate of the University of Rochester and professor of mathematics, was appointed</a:t>
            </a:r>
            <a:r>
              <a:rPr lang="en-US" baseline="0" dirty="0" smtClean="0"/>
              <a:t> l</a:t>
            </a:r>
            <a:r>
              <a:rPr lang="en-US" dirty="0" smtClean="0"/>
              <a:t>ibrarian in 1869.  </a:t>
            </a:r>
          </a:p>
          <a:p>
            <a:endParaRPr lang="en-US" dirty="0" smtClean="0"/>
          </a:p>
          <a:p>
            <a:r>
              <a:rPr lang="en-US" dirty="0" smtClean="0"/>
              <a:t>He was interested in developing the more scholarly use of books and libraries. Until his day, Rochester students had merely referred to library books; Robinson believed they should instead become intelligent readers. With this goal in mind, he initiated classroom instruction in the use of books and libraries, and supported that with additional instruction within the library. He made himself available to talk about books with students and to help students make their selections. He showed the students how to carry on an investigation of a topic--"reading a few paragraphs in one place, a few pages in another, and a few volumes in still another, till they made the library yield up all it contained on the subject in hand.”</a:t>
            </a:r>
          </a:p>
          <a:p>
            <a:endParaRPr lang="en-US" dirty="0" smtClean="0"/>
          </a:p>
          <a:p>
            <a:r>
              <a:rPr lang="en-US" dirty="0" smtClean="0"/>
              <a:t>He helped establish</a:t>
            </a:r>
            <a:r>
              <a:rPr lang="en-US" baseline="0" dirty="0" smtClean="0"/>
              <a:t> the American Library Association</a:t>
            </a:r>
            <a:endParaRPr lang="en-US" dirty="0"/>
          </a:p>
        </p:txBody>
      </p:sp>
      <p:sp>
        <p:nvSpPr>
          <p:cNvPr id="4" name="Slide Number Placeholder 3"/>
          <p:cNvSpPr>
            <a:spLocks noGrp="1"/>
          </p:cNvSpPr>
          <p:nvPr>
            <p:ph type="sldNum" sz="quarter" idx="10"/>
          </p:nvPr>
        </p:nvSpPr>
        <p:spPr/>
        <p:txBody>
          <a:bodyPr/>
          <a:lstStyle/>
          <a:p>
            <a:fld id="{834ED1B4-8924-4C73-AB36-3709CB358642}" type="slidenum">
              <a:rPr lang="en-US" smtClean="0"/>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He is also the man who put the hole in library catalog cards.</a:t>
            </a:r>
          </a:p>
          <a:p>
            <a:endParaRPr lang="en-US" sz="1200" kern="1200" dirty="0" smtClean="0">
              <a:solidFill>
                <a:schemeClr val="tx1"/>
              </a:solidFill>
              <a:latin typeface="+mn-lt"/>
              <a:ea typeface="+mn-ea"/>
              <a:cs typeface="+mn-cs"/>
            </a:endParaRPr>
          </a:p>
          <a:p>
            <a:r>
              <a:rPr lang="en-US" dirty="0" smtClean="0"/>
              <a:t>"The tendency of even careful persons was to pick up from the case a small bunch of cards for a close examination, and when examined to put them back, while the mind was occupied with the contents of the card, into any convenient opening. I am informed that this is still a great annoyance in many libraries where card catalogues are used. To overcome this difficulty the cards were then punched near the lower left-hand corner, as they now appear, and a short wire inserted, running through the entire case. . . ." </a:t>
            </a:r>
            <a:endParaRPr lang="en-US" dirty="0"/>
          </a:p>
        </p:txBody>
      </p:sp>
      <p:sp>
        <p:nvSpPr>
          <p:cNvPr id="4" name="Slide Number Placeholder 3"/>
          <p:cNvSpPr>
            <a:spLocks noGrp="1"/>
          </p:cNvSpPr>
          <p:nvPr>
            <p:ph type="sldNum" sz="quarter" idx="10"/>
          </p:nvPr>
        </p:nvSpPr>
        <p:spPr/>
        <p:txBody>
          <a:bodyPr/>
          <a:lstStyle/>
          <a:p>
            <a:fld id="{834ED1B4-8924-4C73-AB36-3709CB358642}" type="slidenum">
              <a:rPr lang="en-US" smtClean="0"/>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Bibliographic instruction has quite a history in the U.S. – with the evolution of the academe and shift from the classic curriculum to more “useful knowledge” and growth of research and scientific method – and of course the dissemination of information…in the late 60’s and 70’s we start to see more organized efforts of library instruction.  LOEX is formed which is still around today as ‘all things library instruction’.  </a:t>
            </a:r>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8CF7941-7C5D-4FA4-9C8D-C1A2A8041782}"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So let’s talk about how this concept of information literacy, library instruction may become relevant across a variety of information environments…</a:t>
            </a:r>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59A5B8-802A-4A94-8E8D-A9650545AA1A}" type="slidenum">
              <a:rPr lang="en-US" smtClean="0"/>
              <a:pPr fontAlgn="base">
                <a:spcBef>
                  <a:spcPct val="0"/>
                </a:spcBef>
                <a:spcAft>
                  <a:spcPct val="0"/>
                </a:spcAft>
                <a:defRPr/>
              </a:pPr>
              <a:t>18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5AF103-5665-476F-AB17-6D4D98F954D1}" type="datetimeFigureOut">
              <a:rPr lang="en-US" smtClean="0"/>
              <a:pPr/>
              <a:t>8/22/13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FFA65-05B2-4D50-B02F-55F52C6BBC1F}"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5AF103-5665-476F-AB17-6D4D98F954D1}" type="datetimeFigureOut">
              <a:rPr lang="en-US" smtClean="0"/>
              <a:pPr/>
              <a:t>8/22/13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FFA65-05B2-4D50-B02F-55F52C6BBC1F}"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5AF103-5665-476F-AB17-6D4D98F954D1}" type="datetimeFigureOut">
              <a:rPr lang="en-US" smtClean="0"/>
              <a:pPr/>
              <a:t>8/22/13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FFA65-05B2-4D50-B02F-55F52C6BBC1F}"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5AF103-5665-476F-AB17-6D4D98F954D1}" type="datetimeFigureOut">
              <a:rPr lang="en-US" smtClean="0"/>
              <a:pPr/>
              <a:t>8/22/13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FFA65-05B2-4D50-B02F-55F52C6BBC1F}"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5AF103-5665-476F-AB17-6D4D98F954D1}" type="datetimeFigureOut">
              <a:rPr lang="en-US" smtClean="0"/>
              <a:pPr/>
              <a:t>8/22/13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FFA65-05B2-4D50-B02F-55F52C6BBC1F}"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5AF103-5665-476F-AB17-6D4D98F954D1}" type="datetimeFigureOut">
              <a:rPr lang="en-US" smtClean="0"/>
              <a:pPr/>
              <a:t>8/22/13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FFA65-05B2-4D50-B02F-55F52C6BBC1F}"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5AF103-5665-476F-AB17-6D4D98F954D1}" type="datetimeFigureOut">
              <a:rPr lang="en-US" smtClean="0"/>
              <a:pPr/>
              <a:t>8/22/13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2FFA65-05B2-4D50-B02F-55F52C6BBC1F}"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5AF103-5665-476F-AB17-6D4D98F954D1}" type="datetimeFigureOut">
              <a:rPr lang="en-US" smtClean="0"/>
              <a:pPr/>
              <a:t>8/22/13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2FFA65-05B2-4D50-B02F-55F52C6BBC1F}"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5AF103-5665-476F-AB17-6D4D98F954D1}" type="datetimeFigureOut">
              <a:rPr lang="en-US" smtClean="0"/>
              <a:pPr/>
              <a:t>8/22/13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2FFA65-05B2-4D50-B02F-55F52C6BBC1F}"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5AF103-5665-476F-AB17-6D4D98F954D1}" type="datetimeFigureOut">
              <a:rPr lang="en-US" smtClean="0"/>
              <a:pPr/>
              <a:t>8/22/13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FFA65-05B2-4D50-B02F-55F52C6BBC1F}"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5AF103-5665-476F-AB17-6D4D98F954D1}" type="datetimeFigureOut">
              <a:rPr lang="en-US" smtClean="0"/>
              <a:pPr/>
              <a:t>8/22/13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FFA65-05B2-4D50-B02F-55F52C6BBC1F}" type="slidenum">
              <a:rPr lang="en-US" smtClean="0"/>
              <a:pPr/>
              <a:t>‹#›</a:t>
            </a:fld>
            <a:endParaRPr lang="en-US"/>
          </a:p>
        </p:txBody>
      </p:sp>
    </p:spTree>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5AF103-5665-476F-AB17-6D4D98F954D1}" type="datetimeFigureOut">
              <a:rPr lang="en-US" smtClean="0"/>
              <a:pPr/>
              <a:t>8/22/13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FFA65-05B2-4D50-B02F-55F52C6BBC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7.xml"/><Relationship Id="rId2"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7.xml"/><Relationship Id="rId2"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7.xml"/><Relationship Id="rId2" Type="http://schemas.openxmlformats.org/officeDocument/2006/relationships/diagramData" Target="../diagrams/data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algn="l" eaLnBrk="1" hangingPunct="1"/>
            <a:r>
              <a:rPr lang="en-US" smtClean="0">
                <a:solidFill>
                  <a:schemeClr val="bg1"/>
                </a:solidFill>
              </a:rPr>
              <a:t>“User Education”</a:t>
            </a:r>
          </a:p>
        </p:txBody>
      </p:sp>
      <p:sp>
        <p:nvSpPr>
          <p:cNvPr id="3" name="Subtitle 2"/>
          <p:cNvSpPr>
            <a:spLocks noGrp="1"/>
          </p:cNvSpPr>
          <p:nvPr>
            <p:ph type="subTitle" idx="1"/>
          </p:nvPr>
        </p:nvSpPr>
        <p:spPr/>
        <p:txBody>
          <a:bodyPr rtlCol="0">
            <a:normAutofit/>
          </a:bodyPr>
          <a:lstStyle/>
          <a:p>
            <a:pPr algn="r" eaLnBrk="1" fontAlgn="auto" hangingPunct="1">
              <a:spcAft>
                <a:spcPts val="0"/>
              </a:spcAft>
              <a:buFont typeface="Arial" pitchFamily="34" charset="0"/>
              <a:buNone/>
              <a:defRPr/>
            </a:pPr>
            <a:r>
              <a:rPr lang="en-US" dirty="0" err="1" smtClean="0"/>
              <a:t>rachael</a:t>
            </a:r>
            <a:r>
              <a:rPr lang="en-US" dirty="0" smtClean="0"/>
              <a:t> </a:t>
            </a:r>
            <a:r>
              <a:rPr lang="en-US" dirty="0" err="1" smtClean="0"/>
              <a:t>clemens</a:t>
            </a:r>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304800"/>
            <a:ext cx="7620000" cy="617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US" sz="2400" b="1" dirty="0"/>
          </a:p>
          <a:p>
            <a:pPr fontAlgn="auto">
              <a:spcBef>
                <a:spcPts val="0"/>
              </a:spcBef>
              <a:spcAft>
                <a:spcPts val="0"/>
              </a:spcAft>
              <a:defRPr/>
            </a:pPr>
            <a:endParaRPr lang="en-US" sz="2400" b="1" dirty="0"/>
          </a:p>
          <a:p>
            <a:pPr fontAlgn="auto">
              <a:spcBef>
                <a:spcPts val="0"/>
              </a:spcBef>
              <a:spcAft>
                <a:spcPts val="0"/>
              </a:spcAft>
              <a:defRPr/>
            </a:pPr>
            <a:r>
              <a:rPr lang="en-US" sz="3200" dirty="0"/>
              <a:t>Teaching users how to make the most effective use of the library system</a:t>
            </a:r>
          </a:p>
          <a:p>
            <a:pPr algn="r" fontAlgn="auto">
              <a:spcBef>
                <a:spcPts val="0"/>
              </a:spcBef>
              <a:spcAft>
                <a:spcPts val="0"/>
              </a:spcAft>
              <a:defRPr/>
            </a:pPr>
            <a:endParaRPr lang="en-US" sz="1600" i="1" dirty="0"/>
          </a:p>
          <a:p>
            <a:pPr algn="r" fontAlgn="auto">
              <a:spcBef>
                <a:spcPts val="0"/>
              </a:spcBef>
              <a:spcAft>
                <a:spcPts val="0"/>
              </a:spcAft>
              <a:defRPr/>
            </a:pPr>
            <a:r>
              <a:rPr lang="en-US" sz="1400" i="1" dirty="0" err="1"/>
              <a:t>Tiefel</a:t>
            </a:r>
            <a:r>
              <a:rPr lang="en-US" sz="1400" i="1" dirty="0"/>
              <a:t>, V.M. (1995). Library user education: </a:t>
            </a:r>
          </a:p>
          <a:p>
            <a:pPr algn="r" fontAlgn="auto">
              <a:spcBef>
                <a:spcPts val="0"/>
              </a:spcBef>
              <a:spcAft>
                <a:spcPts val="0"/>
              </a:spcAft>
              <a:defRPr/>
            </a:pPr>
            <a:r>
              <a:rPr lang="en-US" sz="1400" i="1" dirty="0"/>
              <a:t>Examining its past, projecting its future. Library Trends 44(2): 318-338.</a:t>
            </a:r>
          </a:p>
          <a:p>
            <a:pPr algn="r" fontAlgn="auto">
              <a:spcBef>
                <a:spcPts val="0"/>
              </a:spcBef>
              <a:spcAft>
                <a:spcPts val="0"/>
              </a:spcAft>
              <a:defRPr/>
            </a:pPr>
            <a:endParaRPr lang="en-US" sz="1600" i="1" dirty="0"/>
          </a:p>
          <a:p>
            <a:pPr algn="r" fontAlgn="auto">
              <a:spcBef>
                <a:spcPts val="0"/>
              </a:spcBef>
              <a:spcAft>
                <a:spcPts val="0"/>
              </a:spcAft>
              <a:defRPr/>
            </a:pPr>
            <a:endParaRPr lang="en-US" sz="1600" i="1" dirty="0"/>
          </a:p>
          <a:p>
            <a:pPr algn="r" fontAlgn="auto">
              <a:spcBef>
                <a:spcPts val="0"/>
              </a:spcBef>
              <a:spcAft>
                <a:spcPts val="0"/>
              </a:spcAft>
              <a:defRPr/>
            </a:pPr>
            <a:endParaRPr lang="en-US" sz="1600" i="1" dirty="0"/>
          </a:p>
          <a:p>
            <a:pPr algn="just" fontAlgn="auto">
              <a:spcBef>
                <a:spcPts val="0"/>
              </a:spcBef>
              <a:spcAft>
                <a:spcPts val="0"/>
              </a:spcAft>
              <a:defRPr/>
            </a:pPr>
            <a:endParaRPr lang="en-US" sz="2400" dirty="0"/>
          </a:p>
          <a:p>
            <a:pPr fontAlgn="auto">
              <a:spcBef>
                <a:spcPts val="0"/>
              </a:spcBef>
              <a:spcAft>
                <a:spcPts val="0"/>
              </a:spcAft>
              <a:defRPr/>
            </a:pPr>
            <a:r>
              <a:rPr lang="en-US" sz="3200" dirty="0"/>
              <a:t>Information Literacy is the set of skills needed to find, retrieve, analyze, and        use information</a:t>
            </a:r>
          </a:p>
          <a:p>
            <a:pPr algn="r" fontAlgn="auto">
              <a:spcBef>
                <a:spcPts val="0"/>
              </a:spcBef>
              <a:spcAft>
                <a:spcPts val="0"/>
              </a:spcAft>
              <a:defRPr/>
            </a:pPr>
            <a:r>
              <a:rPr lang="en-US" sz="1400" dirty="0"/>
              <a:t>ACRL Association of College &amp; Research Libraries http://www.ala.org/ala/mgrps/divs/acrl/issues/infolit/overview/intro</a:t>
            </a:r>
          </a:p>
          <a:p>
            <a:pPr fontAlgn="auto">
              <a:spcBef>
                <a:spcPts val="0"/>
              </a:spcBef>
              <a:spcAft>
                <a:spcPts val="0"/>
              </a:spcAft>
              <a:defRPr/>
            </a:pPr>
            <a:endParaRPr lang="en-US" sz="2000" b="1"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1881…</a:t>
            </a:r>
            <a:endParaRPr lang="en-US" dirty="0"/>
          </a:p>
        </p:txBody>
      </p:sp>
      <p:sp>
        <p:nvSpPr>
          <p:cNvPr id="5" name="Content Placeholder 4"/>
          <p:cNvSpPr>
            <a:spLocks noGrp="1"/>
          </p:cNvSpPr>
          <p:nvPr>
            <p:ph idx="1"/>
          </p:nvPr>
        </p:nvSpPr>
        <p:spPr/>
        <p:txBody>
          <a:bodyPr/>
          <a:lstStyle/>
          <a:p>
            <a:r>
              <a:rPr lang="en-US" dirty="0" smtClean="0"/>
              <a:t>Students need to “develop the art of discrimination” to able to judge the value of books to develop critical judgment</a:t>
            </a:r>
          </a:p>
          <a:p>
            <a:r>
              <a:rPr lang="en-US" dirty="0" smtClean="0"/>
              <a:t>Students need to become independent learners – to teach themselves</a:t>
            </a:r>
          </a:p>
          <a:p>
            <a:r>
              <a:rPr lang="en-US" dirty="0" smtClean="0"/>
              <a:t>Students need to continue to read and study – to become lifelong learners</a:t>
            </a:r>
            <a:endParaRPr lang="en-US" dirty="0"/>
          </a:p>
        </p:txBody>
      </p:sp>
      <p:sp>
        <p:nvSpPr>
          <p:cNvPr id="6" name="TextBox 5"/>
          <p:cNvSpPr txBox="1"/>
          <p:nvPr/>
        </p:nvSpPr>
        <p:spPr>
          <a:xfrm>
            <a:off x="3810000" y="5791200"/>
            <a:ext cx="4953000" cy="646331"/>
          </a:xfrm>
          <a:prstGeom prst="rect">
            <a:avLst/>
          </a:prstGeom>
          <a:noFill/>
        </p:spPr>
        <p:txBody>
          <a:bodyPr wrap="square" rtlCol="0">
            <a:spAutoFit/>
          </a:bodyPr>
          <a:lstStyle/>
          <a:p>
            <a:r>
              <a:rPr lang="en-US" dirty="0" smtClean="0"/>
              <a:t>Otis Hall Robinson called for clarification of instructional roles at the ALA convention</a:t>
            </a:r>
            <a:endParaRPr lang="en-US" dirty="0"/>
          </a:p>
        </p:txBody>
      </p:sp>
    </p:spTree>
    <p:extLst>
      <p:ext uri="{BB962C8B-B14F-4D97-AF65-F5344CB8AC3E}">
        <p14:creationId xmlns:p14="http://schemas.microsoft.com/office/powerpoint/2010/main" val="2057554640"/>
      </p:ext>
    </p:extLst>
  </p:cSld>
  <p:clrMapOvr>
    <a:masterClrMapping/>
  </p:clrMapOvr>
  <p:transition xmlns:p14="http://schemas.microsoft.com/office/powerpoint/2010/mai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295400" y="685800"/>
            <a:ext cx="6737261" cy="2657475"/>
          </a:xfrm>
          <a:prstGeom prst="rect">
            <a:avLst/>
          </a:prstGeom>
          <a:noFill/>
          <a:ln w="9525">
            <a:noFill/>
            <a:miter lim="800000"/>
            <a:headEnd/>
            <a:tailEnd/>
          </a:ln>
        </p:spPr>
      </p:pic>
    </p:spTree>
    <p:extLst>
      <p:ext uri="{BB962C8B-B14F-4D97-AF65-F5344CB8AC3E}">
        <p14:creationId xmlns:p14="http://schemas.microsoft.com/office/powerpoint/2010/main" val="199572392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4724400" y="2590800"/>
            <a:ext cx="3352800" cy="400110"/>
          </a:xfrm>
          <a:prstGeom prst="rect">
            <a:avLst/>
          </a:prstGeom>
          <a:noFill/>
        </p:spPr>
        <p:txBody>
          <a:bodyPr wrap="square" rtlCol="0">
            <a:spAutoFit/>
          </a:bodyPr>
          <a:lstStyle/>
          <a:p>
            <a:pPr algn="r"/>
            <a:r>
              <a:rPr lang="en-US" sz="2000" dirty="0"/>
              <a:t>h</a:t>
            </a:r>
            <a:r>
              <a:rPr lang="en-US" sz="2000" dirty="0" smtClean="0"/>
              <a:t>andout…</a:t>
            </a:r>
            <a:endParaRPr lang="en-US" sz="2000" dirty="0"/>
          </a:p>
        </p:txBody>
      </p:sp>
    </p:spTree>
    <p:extLst>
      <p:ext uri="{BB962C8B-B14F-4D97-AF65-F5344CB8AC3E}">
        <p14:creationId xmlns:p14="http://schemas.microsoft.com/office/powerpoint/2010/main" val="209228344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 name="Straight Connector 2"/>
          <p:cNvCxnSpPr/>
          <p:nvPr/>
        </p:nvCxnSpPr>
        <p:spPr>
          <a:xfrm>
            <a:off x="152400" y="3733800"/>
            <a:ext cx="8763000" cy="1588"/>
          </a:xfrm>
          <a:prstGeom prst="line">
            <a:avLst/>
          </a:prstGeom>
          <a:ln w="28575">
            <a:headEnd type="oval"/>
            <a:tailEnd type="ova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38101" y="4152900"/>
            <a:ext cx="838200" cy="3175"/>
          </a:xfrm>
          <a:prstGeom prst="line">
            <a:avLst/>
          </a:prstGeom>
          <a:ln w="12700" cap="flat">
            <a:headEnd type="none"/>
            <a:tailEnd type="none"/>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1943100" y="2552700"/>
            <a:ext cx="2363788" cy="1588"/>
          </a:xfrm>
          <a:prstGeom prst="line">
            <a:avLst/>
          </a:prstGeom>
          <a:ln w="12700" cap="flat">
            <a:headEnd type="none"/>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229394" y="3428206"/>
            <a:ext cx="609600" cy="1588"/>
          </a:xfrm>
          <a:prstGeom prst="line">
            <a:avLst/>
          </a:prstGeom>
          <a:ln w="12700" cap="flat">
            <a:headEnd type="none"/>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124200" y="2438400"/>
            <a:ext cx="2590800" cy="0"/>
          </a:xfrm>
          <a:prstGeom prst="line">
            <a:avLst/>
          </a:prstGeom>
          <a:ln w="12700" cap="flat">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5029200" y="2667000"/>
            <a:ext cx="1981200" cy="0"/>
          </a:xfrm>
          <a:prstGeom prst="line">
            <a:avLst/>
          </a:prstGeom>
          <a:ln w="12700" cap="flat">
            <a:headEnd type="none"/>
            <a:tailEnd type="none"/>
          </a:ln>
        </p:spPr>
        <p:style>
          <a:lnRef idx="1">
            <a:schemeClr val="accent1"/>
          </a:lnRef>
          <a:fillRef idx="0">
            <a:schemeClr val="accent1"/>
          </a:fillRef>
          <a:effectRef idx="0">
            <a:schemeClr val="accent1"/>
          </a:effectRef>
          <a:fontRef idx="minor">
            <a:schemeClr val="tx1"/>
          </a:fontRef>
        </p:style>
      </p:cxnSp>
      <p:sp>
        <p:nvSpPr>
          <p:cNvPr id="7176" name="TextBox 10"/>
          <p:cNvSpPr txBox="1">
            <a:spLocks noChangeArrowheads="1"/>
          </p:cNvSpPr>
          <p:nvPr/>
        </p:nvSpPr>
        <p:spPr bwMode="auto">
          <a:xfrm>
            <a:off x="457200" y="1295400"/>
            <a:ext cx="2362200" cy="1016000"/>
          </a:xfrm>
          <a:prstGeom prst="rect">
            <a:avLst/>
          </a:prstGeom>
          <a:noFill/>
          <a:ln w="9525">
            <a:noFill/>
            <a:miter lim="800000"/>
            <a:headEnd/>
            <a:tailEnd/>
          </a:ln>
        </p:spPr>
        <p:txBody>
          <a:bodyPr>
            <a:spAutoFit/>
          </a:bodyPr>
          <a:lstStyle/>
          <a:p>
            <a:r>
              <a:rPr lang="en-US" sz="1200">
                <a:latin typeface="Calibri" pitchFamily="34" charset="0"/>
              </a:rPr>
              <a:t>1881 Instructional Goals </a:t>
            </a:r>
          </a:p>
          <a:p>
            <a:pPr>
              <a:buFontTx/>
              <a:buChar char="-"/>
            </a:pPr>
            <a:r>
              <a:rPr lang="en-US" sz="1200">
                <a:latin typeface="Calibri" pitchFamily="34" charset="0"/>
              </a:rPr>
              <a:t>Develop the art of discrimination</a:t>
            </a:r>
          </a:p>
          <a:p>
            <a:pPr>
              <a:buFontTx/>
              <a:buChar char="-"/>
            </a:pPr>
            <a:r>
              <a:rPr lang="en-US" sz="1200">
                <a:latin typeface="Calibri" pitchFamily="34" charset="0"/>
              </a:rPr>
              <a:t>Become independent learners</a:t>
            </a:r>
          </a:p>
          <a:p>
            <a:r>
              <a:rPr lang="en-US" sz="1200">
                <a:latin typeface="Calibri" pitchFamily="34" charset="0"/>
              </a:rPr>
              <a:t>-Become lifelong learners</a:t>
            </a:r>
          </a:p>
          <a:p>
            <a:r>
              <a:rPr lang="en-US" sz="1200" i="1">
                <a:latin typeface="Calibri" pitchFamily="34" charset="0"/>
              </a:rPr>
              <a:t>-</a:t>
            </a:r>
            <a:r>
              <a:rPr lang="en-US" sz="1100" i="1">
                <a:latin typeface="Calibri" pitchFamily="34" charset="0"/>
              </a:rPr>
              <a:t>Robinson  at ALA</a:t>
            </a:r>
          </a:p>
        </p:txBody>
      </p:sp>
      <p:sp>
        <p:nvSpPr>
          <p:cNvPr id="7177" name="TextBox 15"/>
          <p:cNvSpPr txBox="1">
            <a:spLocks noChangeArrowheads="1"/>
          </p:cNvSpPr>
          <p:nvPr/>
        </p:nvSpPr>
        <p:spPr bwMode="auto">
          <a:xfrm>
            <a:off x="0" y="160338"/>
            <a:ext cx="2971800" cy="830262"/>
          </a:xfrm>
          <a:prstGeom prst="rect">
            <a:avLst/>
          </a:prstGeom>
          <a:noFill/>
          <a:ln w="9525">
            <a:noFill/>
            <a:miter lim="800000"/>
            <a:headEnd/>
            <a:tailEnd/>
          </a:ln>
        </p:spPr>
        <p:txBody>
          <a:bodyPr>
            <a:spAutoFit/>
          </a:bodyPr>
          <a:lstStyle/>
          <a:p>
            <a:r>
              <a:rPr lang="en-US" sz="1200">
                <a:latin typeface="Calibri" pitchFamily="34" charset="0"/>
              </a:rPr>
              <a:t>17</a:t>
            </a:r>
            <a:r>
              <a:rPr lang="en-US" sz="1200" baseline="30000">
                <a:latin typeface="Calibri" pitchFamily="34" charset="0"/>
              </a:rPr>
              <a:t>th</a:t>
            </a:r>
            <a:r>
              <a:rPr lang="en-US" sz="1200">
                <a:latin typeface="Calibri" pitchFamily="34" charset="0"/>
              </a:rPr>
              <a:t> Century</a:t>
            </a:r>
          </a:p>
          <a:p>
            <a:r>
              <a:rPr lang="en-US" sz="1200">
                <a:latin typeface="Calibri" pitchFamily="34" charset="0"/>
              </a:rPr>
              <a:t>Library instruction at German universities - lectures about reference books, study techniques, how to use library, </a:t>
            </a:r>
            <a:r>
              <a:rPr lang="en-US" sz="1100" i="1">
                <a:latin typeface="Calibri" pitchFamily="34" charset="0"/>
              </a:rPr>
              <a:t>Ewert 1986</a:t>
            </a:r>
          </a:p>
        </p:txBody>
      </p:sp>
      <p:sp>
        <p:nvSpPr>
          <p:cNvPr id="7178" name="TextBox 16"/>
          <p:cNvSpPr txBox="1">
            <a:spLocks noChangeArrowheads="1"/>
          </p:cNvSpPr>
          <p:nvPr/>
        </p:nvSpPr>
        <p:spPr bwMode="auto">
          <a:xfrm>
            <a:off x="0" y="4572000"/>
            <a:ext cx="1447800" cy="1016000"/>
          </a:xfrm>
          <a:prstGeom prst="rect">
            <a:avLst/>
          </a:prstGeom>
          <a:noFill/>
          <a:ln w="9525">
            <a:noFill/>
            <a:miter lim="800000"/>
            <a:headEnd/>
            <a:tailEnd/>
          </a:ln>
        </p:spPr>
        <p:txBody>
          <a:bodyPr>
            <a:spAutoFit/>
          </a:bodyPr>
          <a:lstStyle/>
          <a:p>
            <a:r>
              <a:rPr lang="en-US" sz="1200">
                <a:latin typeface="Calibri" pitchFamily="34" charset="0"/>
              </a:rPr>
              <a:t>1850s</a:t>
            </a:r>
          </a:p>
          <a:p>
            <a:r>
              <a:rPr lang="en-US" sz="1200">
                <a:latin typeface="Calibri" pitchFamily="34" charset="0"/>
              </a:rPr>
              <a:t>Colleges adding classes in math, science and modern language</a:t>
            </a:r>
          </a:p>
        </p:txBody>
      </p:sp>
      <p:sp>
        <p:nvSpPr>
          <p:cNvPr id="7179" name="TextBox 17"/>
          <p:cNvSpPr txBox="1">
            <a:spLocks noChangeArrowheads="1"/>
          </p:cNvSpPr>
          <p:nvPr/>
        </p:nvSpPr>
        <p:spPr bwMode="auto">
          <a:xfrm>
            <a:off x="457200" y="5657850"/>
            <a:ext cx="3124200" cy="1016000"/>
          </a:xfrm>
          <a:prstGeom prst="rect">
            <a:avLst/>
          </a:prstGeom>
          <a:noFill/>
          <a:ln w="9525">
            <a:noFill/>
            <a:miter lim="800000"/>
            <a:headEnd/>
            <a:tailEnd/>
          </a:ln>
        </p:spPr>
        <p:txBody>
          <a:bodyPr>
            <a:spAutoFit/>
          </a:bodyPr>
          <a:lstStyle/>
          <a:p>
            <a:r>
              <a:rPr lang="en-US" sz="1200">
                <a:latin typeface="Calibri" pitchFamily="34" charset="0"/>
              </a:rPr>
              <a:t>Following Civil War</a:t>
            </a:r>
          </a:p>
          <a:p>
            <a:pPr>
              <a:buFont typeface="Arial" charset="0"/>
              <a:buChar char="•"/>
            </a:pPr>
            <a:r>
              <a:rPr lang="en-US" sz="1200">
                <a:latin typeface="Calibri" pitchFamily="34" charset="0"/>
              </a:rPr>
              <a:t>Land Grant Universities</a:t>
            </a:r>
          </a:p>
          <a:p>
            <a:pPr>
              <a:buFont typeface="Arial" charset="0"/>
              <a:buChar char="•"/>
            </a:pPr>
            <a:r>
              <a:rPr lang="en-US" sz="1200">
                <a:latin typeface="Calibri" pitchFamily="34" charset="0"/>
              </a:rPr>
              <a:t>Growth in vocational / technical colleges, professional schools, normal schools, women's colleges</a:t>
            </a:r>
          </a:p>
        </p:txBody>
      </p:sp>
      <p:sp>
        <p:nvSpPr>
          <p:cNvPr id="7180" name="TextBox 18"/>
          <p:cNvSpPr txBox="1">
            <a:spLocks noChangeArrowheads="1"/>
          </p:cNvSpPr>
          <p:nvPr/>
        </p:nvSpPr>
        <p:spPr bwMode="auto">
          <a:xfrm>
            <a:off x="1524000" y="4267200"/>
            <a:ext cx="2362200" cy="830263"/>
          </a:xfrm>
          <a:prstGeom prst="rect">
            <a:avLst/>
          </a:prstGeom>
          <a:noFill/>
          <a:ln w="9525">
            <a:noFill/>
            <a:miter lim="800000"/>
            <a:headEnd/>
            <a:tailEnd/>
          </a:ln>
        </p:spPr>
        <p:txBody>
          <a:bodyPr>
            <a:spAutoFit/>
          </a:bodyPr>
          <a:lstStyle/>
          <a:p>
            <a:r>
              <a:rPr lang="en-US" sz="1200">
                <a:latin typeface="Calibri" pitchFamily="34" charset="0"/>
              </a:rPr>
              <a:t>End of 19</a:t>
            </a:r>
            <a:r>
              <a:rPr lang="en-US" sz="1200" baseline="30000">
                <a:latin typeface="Calibri" pitchFamily="34" charset="0"/>
              </a:rPr>
              <a:t>th</a:t>
            </a:r>
            <a:r>
              <a:rPr lang="en-US" sz="1200">
                <a:latin typeface="Calibri" pitchFamily="34" charset="0"/>
              </a:rPr>
              <a:t> Century</a:t>
            </a:r>
          </a:p>
          <a:p>
            <a:pPr>
              <a:buFont typeface="Arial" charset="0"/>
              <a:buChar char="•"/>
            </a:pPr>
            <a:r>
              <a:rPr lang="en-US" sz="1200">
                <a:latin typeface="Calibri" pitchFamily="34" charset="0"/>
              </a:rPr>
              <a:t>Desire for practical training instead of classical curriculum</a:t>
            </a:r>
          </a:p>
          <a:p>
            <a:pPr>
              <a:buFont typeface="Arial" charset="0"/>
              <a:buChar char="•"/>
            </a:pPr>
            <a:r>
              <a:rPr lang="en-US" sz="1200">
                <a:latin typeface="Calibri" pitchFamily="34" charset="0"/>
              </a:rPr>
              <a:t>Growth of research</a:t>
            </a:r>
          </a:p>
        </p:txBody>
      </p:sp>
      <p:sp>
        <p:nvSpPr>
          <p:cNvPr id="7181" name="TextBox 19"/>
          <p:cNvSpPr txBox="1">
            <a:spLocks noChangeArrowheads="1"/>
          </p:cNvSpPr>
          <p:nvPr/>
        </p:nvSpPr>
        <p:spPr bwMode="auto">
          <a:xfrm>
            <a:off x="228600" y="2286000"/>
            <a:ext cx="1524000" cy="830263"/>
          </a:xfrm>
          <a:prstGeom prst="rect">
            <a:avLst/>
          </a:prstGeom>
          <a:noFill/>
          <a:ln w="9525">
            <a:noFill/>
            <a:miter lim="800000"/>
            <a:headEnd/>
            <a:tailEnd/>
          </a:ln>
        </p:spPr>
        <p:txBody>
          <a:bodyPr>
            <a:spAutoFit/>
          </a:bodyPr>
          <a:lstStyle/>
          <a:p>
            <a:r>
              <a:rPr lang="en-US" sz="1200">
                <a:latin typeface="Calibri" pitchFamily="34" charset="0"/>
              </a:rPr>
              <a:t>1858</a:t>
            </a:r>
          </a:p>
          <a:p>
            <a:r>
              <a:rPr lang="en-US" sz="1200">
                <a:latin typeface="Calibri" pitchFamily="34" charset="0"/>
              </a:rPr>
              <a:t>Need for a “Professor of Books” </a:t>
            </a:r>
            <a:r>
              <a:rPr lang="en-US" sz="1200" i="1">
                <a:latin typeface="Calibri" pitchFamily="34" charset="0"/>
              </a:rPr>
              <a:t>Ralph Waldo Emerson</a:t>
            </a:r>
          </a:p>
        </p:txBody>
      </p:sp>
      <p:sp>
        <p:nvSpPr>
          <p:cNvPr id="7182" name="TextBox 20"/>
          <p:cNvSpPr txBox="1">
            <a:spLocks noChangeArrowheads="1"/>
          </p:cNvSpPr>
          <p:nvPr/>
        </p:nvSpPr>
        <p:spPr bwMode="auto">
          <a:xfrm>
            <a:off x="1752600" y="2133600"/>
            <a:ext cx="1524000" cy="1200150"/>
          </a:xfrm>
          <a:prstGeom prst="rect">
            <a:avLst/>
          </a:prstGeom>
          <a:noFill/>
          <a:ln w="9525">
            <a:noFill/>
            <a:miter lim="800000"/>
            <a:headEnd/>
            <a:tailEnd/>
          </a:ln>
        </p:spPr>
        <p:txBody>
          <a:bodyPr>
            <a:spAutoFit/>
          </a:bodyPr>
          <a:lstStyle/>
          <a:p>
            <a:r>
              <a:rPr lang="en-US" sz="1200">
                <a:latin typeface="Calibri" pitchFamily="34" charset="0"/>
              </a:rPr>
              <a:t>End of 19</a:t>
            </a:r>
            <a:r>
              <a:rPr lang="en-US" sz="1200" baseline="30000">
                <a:latin typeface="Calibri" pitchFamily="34" charset="0"/>
              </a:rPr>
              <a:t>th</a:t>
            </a:r>
            <a:r>
              <a:rPr lang="en-US" sz="1200">
                <a:latin typeface="Calibri" pitchFamily="34" charset="0"/>
              </a:rPr>
              <a:t> Century</a:t>
            </a:r>
          </a:p>
          <a:p>
            <a:r>
              <a:rPr lang="en-US" sz="1200">
                <a:latin typeface="Calibri" pitchFamily="34" charset="0"/>
              </a:rPr>
              <a:t>Dialog started about “the nature and purposes of user instruction” , Hardesty 1986</a:t>
            </a:r>
          </a:p>
        </p:txBody>
      </p:sp>
      <p:sp>
        <p:nvSpPr>
          <p:cNvPr id="7183" name="TextBox 21"/>
          <p:cNvSpPr txBox="1">
            <a:spLocks noChangeArrowheads="1"/>
          </p:cNvSpPr>
          <p:nvPr/>
        </p:nvSpPr>
        <p:spPr bwMode="auto">
          <a:xfrm>
            <a:off x="2514600" y="914400"/>
            <a:ext cx="1371600" cy="461963"/>
          </a:xfrm>
          <a:prstGeom prst="rect">
            <a:avLst/>
          </a:prstGeom>
          <a:noFill/>
          <a:ln w="9525">
            <a:noFill/>
            <a:miter lim="800000"/>
            <a:headEnd/>
            <a:tailEnd/>
          </a:ln>
        </p:spPr>
        <p:txBody>
          <a:bodyPr>
            <a:spAutoFit/>
          </a:bodyPr>
          <a:lstStyle/>
          <a:p>
            <a:r>
              <a:rPr lang="en-US" sz="1200">
                <a:latin typeface="Calibri" pitchFamily="34" charset="0"/>
              </a:rPr>
              <a:t>Early 20</a:t>
            </a:r>
            <a:r>
              <a:rPr lang="en-US" sz="1200" baseline="30000">
                <a:latin typeface="Calibri" pitchFamily="34" charset="0"/>
              </a:rPr>
              <a:t>th</a:t>
            </a:r>
            <a:r>
              <a:rPr lang="en-US" sz="1200">
                <a:latin typeface="Calibri" pitchFamily="34" charset="0"/>
              </a:rPr>
              <a:t> Century</a:t>
            </a:r>
          </a:p>
          <a:p>
            <a:r>
              <a:rPr lang="en-US" sz="1200">
                <a:latin typeface="Calibri" pitchFamily="34" charset="0"/>
              </a:rPr>
              <a:t>Instruction wanes</a:t>
            </a:r>
          </a:p>
        </p:txBody>
      </p:sp>
      <p:sp>
        <p:nvSpPr>
          <p:cNvPr id="7184" name="TextBox 22"/>
          <p:cNvSpPr txBox="1">
            <a:spLocks noChangeArrowheads="1"/>
          </p:cNvSpPr>
          <p:nvPr/>
        </p:nvSpPr>
        <p:spPr bwMode="auto">
          <a:xfrm>
            <a:off x="3124200" y="1600200"/>
            <a:ext cx="1676400" cy="830263"/>
          </a:xfrm>
          <a:prstGeom prst="rect">
            <a:avLst/>
          </a:prstGeom>
          <a:noFill/>
          <a:ln w="9525">
            <a:noFill/>
            <a:miter lim="800000"/>
            <a:headEnd/>
            <a:tailEnd/>
          </a:ln>
        </p:spPr>
        <p:txBody>
          <a:bodyPr>
            <a:spAutoFit/>
          </a:bodyPr>
          <a:lstStyle/>
          <a:p>
            <a:r>
              <a:rPr lang="en-US" sz="1200">
                <a:latin typeface="Calibri" pitchFamily="34" charset="0"/>
              </a:rPr>
              <a:t>1920s</a:t>
            </a:r>
          </a:p>
          <a:p>
            <a:r>
              <a:rPr lang="en-US" sz="1200">
                <a:latin typeface="Calibri" pitchFamily="34" charset="0"/>
              </a:rPr>
              <a:t>Discussions about  instruction (place, timing, instructors)</a:t>
            </a:r>
          </a:p>
        </p:txBody>
      </p:sp>
      <p:sp>
        <p:nvSpPr>
          <p:cNvPr id="7185" name="TextBox 23"/>
          <p:cNvSpPr txBox="1">
            <a:spLocks noChangeArrowheads="1"/>
          </p:cNvSpPr>
          <p:nvPr/>
        </p:nvSpPr>
        <p:spPr bwMode="auto">
          <a:xfrm>
            <a:off x="3657600" y="0"/>
            <a:ext cx="2057400" cy="1016000"/>
          </a:xfrm>
          <a:prstGeom prst="rect">
            <a:avLst/>
          </a:prstGeom>
          <a:noFill/>
          <a:ln w="9525">
            <a:noFill/>
            <a:miter lim="800000"/>
            <a:headEnd/>
            <a:tailEnd/>
          </a:ln>
        </p:spPr>
        <p:txBody>
          <a:bodyPr>
            <a:spAutoFit/>
          </a:bodyPr>
          <a:lstStyle/>
          <a:p>
            <a:r>
              <a:rPr lang="en-US" sz="1200" dirty="0">
                <a:latin typeface="Calibri" pitchFamily="34" charset="0"/>
              </a:rPr>
              <a:t>1940</a:t>
            </a:r>
          </a:p>
          <a:p>
            <a:r>
              <a:rPr lang="en-US" sz="1200" dirty="0" err="1">
                <a:latin typeface="Calibri" pitchFamily="34" charset="0"/>
              </a:rPr>
              <a:t>Harvie</a:t>
            </a:r>
            <a:r>
              <a:rPr lang="en-US" sz="1200" dirty="0">
                <a:latin typeface="Calibri" pitchFamily="34" charset="0"/>
              </a:rPr>
              <a:t> </a:t>
            </a:r>
            <a:r>
              <a:rPr lang="en-US" sz="1200" dirty="0" err="1">
                <a:latin typeface="Calibri" pitchFamily="34" charset="0"/>
              </a:rPr>
              <a:t>Branscomb</a:t>
            </a:r>
            <a:r>
              <a:rPr lang="en-US" sz="1200" dirty="0">
                <a:latin typeface="Calibri" pitchFamily="34" charset="0"/>
              </a:rPr>
              <a:t>, Duke, proposed reference librarians go outside the library to build communication with faculty</a:t>
            </a:r>
          </a:p>
        </p:txBody>
      </p:sp>
      <p:sp>
        <p:nvSpPr>
          <p:cNvPr id="7186" name="TextBox 24"/>
          <p:cNvSpPr txBox="1">
            <a:spLocks noChangeArrowheads="1"/>
          </p:cNvSpPr>
          <p:nvPr/>
        </p:nvSpPr>
        <p:spPr bwMode="auto">
          <a:xfrm>
            <a:off x="3276600" y="4038600"/>
            <a:ext cx="1752600" cy="1570038"/>
          </a:xfrm>
          <a:prstGeom prst="rect">
            <a:avLst/>
          </a:prstGeom>
          <a:noFill/>
          <a:ln w="9525">
            <a:noFill/>
            <a:miter lim="800000"/>
            <a:headEnd/>
            <a:tailEnd/>
          </a:ln>
        </p:spPr>
        <p:txBody>
          <a:bodyPr>
            <a:spAutoFit/>
          </a:bodyPr>
          <a:lstStyle/>
          <a:p>
            <a:pPr algn="r"/>
            <a:r>
              <a:rPr lang="en-US" sz="1200">
                <a:latin typeface="Calibri" pitchFamily="34" charset="0"/>
              </a:rPr>
              <a:t>1950s</a:t>
            </a:r>
          </a:p>
          <a:p>
            <a:pPr algn="r"/>
            <a:r>
              <a:rPr lang="en-US" sz="1200">
                <a:latin typeface="Calibri" pitchFamily="34" charset="0"/>
              </a:rPr>
              <a:t>College enrollment increases as does value perception; librarians overwhelmed by numbers and lack of conceptual framework for instruction</a:t>
            </a:r>
          </a:p>
        </p:txBody>
      </p:sp>
      <p:sp>
        <p:nvSpPr>
          <p:cNvPr id="7187" name="TextBox 25"/>
          <p:cNvSpPr txBox="1">
            <a:spLocks noChangeArrowheads="1"/>
          </p:cNvSpPr>
          <p:nvPr/>
        </p:nvSpPr>
        <p:spPr bwMode="auto">
          <a:xfrm>
            <a:off x="4495800" y="1905000"/>
            <a:ext cx="1676400" cy="1384300"/>
          </a:xfrm>
          <a:prstGeom prst="rect">
            <a:avLst/>
          </a:prstGeom>
          <a:noFill/>
          <a:ln w="9525">
            <a:noFill/>
            <a:miter lim="800000"/>
            <a:headEnd/>
            <a:tailEnd/>
          </a:ln>
        </p:spPr>
        <p:txBody>
          <a:bodyPr>
            <a:spAutoFit/>
          </a:bodyPr>
          <a:lstStyle/>
          <a:p>
            <a:r>
              <a:rPr lang="en-US" sz="1200">
                <a:latin typeface="Calibri" pitchFamily="34" charset="0"/>
              </a:rPr>
              <a:t>1960s</a:t>
            </a:r>
          </a:p>
          <a:p>
            <a:r>
              <a:rPr lang="en-US" sz="1200">
                <a:latin typeface="Calibri" pitchFamily="34" charset="0"/>
              </a:rPr>
              <a:t>Grassroots movement to update / improve seemingly routine and remedial instruction programs</a:t>
            </a:r>
          </a:p>
          <a:p>
            <a:r>
              <a:rPr lang="en-US" sz="1200" i="1">
                <a:latin typeface="Calibri" pitchFamily="34" charset="0"/>
              </a:rPr>
              <a:t>Lots of new ideas</a:t>
            </a:r>
          </a:p>
        </p:txBody>
      </p:sp>
      <p:sp>
        <p:nvSpPr>
          <p:cNvPr id="7188" name="TextBox 26"/>
          <p:cNvSpPr txBox="1">
            <a:spLocks noChangeArrowheads="1"/>
          </p:cNvSpPr>
          <p:nvPr/>
        </p:nvSpPr>
        <p:spPr bwMode="auto">
          <a:xfrm>
            <a:off x="4343400" y="5799138"/>
            <a:ext cx="3810000" cy="830262"/>
          </a:xfrm>
          <a:prstGeom prst="rect">
            <a:avLst/>
          </a:prstGeom>
          <a:noFill/>
          <a:ln w="9525">
            <a:noFill/>
            <a:miter lim="800000"/>
            <a:headEnd/>
            <a:tailEnd/>
          </a:ln>
        </p:spPr>
        <p:txBody>
          <a:bodyPr>
            <a:spAutoFit/>
          </a:bodyPr>
          <a:lstStyle/>
          <a:p>
            <a:r>
              <a:rPr lang="en-US" sz="1200">
                <a:latin typeface="Calibri" pitchFamily="34" charset="0"/>
              </a:rPr>
              <a:t>1960s</a:t>
            </a:r>
          </a:p>
          <a:p>
            <a:r>
              <a:rPr lang="en-US" sz="1200">
                <a:latin typeface="Calibri" pitchFamily="34" charset="0"/>
              </a:rPr>
              <a:t>Changes in higher education – more diversity in disciplines, expansion of colleges, movement to liberate students from textbooks and assigned paper topics</a:t>
            </a:r>
          </a:p>
        </p:txBody>
      </p:sp>
      <p:sp>
        <p:nvSpPr>
          <p:cNvPr id="7189" name="TextBox 27"/>
          <p:cNvSpPr txBox="1">
            <a:spLocks noChangeArrowheads="1"/>
          </p:cNvSpPr>
          <p:nvPr/>
        </p:nvSpPr>
        <p:spPr bwMode="auto">
          <a:xfrm>
            <a:off x="5334000" y="954088"/>
            <a:ext cx="2133600" cy="646112"/>
          </a:xfrm>
          <a:prstGeom prst="rect">
            <a:avLst/>
          </a:prstGeom>
          <a:noFill/>
          <a:ln w="9525">
            <a:noFill/>
            <a:miter lim="800000"/>
            <a:headEnd/>
            <a:tailEnd/>
          </a:ln>
        </p:spPr>
        <p:txBody>
          <a:bodyPr>
            <a:spAutoFit/>
          </a:bodyPr>
          <a:lstStyle/>
          <a:p>
            <a:r>
              <a:rPr lang="en-US" sz="1200">
                <a:latin typeface="Calibri" pitchFamily="34" charset="0"/>
              </a:rPr>
              <a:t>1967</a:t>
            </a:r>
          </a:p>
          <a:p>
            <a:r>
              <a:rPr lang="en-US" sz="1200">
                <a:latin typeface="Calibri" pitchFamily="34" charset="0"/>
              </a:rPr>
              <a:t>ALA forms Committee on Instruction in Library Use</a:t>
            </a:r>
          </a:p>
        </p:txBody>
      </p:sp>
      <p:sp>
        <p:nvSpPr>
          <p:cNvPr id="7190" name="TextBox 28"/>
          <p:cNvSpPr txBox="1">
            <a:spLocks noChangeArrowheads="1"/>
          </p:cNvSpPr>
          <p:nvPr/>
        </p:nvSpPr>
        <p:spPr bwMode="auto">
          <a:xfrm>
            <a:off x="5105400" y="4743450"/>
            <a:ext cx="2514600" cy="1200150"/>
          </a:xfrm>
          <a:prstGeom prst="rect">
            <a:avLst/>
          </a:prstGeom>
          <a:noFill/>
          <a:ln w="9525">
            <a:noFill/>
            <a:miter lim="800000"/>
            <a:headEnd/>
            <a:tailEnd/>
          </a:ln>
        </p:spPr>
        <p:txBody>
          <a:bodyPr>
            <a:spAutoFit/>
          </a:bodyPr>
          <a:lstStyle/>
          <a:p>
            <a:r>
              <a:rPr lang="en-US" sz="1200">
                <a:latin typeface="Calibri" pitchFamily="34" charset="0"/>
              </a:rPr>
              <a:t>1961</a:t>
            </a:r>
          </a:p>
          <a:p>
            <a:r>
              <a:rPr lang="en-US" sz="1200">
                <a:latin typeface="Calibri" pitchFamily="34" charset="0"/>
              </a:rPr>
              <a:t>Increase in technology and audiovisual materials; Study found no appreciable difference between instruction by TV or by traditional methods, Fagerburg</a:t>
            </a:r>
          </a:p>
        </p:txBody>
      </p:sp>
      <p:cxnSp>
        <p:nvCxnSpPr>
          <p:cNvPr id="30" name="Straight Connector 29"/>
          <p:cNvCxnSpPr/>
          <p:nvPr/>
        </p:nvCxnSpPr>
        <p:spPr>
          <a:xfrm rot="5400000">
            <a:off x="-1144587" y="2360613"/>
            <a:ext cx="2744787" cy="1587"/>
          </a:xfrm>
          <a:prstGeom prst="line">
            <a:avLst/>
          </a:prstGeom>
          <a:ln w="12700" cap="flat">
            <a:headEnd type="none"/>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914400" y="2895600"/>
            <a:ext cx="1525588" cy="1588"/>
          </a:xfrm>
          <a:prstGeom prst="line">
            <a:avLst/>
          </a:prstGeom>
          <a:ln w="12700" cap="flat">
            <a:headEnd type="none"/>
            <a:tailEnd type="non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57994" y="4647406"/>
            <a:ext cx="1828800" cy="1588"/>
          </a:xfrm>
          <a:prstGeom prst="line">
            <a:avLst/>
          </a:prstGeom>
          <a:ln w="12700" cap="flat">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2933700" y="3086100"/>
            <a:ext cx="1296988" cy="1588"/>
          </a:xfrm>
          <a:prstGeom prst="line">
            <a:avLst/>
          </a:prstGeom>
          <a:ln w="12700" cap="flat">
            <a:headEnd type="none"/>
            <a:tailEnd type="none"/>
          </a:ln>
        </p:spPr>
        <p:style>
          <a:lnRef idx="1">
            <a:schemeClr val="accent1"/>
          </a:lnRef>
          <a:fillRef idx="0">
            <a:schemeClr val="accent1"/>
          </a:fillRef>
          <a:effectRef idx="0">
            <a:schemeClr val="accent1"/>
          </a:effectRef>
          <a:fontRef idx="minor">
            <a:schemeClr val="tx1"/>
          </a:fontRef>
        </p:style>
      </p:cxnSp>
      <p:sp>
        <p:nvSpPr>
          <p:cNvPr id="7195" name="TextBox 49"/>
          <p:cNvSpPr txBox="1">
            <a:spLocks noChangeArrowheads="1"/>
          </p:cNvSpPr>
          <p:nvPr/>
        </p:nvSpPr>
        <p:spPr bwMode="auto">
          <a:xfrm>
            <a:off x="6096000" y="2895600"/>
            <a:ext cx="990600" cy="461963"/>
          </a:xfrm>
          <a:prstGeom prst="rect">
            <a:avLst/>
          </a:prstGeom>
          <a:noFill/>
          <a:ln w="9525">
            <a:noFill/>
            <a:miter lim="800000"/>
            <a:headEnd/>
            <a:tailEnd/>
          </a:ln>
        </p:spPr>
        <p:txBody>
          <a:bodyPr>
            <a:spAutoFit/>
          </a:bodyPr>
          <a:lstStyle/>
          <a:p>
            <a:r>
              <a:rPr lang="en-US" sz="1200">
                <a:latin typeface="Calibri" pitchFamily="34" charset="0"/>
              </a:rPr>
              <a:t>1972</a:t>
            </a:r>
          </a:p>
          <a:p>
            <a:r>
              <a:rPr lang="en-US" sz="1200">
                <a:latin typeface="Calibri" pitchFamily="34" charset="0"/>
              </a:rPr>
              <a:t>LOEX formed</a:t>
            </a:r>
          </a:p>
        </p:txBody>
      </p:sp>
      <p:cxnSp>
        <p:nvCxnSpPr>
          <p:cNvPr id="54" name="Straight Connector 53"/>
          <p:cNvCxnSpPr/>
          <p:nvPr/>
        </p:nvCxnSpPr>
        <p:spPr>
          <a:xfrm rot="5400000">
            <a:off x="4496594" y="3885406"/>
            <a:ext cx="304800" cy="1588"/>
          </a:xfrm>
          <a:prstGeom prst="line">
            <a:avLst/>
          </a:prstGeom>
          <a:ln w="12700" cap="flat">
            <a:headEnd type="none"/>
            <a:tailEnd type="non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39394" y="4876006"/>
            <a:ext cx="2133600" cy="1588"/>
          </a:xfrm>
          <a:prstGeom prst="line">
            <a:avLst/>
          </a:prstGeom>
          <a:ln w="12700" cap="flat">
            <a:headEnd type="none"/>
            <a:tailEnd type="none"/>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4877594" y="4266406"/>
            <a:ext cx="914400" cy="1588"/>
          </a:xfrm>
          <a:prstGeom prst="line">
            <a:avLst/>
          </a:prstGeom>
          <a:ln w="12700" cap="flat">
            <a:headEnd type="none"/>
            <a:tailEnd type="none"/>
          </a:ln>
        </p:spPr>
        <p:style>
          <a:lnRef idx="1">
            <a:schemeClr val="accent1"/>
          </a:lnRef>
          <a:fillRef idx="0">
            <a:schemeClr val="accent1"/>
          </a:fillRef>
          <a:effectRef idx="0">
            <a:schemeClr val="accent1"/>
          </a:effectRef>
          <a:fontRef idx="minor">
            <a:schemeClr val="tx1"/>
          </a:fontRef>
        </p:style>
      </p:cxnSp>
      <p:sp>
        <p:nvSpPr>
          <p:cNvPr id="7199" name="TextBox 61"/>
          <p:cNvSpPr txBox="1">
            <a:spLocks noChangeArrowheads="1"/>
          </p:cNvSpPr>
          <p:nvPr/>
        </p:nvSpPr>
        <p:spPr bwMode="auto">
          <a:xfrm>
            <a:off x="6553200" y="1676400"/>
            <a:ext cx="1447800" cy="1200150"/>
          </a:xfrm>
          <a:prstGeom prst="rect">
            <a:avLst/>
          </a:prstGeom>
          <a:noFill/>
          <a:ln w="9525">
            <a:noFill/>
            <a:miter lim="800000"/>
            <a:headEnd/>
            <a:tailEnd/>
          </a:ln>
        </p:spPr>
        <p:txBody>
          <a:bodyPr>
            <a:spAutoFit/>
          </a:bodyPr>
          <a:lstStyle/>
          <a:p>
            <a:r>
              <a:rPr lang="en-US" sz="1200">
                <a:latin typeface="Calibri" pitchFamily="34" charset="0"/>
              </a:rPr>
              <a:t>1987</a:t>
            </a:r>
          </a:p>
          <a:p>
            <a:r>
              <a:rPr lang="en-US" sz="1200">
                <a:latin typeface="Calibri" pitchFamily="34" charset="0"/>
              </a:rPr>
              <a:t>65% of academic libraries offer instruction – up from 24% in </a:t>
            </a:r>
          </a:p>
          <a:p>
            <a:r>
              <a:rPr lang="en-US" sz="1200">
                <a:latin typeface="Calibri" pitchFamily="34" charset="0"/>
              </a:rPr>
              <a:t>1979</a:t>
            </a:r>
          </a:p>
        </p:txBody>
      </p:sp>
      <p:cxnSp>
        <p:nvCxnSpPr>
          <p:cNvPr id="63" name="Straight Connector 62"/>
          <p:cNvCxnSpPr/>
          <p:nvPr/>
        </p:nvCxnSpPr>
        <p:spPr>
          <a:xfrm rot="5400000">
            <a:off x="6667500" y="3314700"/>
            <a:ext cx="838200" cy="0"/>
          </a:xfrm>
          <a:prstGeom prst="line">
            <a:avLst/>
          </a:prstGeom>
          <a:ln w="12700" cap="flat">
            <a:headEnd type="none"/>
            <a:tailEnd type="none"/>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a:off x="1905794" y="4037806"/>
            <a:ext cx="457200" cy="1588"/>
          </a:xfrm>
          <a:prstGeom prst="line">
            <a:avLst/>
          </a:prstGeom>
          <a:ln w="12700" cap="flat">
            <a:headEnd type="none"/>
            <a:tailEnd type="none"/>
          </a:ln>
        </p:spPr>
        <p:style>
          <a:lnRef idx="1">
            <a:schemeClr val="accent1"/>
          </a:lnRef>
          <a:fillRef idx="0">
            <a:schemeClr val="accent1"/>
          </a:fillRef>
          <a:effectRef idx="0">
            <a:schemeClr val="accent1"/>
          </a:effectRef>
          <a:fontRef idx="minor">
            <a:schemeClr val="tx1"/>
          </a:fontRef>
        </p:style>
      </p:cxnSp>
      <p:sp>
        <p:nvSpPr>
          <p:cNvPr id="7202" name="TextBox 87"/>
          <p:cNvSpPr txBox="1">
            <a:spLocks noChangeArrowheads="1"/>
          </p:cNvSpPr>
          <p:nvPr/>
        </p:nvSpPr>
        <p:spPr bwMode="auto">
          <a:xfrm>
            <a:off x="7086600" y="3962400"/>
            <a:ext cx="838200" cy="461963"/>
          </a:xfrm>
          <a:prstGeom prst="rect">
            <a:avLst/>
          </a:prstGeom>
          <a:noFill/>
          <a:ln w="9525">
            <a:noFill/>
            <a:miter lim="800000"/>
            <a:headEnd/>
            <a:tailEnd/>
          </a:ln>
        </p:spPr>
        <p:txBody>
          <a:bodyPr>
            <a:spAutoFit/>
          </a:bodyPr>
          <a:lstStyle/>
          <a:p>
            <a:r>
              <a:rPr lang="en-US" sz="1200">
                <a:latin typeface="Calibri" pitchFamily="34" charset="0"/>
              </a:rPr>
              <a:t>1990s Web</a:t>
            </a:r>
          </a:p>
        </p:txBody>
      </p:sp>
      <p:cxnSp>
        <p:nvCxnSpPr>
          <p:cNvPr id="89" name="Straight Connector 88"/>
          <p:cNvCxnSpPr/>
          <p:nvPr/>
        </p:nvCxnSpPr>
        <p:spPr>
          <a:xfrm rot="5400000">
            <a:off x="7163594" y="3809206"/>
            <a:ext cx="152400" cy="1588"/>
          </a:xfrm>
          <a:prstGeom prst="line">
            <a:avLst/>
          </a:prstGeom>
          <a:ln w="12700" cap="flat">
            <a:headEnd type="none"/>
            <a:tailEnd type="none"/>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6020594" y="3961606"/>
            <a:ext cx="304800" cy="1588"/>
          </a:xfrm>
          <a:prstGeom prst="line">
            <a:avLst/>
          </a:prstGeom>
          <a:ln w="12700" cap="flat">
            <a:headEnd type="none"/>
            <a:tailEnd type="none"/>
          </a:ln>
        </p:spPr>
        <p:style>
          <a:lnRef idx="1">
            <a:schemeClr val="accent1"/>
          </a:lnRef>
          <a:fillRef idx="0">
            <a:schemeClr val="accent1"/>
          </a:fillRef>
          <a:effectRef idx="0">
            <a:schemeClr val="accent1"/>
          </a:effectRef>
          <a:fontRef idx="minor">
            <a:schemeClr val="tx1"/>
          </a:fontRef>
        </p:style>
      </p:cxnSp>
      <p:sp>
        <p:nvSpPr>
          <p:cNvPr id="7205" name="TextBox 93"/>
          <p:cNvSpPr txBox="1">
            <a:spLocks noChangeArrowheads="1"/>
          </p:cNvSpPr>
          <p:nvPr/>
        </p:nvSpPr>
        <p:spPr bwMode="auto">
          <a:xfrm>
            <a:off x="5486400" y="4038600"/>
            <a:ext cx="1219200" cy="646113"/>
          </a:xfrm>
          <a:prstGeom prst="rect">
            <a:avLst/>
          </a:prstGeom>
          <a:noFill/>
          <a:ln w="9525">
            <a:noFill/>
            <a:miter lim="800000"/>
            <a:headEnd/>
            <a:tailEnd/>
          </a:ln>
        </p:spPr>
        <p:txBody>
          <a:bodyPr>
            <a:spAutoFit/>
          </a:bodyPr>
          <a:lstStyle/>
          <a:p>
            <a:pPr algn="r"/>
            <a:r>
              <a:rPr lang="en-US" sz="1200">
                <a:latin typeface="Calibri" pitchFamily="34" charset="0"/>
              </a:rPr>
              <a:t>1970s</a:t>
            </a:r>
          </a:p>
          <a:p>
            <a:pPr algn="r"/>
            <a:r>
              <a:rPr lang="en-US" sz="1200">
                <a:latin typeface="Calibri" pitchFamily="34" charset="0"/>
              </a:rPr>
              <a:t>Online catalogs, databases</a:t>
            </a:r>
          </a:p>
        </p:txBody>
      </p:sp>
      <p:sp>
        <p:nvSpPr>
          <p:cNvPr id="7206" name="TextBox 94"/>
          <p:cNvSpPr txBox="1">
            <a:spLocks noChangeArrowheads="1"/>
          </p:cNvSpPr>
          <p:nvPr/>
        </p:nvSpPr>
        <p:spPr bwMode="auto">
          <a:xfrm>
            <a:off x="7162800" y="228600"/>
            <a:ext cx="1524000" cy="830263"/>
          </a:xfrm>
          <a:prstGeom prst="rect">
            <a:avLst/>
          </a:prstGeom>
          <a:noFill/>
          <a:ln w="9525">
            <a:noFill/>
            <a:miter lim="800000"/>
            <a:headEnd/>
            <a:tailEnd/>
          </a:ln>
        </p:spPr>
        <p:txBody>
          <a:bodyPr>
            <a:spAutoFit/>
          </a:bodyPr>
          <a:lstStyle/>
          <a:p>
            <a:r>
              <a:rPr lang="en-US" sz="1200">
                <a:latin typeface="Calibri" pitchFamily="34" charset="0"/>
              </a:rPr>
              <a:t>1991</a:t>
            </a:r>
          </a:p>
          <a:p>
            <a:r>
              <a:rPr lang="en-US" sz="1200">
                <a:latin typeface="Calibri" pitchFamily="34" charset="0"/>
              </a:rPr>
              <a:t>Michael Gorman </a:t>
            </a:r>
          </a:p>
          <a:p>
            <a:r>
              <a:rPr lang="en-US" sz="1200">
                <a:latin typeface="Calibri" pitchFamily="34" charset="0"/>
              </a:rPr>
              <a:t>calls for </a:t>
            </a:r>
          </a:p>
          <a:p>
            <a:r>
              <a:rPr lang="en-US" sz="1200">
                <a:latin typeface="Calibri" pitchFamily="34" charset="0"/>
              </a:rPr>
              <a:t>“BI-less” library</a:t>
            </a:r>
          </a:p>
        </p:txBody>
      </p:sp>
      <p:cxnSp>
        <p:nvCxnSpPr>
          <p:cNvPr id="100" name="Straight Connector 99"/>
          <p:cNvCxnSpPr/>
          <p:nvPr/>
        </p:nvCxnSpPr>
        <p:spPr>
          <a:xfrm rot="5400000">
            <a:off x="6972300" y="3009900"/>
            <a:ext cx="1447800" cy="0"/>
          </a:xfrm>
          <a:prstGeom prst="line">
            <a:avLst/>
          </a:prstGeom>
          <a:ln w="12700" cap="flat">
            <a:headEnd type="none"/>
            <a:tailEnd type="none"/>
          </a:ln>
        </p:spPr>
        <p:style>
          <a:lnRef idx="1">
            <a:schemeClr val="accent1"/>
          </a:lnRef>
          <a:fillRef idx="0">
            <a:schemeClr val="accent1"/>
          </a:fillRef>
          <a:effectRef idx="0">
            <a:schemeClr val="accent1"/>
          </a:effectRef>
          <a:fontRef idx="minor">
            <a:schemeClr val="tx1"/>
          </a:fontRef>
        </p:style>
      </p:cxnSp>
      <p:sp>
        <p:nvSpPr>
          <p:cNvPr id="7208" name="TextBox 103"/>
          <p:cNvSpPr txBox="1">
            <a:spLocks noChangeArrowheads="1"/>
          </p:cNvSpPr>
          <p:nvPr/>
        </p:nvSpPr>
        <p:spPr bwMode="auto">
          <a:xfrm>
            <a:off x="7772400" y="1143000"/>
            <a:ext cx="1371600" cy="1016000"/>
          </a:xfrm>
          <a:prstGeom prst="rect">
            <a:avLst/>
          </a:prstGeom>
          <a:noFill/>
          <a:ln w="9525">
            <a:noFill/>
            <a:miter lim="800000"/>
            <a:headEnd/>
            <a:tailEnd/>
          </a:ln>
        </p:spPr>
        <p:txBody>
          <a:bodyPr>
            <a:spAutoFit/>
          </a:bodyPr>
          <a:lstStyle/>
          <a:p>
            <a:r>
              <a:rPr lang="en-US" sz="1200">
                <a:latin typeface="Calibri" pitchFamily="34" charset="0"/>
              </a:rPr>
              <a:t>2000</a:t>
            </a:r>
          </a:p>
          <a:p>
            <a:r>
              <a:rPr lang="en-US" sz="1200">
                <a:latin typeface="Calibri" pitchFamily="34" charset="0"/>
              </a:rPr>
              <a:t>ACRL Information Literacy Competency Standards</a:t>
            </a:r>
          </a:p>
        </p:txBody>
      </p:sp>
      <p:cxnSp>
        <p:nvCxnSpPr>
          <p:cNvPr id="105" name="Straight Connector 104"/>
          <p:cNvCxnSpPr/>
          <p:nvPr/>
        </p:nvCxnSpPr>
        <p:spPr>
          <a:xfrm rot="5400000">
            <a:off x="6396831" y="2434432"/>
            <a:ext cx="2598737" cy="0"/>
          </a:xfrm>
          <a:prstGeom prst="line">
            <a:avLst/>
          </a:prstGeom>
          <a:ln w="12700" cap="flat">
            <a:headEnd type="none"/>
            <a:tailEnd type="none"/>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1219200" y="3486090"/>
            <a:ext cx="6477000" cy="400110"/>
          </a:xfrm>
          <a:prstGeom prst="rect">
            <a:avLst/>
          </a:prstGeom>
          <a:solidFill>
            <a:schemeClr val="accent5">
              <a:lumMod val="50000"/>
            </a:schemeClr>
          </a:solidFill>
          <a:effectLst>
            <a:softEdge rad="127000"/>
          </a:effectLst>
        </p:spPr>
        <p:txBody>
          <a:bodyPr wrap="square">
            <a:spAutoFit/>
          </a:bodyPr>
          <a:lstStyle/>
          <a:p>
            <a:pPr algn="ctr" fontAlgn="auto">
              <a:spcBef>
                <a:spcPts val="0"/>
              </a:spcBef>
              <a:spcAft>
                <a:spcPts val="0"/>
              </a:spcAft>
              <a:defRPr/>
            </a:pPr>
            <a:r>
              <a:rPr lang="en-US" sz="2000" b="1" spc="600" dirty="0">
                <a:solidFill>
                  <a:schemeClr val="bg1"/>
                </a:solidFill>
                <a:latin typeface="+mn-lt"/>
                <a:cs typeface="+mn-cs"/>
              </a:rPr>
              <a:t>History of Library Instruction</a:t>
            </a:r>
          </a:p>
        </p:txBody>
      </p:sp>
      <p:sp>
        <p:nvSpPr>
          <p:cNvPr id="7213" name="TextBox 55"/>
          <p:cNvSpPr txBox="1">
            <a:spLocks noChangeArrowheads="1"/>
          </p:cNvSpPr>
          <p:nvPr/>
        </p:nvSpPr>
        <p:spPr bwMode="auto">
          <a:xfrm>
            <a:off x="7772400" y="2286000"/>
            <a:ext cx="1447800" cy="1384300"/>
          </a:xfrm>
          <a:prstGeom prst="rect">
            <a:avLst/>
          </a:prstGeom>
          <a:noFill/>
          <a:ln w="9525">
            <a:noFill/>
            <a:miter lim="800000"/>
            <a:headEnd/>
            <a:tailEnd/>
          </a:ln>
        </p:spPr>
        <p:txBody>
          <a:bodyPr>
            <a:spAutoFit/>
          </a:bodyPr>
          <a:lstStyle/>
          <a:p>
            <a:r>
              <a:rPr lang="en-US" sz="1200">
                <a:latin typeface="Calibri" pitchFamily="34" charset="0"/>
              </a:rPr>
              <a:t>Early 21</a:t>
            </a:r>
            <a:r>
              <a:rPr lang="en-US" sz="1200" baseline="30000">
                <a:latin typeface="Calibri" pitchFamily="34" charset="0"/>
              </a:rPr>
              <a:t>st</a:t>
            </a:r>
            <a:r>
              <a:rPr lang="en-US" sz="1200">
                <a:latin typeface="Calibri" pitchFamily="34" charset="0"/>
              </a:rPr>
              <a:t> Century</a:t>
            </a:r>
          </a:p>
          <a:p>
            <a:r>
              <a:rPr lang="en-US" sz="1200">
                <a:latin typeface="Calibri" pitchFamily="34" charset="0"/>
              </a:rPr>
              <a:t>Instruction expands into emerging media such as audio/video podcast and  SecondLife </a:t>
            </a:r>
          </a:p>
        </p:txBody>
      </p:sp>
      <p:cxnSp>
        <p:nvCxnSpPr>
          <p:cNvPr id="57" name="Straight Connector 56"/>
          <p:cNvCxnSpPr/>
          <p:nvPr/>
        </p:nvCxnSpPr>
        <p:spPr>
          <a:xfrm rot="5400000">
            <a:off x="8533607" y="3580606"/>
            <a:ext cx="304800" cy="1587"/>
          </a:xfrm>
          <a:prstGeom prst="line">
            <a:avLst/>
          </a:prstGeom>
          <a:ln w="12700" cap="flat">
            <a:headEnd type="none"/>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5257800" y="381000"/>
            <a:ext cx="3390900" cy="3413506"/>
          </a:xfrm>
          <a:prstGeom prst="rect">
            <a:avLst/>
          </a:prstGeom>
          <a:noFill/>
          <a:ln w="9525">
            <a:noFill/>
            <a:miter lim="800000"/>
            <a:headEnd/>
            <a:tailEnd/>
          </a:ln>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1447800" y="914400"/>
            <a:ext cx="6553200" cy="2677656"/>
          </a:xfrm>
          <a:prstGeom prst="rect">
            <a:avLst/>
          </a:prstGeom>
          <a:noFill/>
        </p:spPr>
        <p:txBody>
          <a:bodyPr wrap="square" rtlCol="0">
            <a:spAutoFit/>
          </a:bodyPr>
          <a:lstStyle/>
          <a:p>
            <a:r>
              <a:rPr lang="en-US" sz="2800" dirty="0" smtClean="0"/>
              <a:t>Gorman says his ideal computer system would walk users through search "without pain or human mediation" (360). </a:t>
            </a:r>
          </a:p>
          <a:p>
            <a:endParaRPr lang="en-US" sz="2800" dirty="0" smtClean="0"/>
          </a:p>
          <a:p>
            <a:r>
              <a:rPr lang="en-US" sz="2800" dirty="0" smtClean="0"/>
              <a:t>Is human mediation ever a barrier in terms of information?</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 name="Straight Arrow Connector 3"/>
          <p:cNvCxnSpPr/>
          <p:nvPr/>
        </p:nvCxnSpPr>
        <p:spPr>
          <a:xfrm>
            <a:off x="685800" y="1295400"/>
            <a:ext cx="7772400" cy="0"/>
          </a:xfrm>
          <a:prstGeom prst="straightConnector1">
            <a:avLst/>
          </a:prstGeom>
          <a:ln w="50800">
            <a:solidFill>
              <a:schemeClr val="accent6"/>
            </a:solidFill>
            <a:headEnd type="arrow"/>
            <a:tailEnd type="arrow"/>
          </a:ln>
          <a:effectLst>
            <a:outerShdw blurRad="50800" dist="38100" dir="8100000" algn="tr" rotWithShape="0">
              <a:prstClr val="black">
                <a:alpha val="40000"/>
              </a:prstClr>
            </a:outerShdw>
          </a:effectLst>
        </p:spPr>
        <p:style>
          <a:lnRef idx="2">
            <a:schemeClr val="accent5"/>
          </a:lnRef>
          <a:fillRef idx="0">
            <a:schemeClr val="accent5"/>
          </a:fillRef>
          <a:effectRef idx="1">
            <a:schemeClr val="accent5"/>
          </a:effectRef>
          <a:fontRef idx="minor">
            <a:schemeClr val="tx1"/>
          </a:fontRef>
        </p:style>
      </p:cxnSp>
      <p:sp>
        <p:nvSpPr>
          <p:cNvPr id="5" name="TextBox 4"/>
          <p:cNvSpPr txBox="1"/>
          <p:nvPr/>
        </p:nvSpPr>
        <p:spPr>
          <a:xfrm>
            <a:off x="228600" y="1676400"/>
            <a:ext cx="2590800" cy="523220"/>
          </a:xfrm>
          <a:prstGeom prst="rect">
            <a:avLst/>
          </a:prstGeom>
          <a:noFill/>
        </p:spPr>
        <p:txBody>
          <a:bodyPr wrap="square" rtlCol="0">
            <a:spAutoFit/>
          </a:bodyPr>
          <a:lstStyle/>
          <a:p>
            <a:pPr algn="ctr"/>
            <a:r>
              <a:rPr lang="en-US" sz="2800" dirty="0" smtClean="0"/>
              <a:t>BI-Less Library</a:t>
            </a:r>
            <a:endParaRPr lang="en-US" sz="2800" dirty="0"/>
          </a:p>
        </p:txBody>
      </p:sp>
      <p:sp>
        <p:nvSpPr>
          <p:cNvPr id="6" name="TextBox 5"/>
          <p:cNvSpPr txBox="1"/>
          <p:nvPr/>
        </p:nvSpPr>
        <p:spPr>
          <a:xfrm>
            <a:off x="6172200" y="1676400"/>
            <a:ext cx="2590800" cy="954107"/>
          </a:xfrm>
          <a:prstGeom prst="rect">
            <a:avLst/>
          </a:prstGeom>
          <a:noFill/>
        </p:spPr>
        <p:txBody>
          <a:bodyPr wrap="square" rtlCol="0">
            <a:spAutoFit/>
          </a:bodyPr>
          <a:lstStyle/>
          <a:p>
            <a:pPr algn="ctr"/>
            <a:r>
              <a:rPr lang="en-US" sz="2800" dirty="0" smtClean="0"/>
              <a:t>Instruction Immersion</a:t>
            </a:r>
            <a:endParaRPr lang="en-US" sz="2800" dirty="0"/>
          </a:p>
        </p:txBody>
      </p:sp>
      <p:sp>
        <p:nvSpPr>
          <p:cNvPr id="7" name="Oval 6"/>
          <p:cNvSpPr/>
          <p:nvPr/>
        </p:nvSpPr>
        <p:spPr>
          <a:xfrm>
            <a:off x="2819400" y="1828800"/>
            <a:ext cx="304800" cy="3048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9" name="Oval 8"/>
          <p:cNvSpPr/>
          <p:nvPr/>
        </p:nvSpPr>
        <p:spPr>
          <a:xfrm>
            <a:off x="3581400" y="1828800"/>
            <a:ext cx="304800" cy="3048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0" name="Oval 9"/>
          <p:cNvSpPr/>
          <p:nvPr/>
        </p:nvSpPr>
        <p:spPr>
          <a:xfrm>
            <a:off x="4343400" y="1828800"/>
            <a:ext cx="304800" cy="3048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1" name="Oval 10"/>
          <p:cNvSpPr/>
          <p:nvPr/>
        </p:nvSpPr>
        <p:spPr>
          <a:xfrm>
            <a:off x="5105400" y="1828800"/>
            <a:ext cx="304800" cy="3048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Oval 11"/>
          <p:cNvSpPr/>
          <p:nvPr/>
        </p:nvSpPr>
        <p:spPr>
          <a:xfrm>
            <a:off x="5867400" y="1828800"/>
            <a:ext cx="304800" cy="3048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124579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04800" y="304800"/>
            <a:ext cx="8458200" cy="6019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63" name="Title 4"/>
          <p:cNvSpPr>
            <a:spLocks noGrp="1"/>
          </p:cNvSpPr>
          <p:nvPr>
            <p:ph type="title"/>
          </p:nvPr>
        </p:nvSpPr>
        <p:spPr/>
        <p:txBody>
          <a:bodyPr/>
          <a:lstStyle/>
          <a:p>
            <a:pPr eaLnBrk="1" hangingPunct="1"/>
            <a:r>
              <a:rPr lang="en-US" smtClean="0"/>
              <a:t>Information Environments</a:t>
            </a:r>
          </a:p>
        </p:txBody>
      </p:sp>
      <p:sp>
        <p:nvSpPr>
          <p:cNvPr id="6" name="Content Placeholder 5"/>
          <p:cNvSpPr>
            <a:spLocks noGrp="1"/>
          </p:cNvSpPr>
          <p:nvPr>
            <p:ph idx="1"/>
          </p:nvPr>
        </p:nvSpPr>
        <p:spPr/>
        <p:txBody>
          <a:bodyPr rtlCol="0">
            <a:normAutofit lnSpcReduction="10000"/>
          </a:bodyPr>
          <a:lstStyle/>
          <a:p>
            <a:pPr marL="514350" indent="-514350" eaLnBrk="1" fontAlgn="auto" hangingPunct="1">
              <a:spcAft>
                <a:spcPts val="0"/>
              </a:spcAft>
              <a:buFont typeface="+mj-lt"/>
              <a:buAutoNum type="arabicPeriod"/>
              <a:defRPr/>
            </a:pPr>
            <a:r>
              <a:rPr lang="en-US" dirty="0" smtClean="0"/>
              <a:t>Academic library</a:t>
            </a:r>
          </a:p>
          <a:p>
            <a:pPr marL="514350" indent="-514350" eaLnBrk="1" fontAlgn="auto" hangingPunct="1">
              <a:spcAft>
                <a:spcPts val="0"/>
              </a:spcAft>
              <a:buFont typeface="+mj-lt"/>
              <a:buAutoNum type="arabicPeriod"/>
              <a:defRPr/>
            </a:pPr>
            <a:r>
              <a:rPr lang="en-US" dirty="0" smtClean="0"/>
              <a:t>Public library</a:t>
            </a:r>
          </a:p>
          <a:p>
            <a:pPr marL="514350" indent="-514350" eaLnBrk="1" fontAlgn="auto" hangingPunct="1">
              <a:spcAft>
                <a:spcPts val="0"/>
              </a:spcAft>
              <a:buFont typeface="+mj-lt"/>
              <a:buAutoNum type="arabicPeriod"/>
              <a:defRPr/>
            </a:pPr>
            <a:r>
              <a:rPr lang="en-US" dirty="0" smtClean="0"/>
              <a:t>K-12 school library media center</a:t>
            </a:r>
          </a:p>
          <a:p>
            <a:pPr marL="514350" indent="-514350" eaLnBrk="1" fontAlgn="auto" hangingPunct="1">
              <a:spcAft>
                <a:spcPts val="0"/>
              </a:spcAft>
              <a:buFont typeface="+mj-lt"/>
              <a:buAutoNum type="arabicPeriod"/>
              <a:defRPr/>
            </a:pPr>
            <a:r>
              <a:rPr lang="en-US" dirty="0" smtClean="0"/>
              <a:t>Archives and special collections</a:t>
            </a:r>
          </a:p>
          <a:p>
            <a:pPr marL="514350" indent="-514350" eaLnBrk="1" fontAlgn="auto" hangingPunct="1">
              <a:spcAft>
                <a:spcPts val="0"/>
              </a:spcAft>
              <a:buFont typeface="+mj-lt"/>
              <a:buAutoNum type="arabicPeriod"/>
              <a:defRPr/>
            </a:pPr>
            <a:r>
              <a:rPr lang="en-US" dirty="0" smtClean="0"/>
              <a:t>Museum</a:t>
            </a:r>
          </a:p>
          <a:p>
            <a:pPr marL="514350" indent="-514350" eaLnBrk="1" fontAlgn="auto" hangingPunct="1">
              <a:spcAft>
                <a:spcPts val="0"/>
              </a:spcAft>
              <a:buFont typeface="+mj-lt"/>
              <a:buAutoNum type="arabicPeriod"/>
              <a:defRPr/>
            </a:pPr>
            <a:r>
              <a:rPr lang="en-US" dirty="0" smtClean="0"/>
              <a:t>Private library</a:t>
            </a:r>
          </a:p>
          <a:p>
            <a:pPr marL="514350" indent="-514350" eaLnBrk="1" fontAlgn="auto" hangingPunct="1">
              <a:spcAft>
                <a:spcPts val="0"/>
              </a:spcAft>
              <a:buFont typeface="+mj-lt"/>
              <a:buAutoNum type="arabicPeriod"/>
              <a:defRPr/>
            </a:pPr>
            <a:r>
              <a:rPr lang="en-US" dirty="0" smtClean="0"/>
              <a:t>Special library</a:t>
            </a:r>
          </a:p>
          <a:p>
            <a:pPr marL="514350" indent="-514350" eaLnBrk="1" fontAlgn="auto" hangingPunct="1">
              <a:spcAft>
                <a:spcPts val="0"/>
              </a:spcAft>
              <a:buFont typeface="+mj-lt"/>
              <a:buAutoNum type="arabicPeriod"/>
              <a:defRPr/>
            </a:pPr>
            <a:r>
              <a:rPr lang="en-US" dirty="0" smtClean="0"/>
              <a:t>Community center</a:t>
            </a:r>
          </a:p>
          <a:p>
            <a:pPr marL="514350" indent="-514350" eaLnBrk="1" fontAlgn="auto" hangingPunct="1">
              <a:spcAft>
                <a:spcPts val="0"/>
              </a:spcAft>
              <a:buFont typeface="+mj-lt"/>
              <a:buAutoNum type="arabicPeriod"/>
              <a:defRPr/>
            </a:pPr>
            <a:endParaRPr lang="en-US" dirty="0" smtClean="0"/>
          </a:p>
          <a:p>
            <a:pPr marL="514350" indent="-514350" eaLnBrk="1" fontAlgn="auto" hangingPunct="1">
              <a:spcAft>
                <a:spcPts val="0"/>
              </a:spcAft>
              <a:buFont typeface="+mj-lt"/>
              <a:buAutoNum type="arabicPeriod"/>
              <a:defRPr/>
            </a:pPr>
            <a:endParaRPr lang="en-US" dirty="0" smtClean="0"/>
          </a:p>
        </p:txBody>
      </p:sp>
      <p:sp>
        <p:nvSpPr>
          <p:cNvPr id="7" name="TextBox 6"/>
          <p:cNvSpPr txBox="1"/>
          <p:nvPr/>
        </p:nvSpPr>
        <p:spPr>
          <a:xfrm>
            <a:off x="2057400" y="0"/>
            <a:ext cx="5257800" cy="307975"/>
          </a:xfrm>
          <a:prstGeom prst="rect">
            <a:avLst/>
          </a:prstGeom>
          <a:solidFill>
            <a:schemeClr val="tx2"/>
          </a:solidFill>
        </p:spPr>
        <p:txBody>
          <a:bodyPr>
            <a:spAutoFit/>
          </a:bodyPr>
          <a:lstStyle/>
          <a:p>
            <a:pPr algn="ctr" fontAlgn="auto">
              <a:spcBef>
                <a:spcPts val="0"/>
              </a:spcBef>
              <a:spcAft>
                <a:spcPts val="0"/>
              </a:spcAft>
              <a:defRPr/>
            </a:pPr>
            <a:r>
              <a:rPr lang="en-US" sz="1400" spc="600" dirty="0">
                <a:solidFill>
                  <a:schemeClr val="bg1"/>
                </a:solidFill>
                <a:latin typeface="+mn-lt"/>
                <a:cs typeface="+mn-cs"/>
              </a:rPr>
              <a:t>USER EDUCATION</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Title 6"/>
          <p:cNvSpPr>
            <a:spLocks noGrp="1"/>
          </p:cNvSpPr>
          <p:nvPr>
            <p:ph type="title"/>
          </p:nvPr>
        </p:nvSpPr>
        <p:spPr/>
        <p:txBody>
          <a:bodyPr/>
          <a:lstStyle/>
          <a:p>
            <a:pPr eaLnBrk="1" hangingPunct="1"/>
            <a:r>
              <a:rPr lang="en-US" smtClean="0"/>
              <a:t>What do you teach?</a:t>
            </a:r>
          </a:p>
        </p:txBody>
      </p:sp>
      <p:sp>
        <p:nvSpPr>
          <p:cNvPr id="23555" name="Text Placeholder 7"/>
          <p:cNvSpPr>
            <a:spLocks noGrp="1"/>
          </p:cNvSpPr>
          <p:nvPr>
            <p:ph type="body" idx="1"/>
          </p:nvPr>
        </p:nvSpPr>
        <p:spPr/>
        <p:txBody>
          <a:bodyPr/>
          <a:lstStyle/>
          <a:p>
            <a:pPr eaLnBrk="1" hangingPunct="1"/>
            <a:r>
              <a:rPr lang="en-US" smtClean="0"/>
              <a:t>Skills &amp; Mechanics</a:t>
            </a:r>
          </a:p>
        </p:txBody>
      </p:sp>
      <p:sp>
        <p:nvSpPr>
          <p:cNvPr id="9" name="Content Placeholder 8"/>
          <p:cNvSpPr>
            <a:spLocks noGrp="1"/>
          </p:cNvSpPr>
          <p:nvPr>
            <p:ph sz="half" idx="2"/>
          </p:nvPr>
        </p:nvSpPr>
        <p:spPr/>
        <p:txBody>
          <a:bodyPr rtlCol="0">
            <a:normAutofit lnSpcReduction="10000"/>
          </a:bodyPr>
          <a:lstStyle/>
          <a:p>
            <a:pPr eaLnBrk="1" fontAlgn="auto" hangingPunct="1">
              <a:spcAft>
                <a:spcPts val="0"/>
              </a:spcAft>
              <a:buFont typeface="Arial" pitchFamily="34" charset="0"/>
              <a:buChar char="•"/>
              <a:defRPr/>
            </a:pPr>
            <a:r>
              <a:rPr lang="en-US" dirty="0" smtClean="0"/>
              <a:t>Starting points</a:t>
            </a:r>
          </a:p>
          <a:p>
            <a:pPr eaLnBrk="1" fontAlgn="auto" hangingPunct="1">
              <a:spcAft>
                <a:spcPts val="0"/>
              </a:spcAft>
              <a:buFont typeface="Arial" pitchFamily="34" charset="0"/>
              <a:buChar char="•"/>
              <a:defRPr/>
            </a:pPr>
            <a:r>
              <a:rPr lang="en-US" dirty="0" smtClean="0"/>
              <a:t>Using bibliographic databases effectively</a:t>
            </a:r>
          </a:p>
          <a:p>
            <a:pPr eaLnBrk="1" fontAlgn="auto" hangingPunct="1">
              <a:spcAft>
                <a:spcPts val="0"/>
              </a:spcAft>
              <a:buFont typeface="Arial" pitchFamily="34" charset="0"/>
              <a:buChar char="•"/>
              <a:defRPr/>
            </a:pPr>
            <a:r>
              <a:rPr lang="en-US" dirty="0" smtClean="0"/>
              <a:t>Citation formatting</a:t>
            </a:r>
          </a:p>
          <a:p>
            <a:pPr eaLnBrk="1" fontAlgn="auto" hangingPunct="1">
              <a:spcAft>
                <a:spcPts val="0"/>
              </a:spcAft>
              <a:buFont typeface="Arial" pitchFamily="34" charset="0"/>
              <a:buChar char="•"/>
              <a:defRPr/>
            </a:pPr>
            <a:r>
              <a:rPr lang="en-US" dirty="0" smtClean="0"/>
              <a:t>Using a Finding Aid</a:t>
            </a:r>
          </a:p>
          <a:p>
            <a:pPr eaLnBrk="1" fontAlgn="auto" hangingPunct="1">
              <a:spcAft>
                <a:spcPts val="0"/>
              </a:spcAft>
              <a:buFont typeface="Arial" pitchFamily="34" charset="0"/>
              <a:buChar char="•"/>
              <a:defRPr/>
            </a:pPr>
            <a:r>
              <a:rPr lang="en-US" dirty="0" smtClean="0"/>
              <a:t>Obtaining full-text</a:t>
            </a:r>
          </a:p>
          <a:p>
            <a:pPr eaLnBrk="1" fontAlgn="auto" hangingPunct="1">
              <a:spcAft>
                <a:spcPts val="0"/>
              </a:spcAft>
              <a:buFont typeface="Arial" pitchFamily="34" charset="0"/>
              <a:buChar char="•"/>
              <a:defRPr/>
            </a:pPr>
            <a:r>
              <a:rPr lang="en-US" dirty="0" smtClean="0"/>
              <a:t>Interlibrary Loan</a:t>
            </a:r>
          </a:p>
          <a:p>
            <a:pPr eaLnBrk="1" fontAlgn="auto" hangingPunct="1">
              <a:spcAft>
                <a:spcPts val="0"/>
              </a:spcAft>
              <a:buFont typeface="Arial" pitchFamily="34" charset="0"/>
              <a:buChar char="•"/>
              <a:defRPr/>
            </a:pPr>
            <a:r>
              <a:rPr lang="en-US" dirty="0" smtClean="0"/>
              <a:t>Geography of collection and services</a:t>
            </a:r>
          </a:p>
          <a:p>
            <a:pPr eaLnBrk="1" fontAlgn="auto" hangingPunct="1">
              <a:spcAft>
                <a:spcPts val="0"/>
              </a:spcAft>
              <a:buFont typeface="Arial" pitchFamily="34" charset="0"/>
              <a:buChar char="•"/>
              <a:defRPr/>
            </a:pPr>
            <a:r>
              <a:rPr lang="en-US" dirty="0" smtClean="0"/>
              <a:t>Getting more help</a:t>
            </a:r>
            <a:endParaRPr lang="en-US" dirty="0"/>
          </a:p>
        </p:txBody>
      </p:sp>
      <p:sp>
        <p:nvSpPr>
          <p:cNvPr id="23557" name="Text Placeholder 9"/>
          <p:cNvSpPr>
            <a:spLocks noGrp="1"/>
          </p:cNvSpPr>
          <p:nvPr>
            <p:ph type="body" sz="quarter" idx="3"/>
          </p:nvPr>
        </p:nvSpPr>
        <p:spPr/>
        <p:txBody>
          <a:bodyPr/>
          <a:lstStyle/>
          <a:p>
            <a:pPr eaLnBrk="1" hangingPunct="1"/>
            <a:r>
              <a:rPr lang="en-US" smtClean="0"/>
              <a:t>Concepts</a:t>
            </a:r>
          </a:p>
        </p:txBody>
      </p:sp>
      <p:sp>
        <p:nvSpPr>
          <p:cNvPr id="23558" name="Content Placeholder 10"/>
          <p:cNvSpPr>
            <a:spLocks noGrp="1"/>
          </p:cNvSpPr>
          <p:nvPr>
            <p:ph sz="quarter" idx="4"/>
          </p:nvPr>
        </p:nvSpPr>
        <p:spPr/>
        <p:txBody>
          <a:bodyPr/>
          <a:lstStyle/>
          <a:p>
            <a:pPr eaLnBrk="1" hangingPunct="1"/>
            <a:r>
              <a:rPr lang="en-US" smtClean="0"/>
              <a:t>Scholarly communication process, peer-review</a:t>
            </a:r>
          </a:p>
          <a:p>
            <a:pPr eaLnBrk="1" hangingPunct="1"/>
            <a:r>
              <a:rPr lang="en-US" smtClean="0"/>
              <a:t>Primary, secondary, tertiary </a:t>
            </a:r>
          </a:p>
          <a:p>
            <a:pPr eaLnBrk="1" hangingPunct="1"/>
            <a:r>
              <a:rPr lang="en-US" smtClean="0"/>
              <a:t>Critical evaluation</a:t>
            </a:r>
          </a:p>
          <a:p>
            <a:pPr eaLnBrk="1" hangingPunct="1"/>
            <a:r>
              <a:rPr lang="en-US" smtClean="0"/>
              <a:t>Organization of archives</a:t>
            </a:r>
          </a:p>
          <a:p>
            <a:pPr eaLnBrk="1" hangingPunct="1"/>
            <a:r>
              <a:rPr lang="en-US" smtClean="0"/>
              <a:t>Attribution and plagiarism</a:t>
            </a:r>
          </a:p>
          <a:p>
            <a:pPr eaLnBrk="1" hangingPunct="1"/>
            <a:r>
              <a:rPr lang="en-US" smtClean="0"/>
              <a:t>Literature of other disciplines</a:t>
            </a:r>
          </a:p>
          <a:p>
            <a:pPr eaLnBrk="1" hangingPunct="1">
              <a:buFont typeface="Arial" charset="0"/>
              <a:buNone/>
            </a:pPr>
            <a:endParaRPr lang="en-US" smtClean="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200" dirty="0" smtClean="0"/>
              <a:t>discussion leader assignment</a:t>
            </a:r>
          </a:p>
        </p:txBody>
      </p:sp>
      <p:graphicFrame>
        <p:nvGraphicFramePr>
          <p:cNvPr id="4" name="Table 3"/>
          <p:cNvGraphicFramePr>
            <a:graphicFrameLocks noGrp="1"/>
          </p:cNvGraphicFramePr>
          <p:nvPr/>
        </p:nvGraphicFramePr>
        <p:xfrm>
          <a:off x="533400" y="1085866"/>
          <a:ext cx="7848600" cy="5325411"/>
        </p:xfrm>
        <a:graphic>
          <a:graphicData uri="http://schemas.openxmlformats.org/drawingml/2006/table">
            <a:tbl>
              <a:tblPr firstRow="1">
                <a:tableStyleId>{3B4B98B0-60AC-42C2-AFA5-B58CD77FA1E5}</a:tableStyleId>
              </a:tblPr>
              <a:tblGrid>
                <a:gridCol w="7848600"/>
              </a:tblGrid>
              <a:tr h="742934">
                <a:tc>
                  <a:txBody>
                    <a:bodyPr/>
                    <a:lstStyle/>
                    <a:p>
                      <a:r>
                        <a:rPr lang="en-US" sz="3200" b="0" dirty="0" smtClean="0">
                          <a:sym typeface="Wingdings"/>
                        </a:rPr>
                        <a:t> </a:t>
                      </a:r>
                      <a:r>
                        <a:rPr lang="en-US" sz="2000" dirty="0" smtClean="0"/>
                        <a:t>experiment with techniques and strategies to engage our learners</a:t>
                      </a:r>
                    </a:p>
                    <a:p>
                      <a:r>
                        <a:rPr lang="en-US" sz="3200" b="0" dirty="0" smtClean="0">
                          <a:sym typeface="Wingdings"/>
                        </a:rPr>
                        <a:t> </a:t>
                      </a:r>
                      <a:r>
                        <a:rPr lang="en-US" sz="2000" dirty="0" smtClean="0"/>
                        <a:t>explore the actual content of the readings together</a:t>
                      </a:r>
                      <a:endParaRPr lang="en-US" sz="2000" dirty="0"/>
                    </a:p>
                  </a:txBody>
                  <a:tcPr anchor="ctr"/>
                </a:tc>
              </a:tr>
              <a:tr h="60577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approach the reading as a whole or pick out a small part(s) for discussion</a:t>
                      </a:r>
                    </a:p>
                  </a:txBody>
                  <a:tcPr anchor="ctr"/>
                </a:tc>
              </a:tr>
              <a:tr h="577207">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take one of the concepts and get us to think about it in a different way</a:t>
                      </a:r>
                      <a:endParaRPr lang="en-US" dirty="0"/>
                    </a:p>
                  </a:txBody>
                  <a:tcPr anchor="ctr"/>
                </a:tc>
              </a:tr>
              <a:tr h="64581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address some potential implications and/or problems related to the reading</a:t>
                      </a:r>
                    </a:p>
                  </a:txBody>
                  <a:tcPr anchor="ctr"/>
                </a:tc>
              </a:tr>
              <a:tr h="60960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construct some sort of argument or question emerging from the reading</a:t>
                      </a:r>
                    </a:p>
                  </a:txBody>
                  <a:tcPr anchor="ctr"/>
                </a:tc>
              </a:tr>
              <a:tr h="606737">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look for problems between research and practical application</a:t>
                      </a:r>
                    </a:p>
                  </a:txBody>
                  <a:tcPr anchor="ctr"/>
                </a:tc>
              </a:tr>
              <a:tr h="606737">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find examples from media that illustrate the concept</a:t>
                      </a:r>
                    </a:p>
                  </a:txBody>
                  <a:tcPr anchor="ctr"/>
                </a:tc>
              </a:tr>
              <a:tr h="606737">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“so, what did you think about this reading?” [not very effective]</a:t>
                      </a:r>
                    </a:p>
                  </a:txBody>
                  <a:tcPr anchor="ctr"/>
                </a:tc>
              </a:tr>
            </a:tbl>
          </a:graphicData>
        </a:graphic>
      </p:graphicFrame>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304800"/>
            <a:ext cx="8458200" cy="6019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79" name="Title 1"/>
          <p:cNvSpPr>
            <a:spLocks noGrp="1"/>
          </p:cNvSpPr>
          <p:nvPr>
            <p:ph type="title"/>
          </p:nvPr>
        </p:nvSpPr>
        <p:spPr/>
        <p:txBody>
          <a:bodyPr/>
          <a:lstStyle/>
          <a:p>
            <a:pPr eaLnBrk="1" hangingPunct="1"/>
            <a:r>
              <a:rPr lang="en-US" smtClean="0"/>
              <a:t>Instruction Opportunities</a:t>
            </a:r>
          </a:p>
        </p:txBody>
      </p:sp>
      <p:sp>
        <p:nvSpPr>
          <p:cNvPr id="24580" name="Content Placeholder 2"/>
          <p:cNvSpPr>
            <a:spLocks noGrp="1"/>
          </p:cNvSpPr>
          <p:nvPr>
            <p:ph idx="1"/>
          </p:nvPr>
        </p:nvSpPr>
        <p:spPr/>
        <p:txBody>
          <a:bodyPr/>
          <a:lstStyle/>
          <a:p>
            <a:pPr marL="514350" indent="-514350" eaLnBrk="1" hangingPunct="1">
              <a:buFont typeface="Calibri" pitchFamily="34" charset="0"/>
              <a:buAutoNum type="arabicPeriod"/>
            </a:pPr>
            <a:r>
              <a:rPr lang="en-US" smtClean="0"/>
              <a:t>Tours and orientation</a:t>
            </a:r>
          </a:p>
          <a:p>
            <a:pPr marL="514350" indent="-514350" eaLnBrk="1" hangingPunct="1">
              <a:buFont typeface="Calibri" pitchFamily="34" charset="0"/>
              <a:buAutoNum type="arabicPeriod"/>
            </a:pPr>
            <a:r>
              <a:rPr lang="en-US" smtClean="0"/>
              <a:t>Specialized workshops </a:t>
            </a:r>
            <a:r>
              <a:rPr lang="en-US" sz="2400" smtClean="0"/>
              <a:t>(RefWorks, citation analysis, subject expertise, career-job search)</a:t>
            </a:r>
            <a:endParaRPr lang="en-US" smtClean="0"/>
          </a:p>
          <a:p>
            <a:pPr marL="514350" indent="-514350" eaLnBrk="1" hangingPunct="1">
              <a:buFont typeface="Calibri" pitchFamily="34" charset="0"/>
              <a:buAutoNum type="arabicPeriod"/>
            </a:pPr>
            <a:r>
              <a:rPr lang="en-US" smtClean="0"/>
              <a:t>Online modules / tutorials / podcasts</a:t>
            </a:r>
          </a:p>
          <a:p>
            <a:pPr marL="514350" indent="-514350" eaLnBrk="1" hangingPunct="1">
              <a:buFont typeface="Calibri" pitchFamily="34" charset="0"/>
              <a:buAutoNum type="arabicPeriod"/>
            </a:pPr>
            <a:r>
              <a:rPr lang="en-US" smtClean="0"/>
              <a:t>For-credit courses </a:t>
            </a:r>
            <a:r>
              <a:rPr lang="en-US" sz="2400" smtClean="0"/>
              <a:t>(Freshman First Year, bibliographic research)</a:t>
            </a:r>
            <a:endParaRPr lang="en-US" smtClean="0"/>
          </a:p>
          <a:p>
            <a:pPr marL="514350" indent="-514350" eaLnBrk="1" hangingPunct="1">
              <a:buFont typeface="Calibri" pitchFamily="34" charset="0"/>
              <a:buAutoNum type="arabicPeriod"/>
            </a:pPr>
            <a:r>
              <a:rPr lang="en-US" smtClean="0"/>
              <a:t>Faculty Development Center </a:t>
            </a:r>
            <a:r>
              <a:rPr lang="en-US" sz="2400" smtClean="0"/>
              <a:t>(effective library assignments, copyright, specialized research)</a:t>
            </a:r>
            <a:endParaRPr lang="en-US" smtClean="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304800"/>
            <a:ext cx="8458200" cy="6019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603" name="Title 1"/>
          <p:cNvSpPr>
            <a:spLocks noGrp="1"/>
          </p:cNvSpPr>
          <p:nvPr>
            <p:ph type="title"/>
          </p:nvPr>
        </p:nvSpPr>
        <p:spPr/>
        <p:txBody>
          <a:bodyPr/>
          <a:lstStyle/>
          <a:p>
            <a:pPr eaLnBrk="1" hangingPunct="1"/>
            <a:r>
              <a:rPr lang="en-US" smtClean="0"/>
              <a:t>Instruction Opportunities</a:t>
            </a:r>
          </a:p>
        </p:txBody>
      </p:sp>
      <p:sp>
        <p:nvSpPr>
          <p:cNvPr id="25604" name="Content Placeholder 2"/>
          <p:cNvSpPr>
            <a:spLocks noGrp="1"/>
          </p:cNvSpPr>
          <p:nvPr>
            <p:ph idx="1"/>
          </p:nvPr>
        </p:nvSpPr>
        <p:spPr/>
        <p:txBody>
          <a:bodyPr/>
          <a:lstStyle/>
          <a:p>
            <a:pPr marL="514350" indent="-514350" eaLnBrk="1" hangingPunct="1">
              <a:buFont typeface="Arial" charset="0"/>
              <a:buNone/>
            </a:pPr>
            <a:r>
              <a:rPr lang="en-US" smtClean="0"/>
              <a:t>6.  Instruction at the reference desk, online reference, email reference, research consultations</a:t>
            </a:r>
          </a:p>
          <a:p>
            <a:pPr marL="514350" indent="-514350" eaLnBrk="1" hangingPunct="1">
              <a:buFont typeface="Arial" charset="0"/>
              <a:buAutoNum type="arabicPeriod" startAt="7"/>
            </a:pPr>
            <a:r>
              <a:rPr lang="en-US" smtClean="0"/>
              <a:t>Technology workshops</a:t>
            </a:r>
            <a:r>
              <a:rPr lang="en-US" sz="2400" smtClean="0"/>
              <a:t> (presentation skills, podcasting, PPT)</a:t>
            </a:r>
            <a:endParaRPr lang="en-US" smtClean="0"/>
          </a:p>
          <a:p>
            <a:pPr marL="514350" indent="-514350" eaLnBrk="1" hangingPunct="1">
              <a:buFont typeface="Arial" charset="0"/>
              <a:buAutoNum type="arabicPeriod" startAt="7"/>
            </a:pPr>
            <a:r>
              <a:rPr lang="en-US" smtClean="0"/>
              <a:t>New faculty orientation</a:t>
            </a:r>
          </a:p>
          <a:p>
            <a:pPr marL="514350" indent="-514350" eaLnBrk="1" hangingPunct="1">
              <a:buFont typeface="Arial" charset="0"/>
              <a:buAutoNum type="arabicPeriod" startAt="7"/>
            </a:pPr>
            <a:r>
              <a:rPr lang="en-US" smtClean="0"/>
              <a:t>Departmental faculty workshop</a:t>
            </a:r>
          </a:p>
          <a:p>
            <a:pPr marL="514350" indent="-514350" eaLnBrk="1" hangingPunct="1">
              <a:buFont typeface="Arial" charset="0"/>
              <a:buAutoNum type="arabicPeriod" startAt="7"/>
            </a:pPr>
            <a:r>
              <a:rPr lang="en-US" smtClean="0"/>
              <a:t>Classes in Second Life </a:t>
            </a:r>
          </a:p>
          <a:p>
            <a:pPr marL="514350" indent="-514350" eaLnBrk="1" hangingPunct="1">
              <a:buFont typeface="Calibri" pitchFamily="34" charset="0"/>
              <a:buAutoNum type="arabicPeriod"/>
            </a:pPr>
            <a:endParaRPr lang="en-US" smtClean="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200" dirty="0" smtClean="0"/>
              <a:t>instruction observation assignment</a:t>
            </a:r>
          </a:p>
        </p:txBody>
      </p:sp>
      <p:graphicFrame>
        <p:nvGraphicFramePr>
          <p:cNvPr id="4" name="Table 3"/>
          <p:cNvGraphicFramePr>
            <a:graphicFrameLocks noGrp="1"/>
          </p:cNvGraphicFramePr>
          <p:nvPr>
            <p:extLst>
              <p:ext uri="{D42A27DB-BD31-4B8C-83A1-F6EECF244321}">
                <p14:modId xmlns:p14="http://schemas.microsoft.com/office/powerpoint/2010/main" val="261349763"/>
              </p:ext>
            </p:extLst>
          </p:nvPr>
        </p:nvGraphicFramePr>
        <p:xfrm>
          <a:off x="533400" y="1066799"/>
          <a:ext cx="7848600" cy="5392765"/>
        </p:xfrm>
        <a:graphic>
          <a:graphicData uri="http://schemas.openxmlformats.org/drawingml/2006/table">
            <a:tbl>
              <a:tblPr firstRow="1">
                <a:tableStyleId>{3B4B98B0-60AC-42C2-AFA5-B58CD77FA1E5}</a:tableStyleId>
              </a:tblPr>
              <a:tblGrid>
                <a:gridCol w="7848600"/>
              </a:tblGrid>
              <a:tr h="1066801">
                <a:tc>
                  <a:txBody>
                    <a:bodyPr/>
                    <a:lstStyle/>
                    <a:p>
                      <a:pPr marL="0" indent="0">
                        <a:buFont typeface="Wingdings" charset="0"/>
                        <a:buNone/>
                      </a:pPr>
                      <a:r>
                        <a:rPr lang="en-US" sz="3200" b="0" dirty="0" smtClean="0">
                          <a:sym typeface="Wingdings"/>
                        </a:rPr>
                        <a:t></a:t>
                      </a:r>
                      <a:r>
                        <a:rPr lang="en-US" sz="2000" b="0" dirty="0" smtClean="0">
                          <a:sym typeface="Wingdings"/>
                        </a:rPr>
                        <a:t> </a:t>
                      </a:r>
                      <a:r>
                        <a:rPr lang="en-US" sz="2000" dirty="0" smtClean="0"/>
                        <a:t>experience </a:t>
                      </a:r>
                      <a:r>
                        <a:rPr lang="en-US" sz="2000" dirty="0" smtClean="0"/>
                        <a:t>a teaching/learning</a:t>
                      </a:r>
                      <a:r>
                        <a:rPr lang="en-US" sz="2000" baseline="0" dirty="0" smtClean="0"/>
                        <a:t> environment with a critical </a:t>
                      </a:r>
                      <a:r>
                        <a:rPr lang="en-US" sz="2000" baseline="0" dirty="0" smtClean="0"/>
                        <a:t>eye</a:t>
                      </a:r>
                      <a:endParaRPr lang="en-US" sz="2000" dirty="0" smtClean="0"/>
                    </a:p>
                    <a:p>
                      <a:r>
                        <a:rPr lang="en-US" sz="3200" b="0" dirty="0" smtClean="0">
                          <a:sym typeface="Wingdings"/>
                        </a:rPr>
                        <a:t></a:t>
                      </a:r>
                      <a:r>
                        <a:rPr lang="en-US" sz="2000" b="0" dirty="0" smtClean="0">
                          <a:sym typeface="Wingdings"/>
                        </a:rPr>
                        <a:t> </a:t>
                      </a:r>
                      <a:r>
                        <a:rPr lang="en-US" sz="2000" dirty="0" smtClean="0"/>
                        <a:t>reflect on your own teaching style and strategies</a:t>
                      </a:r>
                      <a:r>
                        <a:rPr lang="en-US" sz="2000" baseline="0" dirty="0" smtClean="0"/>
                        <a:t> you might explore</a:t>
                      </a:r>
                      <a:endParaRPr lang="en-US" sz="2000" dirty="0"/>
                    </a:p>
                  </a:txBody>
                  <a:tcPr anchor="ctr"/>
                </a:tc>
              </a:tr>
              <a:tr h="63034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9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UNC </a:t>
                      </a:r>
                      <a:r>
                        <a:rPr lang="en-US" dirty="0" smtClean="0"/>
                        <a:t>Libraries (Davis, UL, Special Collections/Archives,</a:t>
                      </a:r>
                      <a:r>
                        <a:rPr lang="en-US" baseline="0" dirty="0" smtClean="0"/>
                        <a:t> Health Sciences, Art, Music, Carolina Population  Center, Law)</a:t>
                      </a:r>
                      <a:endParaRPr lang="en-US" dirty="0" smtClean="0"/>
                    </a:p>
                  </a:txBody>
                  <a:tcPr anchor="ctr"/>
                </a:tc>
              </a:tr>
              <a:tr h="56075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UNC Center for Faculty Excellence</a:t>
                      </a:r>
                      <a:endParaRPr lang="en-US" dirty="0"/>
                    </a:p>
                  </a:txBody>
                  <a:tcPr anchor="ctr"/>
                </a:tc>
              </a:tr>
              <a:tr h="6274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Duke Libraries (ask Rachael</a:t>
                      </a:r>
                      <a:r>
                        <a:rPr lang="en-US" baseline="0" dirty="0" smtClean="0"/>
                        <a:t> for contact)</a:t>
                      </a:r>
                      <a:endParaRPr lang="en-US" dirty="0" smtClean="0"/>
                    </a:p>
                  </a:txBody>
                  <a:tcPr anchor="ctr"/>
                </a:tc>
              </a:tr>
              <a:tr h="59222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NCSU Libraries (“)</a:t>
                      </a:r>
                    </a:p>
                  </a:txBody>
                  <a:tcPr anchor="ctr"/>
                </a:tc>
              </a:tr>
              <a:tr h="58944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NCCU Libraries (“)</a:t>
                      </a:r>
                    </a:p>
                  </a:txBody>
                  <a:tcPr anchor="ctr"/>
                </a:tc>
              </a:tr>
              <a:tr h="58944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err="1" smtClean="0"/>
                        <a:t>Odum</a:t>
                      </a:r>
                      <a:r>
                        <a:rPr lang="en-US" dirty="0" smtClean="0"/>
                        <a:t> Institute </a:t>
                      </a:r>
                    </a:p>
                  </a:txBody>
                  <a:tcPr anchor="ctr"/>
                </a:tc>
              </a:tr>
              <a:tr h="58944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Other?</a:t>
                      </a:r>
                    </a:p>
                  </a:txBody>
                  <a:tcPr anchor="ctr"/>
                </a:tc>
              </a:tr>
            </a:tbl>
          </a:graphicData>
        </a:graphic>
      </p:graphicFrame>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sz="3600" dirty="0" smtClean="0"/>
              <a:t>imagine…</a:t>
            </a:r>
            <a:endParaRPr lang="en-US" sz="3600" dirty="0"/>
          </a:p>
        </p:txBody>
      </p:sp>
      <p:sp>
        <p:nvSpPr>
          <p:cNvPr id="5" name="Content Placeholder 4"/>
          <p:cNvSpPr>
            <a:spLocks noGrp="1"/>
          </p:cNvSpPr>
          <p:nvPr>
            <p:ph idx="1"/>
          </p:nvPr>
        </p:nvSpPr>
        <p:spPr>
          <a:xfrm>
            <a:off x="457200" y="1219200"/>
            <a:ext cx="8229600" cy="4525963"/>
          </a:xfrm>
        </p:spPr>
        <p:txBody>
          <a:bodyPr>
            <a:normAutofit fontScale="92500"/>
          </a:bodyPr>
          <a:lstStyle/>
          <a:p>
            <a:pPr indent="0">
              <a:buNone/>
            </a:pPr>
            <a:r>
              <a:rPr lang="en-US" dirty="0" smtClean="0"/>
              <a:t>You are the decision-maker for a national, public funding agency that supports long-range efforts to advance the quality of decision-making and problem-solving skills of the general public.  </a:t>
            </a:r>
          </a:p>
          <a:p>
            <a:pPr indent="0">
              <a:buNone/>
            </a:pPr>
            <a:endParaRPr lang="en-US" dirty="0" smtClean="0"/>
          </a:p>
          <a:p>
            <a:pPr indent="0">
              <a:buNone/>
            </a:pPr>
            <a:r>
              <a:rPr lang="en-US" dirty="0" smtClean="0"/>
              <a:t>Three research proposals are competing for a </a:t>
            </a:r>
            <a:r>
              <a:rPr lang="en-US" b="1" i="1" dirty="0" smtClean="0"/>
              <a:t>multi-year, multi-million dollar grant</a:t>
            </a:r>
            <a:r>
              <a:rPr lang="en-US" dirty="0" smtClean="0"/>
              <a:t>.  All proposals are from teams of world-renowned researchers. </a:t>
            </a:r>
          </a:p>
          <a:p>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Diagram 3"/>
          <p:cNvGraphicFramePr/>
          <p:nvPr/>
        </p:nvGraphicFramePr>
        <p:xfrm>
          <a:off x="304800" y="228600"/>
          <a:ext cx="86868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Diagram 3"/>
          <p:cNvGraphicFramePr/>
          <p:nvPr/>
        </p:nvGraphicFramePr>
        <p:xfrm>
          <a:off x="304800" y="228600"/>
          <a:ext cx="86868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Diagram 3"/>
          <p:cNvGraphicFramePr/>
          <p:nvPr/>
        </p:nvGraphicFramePr>
        <p:xfrm>
          <a:off x="304800" y="228600"/>
          <a:ext cx="86868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850849085"/>
              </p:ext>
            </p:extLst>
          </p:nvPr>
        </p:nvGraphicFramePr>
        <p:xfrm>
          <a:off x="304800" y="228600"/>
          <a:ext cx="86868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001848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a:xfrm>
            <a:off x="304800" y="273050"/>
            <a:ext cx="3008313" cy="1162050"/>
          </a:xfrm>
        </p:spPr>
        <p:txBody>
          <a:bodyPr/>
          <a:lstStyle/>
          <a:p>
            <a:pPr eaLnBrk="1" hangingPunct="1"/>
            <a:r>
              <a:rPr lang="en-US" sz="2300" dirty="0" smtClean="0">
                <a:solidFill>
                  <a:schemeClr val="bg1"/>
                </a:solidFill>
              </a:rPr>
              <a:t>call it what you will…</a:t>
            </a:r>
          </a:p>
        </p:txBody>
      </p:sp>
      <p:sp>
        <p:nvSpPr>
          <p:cNvPr id="5123" name="Text Placeholder 5"/>
          <p:cNvSpPr>
            <a:spLocks noGrp="1"/>
          </p:cNvSpPr>
          <p:nvPr>
            <p:ph type="body" sz="half" idx="2"/>
          </p:nvPr>
        </p:nvSpPr>
        <p:spPr>
          <a:xfrm>
            <a:off x="304800" y="1828800"/>
            <a:ext cx="3160713" cy="4297363"/>
          </a:xfrm>
        </p:spPr>
        <p:txBody>
          <a:bodyPr/>
          <a:lstStyle/>
          <a:p>
            <a:pPr eaLnBrk="1" hangingPunct="1"/>
            <a:r>
              <a:rPr lang="en-US" sz="2300" dirty="0" smtClean="0">
                <a:solidFill>
                  <a:schemeClr val="bg1"/>
                </a:solidFill>
              </a:rPr>
              <a:t>bibliographic instruction</a:t>
            </a:r>
          </a:p>
          <a:p>
            <a:pPr eaLnBrk="1" hangingPunct="1"/>
            <a:r>
              <a:rPr lang="en-US" sz="2300" dirty="0" smtClean="0">
                <a:solidFill>
                  <a:schemeClr val="bg1"/>
                </a:solidFill>
              </a:rPr>
              <a:t>library instruction</a:t>
            </a:r>
          </a:p>
          <a:p>
            <a:pPr eaLnBrk="1" hangingPunct="1"/>
            <a:r>
              <a:rPr lang="en-US" sz="2300" dirty="0" smtClean="0">
                <a:solidFill>
                  <a:schemeClr val="bg1"/>
                </a:solidFill>
              </a:rPr>
              <a:t>library user education</a:t>
            </a:r>
          </a:p>
          <a:p>
            <a:pPr eaLnBrk="1" hangingPunct="1"/>
            <a:r>
              <a:rPr lang="en-US" sz="2300" dirty="0" smtClean="0">
                <a:solidFill>
                  <a:schemeClr val="bg1"/>
                </a:solidFill>
              </a:rPr>
              <a:t>user education</a:t>
            </a:r>
          </a:p>
          <a:p>
            <a:pPr eaLnBrk="1" hangingPunct="1"/>
            <a:r>
              <a:rPr lang="en-US" sz="2300" dirty="0" smtClean="0">
                <a:solidFill>
                  <a:schemeClr val="bg1"/>
                </a:solidFill>
              </a:rPr>
              <a:t>information literacy</a:t>
            </a:r>
          </a:p>
          <a:p>
            <a:pPr eaLnBrk="1" hangingPunct="1"/>
            <a:r>
              <a:rPr lang="en-US" sz="2300" dirty="0" smtClean="0">
                <a:solidFill>
                  <a:schemeClr val="bg1"/>
                </a:solidFill>
              </a:rPr>
              <a:t>research instruction</a:t>
            </a:r>
          </a:p>
          <a:p>
            <a:pPr eaLnBrk="1" hangingPunct="1"/>
            <a:r>
              <a:rPr lang="en-US" sz="2300" dirty="0" smtClean="0">
                <a:solidFill>
                  <a:schemeClr val="bg1"/>
                </a:solidFill>
              </a:rPr>
              <a:t>information competency</a:t>
            </a:r>
          </a:p>
          <a:p>
            <a:pPr eaLnBrk="1" hangingPunct="1"/>
            <a:r>
              <a:rPr lang="en-US" sz="2300" dirty="0" smtClean="0">
                <a:solidFill>
                  <a:schemeClr val="bg1"/>
                </a:solidFill>
              </a:rPr>
              <a:t>library literacy</a:t>
            </a:r>
          </a:p>
          <a:p>
            <a:pPr eaLnBrk="1" hangingPunct="1"/>
            <a:r>
              <a:rPr lang="en-US" sz="2300" dirty="0" smtClean="0">
                <a:solidFill>
                  <a:schemeClr val="bg1"/>
                </a:solidFill>
              </a:rPr>
              <a:t>network literacy</a:t>
            </a:r>
          </a:p>
          <a:p>
            <a:pPr eaLnBrk="1" hangingPunct="1"/>
            <a:r>
              <a:rPr lang="en-US" sz="2300" dirty="0" smtClean="0">
                <a:solidFill>
                  <a:schemeClr val="bg1"/>
                </a:solidFill>
              </a:rPr>
              <a:t>digital literacy</a:t>
            </a:r>
          </a:p>
          <a:p>
            <a:pPr eaLnBrk="1" hangingPunct="1"/>
            <a:endParaRPr lang="en-US" dirty="0" smtClean="0"/>
          </a:p>
        </p:txBody>
      </p:sp>
      <p:pic>
        <p:nvPicPr>
          <p:cNvPr id="5124" name="Content Placeholder 6" descr="Library Instruction.jpg"/>
          <p:cNvPicPr>
            <a:picLocks noGrp="1" noChangeAspect="1"/>
          </p:cNvPicPr>
          <p:nvPr>
            <p:ph idx="1"/>
          </p:nvPr>
        </p:nvPicPr>
        <p:blipFill>
          <a:blip r:embed="rId3" cstate="print"/>
          <a:srcRect/>
          <a:stretch>
            <a:fillRect/>
          </a:stretch>
        </p:blipFill>
        <p:spPr>
          <a:xfrm>
            <a:off x="3575050" y="1503363"/>
            <a:ext cx="5111750" cy="3392487"/>
          </a:xfrm>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1158</TotalTime>
  <Words>1785</Words>
  <Application>Microsoft Macintosh PowerPoint</Application>
  <PresentationFormat>On-screen Show (4:3)</PresentationFormat>
  <Paragraphs>194</Paragraphs>
  <Slides>21</Slides>
  <Notes>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“User Education”</vt:lpstr>
      <vt:lpstr>discussion leader assignment</vt:lpstr>
      <vt:lpstr>instruction observation assignment</vt:lpstr>
      <vt:lpstr>imagine…</vt:lpstr>
      <vt:lpstr>PowerPoint Presentation</vt:lpstr>
      <vt:lpstr>PowerPoint Presentation</vt:lpstr>
      <vt:lpstr>PowerPoint Presentation</vt:lpstr>
      <vt:lpstr>PowerPoint Presentation</vt:lpstr>
      <vt:lpstr>call it what you will…</vt:lpstr>
      <vt:lpstr>PowerPoint Presentation</vt:lpstr>
      <vt:lpstr>1881…</vt:lpstr>
      <vt:lpstr>PowerPoint Presentation</vt:lpstr>
      <vt:lpstr>PowerPoint Presentation</vt:lpstr>
      <vt:lpstr>PowerPoint Presentation</vt:lpstr>
      <vt:lpstr>PowerPoint Presentation</vt:lpstr>
      <vt:lpstr>PowerPoint Presentation</vt:lpstr>
      <vt:lpstr>PowerPoint Presentation</vt:lpstr>
      <vt:lpstr>Information Environments</vt:lpstr>
      <vt:lpstr>What do you teach?</vt:lpstr>
      <vt:lpstr>Instruction Opportunities</vt:lpstr>
      <vt:lpstr>Instruction Opportunities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Education”</dc:title>
  <dc:creator>Rachael Clemens</dc:creator>
  <cp:lastModifiedBy>Rachael Clemens</cp:lastModifiedBy>
  <cp:revision>37</cp:revision>
  <dcterms:created xsi:type="dcterms:W3CDTF">2010-08-26T15:30:14Z</dcterms:created>
  <dcterms:modified xsi:type="dcterms:W3CDTF">2013-08-22T15:02:44Z</dcterms:modified>
</cp:coreProperties>
</file>