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3" r:id="rId4"/>
    <p:sldId id="264" r:id="rId5"/>
    <p:sldId id="266" r:id="rId6"/>
    <p:sldId id="265" r:id="rId7"/>
    <p:sldId id="267" r:id="rId8"/>
    <p:sldId id="268" r:id="rId9"/>
    <p:sldId id="269" r:id="rId10"/>
    <p:sldId id="270" r:id="rId11"/>
    <p:sldId id="259" r:id="rId12"/>
    <p:sldId id="271" r:id="rId13"/>
    <p:sldId id="262" r:id="rId14"/>
    <p:sldId id="261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7519" autoAdjust="0"/>
  </p:normalViewPr>
  <p:slideViewPr>
    <p:cSldViewPr>
      <p:cViewPr>
        <p:scale>
          <a:sx n="112" d="100"/>
          <a:sy n="112" d="100"/>
        </p:scale>
        <p:origin x="-2352" y="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5F464-7D55-5944-B3B3-363E33565DB1}" type="datetimeFigureOut">
              <a:rPr lang="en-US" smtClean="0"/>
              <a:t>8/20/13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50E5C-92F8-4B4E-9251-0CEBD9440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1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CD08-BA83-4D1D-8993-599A3226210D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C3AD-D48D-41A2-A31B-8FAC64A54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CD08-BA83-4D1D-8993-599A3226210D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C3AD-D48D-41A2-A31B-8FAC64A54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CD08-BA83-4D1D-8993-599A3226210D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C3AD-D48D-41A2-A31B-8FAC64A54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CD08-BA83-4D1D-8993-599A3226210D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C3AD-D48D-41A2-A31B-8FAC64A54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CD08-BA83-4D1D-8993-599A3226210D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C3AD-D48D-41A2-A31B-8FAC64A54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CD08-BA83-4D1D-8993-599A3226210D}" type="datetimeFigureOut">
              <a:rPr lang="en-US" smtClean="0"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C3AD-D48D-41A2-A31B-8FAC64A54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CD08-BA83-4D1D-8993-599A3226210D}" type="datetimeFigureOut">
              <a:rPr lang="en-US" smtClean="0"/>
              <a:t>8/20/13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C3AD-D48D-41A2-A31B-8FAC64A54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CD08-BA83-4D1D-8993-599A3226210D}" type="datetimeFigureOut">
              <a:rPr lang="en-US" smtClean="0"/>
              <a:t>8/20/13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C3AD-D48D-41A2-A31B-8FAC64A54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CD08-BA83-4D1D-8993-599A3226210D}" type="datetimeFigureOut">
              <a:rPr lang="en-US" smtClean="0"/>
              <a:t>8/20/13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C3AD-D48D-41A2-A31B-8FAC64A54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CD08-BA83-4D1D-8993-599A3226210D}" type="datetimeFigureOut">
              <a:rPr lang="en-US" smtClean="0"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C3AD-D48D-41A2-A31B-8FAC64A54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CD08-BA83-4D1D-8993-599A3226210D}" type="datetimeFigureOut">
              <a:rPr lang="en-US" smtClean="0"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C3AD-D48D-41A2-A31B-8FAC64A54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CD08-BA83-4D1D-8993-599A3226210D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C3AD-D48D-41A2-A31B-8FAC64A540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cameron-openhire.silkroad.com/epostings/index.cfm?fuseaction=app.jobinfo&amp;jobid=69&amp;company_id=16345&amp;source=ONLINE&amp;JobOwner=992325&amp;bycountry=0&amp;bystate=0&amp;bylocation=&amp;keywords=library&amp;byCat=&amp;tosearch=yes" TargetMode="Externa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ohr.wisc.edu/WebListing/Unclassified/PVLSummary.aspx?pvl_num=74412" TargetMode="Externa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9906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/>
              <a:t>w</a:t>
            </a:r>
            <a:r>
              <a:rPr lang="en-US" sz="3600" dirty="0" smtClean="0"/>
              <a:t>elcome to user education</a:t>
            </a:r>
          </a:p>
          <a:p>
            <a:pPr algn="r"/>
            <a:r>
              <a:rPr lang="en-US" sz="3600" dirty="0" smtClean="0"/>
              <a:t>INLS 502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5400" y="4648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achael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clemens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8-22 at 2.03.3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/>
          <a:stretch/>
        </p:blipFill>
        <p:spPr>
          <a:xfrm>
            <a:off x="0" y="228600"/>
            <a:ext cx="9144000" cy="2761737"/>
          </a:xfrm>
          <a:prstGeom prst="rect">
            <a:avLst/>
          </a:prstGeom>
        </p:spPr>
      </p:pic>
      <p:pic>
        <p:nvPicPr>
          <p:cNvPr id="3" name="Picture 2" descr="Screen Shot 2012-08-22 at 2.04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9400"/>
            <a:ext cx="9144000" cy="2675543"/>
          </a:xfrm>
          <a:prstGeom prst="rect">
            <a:avLst/>
          </a:prstGeom>
        </p:spPr>
      </p:pic>
      <p:pic>
        <p:nvPicPr>
          <p:cNvPr id="4" name="Picture 3" descr="Screen Shot 2012-08-22 at 2.05.27 PM.png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/>
          <a:stretch/>
        </p:blipFill>
        <p:spPr>
          <a:xfrm>
            <a:off x="533400" y="5468869"/>
            <a:ext cx="9144000" cy="1541531"/>
          </a:xfrm>
          <a:prstGeom prst="rect">
            <a:avLst/>
          </a:prstGeom>
        </p:spPr>
      </p:pic>
      <p:sp>
        <p:nvSpPr>
          <p:cNvPr id="5" name="Line Callout 1 (Border and Accent Bar) 4"/>
          <p:cNvSpPr/>
          <p:nvPr/>
        </p:nvSpPr>
        <p:spPr>
          <a:xfrm>
            <a:off x="3962400" y="381000"/>
            <a:ext cx="5105400" cy="2362200"/>
          </a:xfrm>
          <a:prstGeom prst="accentBorderCallout1">
            <a:avLst>
              <a:gd name="adj1" fmla="val 18750"/>
              <a:gd name="adj2" fmla="val -8333"/>
              <a:gd name="adj3" fmla="val 19486"/>
              <a:gd name="adj4" fmla="val -32114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78000"/>
                </a:schemeClr>
              </a:gs>
              <a:gs pos="80000">
                <a:schemeClr val="accent1">
                  <a:shade val="93000"/>
                  <a:satMod val="130000"/>
                  <a:alpha val="78000"/>
                </a:schemeClr>
              </a:gs>
              <a:gs pos="100000">
                <a:schemeClr val="accent1">
                  <a:shade val="94000"/>
                  <a:satMod val="135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/>
              <a:t>Programming: design + assess</a:t>
            </a:r>
          </a:p>
          <a:p>
            <a:pPr algn="r"/>
            <a:r>
              <a:rPr lang="en-US" sz="2400" dirty="0" smtClean="0"/>
              <a:t>Create opportunities</a:t>
            </a:r>
          </a:p>
          <a:p>
            <a:pPr algn="r"/>
            <a:r>
              <a:rPr lang="en-US" sz="2400" dirty="0" smtClean="0"/>
              <a:t>Outreach and </a:t>
            </a:r>
            <a:r>
              <a:rPr lang="en-US" sz="2400" dirty="0" smtClean="0"/>
              <a:t>promotion</a:t>
            </a:r>
            <a:endParaRPr lang="en-US" sz="2400" dirty="0" smtClean="0"/>
          </a:p>
          <a:p>
            <a:pPr algn="r"/>
            <a:r>
              <a:rPr lang="en-US" sz="2400" dirty="0" smtClean="0"/>
              <a:t>Collaborate with teachers and community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98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0"/>
            <a:ext cx="845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overview of course [syllabus + schedule]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800" dirty="0" smtClean="0"/>
              <a:t>Sakai</a:t>
            </a:r>
            <a:endParaRPr lang="en-US" sz="3200" b="1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algn="r"/>
            <a:r>
              <a:rPr lang="en-US" sz="2000" i="1" dirty="0" smtClean="0"/>
              <a:t>	caveat</a:t>
            </a:r>
            <a:r>
              <a:rPr lang="en-US" sz="2000" dirty="0" smtClean="0"/>
              <a:t>:  I’m still tweaking the schedule but will have </a:t>
            </a:r>
            <a:endParaRPr lang="en-US" sz="2000" dirty="0" smtClean="0"/>
          </a:p>
          <a:p>
            <a:pPr algn="r"/>
            <a:r>
              <a:rPr lang="en-US" sz="2000" dirty="0" smtClean="0"/>
              <a:t>print </a:t>
            </a:r>
            <a:r>
              <a:rPr lang="en-US" sz="2000" dirty="0" smtClean="0"/>
              <a:t>copy on </a:t>
            </a:r>
            <a:r>
              <a:rPr lang="en-US" sz="2000" dirty="0" smtClean="0"/>
              <a:t>Thursday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23156"/>
              </p:ext>
            </p:extLst>
          </p:nvPr>
        </p:nvGraphicFramePr>
        <p:xfrm>
          <a:off x="685800" y="457200"/>
          <a:ext cx="7924800" cy="622369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924800"/>
              </a:tblGrid>
              <a:tr h="49345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core concepts in course:</a:t>
                      </a:r>
                      <a:endParaRPr lang="en-US" b="1" dirty="0"/>
                    </a:p>
                  </a:txBody>
                  <a:tcPr/>
                </a:tc>
              </a:tr>
              <a:tr h="49345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information literacy</a:t>
                      </a:r>
                    </a:p>
                    <a:p>
                      <a:pPr lvl="1"/>
                      <a:r>
                        <a:rPr lang="en-US" dirty="0" smtClean="0"/>
                        <a:t>ACRL information competencies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dirty="0" smtClean="0"/>
                        <a:t>other standards</a:t>
                      </a:r>
                    </a:p>
                  </a:txBody>
                  <a:tcPr/>
                </a:tc>
              </a:tr>
              <a:tr h="1304863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effectLst/>
                        </a:rPr>
                        <a:t>learning theories </a:t>
                      </a:r>
                    </a:p>
                    <a:p>
                      <a:pPr lvl="1"/>
                      <a:r>
                        <a:rPr lang="en-US" sz="1800" kern="1200" dirty="0" smtClean="0">
                          <a:effectLst/>
                        </a:rPr>
                        <a:t>conceptual frameworks that describe how information is absorbed, processed, and retained during learning</a:t>
                      </a:r>
                    </a:p>
                    <a:p>
                      <a:pPr lvl="1"/>
                      <a:r>
                        <a:rPr lang="en-US" dirty="0" smtClean="0"/>
                        <a:t>Behaviorism, </a:t>
                      </a:r>
                      <a:r>
                        <a:rPr lang="en-US" dirty="0" err="1" smtClean="0"/>
                        <a:t>cognitivism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constructivism,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humanism </a:t>
                      </a:r>
                    </a:p>
                  </a:txBody>
                  <a:tcPr/>
                </a:tc>
              </a:tr>
              <a:tr h="49345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learning styles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 style inventory/schema – how do we incorporate this research into library instruction?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493457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effectLst/>
                        </a:rPr>
                        <a:t>evaluation and assessment</a:t>
                      </a:r>
                    </a:p>
                    <a:p>
                      <a:pPr lvl="1"/>
                      <a:r>
                        <a:rPr lang="en-US" sz="1800" kern="1200" dirty="0" smtClean="0">
                          <a:effectLst/>
                        </a:rPr>
                        <a:t>what do we mean by assessing</a:t>
                      </a:r>
                      <a:r>
                        <a:rPr lang="en-US" sz="1800" kern="1200" baseline="0" dirty="0" smtClean="0">
                          <a:effectLst/>
                        </a:rPr>
                        <a:t> learning?</a:t>
                      </a:r>
                    </a:p>
                    <a:p>
                      <a:pPr lvl="1"/>
                      <a:r>
                        <a:rPr lang="en-US" sz="1800" kern="1200" baseline="0" dirty="0" smtClean="0">
                          <a:effectLst/>
                        </a:rPr>
                        <a:t>methods, techniques, teaching &amp; assessing simultaneously</a:t>
                      </a:r>
                      <a:endParaRPr lang="en-US" sz="1800" kern="1200" dirty="0" smtClean="0">
                        <a:effectLst/>
                      </a:endParaRPr>
                    </a:p>
                    <a:p>
                      <a:endParaRPr lang="en-US" sz="1800" kern="1200" dirty="0" smtClean="0">
                        <a:effectLst/>
                      </a:endParaRPr>
                    </a:p>
                  </a:txBody>
                  <a:tcPr/>
                </a:tc>
              </a:tr>
              <a:tr h="493457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effectLst/>
                        </a:rPr>
                        <a:t>instructional design / creating </a:t>
                      </a:r>
                      <a:r>
                        <a:rPr lang="en-US" sz="1800" b="1" kern="1200" dirty="0" smtClean="0">
                          <a:effectLst/>
                        </a:rPr>
                        <a:t>a lesson </a:t>
                      </a:r>
                      <a:r>
                        <a:rPr lang="en-US" sz="1800" b="1" kern="1200" dirty="0" smtClean="0">
                          <a:effectLst/>
                        </a:rPr>
                        <a:t>plan</a:t>
                      </a:r>
                    </a:p>
                    <a:p>
                      <a:pPr lvl="1"/>
                      <a:r>
                        <a:rPr lang="en-US" sz="1800" b="1" kern="1200" dirty="0" smtClean="0">
                          <a:effectLst/>
                        </a:rPr>
                        <a:t>learning outcomes,</a:t>
                      </a:r>
                      <a:r>
                        <a:rPr lang="en-US" sz="1800" b="1" kern="1200" baseline="0" dirty="0" smtClean="0">
                          <a:effectLst/>
                        </a:rPr>
                        <a:t> </a:t>
                      </a:r>
                      <a:r>
                        <a:rPr lang="en-US" sz="1800" b="1" kern="1200" dirty="0" smtClean="0">
                          <a:effectLst/>
                        </a:rPr>
                        <a:t>strategies,</a:t>
                      </a:r>
                      <a:r>
                        <a:rPr lang="en-US" sz="1800" b="1" kern="1200" baseline="0" dirty="0" smtClean="0">
                          <a:effectLst/>
                        </a:rPr>
                        <a:t> </a:t>
                      </a:r>
                      <a:r>
                        <a:rPr lang="en-US" sz="1800" b="1" kern="1200" dirty="0" smtClean="0">
                          <a:effectLst/>
                        </a:rPr>
                        <a:t>assessment</a:t>
                      </a:r>
                    </a:p>
                    <a:p>
                      <a:endParaRPr lang="en-US" sz="1800" b="1" kern="1200" dirty="0" smtClean="0">
                        <a:effectLst/>
                      </a:endParaRPr>
                    </a:p>
                  </a:txBody>
                  <a:tcPr/>
                </a:tc>
              </a:tr>
              <a:tr h="493457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effectLst/>
                        </a:rPr>
                        <a:t>evidence based practice</a:t>
                      </a:r>
                      <a:endParaRPr lang="en-US" sz="1800" b="1" kern="1200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4161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19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w</a:t>
            </a:r>
            <a:r>
              <a:rPr lang="en-US" sz="3600" i="1" dirty="0" smtClean="0"/>
              <a:t>hat else would you like to see?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0313265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43012"/>
              </p:ext>
            </p:extLst>
          </p:nvPr>
        </p:nvGraphicFramePr>
        <p:xfrm>
          <a:off x="1143000" y="685800"/>
          <a:ext cx="6934200" cy="441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/>
                <a:gridCol w="6400800"/>
              </a:tblGrid>
              <a:tr h="14732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learning from and with each other – get to know everyone in our class (don’t have to be BFF).  Bring</a:t>
                      </a:r>
                      <a:r>
                        <a:rPr lang="en-US" sz="2000" baseline="0" dirty="0" smtClean="0"/>
                        <a:t> recent instruction-related experiences to class to share</a:t>
                      </a:r>
                      <a:endParaRPr lang="en-US" sz="2000" dirty="0" smtClean="0"/>
                    </a:p>
                  </a:txBody>
                  <a:tcPr/>
                </a:tc>
              </a:tr>
              <a:tr h="1473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supportive classroom environment – place for us to try new things, take risks and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make mistakes, engage</a:t>
                      </a:r>
                      <a:r>
                        <a:rPr lang="en-US" sz="2000" baseline="0" dirty="0" smtClean="0"/>
                        <a:t> in constructive feedback</a:t>
                      </a:r>
                      <a:endParaRPr lang="en-US" sz="2000" dirty="0"/>
                    </a:p>
                  </a:txBody>
                  <a:tcPr/>
                </a:tc>
              </a:tr>
              <a:tr h="1473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projects and assignments are for </a:t>
                      </a:r>
                      <a:r>
                        <a:rPr lang="en-US" sz="2000" i="1" dirty="0" smtClean="0"/>
                        <a:t>your</a:t>
                      </a:r>
                      <a:r>
                        <a:rPr lang="en-US" sz="2000" dirty="0" smtClean="0"/>
                        <a:t> benefit – you will find some intentional ambiguity.  View</a:t>
                      </a:r>
                      <a:r>
                        <a:rPr lang="en-US" sz="2000" baseline="0" dirty="0" smtClean="0"/>
                        <a:t> this </a:t>
                      </a:r>
                      <a:r>
                        <a:rPr lang="en-US" sz="2000" dirty="0" smtClean="0"/>
                        <a:t>as an opportunity to be creative and make the project work for your development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2241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9600"/>
            <a:ext cx="8077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my intent is to create a classroom community infused with high challenge, low threat, and high support…so let’s start getting to know each other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f</a:t>
            </a:r>
            <a:r>
              <a:rPr lang="en-US" sz="2400" dirty="0" smtClean="0"/>
              <a:t>ind a partner wearing very similar shoes to yours (or is also barefoot)</a:t>
            </a:r>
          </a:p>
          <a:p>
            <a:pPr marL="457200" indent="-457200">
              <a:buAutoNum type="arabicPeriod"/>
            </a:pPr>
            <a:r>
              <a:rPr lang="en-US" sz="2400" dirty="0"/>
              <a:t>s</a:t>
            </a:r>
            <a:r>
              <a:rPr lang="en-US" sz="2400" dirty="0" smtClean="0"/>
              <a:t>it in classroom or take a 5-minute walk around the halls, introduce yourself and take turns talking about G-L-P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lvl="1"/>
            <a:r>
              <a:rPr lang="en-US" sz="2400" dirty="0" smtClean="0"/>
              <a:t>“G” stands for something you are </a:t>
            </a:r>
            <a:r>
              <a:rPr lang="en-US" sz="2400" i="1" dirty="0" smtClean="0"/>
              <a:t>grateful</a:t>
            </a:r>
            <a:r>
              <a:rPr lang="en-US" sz="2400" dirty="0" smtClean="0"/>
              <a:t> for</a:t>
            </a:r>
          </a:p>
          <a:p>
            <a:pPr lvl="1"/>
            <a:r>
              <a:rPr lang="en-US" sz="2400" dirty="0" smtClean="0"/>
              <a:t>“L” stands for something you</a:t>
            </a:r>
            <a:r>
              <a:rPr lang="en-US" sz="2400" i="1" dirty="0" smtClean="0"/>
              <a:t> learned</a:t>
            </a:r>
            <a:r>
              <a:rPr lang="en-US" sz="2400" dirty="0" smtClean="0"/>
              <a:t> over the summer</a:t>
            </a:r>
            <a:endParaRPr lang="en-US" sz="2400" dirty="0"/>
          </a:p>
          <a:p>
            <a:pPr lvl="1"/>
            <a:r>
              <a:rPr lang="en-US" sz="2400" dirty="0" smtClean="0"/>
              <a:t>“P” stands for a </a:t>
            </a:r>
            <a:r>
              <a:rPr lang="en-US" sz="2400" i="1" dirty="0" smtClean="0"/>
              <a:t>promise</a:t>
            </a:r>
            <a:r>
              <a:rPr lang="en-US" sz="2400" dirty="0" smtClean="0"/>
              <a:t> you are going to make to yourself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914400"/>
            <a:ext cx="7772400" cy="46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does </a:t>
            </a:r>
            <a:r>
              <a:rPr lang="en-US" sz="2800" i="1" dirty="0" smtClean="0"/>
              <a:t>user education</a:t>
            </a:r>
            <a:r>
              <a:rPr lang="en-US" sz="2800" dirty="0" smtClean="0"/>
              <a:t> mean to you?  </a:t>
            </a:r>
          </a:p>
          <a:p>
            <a:endParaRPr lang="en-US" sz="2800" dirty="0"/>
          </a:p>
          <a:p>
            <a:r>
              <a:rPr lang="en-US" sz="2800" dirty="0" smtClean="0"/>
              <a:t>what qualities, knowledge and/or skills characterize an amazing instruction librarian? </a:t>
            </a:r>
            <a:r>
              <a:rPr lang="en-US" dirty="0" smtClean="0"/>
              <a:t>(be creative)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>w</a:t>
            </a:r>
            <a:r>
              <a:rPr lang="en-US" sz="2800" dirty="0" smtClean="0"/>
              <a:t>hat sorts of </a:t>
            </a:r>
            <a:r>
              <a:rPr lang="en-US" sz="2800" dirty="0" smtClean="0"/>
              <a:t>contexts/venues can you </a:t>
            </a:r>
            <a:r>
              <a:rPr lang="en-US" sz="2800" dirty="0" smtClean="0"/>
              <a:t>envision that would benefit from </a:t>
            </a:r>
            <a:r>
              <a:rPr lang="en-US" sz="2800" i="1" dirty="0" smtClean="0"/>
              <a:t>user education</a:t>
            </a:r>
            <a:r>
              <a:rPr lang="en-US" sz="2800" dirty="0" smtClean="0"/>
              <a:t>? </a:t>
            </a:r>
          </a:p>
          <a:p>
            <a:endParaRPr lang="en-US" sz="2800" dirty="0" smtClean="0"/>
          </a:p>
          <a:p>
            <a:endParaRPr lang="en-US" dirty="0"/>
          </a:p>
          <a:p>
            <a:pPr algn="r"/>
            <a:r>
              <a:rPr lang="en-US" dirty="0" smtClean="0"/>
              <a:t>[groups of </a:t>
            </a:r>
            <a:r>
              <a:rPr lang="en-US" dirty="0" smtClean="0"/>
              <a:t>3 </a:t>
            </a:r>
            <a:r>
              <a:rPr lang="en-US" dirty="0" smtClean="0"/>
              <a:t>– write on whiteboards]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8-22 at 11.22.15 A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5625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848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8-22 at 12.15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0"/>
            <a:ext cx="7382786" cy="6858000"/>
          </a:xfrm>
          <a:prstGeom prst="rect">
            <a:avLst/>
          </a:prstGeom>
        </p:spPr>
      </p:pic>
      <p:sp>
        <p:nvSpPr>
          <p:cNvPr id="3" name="Line Callout 1 (Border and Accent Bar) 2"/>
          <p:cNvSpPr/>
          <p:nvPr/>
        </p:nvSpPr>
        <p:spPr>
          <a:xfrm>
            <a:off x="4495800" y="381000"/>
            <a:ext cx="4495800" cy="3581400"/>
          </a:xfrm>
          <a:prstGeom prst="accentBorderCallout1">
            <a:avLst>
              <a:gd name="adj1" fmla="val 18750"/>
              <a:gd name="adj2" fmla="val -8333"/>
              <a:gd name="adj3" fmla="val 19213"/>
              <a:gd name="adj4" fmla="val -36491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89000"/>
                </a:schemeClr>
              </a:gs>
              <a:gs pos="80000">
                <a:schemeClr val="accent1">
                  <a:shade val="93000"/>
                  <a:satMod val="130000"/>
                  <a:alpha val="89000"/>
                </a:schemeClr>
              </a:gs>
              <a:gs pos="100000">
                <a:schemeClr val="accent1">
                  <a:shade val="94000"/>
                  <a:satMod val="135000"/>
                  <a:alpha val="8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/>
              <a:t>Proactive</a:t>
            </a:r>
          </a:p>
          <a:p>
            <a:pPr algn="r"/>
            <a:r>
              <a:rPr lang="en-US" sz="2400" dirty="0" smtClean="0"/>
              <a:t>Outgoing</a:t>
            </a:r>
          </a:p>
          <a:p>
            <a:pPr algn="r"/>
            <a:r>
              <a:rPr lang="en-US" sz="2400" dirty="0" smtClean="0"/>
              <a:t>Change oriented</a:t>
            </a:r>
          </a:p>
          <a:p>
            <a:pPr algn="r"/>
            <a:r>
              <a:rPr lang="en-US" sz="2400" dirty="0" smtClean="0"/>
              <a:t>Instruction &amp; assessment</a:t>
            </a:r>
          </a:p>
          <a:p>
            <a:pPr algn="r"/>
            <a:r>
              <a:rPr lang="en-US" sz="2400" dirty="0" smtClean="0"/>
              <a:t>Collaborate with faculty</a:t>
            </a:r>
          </a:p>
          <a:p>
            <a:pPr algn="r"/>
            <a:r>
              <a:rPr lang="en-US" sz="2400" dirty="0" smtClean="0"/>
              <a:t>Online course support</a:t>
            </a:r>
          </a:p>
          <a:p>
            <a:pPr algn="r"/>
            <a:r>
              <a:rPr lang="en-US" sz="2400" dirty="0" smtClean="0"/>
              <a:t>Assessment for improvement</a:t>
            </a:r>
          </a:p>
          <a:p>
            <a:pPr algn="r"/>
            <a:r>
              <a:rPr lang="en-US" sz="2400" dirty="0" smtClean="0"/>
              <a:t>Emerging technology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62590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8-22 at 12.30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7620000" cy="39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25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or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38"/>
          <a:stretch/>
        </p:blipFill>
        <p:spPr>
          <a:xfrm>
            <a:off x="1295399" y="-228600"/>
            <a:ext cx="7623111" cy="7010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0" y="4267200"/>
            <a:ext cx="7162800" cy="381000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100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8-22 at 12.34.30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800"/>
            <a:ext cx="4724400" cy="3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771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tburg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4"/>
          <a:stretch/>
        </p:blipFill>
        <p:spPr>
          <a:xfrm>
            <a:off x="533400" y="78106"/>
            <a:ext cx="6391366" cy="6551294"/>
          </a:xfrm>
          <a:prstGeom prst="rect">
            <a:avLst/>
          </a:prstGeom>
        </p:spPr>
      </p:pic>
      <p:sp>
        <p:nvSpPr>
          <p:cNvPr id="3" name="Line Callout 1 (Border and Accent Bar) 2"/>
          <p:cNvSpPr/>
          <p:nvPr/>
        </p:nvSpPr>
        <p:spPr>
          <a:xfrm>
            <a:off x="3962400" y="381000"/>
            <a:ext cx="5105400" cy="2362200"/>
          </a:xfrm>
          <a:prstGeom prst="accentBorderCallout1">
            <a:avLst>
              <a:gd name="adj1" fmla="val 18750"/>
              <a:gd name="adj2" fmla="val -8333"/>
              <a:gd name="adj3" fmla="val 19486"/>
              <a:gd name="adj4" fmla="val -32114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78000"/>
                </a:schemeClr>
              </a:gs>
              <a:gs pos="80000">
                <a:schemeClr val="accent1">
                  <a:shade val="93000"/>
                  <a:satMod val="130000"/>
                  <a:alpha val="78000"/>
                </a:schemeClr>
              </a:gs>
              <a:gs pos="100000">
                <a:schemeClr val="accent1">
                  <a:shade val="94000"/>
                  <a:satMod val="135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i="1" dirty="0" smtClean="0"/>
              <a:t>Learner’s library for 20</a:t>
            </a:r>
            <a:r>
              <a:rPr lang="en-US" sz="2400" i="1" baseline="30000" dirty="0" smtClean="0"/>
              <a:t>th</a:t>
            </a:r>
            <a:r>
              <a:rPr lang="en-US" sz="2400" i="1" dirty="0" smtClean="0"/>
              <a:t> cent</a:t>
            </a:r>
            <a:endParaRPr lang="en-US" sz="2400" dirty="0" smtClean="0"/>
          </a:p>
          <a:p>
            <a:pPr algn="r"/>
            <a:r>
              <a:rPr lang="en-US" sz="2400" dirty="0" smtClean="0"/>
              <a:t>‘Wartburg Plan of Essential Education’</a:t>
            </a:r>
          </a:p>
          <a:p>
            <a:pPr algn="r"/>
            <a:r>
              <a:rPr lang="en-US" sz="2400" dirty="0" smtClean="0"/>
              <a:t>Info literacy embedded in curriculum</a:t>
            </a:r>
          </a:p>
          <a:p>
            <a:pPr algn="r"/>
            <a:r>
              <a:rPr lang="en-US" sz="2400" dirty="0" smtClean="0"/>
              <a:t>Focus on students</a:t>
            </a:r>
          </a:p>
          <a:p>
            <a:pPr algn="r"/>
            <a:r>
              <a:rPr lang="en-US" sz="2400" dirty="0"/>
              <a:t>Collaborate with faculty</a:t>
            </a:r>
            <a:endParaRPr lang="en-US" sz="2400" dirty="0" smtClean="0"/>
          </a:p>
          <a:p>
            <a:pPr algn="r"/>
            <a:r>
              <a:rPr lang="en-US" sz="2400" dirty="0" smtClean="0"/>
              <a:t>Collaborate with librarians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344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8-22 at 2.02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9556"/>
            <a:ext cx="7543800" cy="480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498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416</Words>
  <Application>Microsoft Macintosh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descriptions</dc:title>
  <dc:creator>Rachael Clemens</dc:creator>
  <cp:lastModifiedBy>Rachael Clemens</cp:lastModifiedBy>
  <cp:revision>24</cp:revision>
  <dcterms:created xsi:type="dcterms:W3CDTF">2011-08-24T15:10:43Z</dcterms:created>
  <dcterms:modified xsi:type="dcterms:W3CDTF">2013-08-20T14:47:41Z</dcterms:modified>
</cp:coreProperties>
</file>