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9" r:id="rId2"/>
    <p:sldId id="263" r:id="rId3"/>
    <p:sldId id="260" r:id="rId4"/>
    <p:sldId id="273" r:id="rId5"/>
    <p:sldId id="265" r:id="rId6"/>
    <p:sldId id="267" r:id="rId7"/>
    <p:sldId id="268" r:id="rId8"/>
    <p:sldId id="269" r:id="rId9"/>
    <p:sldId id="270" r:id="rId10"/>
    <p:sldId id="271" r:id="rId11"/>
    <p:sldId id="272" r:id="rId12"/>
    <p:sldId id="277" r:id="rId13"/>
    <p:sldId id="257" r:id="rId14"/>
    <p:sldId id="262" r:id="rId15"/>
    <p:sldId id="287" r:id="rId16"/>
    <p:sldId id="288" r:id="rId17"/>
    <p:sldId id="289" r:id="rId18"/>
    <p:sldId id="274" r:id="rId19"/>
    <p:sldId id="258" r:id="rId20"/>
    <p:sldId id="290" r:id="rId21"/>
    <p:sldId id="283" r:id="rId22"/>
    <p:sldId id="275" r:id="rId23"/>
    <p:sldId id="256" r:id="rId24"/>
    <p:sldId id="276" r:id="rId25"/>
    <p:sldId id="278" r:id="rId26"/>
    <p:sldId id="279" r:id="rId27"/>
    <p:sldId id="280" r:id="rId28"/>
    <p:sldId id="281"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63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3B7D1-94DD-463E-AEEF-DE8ED50928A3}" type="datetimeFigureOut">
              <a:rPr lang="en-US" smtClean="0"/>
              <a:t>12/7/2011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3C37C8-9964-4E7E-BBBB-D9AA976077FF}" type="slidenum">
              <a:rPr lang="en-US" smtClean="0"/>
              <a:t>‹#›</a:t>
            </a:fld>
            <a:endParaRPr lang="en-US"/>
          </a:p>
        </p:txBody>
      </p:sp>
    </p:spTree>
    <p:extLst>
      <p:ext uri="{BB962C8B-B14F-4D97-AF65-F5344CB8AC3E}">
        <p14:creationId xmlns:p14="http://schemas.microsoft.com/office/powerpoint/2010/main" val="3036854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talk about </a:t>
            </a:r>
            <a:r>
              <a:rPr lang="en-US" dirty="0" err="1" smtClean="0"/>
              <a:t>serparting</a:t>
            </a:r>
            <a:r>
              <a:rPr lang="en-US" dirty="0" smtClean="0"/>
              <a:t> them out, and economics</a:t>
            </a:r>
            <a:r>
              <a:rPr lang="en-US" baseline="0" dirty="0" smtClean="0"/>
              <a:t> benefit.  Leave for Jason to talk about how </a:t>
            </a:r>
            <a:r>
              <a:rPr lang="en-US" baseline="0" smtClean="0"/>
              <a:t>new metrics.</a:t>
            </a:r>
            <a:endParaRPr lang="en-US" dirty="0"/>
          </a:p>
        </p:txBody>
      </p:sp>
      <p:sp>
        <p:nvSpPr>
          <p:cNvPr id="4" name="Slide Number Placeholder 3"/>
          <p:cNvSpPr>
            <a:spLocks noGrp="1"/>
          </p:cNvSpPr>
          <p:nvPr>
            <p:ph type="sldNum" sz="quarter" idx="10"/>
          </p:nvPr>
        </p:nvSpPr>
        <p:spPr/>
        <p:txBody>
          <a:bodyPr/>
          <a:lstStyle/>
          <a:p>
            <a:fld id="{F63C37C8-9964-4E7E-BBBB-D9AA976077FF}" type="slidenum">
              <a:rPr lang="en-US" smtClean="0"/>
              <a:t>13</a:t>
            </a:fld>
            <a:endParaRPr lang="en-US"/>
          </a:p>
        </p:txBody>
      </p:sp>
    </p:spTree>
    <p:extLst>
      <p:ext uri="{BB962C8B-B14F-4D97-AF65-F5344CB8AC3E}">
        <p14:creationId xmlns:p14="http://schemas.microsoft.com/office/powerpoint/2010/main" val="6972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12/7/2011</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12/7/2011</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12/7/2011</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12/7/2011</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12/7/2011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hm4UNtR0Wf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bmh@ils.un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a:t>
            </a:r>
            <a:r>
              <a:rPr lang="en-US" dirty="0" smtClean="0"/>
              <a:t>r new models of Digital Scholarship</a:t>
            </a:r>
          </a:p>
          <a:p>
            <a:endParaRPr lang="en-US" dirty="0"/>
          </a:p>
          <a:p>
            <a:r>
              <a:rPr lang="en-US" dirty="0" smtClean="0"/>
              <a:t>Brad </a:t>
            </a:r>
            <a:r>
              <a:rPr lang="en-US" dirty="0" err="1" smtClean="0"/>
              <a:t>Hemminger</a:t>
            </a:r>
            <a:r>
              <a:rPr lang="en-US" dirty="0" smtClean="0"/>
              <a:t>, UNC</a:t>
            </a:r>
          </a:p>
          <a:p>
            <a:r>
              <a:rPr lang="en-US" dirty="0" smtClean="0"/>
              <a:t>School of Information and Library Science</a:t>
            </a:r>
          </a:p>
          <a:p>
            <a:r>
              <a:rPr lang="en-US" dirty="0" smtClean="0"/>
              <a:t>Informatics and Visualization Lab (</a:t>
            </a:r>
            <a:r>
              <a:rPr lang="en-US" dirty="0" err="1" smtClean="0"/>
              <a:t>IVLab</a:t>
            </a:r>
            <a:r>
              <a:rPr lang="en-US" dirty="0" smtClean="0"/>
              <a:t>)</a:t>
            </a:r>
          </a:p>
          <a:p>
            <a:endParaRPr lang="en-US" dirty="0"/>
          </a:p>
          <a:p>
            <a:r>
              <a:rPr lang="en-US" dirty="0" smtClean="0"/>
              <a:t>The work described here is primarily by students in my laboratory, including Laura Marcial, Xi </a:t>
            </a:r>
            <a:r>
              <a:rPr lang="en-US" dirty="0" err="1" smtClean="0"/>
              <a:t>Niu</a:t>
            </a:r>
            <a:r>
              <a:rPr lang="en-US" dirty="0" smtClean="0"/>
              <a:t>, </a:t>
            </a:r>
            <a:r>
              <a:rPr lang="en-US" dirty="0"/>
              <a:t>Jason </a:t>
            </a:r>
            <a:r>
              <a:rPr lang="en-US" dirty="0" err="1"/>
              <a:t>Priem</a:t>
            </a:r>
            <a:r>
              <a:rPr lang="en-US" dirty="0"/>
              <a:t>, </a:t>
            </a:r>
            <a:r>
              <a:rPr lang="en-US" dirty="0" smtClean="0"/>
              <a:t>Sarah </a:t>
            </a:r>
            <a:r>
              <a:rPr lang="en-US" dirty="0" err="1" smtClean="0"/>
              <a:t>Ramdeen</a:t>
            </a:r>
            <a:r>
              <a:rPr lang="en-US" dirty="0" smtClean="0"/>
              <a:t>, Jeff </a:t>
            </a:r>
            <a:r>
              <a:rPr lang="en-US" dirty="0" err="1" smtClean="0"/>
              <a:t>Calculterra</a:t>
            </a:r>
            <a:r>
              <a:rPr lang="en-US" dirty="0" smtClean="0"/>
              <a:t>, Danny </a:t>
            </a:r>
            <a:r>
              <a:rPr lang="en-US" dirty="0" err="1" smtClean="0"/>
              <a:t>Nyugen</a:t>
            </a:r>
            <a:r>
              <a:rPr lang="en-US" dirty="0" smtClean="0"/>
              <a:t>, Julia </a:t>
            </a:r>
            <a:r>
              <a:rPr lang="en-US" dirty="0" err="1" smtClean="0"/>
              <a:t>Termaat</a:t>
            </a:r>
            <a:r>
              <a:rPr lang="en-US" dirty="0" smtClean="0"/>
              <a:t>, as well as previous students</a:t>
            </a:r>
            <a:endParaRPr lang="en-US" dirty="0"/>
          </a:p>
        </p:txBody>
      </p:sp>
      <p:sp>
        <p:nvSpPr>
          <p:cNvPr id="2" name="Title 1"/>
          <p:cNvSpPr>
            <a:spLocks noGrp="1"/>
          </p:cNvSpPr>
          <p:nvPr>
            <p:ph type="title"/>
          </p:nvPr>
        </p:nvSpPr>
        <p:spPr/>
        <p:txBody>
          <a:bodyPr>
            <a:normAutofit/>
          </a:bodyPr>
          <a:lstStyle/>
          <a:p>
            <a:r>
              <a:rPr lang="en-US" dirty="0" smtClean="0"/>
              <a:t>Papers </a:t>
            </a:r>
            <a:r>
              <a:rPr lang="en-US" smtClean="0"/>
              <a:t>Without Borders </a:t>
            </a:r>
            <a:endParaRPr lang="en-US" dirty="0"/>
          </a:p>
        </p:txBody>
      </p:sp>
    </p:spTree>
    <p:extLst>
      <p:ext uri="{BB962C8B-B14F-4D97-AF65-F5344CB8AC3E}">
        <p14:creationId xmlns:p14="http://schemas.microsoft.com/office/powerpoint/2010/main" val="1296749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Change the Process! </a:t>
            </a:r>
          </a:p>
        </p:txBody>
      </p:sp>
      <p:sp>
        <p:nvSpPr>
          <p:cNvPr id="9219" name="Rectangle 3"/>
          <p:cNvSpPr>
            <a:spLocks noGrp="1" noChangeArrowheads="1"/>
          </p:cNvSpPr>
          <p:nvPr>
            <p:ph type="body" idx="1"/>
          </p:nvPr>
        </p:nvSpPr>
        <p:spPr>
          <a:xfrm>
            <a:off x="457200" y="1524000"/>
            <a:ext cx="8229600" cy="4525963"/>
          </a:xfrm>
        </p:spPr>
        <p:txBody>
          <a:bodyPr>
            <a:normAutofit lnSpcReduction="10000"/>
          </a:bodyPr>
          <a:lstStyle/>
          <a:p>
            <a:pPr eaLnBrk="1" hangingPunct="1">
              <a:lnSpc>
                <a:spcPct val="90000"/>
              </a:lnSpc>
            </a:pPr>
            <a:r>
              <a:rPr lang="en-US" sz="2400" dirty="0" smtClean="0"/>
              <a:t>Think of scholarly communication as continuous process instead of single product (journal publication).</a:t>
            </a:r>
          </a:p>
          <a:p>
            <a:pPr eaLnBrk="1" hangingPunct="1">
              <a:lnSpc>
                <a:spcPct val="90000"/>
              </a:lnSpc>
            </a:pPr>
            <a:r>
              <a:rPr lang="en-US" sz="2400" dirty="0" smtClean="0"/>
              <a:t>Capture significant changes/versions of a work.</a:t>
            </a:r>
          </a:p>
          <a:p>
            <a:pPr eaLnBrk="1" hangingPunct="1">
              <a:lnSpc>
                <a:spcPct val="90000"/>
              </a:lnSpc>
            </a:pPr>
            <a:r>
              <a:rPr lang="en-US" sz="2400" dirty="0" smtClean="0"/>
              <a:t>Include all criticisms and comments about work (all stages). </a:t>
            </a:r>
          </a:p>
          <a:p>
            <a:pPr eaLnBrk="1" hangingPunct="1">
              <a:lnSpc>
                <a:spcPct val="90000"/>
              </a:lnSpc>
            </a:pPr>
            <a:r>
              <a:rPr lang="en-US" sz="2400" dirty="0" smtClean="0"/>
              <a:t>Support normal scholarly discourse, including authors responses as well as others comments. </a:t>
            </a:r>
          </a:p>
          <a:p>
            <a:pPr eaLnBrk="1" hangingPunct="1">
              <a:lnSpc>
                <a:spcPct val="90000"/>
              </a:lnSpc>
            </a:pPr>
            <a:r>
              <a:rPr lang="en-US" sz="2400" dirty="0" smtClean="0"/>
              <a:t>Add reviewer’s quantitative rating of material to allow better filtering based on absolute quality metric during retrieval.</a:t>
            </a:r>
          </a:p>
          <a:p>
            <a:pPr eaLnBrk="1" hangingPunct="1">
              <a:lnSpc>
                <a:spcPct val="90000"/>
              </a:lnSpc>
            </a:pPr>
            <a:r>
              <a:rPr lang="en-US" sz="2400" dirty="0" smtClean="0"/>
              <a:t>Add machine (automated) reviews.</a:t>
            </a:r>
          </a:p>
          <a:p>
            <a:pPr eaLnBrk="1" hangingPunct="1">
              <a:lnSpc>
                <a:spcPct val="90000"/>
              </a:lnSpc>
            </a:pPr>
            <a:r>
              <a:rPr lang="en-US" sz="2400" dirty="0" smtClean="0">
                <a:solidFill>
                  <a:schemeClr val="tx2">
                    <a:lumMod val="90000"/>
                  </a:schemeClr>
                </a:solidFill>
              </a:rPr>
              <a:t>Include other forms of information (audio, pictures, video, graphs, datasets, statistics)</a:t>
            </a:r>
          </a:p>
        </p:txBody>
      </p:sp>
    </p:spTree>
    <p:extLst>
      <p:ext uri="{BB962C8B-B14F-4D97-AF65-F5344CB8AC3E}">
        <p14:creationId xmlns:p14="http://schemas.microsoft.com/office/powerpoint/2010/main" val="3382055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smtClean="0"/>
              <a:t>Can we save the Gold and Grey?</a:t>
            </a:r>
          </a:p>
        </p:txBody>
      </p:sp>
      <p:sp>
        <p:nvSpPr>
          <p:cNvPr id="10243" name="Text Box 3"/>
          <p:cNvSpPr txBox="1">
            <a:spLocks noChangeArrowheads="1"/>
          </p:cNvSpPr>
          <p:nvPr/>
        </p:nvSpPr>
        <p:spPr bwMode="auto">
          <a:xfrm>
            <a:off x="609600" y="1752600"/>
            <a:ext cx="762000" cy="78898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Idea</a:t>
            </a:r>
          </a:p>
          <a:p>
            <a:pPr eaLnBrk="1" hangingPunct="1">
              <a:spcBef>
                <a:spcPct val="50000"/>
              </a:spcBef>
            </a:pPr>
            <a:r>
              <a:rPr lang="en-US"/>
              <a:t>V1 </a:t>
            </a:r>
          </a:p>
        </p:txBody>
      </p:sp>
      <p:sp>
        <p:nvSpPr>
          <p:cNvPr id="10244" name="Text Box 4"/>
          <p:cNvSpPr txBox="1">
            <a:spLocks noChangeArrowheads="1"/>
          </p:cNvSpPr>
          <p:nvPr/>
        </p:nvSpPr>
        <p:spPr bwMode="auto">
          <a:xfrm>
            <a:off x="5715000" y="2971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0245" name="Text Box 5"/>
          <p:cNvSpPr txBox="1">
            <a:spLocks noChangeArrowheads="1"/>
          </p:cNvSpPr>
          <p:nvPr/>
        </p:nvSpPr>
        <p:spPr bwMode="auto">
          <a:xfrm>
            <a:off x="2057400" y="1676400"/>
            <a:ext cx="1371600" cy="106362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Present to colleagues</a:t>
            </a:r>
          </a:p>
          <a:p>
            <a:pPr eaLnBrk="1" hangingPunct="1">
              <a:spcBef>
                <a:spcPct val="50000"/>
              </a:spcBef>
            </a:pPr>
            <a:r>
              <a:rPr lang="en-US"/>
              <a:t>V2</a:t>
            </a:r>
          </a:p>
        </p:txBody>
      </p:sp>
      <p:sp>
        <p:nvSpPr>
          <p:cNvPr id="10246" name="Text Box 6"/>
          <p:cNvSpPr txBox="1">
            <a:spLocks noChangeArrowheads="1"/>
          </p:cNvSpPr>
          <p:nvPr/>
        </p:nvSpPr>
        <p:spPr bwMode="auto">
          <a:xfrm>
            <a:off x="4114800" y="1676400"/>
            <a:ext cx="1371600" cy="1063625"/>
          </a:xfrm>
          <a:prstGeom prst="rect">
            <a:avLst/>
          </a:prstGeom>
          <a:solidFill>
            <a:srgbClr val="FFCC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Present at conference</a:t>
            </a:r>
          </a:p>
          <a:p>
            <a:pPr eaLnBrk="1" hangingPunct="1">
              <a:spcBef>
                <a:spcPct val="50000"/>
              </a:spcBef>
            </a:pPr>
            <a:r>
              <a:rPr lang="en-US"/>
              <a:t>V3</a:t>
            </a:r>
          </a:p>
        </p:txBody>
      </p:sp>
      <p:sp>
        <p:nvSpPr>
          <p:cNvPr id="10247" name="Text Box 7"/>
          <p:cNvSpPr txBox="1">
            <a:spLocks noChangeArrowheads="1"/>
          </p:cNvSpPr>
          <p:nvPr/>
        </p:nvSpPr>
        <p:spPr bwMode="auto">
          <a:xfrm>
            <a:off x="6400800" y="1828800"/>
            <a:ext cx="1371600" cy="65087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Submit to journal V4</a:t>
            </a:r>
          </a:p>
        </p:txBody>
      </p:sp>
      <p:sp>
        <p:nvSpPr>
          <p:cNvPr id="10248" name="Text Box 8"/>
          <p:cNvSpPr txBox="1">
            <a:spLocks noChangeArrowheads="1"/>
          </p:cNvSpPr>
          <p:nvPr/>
        </p:nvSpPr>
        <p:spPr bwMode="auto">
          <a:xfrm>
            <a:off x="381000" y="3733800"/>
            <a:ext cx="1371600" cy="120015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Referees Revision for journal V5</a:t>
            </a:r>
          </a:p>
        </p:txBody>
      </p:sp>
      <p:sp>
        <p:nvSpPr>
          <p:cNvPr id="10249" name="Text Box 9"/>
          <p:cNvSpPr txBox="1">
            <a:spLocks noChangeArrowheads="1"/>
          </p:cNvSpPr>
          <p:nvPr/>
        </p:nvSpPr>
        <p:spPr bwMode="auto">
          <a:xfrm>
            <a:off x="2667000" y="3733800"/>
            <a:ext cx="1371600" cy="13382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Journal Final Revision </a:t>
            </a:r>
          </a:p>
          <a:p>
            <a:pPr eaLnBrk="1" hangingPunct="1">
              <a:spcBef>
                <a:spcPct val="50000"/>
              </a:spcBef>
            </a:pPr>
            <a:r>
              <a:rPr lang="en-US"/>
              <a:t>V6</a:t>
            </a:r>
          </a:p>
        </p:txBody>
      </p:sp>
      <p:sp>
        <p:nvSpPr>
          <p:cNvPr id="10250" name="Text Box 10"/>
          <p:cNvSpPr txBox="1">
            <a:spLocks noChangeArrowheads="1"/>
          </p:cNvSpPr>
          <p:nvPr/>
        </p:nvSpPr>
        <p:spPr bwMode="auto">
          <a:xfrm>
            <a:off x="4876800" y="3657600"/>
            <a:ext cx="1371600" cy="1338263"/>
          </a:xfrm>
          <a:prstGeom prst="rect">
            <a:avLst/>
          </a:prstGeom>
          <a:solidFill>
            <a:srgbClr val="FFCC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Revision to correct analysis</a:t>
            </a:r>
          </a:p>
          <a:p>
            <a:pPr eaLnBrk="1" hangingPunct="1">
              <a:spcBef>
                <a:spcPct val="50000"/>
              </a:spcBef>
            </a:pPr>
            <a:r>
              <a:rPr lang="en-US"/>
              <a:t>V7</a:t>
            </a:r>
          </a:p>
        </p:txBody>
      </p:sp>
      <p:sp>
        <p:nvSpPr>
          <p:cNvPr id="10251" name="Text Box 11"/>
          <p:cNvSpPr txBox="1">
            <a:spLocks noChangeArrowheads="1"/>
          </p:cNvSpPr>
          <p:nvPr/>
        </p:nvSpPr>
        <p:spPr bwMode="auto">
          <a:xfrm>
            <a:off x="7086600" y="3581400"/>
            <a:ext cx="1371600" cy="1474788"/>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Revision to include additional new results V8</a:t>
            </a:r>
          </a:p>
        </p:txBody>
      </p:sp>
      <p:sp>
        <p:nvSpPr>
          <p:cNvPr id="10252" name="Line 12"/>
          <p:cNvSpPr>
            <a:spLocks noChangeShapeType="1"/>
          </p:cNvSpPr>
          <p:nvPr/>
        </p:nvSpPr>
        <p:spPr bwMode="auto">
          <a:xfrm>
            <a:off x="1371600" y="21336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3429000" y="21336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a:off x="5562600" y="21336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1752600" y="4267200"/>
            <a:ext cx="838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a:off x="4114800" y="42672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6324600" y="42672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Line 18"/>
          <p:cNvSpPr>
            <a:spLocks noChangeShapeType="1"/>
          </p:cNvSpPr>
          <p:nvPr/>
        </p:nvSpPr>
        <p:spPr bwMode="auto">
          <a:xfrm flipH="1">
            <a:off x="1066800" y="2286000"/>
            <a:ext cx="6781800" cy="1371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Text Box 19"/>
          <p:cNvSpPr txBox="1">
            <a:spLocks noChangeArrowheads="1"/>
          </p:cNvSpPr>
          <p:nvPr/>
        </p:nvSpPr>
        <p:spPr bwMode="auto">
          <a:xfrm>
            <a:off x="1143000" y="12954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formulate</a:t>
            </a:r>
          </a:p>
        </p:txBody>
      </p:sp>
      <p:sp>
        <p:nvSpPr>
          <p:cNvPr id="10260" name="Text Box 20"/>
          <p:cNvSpPr txBox="1">
            <a:spLocks noChangeArrowheads="1"/>
          </p:cNvSpPr>
          <p:nvPr/>
        </p:nvSpPr>
        <p:spPr bwMode="auto">
          <a:xfrm>
            <a:off x="3200400" y="12954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discussion</a:t>
            </a:r>
          </a:p>
        </p:txBody>
      </p:sp>
      <p:sp>
        <p:nvSpPr>
          <p:cNvPr id="10261" name="Text Box 21"/>
          <p:cNvSpPr txBox="1">
            <a:spLocks noChangeArrowheads="1"/>
          </p:cNvSpPr>
          <p:nvPr/>
        </p:nvSpPr>
        <p:spPr bwMode="auto">
          <a:xfrm>
            <a:off x="5486400" y="1295400"/>
            <a:ext cx="1314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discussion,</a:t>
            </a:r>
          </a:p>
          <a:p>
            <a:pPr eaLnBrk="1" hangingPunct="1"/>
            <a:r>
              <a:rPr lang="en-US"/>
              <a:t>revision</a:t>
            </a:r>
          </a:p>
        </p:txBody>
      </p:sp>
      <p:sp>
        <p:nvSpPr>
          <p:cNvPr id="10262" name="Text Box 22"/>
          <p:cNvSpPr txBox="1">
            <a:spLocks noChangeArrowheads="1"/>
          </p:cNvSpPr>
          <p:nvPr/>
        </p:nvSpPr>
        <p:spPr bwMode="auto">
          <a:xfrm>
            <a:off x="228600" y="5715000"/>
            <a:ext cx="1974850" cy="366713"/>
          </a:xfrm>
          <a:prstGeom prst="rect">
            <a:avLst/>
          </a:prstGeom>
          <a:solidFill>
            <a:srgbClr val="FFCC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Two peer reviews</a:t>
            </a:r>
          </a:p>
        </p:txBody>
      </p:sp>
      <p:sp>
        <p:nvSpPr>
          <p:cNvPr id="10263" name="Text Box 23"/>
          <p:cNvSpPr txBox="1">
            <a:spLocks noChangeArrowheads="1"/>
          </p:cNvSpPr>
          <p:nvPr/>
        </p:nvSpPr>
        <p:spPr bwMode="auto">
          <a:xfrm>
            <a:off x="0" y="3352800"/>
            <a:ext cx="170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Author revision</a:t>
            </a:r>
          </a:p>
        </p:txBody>
      </p:sp>
      <p:sp>
        <p:nvSpPr>
          <p:cNvPr id="10264" name="Text Box 24"/>
          <p:cNvSpPr txBox="1">
            <a:spLocks noChangeArrowheads="1"/>
          </p:cNvSpPr>
          <p:nvPr/>
        </p:nvSpPr>
        <p:spPr bwMode="auto">
          <a:xfrm>
            <a:off x="3886200" y="5181600"/>
            <a:ext cx="1981200" cy="915988"/>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Criticisms, new thoughts,</a:t>
            </a:r>
          </a:p>
          <a:p>
            <a:pPr eaLnBrk="1" hangingPunct="1"/>
            <a:r>
              <a:rPr lang="en-US"/>
              <a:t>revision</a:t>
            </a:r>
          </a:p>
        </p:txBody>
      </p:sp>
      <p:sp>
        <p:nvSpPr>
          <p:cNvPr id="10265" name="Text Box 25"/>
          <p:cNvSpPr txBox="1">
            <a:spLocks noChangeArrowheads="1"/>
          </p:cNvSpPr>
          <p:nvPr/>
        </p:nvSpPr>
        <p:spPr bwMode="auto">
          <a:xfrm>
            <a:off x="6172200" y="5181600"/>
            <a:ext cx="140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new results,</a:t>
            </a:r>
          </a:p>
          <a:p>
            <a:pPr eaLnBrk="1" hangingPunct="1"/>
            <a:r>
              <a:rPr lang="en-US"/>
              <a:t>revision</a:t>
            </a:r>
          </a:p>
        </p:txBody>
      </p:sp>
      <p:sp>
        <p:nvSpPr>
          <p:cNvPr id="10266" name="Line 26"/>
          <p:cNvSpPr>
            <a:spLocks noChangeShapeType="1"/>
          </p:cNvSpPr>
          <p:nvPr/>
        </p:nvSpPr>
        <p:spPr bwMode="auto">
          <a:xfrm flipV="1">
            <a:off x="685800" y="5029200"/>
            <a:ext cx="76200" cy="685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7" name="Line 27"/>
          <p:cNvSpPr>
            <a:spLocks noChangeShapeType="1"/>
          </p:cNvSpPr>
          <p:nvPr/>
        </p:nvSpPr>
        <p:spPr bwMode="auto">
          <a:xfrm flipH="1" flipV="1">
            <a:off x="914400" y="5029200"/>
            <a:ext cx="76200" cy="685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8" name="Line 28"/>
          <p:cNvSpPr>
            <a:spLocks noChangeShapeType="1"/>
          </p:cNvSpPr>
          <p:nvPr/>
        </p:nvSpPr>
        <p:spPr bwMode="auto">
          <a:xfrm flipV="1">
            <a:off x="1371600" y="2286000"/>
            <a:ext cx="228600" cy="5334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9" name="Line 29"/>
          <p:cNvSpPr>
            <a:spLocks noChangeShapeType="1"/>
          </p:cNvSpPr>
          <p:nvPr/>
        </p:nvSpPr>
        <p:spPr bwMode="auto">
          <a:xfrm flipV="1">
            <a:off x="1524000" y="2362200"/>
            <a:ext cx="152400" cy="7620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0" name="Line 30"/>
          <p:cNvSpPr>
            <a:spLocks noChangeShapeType="1"/>
          </p:cNvSpPr>
          <p:nvPr/>
        </p:nvSpPr>
        <p:spPr bwMode="auto">
          <a:xfrm flipH="1" flipV="1">
            <a:off x="1752600" y="2362200"/>
            <a:ext cx="152400" cy="6096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Line 31"/>
          <p:cNvSpPr>
            <a:spLocks noChangeShapeType="1"/>
          </p:cNvSpPr>
          <p:nvPr/>
        </p:nvSpPr>
        <p:spPr bwMode="auto">
          <a:xfrm flipH="1" flipV="1">
            <a:off x="1676400" y="2362200"/>
            <a:ext cx="152400" cy="7620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Line 32"/>
          <p:cNvSpPr>
            <a:spLocks noChangeShapeType="1"/>
          </p:cNvSpPr>
          <p:nvPr/>
        </p:nvSpPr>
        <p:spPr bwMode="auto">
          <a:xfrm flipV="1">
            <a:off x="3505200" y="2286000"/>
            <a:ext cx="228600" cy="5334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3" name="Line 33"/>
          <p:cNvSpPr>
            <a:spLocks noChangeShapeType="1"/>
          </p:cNvSpPr>
          <p:nvPr/>
        </p:nvSpPr>
        <p:spPr bwMode="auto">
          <a:xfrm flipV="1">
            <a:off x="3657600" y="2362200"/>
            <a:ext cx="152400" cy="7620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4" name="Line 34"/>
          <p:cNvSpPr>
            <a:spLocks noChangeShapeType="1"/>
          </p:cNvSpPr>
          <p:nvPr/>
        </p:nvSpPr>
        <p:spPr bwMode="auto">
          <a:xfrm flipH="1" flipV="1">
            <a:off x="3886200" y="2362200"/>
            <a:ext cx="152400" cy="6096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5" name="Line 35"/>
          <p:cNvSpPr>
            <a:spLocks noChangeShapeType="1"/>
          </p:cNvSpPr>
          <p:nvPr/>
        </p:nvSpPr>
        <p:spPr bwMode="auto">
          <a:xfrm flipH="1" flipV="1">
            <a:off x="3810000" y="2362200"/>
            <a:ext cx="152400" cy="7620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6" name="Line 36"/>
          <p:cNvSpPr>
            <a:spLocks noChangeShapeType="1"/>
          </p:cNvSpPr>
          <p:nvPr/>
        </p:nvSpPr>
        <p:spPr bwMode="auto">
          <a:xfrm flipV="1">
            <a:off x="5715000" y="2209800"/>
            <a:ext cx="228600" cy="5334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7" name="Line 37"/>
          <p:cNvSpPr>
            <a:spLocks noChangeShapeType="1"/>
          </p:cNvSpPr>
          <p:nvPr/>
        </p:nvSpPr>
        <p:spPr bwMode="auto">
          <a:xfrm flipV="1">
            <a:off x="5867400" y="2286000"/>
            <a:ext cx="152400" cy="7620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8" name="Line 38"/>
          <p:cNvSpPr>
            <a:spLocks noChangeShapeType="1"/>
          </p:cNvSpPr>
          <p:nvPr/>
        </p:nvSpPr>
        <p:spPr bwMode="auto">
          <a:xfrm flipH="1" flipV="1">
            <a:off x="6096000" y="2286000"/>
            <a:ext cx="152400" cy="6096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9" name="Line 39"/>
          <p:cNvSpPr>
            <a:spLocks noChangeShapeType="1"/>
          </p:cNvSpPr>
          <p:nvPr/>
        </p:nvSpPr>
        <p:spPr bwMode="auto">
          <a:xfrm flipH="1" flipV="1">
            <a:off x="6019800" y="2286000"/>
            <a:ext cx="152400" cy="7620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0" name="Line 40"/>
          <p:cNvSpPr>
            <a:spLocks noChangeShapeType="1"/>
          </p:cNvSpPr>
          <p:nvPr/>
        </p:nvSpPr>
        <p:spPr bwMode="auto">
          <a:xfrm flipV="1">
            <a:off x="4191000" y="4343400"/>
            <a:ext cx="228600" cy="5334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1" name="Line 41"/>
          <p:cNvSpPr>
            <a:spLocks noChangeShapeType="1"/>
          </p:cNvSpPr>
          <p:nvPr/>
        </p:nvSpPr>
        <p:spPr bwMode="auto">
          <a:xfrm flipV="1">
            <a:off x="4343400" y="4419600"/>
            <a:ext cx="152400" cy="7620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2" name="Line 42"/>
          <p:cNvSpPr>
            <a:spLocks noChangeShapeType="1"/>
          </p:cNvSpPr>
          <p:nvPr/>
        </p:nvSpPr>
        <p:spPr bwMode="auto">
          <a:xfrm flipH="1" flipV="1">
            <a:off x="4572000" y="4419600"/>
            <a:ext cx="152400" cy="6096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3" name="Line 43"/>
          <p:cNvSpPr>
            <a:spLocks noChangeShapeType="1"/>
          </p:cNvSpPr>
          <p:nvPr/>
        </p:nvSpPr>
        <p:spPr bwMode="auto">
          <a:xfrm flipV="1">
            <a:off x="6400800" y="4343400"/>
            <a:ext cx="228600" cy="5334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4" name="Line 44"/>
          <p:cNvSpPr>
            <a:spLocks noChangeShapeType="1"/>
          </p:cNvSpPr>
          <p:nvPr/>
        </p:nvSpPr>
        <p:spPr bwMode="auto">
          <a:xfrm flipH="1" flipV="1">
            <a:off x="6781800" y="4419600"/>
            <a:ext cx="152400" cy="6096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5" name="Line 45"/>
          <p:cNvSpPr>
            <a:spLocks noChangeShapeType="1"/>
          </p:cNvSpPr>
          <p:nvPr/>
        </p:nvSpPr>
        <p:spPr bwMode="auto">
          <a:xfrm flipH="1" flipV="1">
            <a:off x="6705600" y="4419600"/>
            <a:ext cx="152400" cy="762000"/>
          </a:xfrm>
          <a:prstGeom prst="line">
            <a:avLst/>
          </a:prstGeom>
          <a:noFill/>
          <a:ln w="5715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6" name="Text Box 46"/>
          <p:cNvSpPr txBox="1">
            <a:spLocks noChangeArrowheads="1"/>
          </p:cNvSpPr>
          <p:nvPr/>
        </p:nvSpPr>
        <p:spPr bwMode="auto">
          <a:xfrm>
            <a:off x="5715000" y="297180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comments</a:t>
            </a:r>
          </a:p>
        </p:txBody>
      </p:sp>
      <p:sp>
        <p:nvSpPr>
          <p:cNvPr id="10287" name="Text Box 47"/>
          <p:cNvSpPr txBox="1">
            <a:spLocks noChangeArrowheads="1"/>
          </p:cNvSpPr>
          <p:nvPr/>
        </p:nvSpPr>
        <p:spPr bwMode="auto">
          <a:xfrm>
            <a:off x="3429000" y="312420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comments</a:t>
            </a:r>
          </a:p>
        </p:txBody>
      </p:sp>
      <p:sp>
        <p:nvSpPr>
          <p:cNvPr id="10288" name="Text Box 48"/>
          <p:cNvSpPr txBox="1">
            <a:spLocks noChangeArrowheads="1"/>
          </p:cNvSpPr>
          <p:nvPr/>
        </p:nvSpPr>
        <p:spPr bwMode="auto">
          <a:xfrm>
            <a:off x="685800" y="304800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comments</a:t>
            </a:r>
          </a:p>
        </p:txBody>
      </p:sp>
      <p:sp>
        <p:nvSpPr>
          <p:cNvPr id="10289" name="Text Box 49"/>
          <p:cNvSpPr txBox="1">
            <a:spLocks noChangeArrowheads="1"/>
          </p:cNvSpPr>
          <p:nvPr/>
        </p:nvSpPr>
        <p:spPr bwMode="auto">
          <a:xfrm>
            <a:off x="1143000" y="5029200"/>
            <a:ext cx="154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Copyproofing</a:t>
            </a:r>
          </a:p>
        </p:txBody>
      </p:sp>
    </p:spTree>
    <p:extLst>
      <p:ext uri="{BB962C8B-B14F-4D97-AF65-F5344CB8AC3E}">
        <p14:creationId xmlns:p14="http://schemas.microsoft.com/office/powerpoint/2010/main" val="4070705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Modified vision (2011)--Why not have single cloud based storage of all knowledge in one place (with backups, LOCKSS).</a:t>
            </a:r>
          </a:p>
          <a:p>
            <a:r>
              <a:rPr lang="en-US" dirty="0" smtClean="0"/>
              <a:t>This would greatly facilitate all the uses we want to have (i.e. saving, editing, publishing, copy proofing, commenting/reviewing, attaching other materials).</a:t>
            </a:r>
          </a:p>
          <a:p>
            <a:endParaRPr lang="en-US" dirty="0"/>
          </a:p>
          <a:p>
            <a:r>
              <a:rPr lang="en-US" dirty="0" smtClean="0"/>
              <a:t>Most important:  can we change the ecosystem to be a marketplace that will facilitate the goals we have?  More efficient, cost effective dissemination and retrieval of the information?</a:t>
            </a:r>
            <a:endParaRPr lang="en-US" dirty="0"/>
          </a:p>
        </p:txBody>
      </p:sp>
      <p:sp>
        <p:nvSpPr>
          <p:cNvPr id="3" name="Title 2"/>
          <p:cNvSpPr>
            <a:spLocks noGrp="1"/>
          </p:cNvSpPr>
          <p:nvPr>
            <p:ph type="title"/>
          </p:nvPr>
        </p:nvSpPr>
        <p:spPr/>
        <p:txBody>
          <a:bodyPr/>
          <a:lstStyle/>
          <a:p>
            <a:r>
              <a:rPr lang="en-US" dirty="0" smtClean="0"/>
              <a:t>Universal Journals</a:t>
            </a:r>
            <a:endParaRPr lang="en-US" dirty="0"/>
          </a:p>
        </p:txBody>
      </p:sp>
    </p:spTree>
    <p:extLst>
      <p:ext uri="{BB962C8B-B14F-4D97-AF65-F5344CB8AC3E}">
        <p14:creationId xmlns:p14="http://schemas.microsoft.com/office/powerpoint/2010/main" val="3199863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2800"/>
            <a:ext cx="3837214" cy="214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0" y="5970505"/>
            <a:ext cx="2971800" cy="657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dirty="0" smtClean="0"/>
              <a:t>egistration</a:t>
            </a:r>
            <a:endParaRPr lang="en-US" dirty="0"/>
          </a:p>
        </p:txBody>
      </p:sp>
      <p:sp>
        <p:nvSpPr>
          <p:cNvPr id="4" name="Rectangle 3"/>
          <p:cNvSpPr/>
          <p:nvPr/>
        </p:nvSpPr>
        <p:spPr>
          <a:xfrm>
            <a:off x="5334000" y="5322331"/>
            <a:ext cx="2971800" cy="621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Permanent archive</a:t>
            </a:r>
            <a:endParaRPr lang="en-US" dirty="0"/>
          </a:p>
        </p:txBody>
      </p:sp>
      <p:sp>
        <p:nvSpPr>
          <p:cNvPr id="5" name="Rectangle 4"/>
          <p:cNvSpPr/>
          <p:nvPr/>
        </p:nvSpPr>
        <p:spPr>
          <a:xfrm>
            <a:off x="5334000" y="4648200"/>
            <a:ext cx="2971800" cy="651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r>
              <a:rPr lang="en-US" dirty="0" smtClean="0"/>
              <a:t>reservation</a:t>
            </a:r>
            <a:endParaRPr lang="en-US" dirty="0"/>
          </a:p>
        </p:txBody>
      </p:sp>
      <p:sp>
        <p:nvSpPr>
          <p:cNvPr id="6" name="Rectangle 5"/>
          <p:cNvSpPr/>
          <p:nvPr/>
        </p:nvSpPr>
        <p:spPr>
          <a:xfrm>
            <a:off x="5295900" y="3762007"/>
            <a:ext cx="2971800" cy="661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Copy editing</a:t>
            </a:r>
            <a:endParaRPr lang="en-US" dirty="0"/>
          </a:p>
        </p:txBody>
      </p:sp>
      <p:sp>
        <p:nvSpPr>
          <p:cNvPr id="7" name="Rectangle 6"/>
          <p:cNvSpPr/>
          <p:nvPr/>
        </p:nvSpPr>
        <p:spPr>
          <a:xfrm>
            <a:off x="5229225" y="219075"/>
            <a:ext cx="2971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dirty="0" smtClean="0"/>
              <a:t>ecommendations</a:t>
            </a:r>
            <a:endParaRPr lang="en-US" dirty="0"/>
          </a:p>
        </p:txBody>
      </p:sp>
      <p:sp>
        <p:nvSpPr>
          <p:cNvPr id="9" name="Rectangle 8"/>
          <p:cNvSpPr/>
          <p:nvPr/>
        </p:nvSpPr>
        <p:spPr>
          <a:xfrm>
            <a:off x="5257800" y="1805517"/>
            <a:ext cx="2971800" cy="600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Reviews</a:t>
            </a:r>
            <a:endParaRPr lang="en-US" dirty="0"/>
          </a:p>
        </p:txBody>
      </p:sp>
      <p:sp>
        <p:nvSpPr>
          <p:cNvPr id="10" name="Rectangle 9"/>
          <p:cNvSpPr/>
          <p:nvPr/>
        </p:nvSpPr>
        <p:spPr>
          <a:xfrm>
            <a:off x="5229224" y="936203"/>
            <a:ext cx="2971800" cy="670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Comments &amp; Annotations</a:t>
            </a:r>
            <a:endParaRPr lang="en-US" dirty="0"/>
          </a:p>
        </p:txBody>
      </p:sp>
      <p:sp>
        <p:nvSpPr>
          <p:cNvPr id="3" name="Right Arrow 2"/>
          <p:cNvSpPr/>
          <p:nvPr/>
        </p:nvSpPr>
        <p:spPr>
          <a:xfrm rot="3434254">
            <a:off x="1662290" y="2122770"/>
            <a:ext cx="2312225" cy="865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search</a:t>
            </a:r>
            <a:endParaRPr lang="en-US" dirty="0"/>
          </a:p>
        </p:txBody>
      </p:sp>
      <p:sp>
        <p:nvSpPr>
          <p:cNvPr id="12" name="TextBox 11"/>
          <p:cNvSpPr txBox="1"/>
          <p:nvPr/>
        </p:nvSpPr>
        <p:spPr>
          <a:xfrm>
            <a:off x="8299392" y="1805517"/>
            <a:ext cx="847861" cy="646331"/>
          </a:xfrm>
          <a:prstGeom prst="rect">
            <a:avLst/>
          </a:prstGeom>
          <a:noFill/>
        </p:spPr>
        <p:txBody>
          <a:bodyPr wrap="none" rtlCol="0">
            <a:spAutoFit/>
          </a:bodyPr>
          <a:lstStyle/>
          <a:p>
            <a:r>
              <a:rPr lang="en-US" dirty="0" smtClean="0"/>
              <a:t>Free to</a:t>
            </a:r>
          </a:p>
          <a:p>
            <a:r>
              <a:rPr lang="en-US" dirty="0" smtClean="0"/>
              <a:t> Paid</a:t>
            </a:r>
            <a:endParaRPr lang="en-US" dirty="0"/>
          </a:p>
        </p:txBody>
      </p:sp>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
            <a:ext cx="1828800" cy="142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8429975" y="3907982"/>
            <a:ext cx="535724" cy="369332"/>
          </a:xfrm>
          <a:prstGeom prst="rect">
            <a:avLst/>
          </a:prstGeom>
          <a:noFill/>
        </p:spPr>
        <p:txBody>
          <a:bodyPr wrap="none" rtlCol="0">
            <a:spAutoFit/>
          </a:bodyPr>
          <a:lstStyle/>
          <a:p>
            <a:r>
              <a:rPr lang="en-US" dirty="0" smtClean="0"/>
              <a:t>$50</a:t>
            </a:r>
            <a:endParaRPr lang="en-US" dirty="0"/>
          </a:p>
        </p:txBody>
      </p:sp>
      <p:sp>
        <p:nvSpPr>
          <p:cNvPr id="16" name="TextBox 15"/>
          <p:cNvSpPr txBox="1"/>
          <p:nvPr/>
        </p:nvSpPr>
        <p:spPr>
          <a:xfrm>
            <a:off x="8429974" y="5440620"/>
            <a:ext cx="710451" cy="369332"/>
          </a:xfrm>
          <a:prstGeom prst="rect">
            <a:avLst/>
          </a:prstGeom>
          <a:noFill/>
        </p:spPr>
        <p:txBody>
          <a:bodyPr wrap="none" rtlCol="0">
            <a:spAutoFit/>
          </a:bodyPr>
          <a:lstStyle/>
          <a:p>
            <a:r>
              <a:rPr lang="en-US" dirty="0" smtClean="0"/>
              <a:t>$0.07</a:t>
            </a:r>
            <a:endParaRPr lang="en-US" dirty="0"/>
          </a:p>
        </p:txBody>
      </p:sp>
      <p:cxnSp>
        <p:nvCxnSpPr>
          <p:cNvPr id="17" name="Straight Connector 16"/>
          <p:cNvCxnSpPr>
            <a:stCxn id="7" idx="1"/>
          </p:cNvCxnSpPr>
          <p:nvPr/>
        </p:nvCxnSpPr>
        <p:spPr>
          <a:xfrm flipH="1">
            <a:off x="4343401" y="523875"/>
            <a:ext cx="885824" cy="282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1"/>
          </p:cNvCxnSpPr>
          <p:nvPr/>
        </p:nvCxnSpPr>
        <p:spPr>
          <a:xfrm flipH="1">
            <a:off x="4419600" y="1271271"/>
            <a:ext cx="809624" cy="2310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1"/>
          </p:cNvCxnSpPr>
          <p:nvPr/>
        </p:nvCxnSpPr>
        <p:spPr>
          <a:xfrm flipH="1">
            <a:off x="4523014" y="2105555"/>
            <a:ext cx="734786" cy="16564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1"/>
          </p:cNvCxnSpPr>
          <p:nvPr/>
        </p:nvCxnSpPr>
        <p:spPr>
          <a:xfrm flipH="1">
            <a:off x="4419600" y="4092649"/>
            <a:ext cx="876300" cy="631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1"/>
          </p:cNvCxnSpPr>
          <p:nvPr/>
        </p:nvCxnSpPr>
        <p:spPr>
          <a:xfrm flipH="1">
            <a:off x="4523014" y="4973955"/>
            <a:ext cx="810986" cy="70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 idx="1"/>
          </p:cNvCxnSpPr>
          <p:nvPr/>
        </p:nvCxnSpPr>
        <p:spPr>
          <a:xfrm flipH="1" flipV="1">
            <a:off x="4523014" y="5248275"/>
            <a:ext cx="810986" cy="384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 idx="1"/>
          </p:cNvCxnSpPr>
          <p:nvPr/>
        </p:nvCxnSpPr>
        <p:spPr>
          <a:xfrm flipH="1" flipV="1">
            <a:off x="4523014" y="5501640"/>
            <a:ext cx="810986" cy="797478"/>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286375" y="3124199"/>
            <a:ext cx="2971800"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Certification/Stamp</a:t>
            </a:r>
            <a:endParaRPr lang="en-US" dirty="0"/>
          </a:p>
        </p:txBody>
      </p:sp>
      <p:sp>
        <p:nvSpPr>
          <p:cNvPr id="38" name="TextBox 37"/>
          <p:cNvSpPr txBox="1"/>
          <p:nvPr/>
        </p:nvSpPr>
        <p:spPr>
          <a:xfrm>
            <a:off x="8448633" y="3258620"/>
            <a:ext cx="292068" cy="369332"/>
          </a:xfrm>
          <a:prstGeom prst="rect">
            <a:avLst/>
          </a:prstGeom>
          <a:noFill/>
        </p:spPr>
        <p:txBody>
          <a:bodyPr wrap="none" rtlCol="0">
            <a:spAutoFit/>
          </a:bodyPr>
          <a:lstStyle/>
          <a:p>
            <a:r>
              <a:rPr lang="en-US" dirty="0" smtClean="0"/>
              <a:t>?</a:t>
            </a:r>
            <a:endParaRPr lang="en-US" dirty="0"/>
          </a:p>
        </p:txBody>
      </p:sp>
      <p:sp>
        <p:nvSpPr>
          <p:cNvPr id="44" name="Rectangle 43"/>
          <p:cNvSpPr/>
          <p:nvPr/>
        </p:nvSpPr>
        <p:spPr>
          <a:xfrm>
            <a:off x="5286375" y="2555586"/>
            <a:ext cx="2971800" cy="547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Marketing</a:t>
            </a:r>
            <a:endParaRPr lang="en-US" dirty="0"/>
          </a:p>
        </p:txBody>
      </p:sp>
      <p:cxnSp>
        <p:nvCxnSpPr>
          <p:cNvPr id="49" name="Straight Connector 48"/>
          <p:cNvCxnSpPr>
            <a:stCxn id="36" idx="1"/>
          </p:cNvCxnSpPr>
          <p:nvPr/>
        </p:nvCxnSpPr>
        <p:spPr>
          <a:xfrm>
            <a:off x="5257800" y="3443286"/>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6" idx="1"/>
          </p:cNvCxnSpPr>
          <p:nvPr/>
        </p:nvCxnSpPr>
        <p:spPr>
          <a:xfrm flipH="1">
            <a:off x="4523014" y="3443287"/>
            <a:ext cx="763361" cy="747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4" idx="1"/>
          </p:cNvCxnSpPr>
          <p:nvPr/>
        </p:nvCxnSpPr>
        <p:spPr>
          <a:xfrm flipH="1">
            <a:off x="4523014" y="2829351"/>
            <a:ext cx="763361" cy="1133049"/>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494644" y="2644684"/>
            <a:ext cx="292068" cy="369332"/>
          </a:xfrm>
          <a:prstGeom prst="rect">
            <a:avLst/>
          </a:prstGeom>
          <a:noFill/>
        </p:spPr>
        <p:txBody>
          <a:bodyPr wrap="none" rtlCol="0">
            <a:spAutoFit/>
          </a:bodyPr>
          <a:lstStyle/>
          <a:p>
            <a:r>
              <a:rPr lang="en-US" dirty="0" smtClean="0"/>
              <a:t>?</a:t>
            </a:r>
            <a:endParaRPr lang="en-US" dirty="0"/>
          </a:p>
        </p:txBody>
      </p:sp>
      <p:sp>
        <p:nvSpPr>
          <p:cNvPr id="58" name="TextBox 57"/>
          <p:cNvSpPr txBox="1"/>
          <p:nvPr/>
        </p:nvSpPr>
        <p:spPr>
          <a:xfrm>
            <a:off x="8367265" y="374998"/>
            <a:ext cx="598434" cy="369332"/>
          </a:xfrm>
          <a:prstGeom prst="rect">
            <a:avLst/>
          </a:prstGeom>
          <a:noFill/>
        </p:spPr>
        <p:txBody>
          <a:bodyPr wrap="none" rtlCol="0">
            <a:spAutoFit/>
          </a:bodyPr>
          <a:lstStyle/>
          <a:p>
            <a:r>
              <a:rPr lang="en-US" dirty="0" smtClean="0"/>
              <a:t>Free</a:t>
            </a:r>
            <a:endParaRPr lang="en-US" dirty="0"/>
          </a:p>
        </p:txBody>
      </p:sp>
      <p:sp>
        <p:nvSpPr>
          <p:cNvPr id="59" name="TextBox 58"/>
          <p:cNvSpPr txBox="1"/>
          <p:nvPr/>
        </p:nvSpPr>
        <p:spPr>
          <a:xfrm>
            <a:off x="8367265" y="1045828"/>
            <a:ext cx="598434" cy="369332"/>
          </a:xfrm>
          <a:prstGeom prst="rect">
            <a:avLst/>
          </a:prstGeom>
          <a:noFill/>
        </p:spPr>
        <p:txBody>
          <a:bodyPr wrap="none" rtlCol="0">
            <a:spAutoFit/>
          </a:bodyPr>
          <a:lstStyle/>
          <a:p>
            <a:r>
              <a:rPr lang="en-US" dirty="0" smtClean="0"/>
              <a:t>Free</a:t>
            </a:r>
            <a:endParaRPr lang="en-US" dirty="0"/>
          </a:p>
        </p:txBody>
      </p:sp>
      <p:grpSp>
        <p:nvGrpSpPr>
          <p:cNvPr id="60" name="Group 59"/>
          <p:cNvGrpSpPr/>
          <p:nvPr/>
        </p:nvGrpSpPr>
        <p:grpSpPr>
          <a:xfrm>
            <a:off x="1296216" y="5696810"/>
            <a:ext cx="3200400" cy="490240"/>
            <a:chOff x="285750" y="2633960"/>
            <a:chExt cx="3200400" cy="490240"/>
          </a:xfrm>
        </p:grpSpPr>
        <p:sp>
          <p:nvSpPr>
            <p:cNvPr id="61" name="TextBox 60"/>
            <p:cNvSpPr txBox="1"/>
            <p:nvPr/>
          </p:nvSpPr>
          <p:spPr>
            <a:xfrm>
              <a:off x="285750" y="2662535"/>
              <a:ext cx="3181350" cy="461665"/>
            </a:xfrm>
            <a:prstGeom prst="rect">
              <a:avLst/>
            </a:prstGeom>
            <a:noFill/>
          </p:spPr>
          <p:txBody>
            <a:bodyPr wrap="square" rtlCol="0">
              <a:spAutoFit/>
            </a:bodyPr>
            <a:lstStyle/>
            <a:p>
              <a:r>
                <a:rPr lang="en-US" sz="2400" i="1" dirty="0" smtClean="0">
                  <a:solidFill>
                    <a:srgbClr val="C00000"/>
                  </a:solidFill>
                </a:rPr>
                <a:t>Universal Journals</a:t>
              </a:r>
              <a:endParaRPr lang="en-US" sz="2400" i="1" dirty="0">
                <a:solidFill>
                  <a:srgbClr val="C00000"/>
                </a:solidFill>
              </a:endParaRPr>
            </a:p>
          </p:txBody>
        </p:sp>
        <p:sp>
          <p:nvSpPr>
            <p:cNvPr id="62" name="TextBox 61"/>
            <p:cNvSpPr txBox="1"/>
            <p:nvPr/>
          </p:nvSpPr>
          <p:spPr>
            <a:xfrm>
              <a:off x="304800" y="2633960"/>
              <a:ext cx="3181350" cy="461665"/>
            </a:xfrm>
            <a:prstGeom prst="rect">
              <a:avLst/>
            </a:prstGeom>
            <a:noFill/>
          </p:spPr>
          <p:txBody>
            <a:bodyPr wrap="square" rtlCol="0">
              <a:spAutoFit/>
            </a:bodyPr>
            <a:lstStyle/>
            <a:p>
              <a:r>
                <a:rPr lang="en-US" sz="2400" i="1" dirty="0" smtClean="0">
                  <a:solidFill>
                    <a:srgbClr val="0070C0"/>
                  </a:solidFill>
                </a:rPr>
                <a:t>Universal Journals</a:t>
              </a:r>
              <a:endParaRPr lang="en-US" sz="2400" i="1" dirty="0">
                <a:solidFill>
                  <a:srgbClr val="0070C0"/>
                </a:solidFill>
              </a:endParaRPr>
            </a:p>
          </p:txBody>
        </p:sp>
      </p:grpSp>
      <p:sp>
        <p:nvSpPr>
          <p:cNvPr id="55" name="TextBox 54"/>
          <p:cNvSpPr txBox="1"/>
          <p:nvPr/>
        </p:nvSpPr>
        <p:spPr>
          <a:xfrm>
            <a:off x="2282400" y="6158475"/>
            <a:ext cx="2212144" cy="307777"/>
          </a:xfrm>
          <a:prstGeom prst="rect">
            <a:avLst/>
          </a:prstGeom>
          <a:noFill/>
        </p:spPr>
        <p:txBody>
          <a:bodyPr wrap="none" rtlCol="0">
            <a:spAutoFit/>
          </a:bodyPr>
          <a:lstStyle/>
          <a:p>
            <a:r>
              <a:rPr lang="en-US" sz="1400" dirty="0" smtClean="0"/>
              <a:t>And all other content types</a:t>
            </a:r>
            <a:endParaRPr lang="en-US" sz="1400" dirty="0"/>
          </a:p>
        </p:txBody>
      </p:sp>
    </p:spTree>
    <p:extLst>
      <p:ext uri="{BB962C8B-B14F-4D97-AF65-F5344CB8AC3E}">
        <p14:creationId xmlns:p14="http://schemas.microsoft.com/office/powerpoint/2010/main" val="1771514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Describe </a:t>
            </a:r>
            <a:r>
              <a:rPr lang="en-US" dirty="0" err="1" smtClean="0"/>
              <a:t>altmetrics</a:t>
            </a:r>
            <a:r>
              <a:rPr lang="en-US" dirty="0" smtClean="0"/>
              <a:t> (</a:t>
            </a:r>
            <a:r>
              <a:rPr lang="en-US" dirty="0" smtClean="0">
                <a:solidFill>
                  <a:srgbClr val="FF0000"/>
                </a:solidFill>
              </a:rPr>
              <a:t>separate </a:t>
            </a:r>
            <a:r>
              <a:rPr lang="en-US" dirty="0" err="1" smtClean="0">
                <a:solidFill>
                  <a:srgbClr val="FF0000"/>
                </a:solidFill>
              </a:rPr>
              <a:t>slidedeck</a:t>
            </a:r>
            <a:r>
              <a:rPr lang="en-US" dirty="0" smtClean="0"/>
              <a:t>)</a:t>
            </a:r>
          </a:p>
          <a:p>
            <a:r>
              <a:rPr lang="en-US" dirty="0" smtClean="0"/>
              <a:t>Summarize twitter study.</a:t>
            </a:r>
            <a:endParaRPr lang="en-US" dirty="0"/>
          </a:p>
        </p:txBody>
      </p:sp>
      <p:sp>
        <p:nvSpPr>
          <p:cNvPr id="3" name="Title 2"/>
          <p:cNvSpPr>
            <a:spLocks noGrp="1"/>
          </p:cNvSpPr>
          <p:nvPr>
            <p:ph type="title"/>
          </p:nvPr>
        </p:nvSpPr>
        <p:spPr/>
        <p:txBody>
          <a:bodyPr/>
          <a:lstStyle/>
          <a:p>
            <a:r>
              <a:rPr lang="en-US" dirty="0" smtClean="0"/>
              <a:t>Scholarly Impact</a:t>
            </a:r>
            <a:endParaRPr lang="en-US" dirty="0"/>
          </a:p>
        </p:txBody>
      </p:sp>
    </p:spTree>
    <p:extLst>
      <p:ext uri="{BB962C8B-B14F-4D97-AF65-F5344CB8AC3E}">
        <p14:creationId xmlns:p14="http://schemas.microsoft.com/office/powerpoint/2010/main" val="2877548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our sample of tweets containing hyperlinks, 6% were Twitter citations. Of these, 52% were first-order links and 48% were second-order. Among second-order intermediary pages, 69% contained a hyperlink to the cited resource; the remainder included descriptions and metadata. </a:t>
            </a:r>
          </a:p>
        </p:txBody>
      </p:sp>
      <p:sp>
        <p:nvSpPr>
          <p:cNvPr id="3" name="Title 2"/>
          <p:cNvSpPr>
            <a:spLocks noGrp="1"/>
          </p:cNvSpPr>
          <p:nvPr>
            <p:ph type="title"/>
          </p:nvPr>
        </p:nvSpPr>
        <p:spPr/>
        <p:txBody>
          <a:bodyPr/>
          <a:lstStyle/>
          <a:p>
            <a:r>
              <a:rPr lang="en-US" dirty="0" smtClean="0"/>
              <a:t>Twitter Study</a:t>
            </a:r>
            <a:endParaRPr lang="en-US" dirty="0"/>
          </a:p>
        </p:txBody>
      </p:sp>
    </p:spTree>
    <p:extLst>
      <p:ext uri="{BB962C8B-B14F-4D97-AF65-F5344CB8AC3E}">
        <p14:creationId xmlns:p14="http://schemas.microsoft.com/office/powerpoint/2010/main" val="1465364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Groth</a:t>
            </a:r>
            <a:r>
              <a:rPr lang="en-US" dirty="0"/>
              <a:t> (2010) observes that citations on blogs are faster than citations in traditional media. Given the relative ease of composing tweets, we hypothesized that Twitter citations would have even greater immediacy. </a:t>
            </a:r>
          </a:p>
          <a:p>
            <a:r>
              <a:rPr lang="en-US" dirty="0"/>
              <a:t>Our quantitative sample bore this out. As shown in Figure 2, the number of Twitter citations decays rapidly; 39% of citations refer to articles less than one week old, and 15% of citing tweets refer to articles published that same day. </a:t>
            </a:r>
            <a:endParaRPr lang="en-US" dirty="0" smtClean="0"/>
          </a:p>
          <a:p>
            <a:endParaRPr lang="en-US" dirty="0"/>
          </a:p>
        </p:txBody>
      </p:sp>
      <p:sp>
        <p:nvSpPr>
          <p:cNvPr id="3" name="Title 2"/>
          <p:cNvSpPr>
            <a:spLocks noGrp="1"/>
          </p:cNvSpPr>
          <p:nvPr>
            <p:ph type="title"/>
          </p:nvPr>
        </p:nvSpPr>
        <p:spPr/>
        <p:txBody>
          <a:bodyPr/>
          <a:lstStyle/>
          <a:p>
            <a:r>
              <a:rPr lang="en-US" dirty="0" smtClean="0"/>
              <a:t>Twitter Study (cont’d)</a:t>
            </a:r>
            <a:endParaRPr lang="en-US" dirty="0"/>
          </a:p>
        </p:txBody>
      </p:sp>
    </p:spTree>
    <p:extLst>
      <p:ext uri="{BB962C8B-B14F-4D97-AF65-F5344CB8AC3E}">
        <p14:creationId xmlns:p14="http://schemas.microsoft.com/office/powerpoint/2010/main" val="2995247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Tameka saw using Twitter as “crowdsourcing reading the professional literature and telling about what is interesting.” Much of the value was associated with trusting what Greg called the “curatorial skill” of the people citing resources </a:t>
            </a:r>
            <a:endParaRPr lang="en-US" dirty="0" smtClean="0"/>
          </a:p>
          <a:p>
            <a:r>
              <a:rPr lang="en-US" dirty="0"/>
              <a:t>In addition to acting as a filter, Twitter can also be a net for catching useful citations that scholars might not otherwise be exposed to; as Derrick said, “it’s kind of like I have a stream of lit review going.” Zhao and </a:t>
            </a:r>
            <a:r>
              <a:rPr lang="en-US" dirty="0" err="1"/>
              <a:t>Rosson</a:t>
            </a:r>
            <a:r>
              <a:rPr lang="en-US" dirty="0"/>
              <a:t> </a:t>
            </a:r>
            <a:r>
              <a:rPr lang="en-US" dirty="0" smtClean="0"/>
              <a:t>(2009) describe </a:t>
            </a:r>
            <a:r>
              <a:rPr lang="en-US" dirty="0"/>
              <a:t>this function of Twitter as a “people-based RSS feed” </a:t>
            </a:r>
          </a:p>
        </p:txBody>
      </p:sp>
      <p:sp>
        <p:nvSpPr>
          <p:cNvPr id="3" name="Title 2"/>
          <p:cNvSpPr>
            <a:spLocks noGrp="1"/>
          </p:cNvSpPr>
          <p:nvPr>
            <p:ph type="title"/>
          </p:nvPr>
        </p:nvSpPr>
        <p:spPr/>
        <p:txBody>
          <a:bodyPr/>
          <a:lstStyle/>
          <a:p>
            <a:r>
              <a:rPr lang="en-US" dirty="0" smtClean="0"/>
              <a:t>Twitter Study (cont’d)</a:t>
            </a:r>
            <a:endParaRPr lang="en-US" dirty="0"/>
          </a:p>
        </p:txBody>
      </p:sp>
    </p:spTree>
    <p:extLst>
      <p:ext uri="{BB962C8B-B14F-4D97-AF65-F5344CB8AC3E}">
        <p14:creationId xmlns:p14="http://schemas.microsoft.com/office/powerpoint/2010/main" val="651629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Annotations</a:t>
            </a:r>
            <a:endParaRPr lang="en-US" dirty="0"/>
          </a:p>
        </p:txBody>
      </p:sp>
    </p:spTree>
    <p:extLst>
      <p:ext uri="{BB962C8B-B14F-4D97-AF65-F5344CB8AC3E}">
        <p14:creationId xmlns:p14="http://schemas.microsoft.com/office/powerpoint/2010/main" val="1741669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private\presentations\talks\tmp\adobeannot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7143750" cy="57848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private\presentations\talks\tmp\mediapress_annot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048000"/>
            <a:ext cx="4238625" cy="38995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19950" y="76201"/>
            <a:ext cx="1924050" cy="3046988"/>
          </a:xfrm>
          <a:prstGeom prst="rect">
            <a:avLst/>
          </a:prstGeom>
          <a:noFill/>
        </p:spPr>
        <p:txBody>
          <a:bodyPr wrap="square" rtlCol="0">
            <a:spAutoFit/>
          </a:bodyPr>
          <a:lstStyle/>
          <a:p>
            <a:r>
              <a:rPr lang="en-US" sz="1600" dirty="0" smtClean="0"/>
              <a:t>What if all the annotations  ever made on a content item were permanently associated with it, and available for you to view, or to mine, to help you understand the article and it’s importance?</a:t>
            </a:r>
          </a:p>
        </p:txBody>
      </p:sp>
      <p:sp>
        <p:nvSpPr>
          <p:cNvPr id="3" name="TextBox 2"/>
          <p:cNvSpPr txBox="1"/>
          <p:nvPr/>
        </p:nvSpPr>
        <p:spPr>
          <a:xfrm>
            <a:off x="76200" y="5784850"/>
            <a:ext cx="4724400" cy="1077218"/>
          </a:xfrm>
          <a:prstGeom prst="rect">
            <a:avLst/>
          </a:prstGeom>
          <a:noFill/>
        </p:spPr>
        <p:txBody>
          <a:bodyPr wrap="square" rtlCol="0">
            <a:spAutoFit/>
          </a:bodyPr>
          <a:lstStyle/>
          <a:p>
            <a:r>
              <a:rPr lang="en-US" sz="1600" dirty="0" smtClean="0"/>
              <a:t>Could we better, or more easily recognize important articles or parts of articles? By numbers of comments, types of comments, location of comments, content of comments….</a:t>
            </a:r>
            <a:endParaRPr lang="en-US" sz="1600" dirty="0"/>
          </a:p>
        </p:txBody>
      </p:sp>
      <p:grpSp>
        <p:nvGrpSpPr>
          <p:cNvPr id="7" name="Group 6"/>
          <p:cNvGrpSpPr/>
          <p:nvPr/>
        </p:nvGrpSpPr>
        <p:grpSpPr>
          <a:xfrm>
            <a:off x="4362450" y="-76200"/>
            <a:ext cx="3200400" cy="490240"/>
            <a:chOff x="285750" y="2633960"/>
            <a:chExt cx="3200400" cy="490240"/>
          </a:xfrm>
        </p:grpSpPr>
        <p:sp>
          <p:nvSpPr>
            <p:cNvPr id="8" name="TextBox 7"/>
            <p:cNvSpPr txBox="1"/>
            <p:nvPr/>
          </p:nvSpPr>
          <p:spPr>
            <a:xfrm>
              <a:off x="285750" y="2662535"/>
              <a:ext cx="3181350" cy="461665"/>
            </a:xfrm>
            <a:prstGeom prst="rect">
              <a:avLst/>
            </a:prstGeom>
            <a:noFill/>
          </p:spPr>
          <p:txBody>
            <a:bodyPr wrap="square" rtlCol="0">
              <a:spAutoFit/>
            </a:bodyPr>
            <a:lstStyle/>
            <a:p>
              <a:r>
                <a:rPr lang="en-US" sz="2400" i="1" dirty="0" smtClean="0">
                  <a:solidFill>
                    <a:srgbClr val="C00000"/>
                  </a:solidFill>
                </a:rPr>
                <a:t>Universal Annotations</a:t>
              </a:r>
              <a:endParaRPr lang="en-US" sz="2400" i="1" dirty="0">
                <a:solidFill>
                  <a:srgbClr val="C00000"/>
                </a:solidFill>
              </a:endParaRPr>
            </a:p>
          </p:txBody>
        </p:sp>
        <p:sp>
          <p:nvSpPr>
            <p:cNvPr id="9" name="TextBox 8"/>
            <p:cNvSpPr txBox="1"/>
            <p:nvPr/>
          </p:nvSpPr>
          <p:spPr>
            <a:xfrm>
              <a:off x="304800" y="2633960"/>
              <a:ext cx="3181350" cy="461665"/>
            </a:xfrm>
            <a:prstGeom prst="rect">
              <a:avLst/>
            </a:prstGeom>
            <a:noFill/>
          </p:spPr>
          <p:txBody>
            <a:bodyPr wrap="square" rtlCol="0">
              <a:spAutoFit/>
            </a:bodyPr>
            <a:lstStyle/>
            <a:p>
              <a:r>
                <a:rPr lang="en-US" sz="2400" i="1" dirty="0" smtClean="0">
                  <a:solidFill>
                    <a:srgbClr val="0070C0"/>
                  </a:solidFill>
                </a:rPr>
                <a:t>Universal Annotations</a:t>
              </a:r>
              <a:endParaRPr lang="en-US" sz="2400" i="1" dirty="0">
                <a:solidFill>
                  <a:srgbClr val="0070C0"/>
                </a:solidFill>
              </a:endParaRPr>
            </a:p>
          </p:txBody>
        </p:sp>
      </p:grpSp>
    </p:spTree>
    <p:extLst>
      <p:ext uri="{BB962C8B-B14F-4D97-AF65-F5344CB8AC3E}">
        <p14:creationId xmlns:p14="http://schemas.microsoft.com/office/powerpoint/2010/main" val="724581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Serials Crisis</a:t>
            </a:r>
          </a:p>
          <a:p>
            <a:r>
              <a:rPr lang="en-US" dirty="0" smtClean="0"/>
              <a:t>Peer Review issues</a:t>
            </a:r>
          </a:p>
          <a:p>
            <a:r>
              <a:rPr lang="en-US" dirty="0" smtClean="0"/>
              <a:t>Changes with Web 2.0 technologies to dissemination, searching, sharing of scholarly information. </a:t>
            </a:r>
          </a:p>
          <a:p>
            <a:endParaRPr lang="en-US" dirty="0"/>
          </a:p>
          <a:p>
            <a:pPr marL="0" indent="0">
              <a:buNone/>
            </a:pPr>
            <a:endParaRPr lang="en-US" dirty="0"/>
          </a:p>
          <a:p>
            <a:r>
              <a:rPr lang="en-US" dirty="0" smtClean="0"/>
              <a:t>Let’s rethink the whole ecosystem</a:t>
            </a:r>
            <a:endParaRPr lang="en-US" dirty="0"/>
          </a:p>
        </p:txBody>
      </p:sp>
      <p:sp>
        <p:nvSpPr>
          <p:cNvPr id="3" name="Title 2"/>
          <p:cNvSpPr>
            <a:spLocks noGrp="1"/>
          </p:cNvSpPr>
          <p:nvPr>
            <p:ph type="title"/>
          </p:nvPr>
        </p:nvSpPr>
        <p:spPr/>
        <p:txBody>
          <a:bodyPr>
            <a:normAutofit fontScale="90000"/>
          </a:bodyPr>
          <a:lstStyle/>
          <a:p>
            <a:r>
              <a:rPr lang="en-US" dirty="0" smtClean="0"/>
              <a:t>Why are we looking at changing things? </a:t>
            </a:r>
            <a:endParaRPr lang="en-US" dirty="0"/>
          </a:p>
        </p:txBody>
      </p:sp>
    </p:spTree>
    <p:extLst>
      <p:ext uri="{BB962C8B-B14F-4D97-AF65-F5344CB8AC3E}">
        <p14:creationId xmlns:p14="http://schemas.microsoft.com/office/powerpoint/2010/main" val="4053228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7165" y="685800"/>
            <a:ext cx="304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15" y="152400"/>
            <a:ext cx="9264898" cy="6881398"/>
          </a:xfrm>
          <a:prstGeom prst="rect">
            <a:avLst/>
          </a:prstGeom>
          <a:solidFill>
            <a:schemeClr val="accent1">
              <a:alpha val="74000"/>
            </a:schemeClr>
          </a:solidFill>
          <a:ln>
            <a:noFill/>
          </a:ln>
          <a:effectLst/>
          <a:extLst/>
        </p:spPr>
      </p:pic>
      <p:sp>
        <p:nvSpPr>
          <p:cNvPr id="4" name="Rectangle 3"/>
          <p:cNvSpPr/>
          <p:nvPr/>
        </p:nvSpPr>
        <p:spPr>
          <a:xfrm>
            <a:off x="8627165" y="685800"/>
            <a:ext cx="304800" cy="152400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890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Academics (doctoral students) indicated</a:t>
            </a:r>
          </a:p>
          <a:p>
            <a:pPr lvl="1"/>
            <a:r>
              <a:rPr lang="en-US" dirty="0" smtClean="0"/>
              <a:t>They would make (identified) annotations, less clear on doing for global use</a:t>
            </a:r>
          </a:p>
          <a:p>
            <a:pPr lvl="1"/>
            <a:r>
              <a:rPr lang="en-US" dirty="0" smtClean="0"/>
              <a:t>They would use other’s annotations (qualified)</a:t>
            </a:r>
          </a:p>
          <a:p>
            <a:pPr lvl="1"/>
            <a:r>
              <a:rPr lang="en-US" dirty="0" smtClean="0"/>
              <a:t>They expect others would use theirs (qualified)</a:t>
            </a:r>
          </a:p>
          <a:p>
            <a:pPr lvl="1"/>
            <a:r>
              <a:rPr lang="en-US" dirty="0" smtClean="0"/>
              <a:t>Their reading would be affected by how an article was annotated (quantity and quality)</a:t>
            </a:r>
            <a:endParaRPr lang="en-US" dirty="0"/>
          </a:p>
        </p:txBody>
      </p:sp>
      <p:sp>
        <p:nvSpPr>
          <p:cNvPr id="3" name="Title 2"/>
          <p:cNvSpPr>
            <a:spLocks noGrp="1"/>
          </p:cNvSpPr>
          <p:nvPr>
            <p:ph type="title"/>
          </p:nvPr>
        </p:nvSpPr>
        <p:spPr/>
        <p:txBody>
          <a:bodyPr/>
          <a:lstStyle/>
          <a:p>
            <a:r>
              <a:rPr lang="en-US" dirty="0" smtClean="0"/>
              <a:t>Annotations Findings (2010)</a:t>
            </a:r>
            <a:endParaRPr lang="en-US" dirty="0"/>
          </a:p>
        </p:txBody>
      </p:sp>
    </p:spTree>
    <p:extLst>
      <p:ext uri="{BB962C8B-B14F-4D97-AF65-F5344CB8AC3E}">
        <p14:creationId xmlns:p14="http://schemas.microsoft.com/office/powerpoint/2010/main" val="2101081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Search</a:t>
            </a:r>
            <a:endParaRPr lang="en-US" dirty="0"/>
          </a:p>
        </p:txBody>
      </p:sp>
    </p:spTree>
    <p:extLst>
      <p:ext uri="{BB962C8B-B14F-4D97-AF65-F5344CB8AC3E}">
        <p14:creationId xmlns:p14="http://schemas.microsoft.com/office/powerpoint/2010/main" val="3098705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00112"/>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038" y="3681518"/>
            <a:ext cx="3157537" cy="317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052512"/>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24288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750" y="3681518"/>
            <a:ext cx="5505450" cy="2862322"/>
          </a:xfrm>
          <a:prstGeom prst="rect">
            <a:avLst/>
          </a:prstGeom>
          <a:noFill/>
        </p:spPr>
        <p:txBody>
          <a:bodyPr wrap="square" rtlCol="0">
            <a:spAutoFit/>
          </a:bodyPr>
          <a:lstStyle/>
          <a:p>
            <a:r>
              <a:rPr lang="en-US" dirty="0" smtClean="0"/>
              <a:t>What if …..</a:t>
            </a:r>
          </a:p>
          <a:p>
            <a:r>
              <a:rPr lang="en-US" dirty="0" smtClean="0"/>
              <a:t>We found everything we searched for in a few seconds?</a:t>
            </a:r>
          </a:p>
          <a:p>
            <a:endParaRPr lang="en-US" dirty="0"/>
          </a:p>
          <a:p>
            <a:r>
              <a:rPr lang="en-US" dirty="0" smtClean="0"/>
              <a:t>By using information about what we’ve </a:t>
            </a:r>
          </a:p>
          <a:p>
            <a:r>
              <a:rPr lang="en-US" dirty="0"/>
              <a:t>v</a:t>
            </a:r>
            <a:r>
              <a:rPr lang="en-US" dirty="0" smtClean="0"/>
              <a:t>iewed, searched, saved, shared, …</a:t>
            </a:r>
          </a:p>
          <a:p>
            <a:endParaRPr lang="en-US" dirty="0"/>
          </a:p>
          <a:p>
            <a:r>
              <a:rPr lang="en-US" dirty="0"/>
              <a:t>a</a:t>
            </a:r>
            <a:r>
              <a:rPr lang="en-US" dirty="0" smtClean="0"/>
              <a:t>nd by utilizing social recommendation systems based on people “like” us (in behavior, actions, collections), or like groups we participate in (research group, department), or just the </a:t>
            </a:r>
            <a:r>
              <a:rPr lang="en-US" smtClean="0"/>
              <a:t>most popular.  </a:t>
            </a:r>
            <a:endParaRPr lang="en-US" dirty="0"/>
          </a:p>
        </p:txBody>
      </p:sp>
      <p:grpSp>
        <p:nvGrpSpPr>
          <p:cNvPr id="8" name="Group 7"/>
          <p:cNvGrpSpPr/>
          <p:nvPr/>
        </p:nvGrpSpPr>
        <p:grpSpPr>
          <a:xfrm>
            <a:off x="3995737" y="392095"/>
            <a:ext cx="3203258" cy="482617"/>
            <a:chOff x="3995737" y="407950"/>
            <a:chExt cx="3203258" cy="482617"/>
          </a:xfrm>
        </p:grpSpPr>
        <p:sp>
          <p:nvSpPr>
            <p:cNvPr id="12" name="TextBox 11"/>
            <p:cNvSpPr txBox="1"/>
            <p:nvPr/>
          </p:nvSpPr>
          <p:spPr>
            <a:xfrm>
              <a:off x="3995737" y="428902"/>
              <a:ext cx="3181350" cy="461665"/>
            </a:xfrm>
            <a:prstGeom prst="rect">
              <a:avLst/>
            </a:prstGeom>
            <a:noFill/>
          </p:spPr>
          <p:txBody>
            <a:bodyPr wrap="square" rtlCol="0">
              <a:spAutoFit/>
            </a:bodyPr>
            <a:lstStyle/>
            <a:p>
              <a:r>
                <a:rPr lang="en-US" sz="2400" i="1" dirty="0" smtClean="0">
                  <a:solidFill>
                    <a:srgbClr val="C00000"/>
                  </a:solidFill>
                </a:rPr>
                <a:t>Universal Search</a:t>
              </a:r>
              <a:endParaRPr lang="en-US" sz="2400" i="1" dirty="0">
                <a:solidFill>
                  <a:srgbClr val="C00000"/>
                </a:solidFill>
              </a:endParaRPr>
            </a:p>
          </p:txBody>
        </p:sp>
        <p:sp>
          <p:nvSpPr>
            <p:cNvPr id="13" name="TextBox 12"/>
            <p:cNvSpPr txBox="1"/>
            <p:nvPr/>
          </p:nvSpPr>
          <p:spPr>
            <a:xfrm>
              <a:off x="4017645" y="407950"/>
              <a:ext cx="3181350" cy="461665"/>
            </a:xfrm>
            <a:prstGeom prst="rect">
              <a:avLst/>
            </a:prstGeom>
            <a:noFill/>
          </p:spPr>
          <p:txBody>
            <a:bodyPr wrap="square" rtlCol="0">
              <a:spAutoFit/>
            </a:bodyPr>
            <a:lstStyle/>
            <a:p>
              <a:r>
                <a:rPr lang="en-US" sz="2400" i="1" dirty="0" smtClean="0">
                  <a:solidFill>
                    <a:srgbClr val="0070C0"/>
                  </a:solidFill>
                </a:rPr>
                <a:t>Universal Search</a:t>
              </a:r>
              <a:endParaRPr lang="en-US" sz="2400" i="1" dirty="0">
                <a:solidFill>
                  <a:srgbClr val="0070C0"/>
                </a:solidFill>
              </a:endParaRPr>
            </a:p>
          </p:txBody>
        </p:sp>
      </p:grpSp>
    </p:spTree>
    <p:extLst>
      <p:ext uri="{BB962C8B-B14F-4D97-AF65-F5344CB8AC3E}">
        <p14:creationId xmlns:p14="http://schemas.microsoft.com/office/powerpoint/2010/main" val="4049063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Watch </a:t>
            </a:r>
            <a:r>
              <a:rPr lang="en-US" dirty="0" smtClean="0">
                <a:hlinkClick r:id="rId2"/>
              </a:rPr>
              <a:t>video </a:t>
            </a:r>
            <a:endParaRPr lang="en-US" dirty="0" smtClean="0"/>
          </a:p>
          <a:p>
            <a:r>
              <a:rPr lang="en-US" dirty="0" smtClean="0"/>
              <a:t>(</a:t>
            </a:r>
            <a:r>
              <a:rPr lang="en-US" dirty="0">
                <a:hlinkClick r:id="rId2"/>
              </a:rPr>
              <a:t>http://</a:t>
            </a:r>
            <a:r>
              <a:rPr lang="en-US" dirty="0" smtClean="0">
                <a:hlinkClick r:id="rId2"/>
              </a:rPr>
              <a:t>www.youtube.com/watch?v=hm4UNtR0WfI</a:t>
            </a:r>
            <a:r>
              <a:rPr lang="en-US" dirty="0"/>
              <a:t>)</a:t>
            </a:r>
          </a:p>
        </p:txBody>
      </p:sp>
      <p:sp>
        <p:nvSpPr>
          <p:cNvPr id="3" name="Title 2"/>
          <p:cNvSpPr>
            <a:spLocks noGrp="1"/>
          </p:cNvSpPr>
          <p:nvPr>
            <p:ph type="title"/>
          </p:nvPr>
        </p:nvSpPr>
        <p:spPr/>
        <p:txBody>
          <a:bodyPr/>
          <a:lstStyle/>
          <a:p>
            <a:r>
              <a:rPr lang="en-US" dirty="0" err="1" smtClean="0"/>
              <a:t>NeoNote</a:t>
            </a:r>
            <a:r>
              <a:rPr lang="en-US" dirty="0" smtClean="0"/>
              <a:t> Vision</a:t>
            </a:r>
            <a:endParaRPr lang="en-US" dirty="0"/>
          </a:p>
        </p:txBody>
      </p:sp>
    </p:spTree>
    <p:extLst>
      <p:ext uri="{BB962C8B-B14F-4D97-AF65-F5344CB8AC3E}">
        <p14:creationId xmlns:p14="http://schemas.microsoft.com/office/powerpoint/2010/main" val="3443167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Reading on mobile (iPod), tablet (</a:t>
            </a:r>
            <a:r>
              <a:rPr lang="en-US" dirty="0" err="1" smtClean="0"/>
              <a:t>iPad</a:t>
            </a:r>
            <a:r>
              <a:rPr lang="en-US" dirty="0" smtClean="0"/>
              <a:t>), and desktop</a:t>
            </a:r>
          </a:p>
          <a:p>
            <a:r>
              <a:rPr lang="en-US" dirty="0" smtClean="0"/>
              <a:t>Searching for information on same devices.</a:t>
            </a:r>
            <a:endParaRPr lang="en-US" dirty="0"/>
          </a:p>
        </p:txBody>
      </p:sp>
      <p:sp>
        <p:nvSpPr>
          <p:cNvPr id="3" name="Title 2"/>
          <p:cNvSpPr>
            <a:spLocks noGrp="1"/>
          </p:cNvSpPr>
          <p:nvPr>
            <p:ph type="title"/>
          </p:nvPr>
        </p:nvSpPr>
        <p:spPr/>
        <p:txBody>
          <a:bodyPr/>
          <a:lstStyle/>
          <a:p>
            <a:r>
              <a:rPr lang="en-US" dirty="0" smtClean="0"/>
              <a:t>Scholarly Reading and Searching</a:t>
            </a:r>
            <a:endParaRPr lang="en-US" dirty="0"/>
          </a:p>
        </p:txBody>
      </p:sp>
    </p:spTree>
    <p:extLst>
      <p:ext uri="{BB962C8B-B14F-4D97-AF65-F5344CB8AC3E}">
        <p14:creationId xmlns:p14="http://schemas.microsoft.com/office/powerpoint/2010/main" val="2155124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Information Searching</a:t>
            </a:r>
            <a:endParaRPr lang="en-US" dirty="0"/>
          </a:p>
        </p:txBody>
      </p:sp>
      <p:sp>
        <p:nvSpPr>
          <p:cNvPr id="5" name="Rectangle 4"/>
          <p:cNvSpPr/>
          <p:nvPr/>
        </p:nvSpPr>
        <p:spPr>
          <a:xfrm>
            <a:off x="609600" y="1608265"/>
            <a:ext cx="4572000" cy="1200329"/>
          </a:xfrm>
          <a:prstGeom prst="rect">
            <a:avLst/>
          </a:prstGeom>
        </p:spPr>
        <p:txBody>
          <a:bodyPr>
            <a:spAutoFit/>
          </a:bodyPr>
          <a:lstStyle/>
          <a:p>
            <a:r>
              <a:rPr lang="en-US" b="1" dirty="0">
                <a:latin typeface="Franklin Gothic Book" pitchFamily="34" charset="0"/>
              </a:rPr>
              <a:t>RQ1</a:t>
            </a:r>
            <a:r>
              <a:rPr lang="en-US" dirty="0">
                <a:latin typeface="Franklin Gothic Book" pitchFamily="34" charset="0"/>
              </a:rPr>
              <a:t>: How does </a:t>
            </a:r>
            <a:r>
              <a:rPr lang="en-US" dirty="0" smtClean="0">
                <a:latin typeface="Franklin Gothic Book" pitchFamily="34" charset="0"/>
              </a:rPr>
              <a:t>display size </a:t>
            </a:r>
            <a:r>
              <a:rPr lang="en-US" dirty="0">
                <a:latin typeface="Franklin Gothic Book" pitchFamily="34" charset="0"/>
              </a:rPr>
              <a:t>affect task execution time and task load?</a:t>
            </a:r>
          </a:p>
          <a:p>
            <a:r>
              <a:rPr lang="en-US" b="1" dirty="0">
                <a:solidFill>
                  <a:srgbClr val="0070C0"/>
                </a:solidFill>
                <a:latin typeface="Franklin Gothic Book" pitchFamily="34" charset="0"/>
              </a:rPr>
              <a:t>Conclusion</a:t>
            </a:r>
            <a:r>
              <a:rPr lang="en-US" dirty="0">
                <a:solidFill>
                  <a:srgbClr val="0070C0"/>
                </a:solidFill>
                <a:latin typeface="Franklin Gothic Book" pitchFamily="34" charset="0"/>
              </a:rPr>
              <a:t>: Task execution time </a:t>
            </a:r>
            <a:r>
              <a:rPr lang="en-US" i="1" dirty="0">
                <a:solidFill>
                  <a:srgbClr val="0070C0"/>
                </a:solidFill>
                <a:latin typeface="Franklin Gothic Book" pitchFamily="34" charset="0"/>
              </a:rPr>
              <a:t>increases</a:t>
            </a:r>
            <a:r>
              <a:rPr lang="en-US" dirty="0">
                <a:solidFill>
                  <a:srgbClr val="0070C0"/>
                </a:solidFill>
                <a:latin typeface="Franklin Gothic Book" pitchFamily="34" charset="0"/>
              </a:rPr>
              <a:t> with smaller display size</a:t>
            </a:r>
          </a:p>
        </p:txBody>
      </p:sp>
      <p:pic>
        <p:nvPicPr>
          <p:cNvPr id="6" name="Picture 5" descr="screensize.jpg"/>
          <p:cNvPicPr>
            <a:picLocks noChangeAspect="1"/>
          </p:cNvPicPr>
          <p:nvPr/>
        </p:nvPicPr>
        <p:blipFill>
          <a:blip r:embed="rId2" cstate="print"/>
          <a:stretch>
            <a:fillRect/>
          </a:stretch>
        </p:blipFill>
        <p:spPr>
          <a:xfrm>
            <a:off x="12192000" y="9906000"/>
            <a:ext cx="6583680" cy="4917440"/>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rot lat="0" lon="0" rev="10800000"/>
            </a:camera>
            <a:lightRig rig="twoPt" dir="t">
              <a:rot lat="0" lon="0" rev="7200000"/>
            </a:lightRig>
          </a:scene3d>
          <a:sp3d>
            <a:bevelT w="25400" h="19050"/>
            <a:contourClr>
              <a:srgbClr val="FFFFFF"/>
            </a:contourClr>
          </a:sp3d>
        </p:spPr>
      </p:pic>
      <p:pic>
        <p:nvPicPr>
          <p:cNvPr id="7" name="Content Placeholder 6" descr="screensize.jpg"/>
          <p:cNvPicPr>
            <a:picLocks noGrp="1" noChangeAspect="1"/>
          </p:cNvPicPr>
          <p:nvPr>
            <p:ph idx="1"/>
          </p:nvPr>
        </p:nvPicPr>
        <p:blipFill>
          <a:blip r:embed="rId2" cstate="print"/>
          <a:stretch>
            <a:fillRect/>
          </a:stretch>
        </p:blipFill>
        <p:spPr>
          <a:xfrm>
            <a:off x="3657600" y="2808594"/>
            <a:ext cx="5181600" cy="3869844"/>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rot lat="0" lon="0" rev="10800000"/>
            </a:camera>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99570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800" b="1" dirty="0">
                <a:latin typeface="Franklin Gothic Book" pitchFamily="34" charset="0"/>
              </a:rPr>
              <a:t>RQ2</a:t>
            </a:r>
            <a:r>
              <a:rPr lang="en-US" sz="2800" dirty="0">
                <a:latin typeface="Franklin Gothic Book" pitchFamily="34" charset="0"/>
              </a:rPr>
              <a:t>: How does interaction device affect task execution time and task </a:t>
            </a:r>
            <a:r>
              <a:rPr lang="en-US" sz="2800" dirty="0" smtClean="0">
                <a:latin typeface="Franklin Gothic Book" pitchFamily="34" charset="0"/>
              </a:rPr>
              <a:t>load for similar display size (</a:t>
            </a:r>
            <a:r>
              <a:rPr lang="en-US" sz="2800" dirty="0" err="1" smtClean="0">
                <a:latin typeface="Franklin Gothic Book" pitchFamily="34" charset="0"/>
              </a:rPr>
              <a:t>iPad</a:t>
            </a:r>
            <a:r>
              <a:rPr lang="en-US" sz="2800" dirty="0" smtClean="0">
                <a:latin typeface="Franklin Gothic Book" pitchFamily="34" charset="0"/>
              </a:rPr>
              <a:t> </a:t>
            </a:r>
            <a:r>
              <a:rPr lang="en-US" sz="2800" dirty="0" err="1" smtClean="0">
                <a:latin typeface="Franklin Gothic Book" pitchFamily="34" charset="0"/>
              </a:rPr>
              <a:t>vs</a:t>
            </a:r>
            <a:r>
              <a:rPr lang="en-US" sz="2800" dirty="0" smtClean="0">
                <a:latin typeface="Franklin Gothic Book" pitchFamily="34" charset="0"/>
              </a:rPr>
              <a:t> desktop)?</a:t>
            </a:r>
            <a:endParaRPr lang="en-US" sz="2800" dirty="0">
              <a:latin typeface="Franklin Gothic Book" pitchFamily="34" charset="0"/>
            </a:endParaRPr>
          </a:p>
          <a:p>
            <a:r>
              <a:rPr lang="en-US" sz="2800" b="1" dirty="0">
                <a:solidFill>
                  <a:srgbClr val="0070C0"/>
                </a:solidFill>
                <a:latin typeface="Franklin Gothic Book" pitchFamily="34" charset="0"/>
              </a:rPr>
              <a:t>Conclusion</a:t>
            </a:r>
            <a:r>
              <a:rPr lang="en-US" sz="2800" dirty="0">
                <a:solidFill>
                  <a:srgbClr val="0070C0"/>
                </a:solidFill>
                <a:latin typeface="Franklin Gothic Book" pitchFamily="34" charset="0"/>
              </a:rPr>
              <a:t>: Task execution time </a:t>
            </a:r>
            <a:r>
              <a:rPr lang="en-US" sz="2800" i="1" dirty="0">
                <a:solidFill>
                  <a:srgbClr val="0070C0"/>
                </a:solidFill>
                <a:latin typeface="Franklin Gothic Book" pitchFamily="34" charset="0"/>
              </a:rPr>
              <a:t>does not significantly </a:t>
            </a:r>
            <a:r>
              <a:rPr lang="en-US" sz="2800" i="1" dirty="0" smtClean="0">
                <a:solidFill>
                  <a:srgbClr val="0070C0"/>
                </a:solidFill>
                <a:latin typeface="Franklin Gothic Book" pitchFamily="34" charset="0"/>
              </a:rPr>
              <a:t>change</a:t>
            </a:r>
            <a:endParaRPr lang="en-US" sz="2800" dirty="0" smtClean="0">
              <a:solidFill>
                <a:srgbClr val="0070C0"/>
              </a:solidFill>
              <a:latin typeface="Franklin Gothic Book" pitchFamily="34" charset="0"/>
            </a:endParaRPr>
          </a:p>
          <a:p>
            <a:endParaRPr lang="en-US" sz="2800" dirty="0">
              <a:solidFill>
                <a:srgbClr val="0070C0"/>
              </a:solidFill>
              <a:latin typeface="Franklin Gothic Book" pitchFamily="34" charset="0"/>
            </a:endParaRPr>
          </a:p>
          <a:p>
            <a:r>
              <a:rPr lang="en-US" sz="2800" b="1" dirty="0">
                <a:latin typeface="Franklin Gothic Book" pitchFamily="34" charset="0"/>
              </a:rPr>
              <a:t>RQ3</a:t>
            </a:r>
            <a:r>
              <a:rPr lang="en-US" sz="2800" dirty="0">
                <a:latin typeface="Franklin Gothic Book" pitchFamily="34" charset="0"/>
              </a:rPr>
              <a:t>: How does navigation method affect task execution time and task load?</a:t>
            </a:r>
          </a:p>
          <a:p>
            <a:r>
              <a:rPr lang="en-US" sz="2800" b="1" dirty="0">
                <a:solidFill>
                  <a:srgbClr val="0070C0"/>
                </a:solidFill>
                <a:latin typeface="Franklin Gothic Book" pitchFamily="34" charset="0"/>
              </a:rPr>
              <a:t>Conclusion</a:t>
            </a:r>
            <a:r>
              <a:rPr lang="en-US" sz="2800" dirty="0">
                <a:solidFill>
                  <a:srgbClr val="0070C0"/>
                </a:solidFill>
                <a:latin typeface="Franklin Gothic Book" pitchFamily="34" charset="0"/>
              </a:rPr>
              <a:t>: Task execution time </a:t>
            </a:r>
            <a:r>
              <a:rPr lang="en-US" sz="2800" i="1" dirty="0">
                <a:solidFill>
                  <a:srgbClr val="0070C0"/>
                </a:solidFill>
                <a:latin typeface="Franklin Gothic Book" pitchFamily="34" charset="0"/>
              </a:rPr>
              <a:t>does not significantly change</a:t>
            </a:r>
            <a:r>
              <a:rPr lang="en-US" sz="2800" dirty="0">
                <a:solidFill>
                  <a:srgbClr val="0070C0"/>
                </a:solidFill>
                <a:latin typeface="Franklin Gothic Book" pitchFamily="34" charset="0"/>
              </a:rPr>
              <a:t> for paging versus scrolling navigation</a:t>
            </a:r>
          </a:p>
          <a:p>
            <a:endParaRPr lang="en-US" sz="2800" dirty="0">
              <a:solidFill>
                <a:srgbClr val="0070C0"/>
              </a:solidFill>
              <a:latin typeface="Franklin Gothic Book" pitchFamily="34" charset="0"/>
            </a:endParaRPr>
          </a:p>
          <a:p>
            <a:endParaRPr lang="en-US" dirty="0"/>
          </a:p>
        </p:txBody>
      </p:sp>
      <p:sp>
        <p:nvSpPr>
          <p:cNvPr id="3" name="Title 2"/>
          <p:cNvSpPr>
            <a:spLocks noGrp="1"/>
          </p:cNvSpPr>
          <p:nvPr>
            <p:ph type="title"/>
          </p:nvPr>
        </p:nvSpPr>
        <p:spPr/>
        <p:txBody>
          <a:bodyPr/>
          <a:lstStyle/>
          <a:p>
            <a:r>
              <a:rPr lang="en-US" dirty="0" smtClean="0"/>
              <a:t>Information Searching Experiment</a:t>
            </a:r>
            <a:endParaRPr lang="en-US" dirty="0"/>
          </a:p>
        </p:txBody>
      </p:sp>
    </p:spTree>
    <p:extLst>
      <p:ext uri="{BB962C8B-B14F-4D97-AF65-F5344CB8AC3E}">
        <p14:creationId xmlns:p14="http://schemas.microsoft.com/office/powerpoint/2010/main" val="194026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 reading on an </a:t>
            </a:r>
            <a:r>
              <a:rPr lang="en-US" dirty="0" err="1" smtClean="0"/>
              <a:t>iPad</a:t>
            </a:r>
            <a:r>
              <a:rPr lang="en-US" dirty="0" smtClean="0"/>
              <a:t> as easy as a desktop or laptop?   Is reading an article on your smartphone also equivalent?  </a:t>
            </a:r>
            <a:r>
              <a:rPr lang="en-US" dirty="0" smtClean="0">
                <a:sym typeface="Wingdings" pitchFamily="2" charset="2"/>
              </a:rPr>
              <a:t></a:t>
            </a:r>
          </a:p>
          <a:p>
            <a:endParaRPr lang="en-US" dirty="0">
              <a:sym typeface="Wingdings" pitchFamily="2" charset="2"/>
            </a:endParaRPr>
          </a:p>
          <a:p>
            <a:r>
              <a:rPr lang="en-US" dirty="0" smtClean="0"/>
              <a:t>What do you think?</a:t>
            </a:r>
          </a:p>
          <a:p>
            <a:r>
              <a:rPr lang="en-US" dirty="0" smtClean="0"/>
              <a:t>Want to try?</a:t>
            </a:r>
            <a:endParaRPr lang="en-US" dirty="0"/>
          </a:p>
        </p:txBody>
      </p:sp>
      <p:sp>
        <p:nvSpPr>
          <p:cNvPr id="3" name="Title 2"/>
          <p:cNvSpPr>
            <a:spLocks noGrp="1"/>
          </p:cNvSpPr>
          <p:nvPr>
            <p:ph type="title"/>
          </p:nvPr>
        </p:nvSpPr>
        <p:spPr/>
        <p:txBody>
          <a:bodyPr/>
          <a:lstStyle/>
          <a:p>
            <a:r>
              <a:rPr lang="en-US" dirty="0" smtClean="0"/>
              <a:t>Scholarly Reading</a:t>
            </a:r>
            <a:endParaRPr lang="en-US" dirty="0"/>
          </a:p>
        </p:txBody>
      </p:sp>
    </p:spTree>
    <p:extLst>
      <p:ext uri="{BB962C8B-B14F-4D97-AF65-F5344CB8AC3E}">
        <p14:creationId xmlns:p14="http://schemas.microsoft.com/office/powerpoint/2010/main" val="1329479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Brad </a:t>
            </a:r>
            <a:r>
              <a:rPr lang="en-US" dirty="0" err="1" smtClean="0"/>
              <a:t>Hemminger</a:t>
            </a:r>
            <a:endParaRPr lang="en-US" dirty="0" smtClean="0"/>
          </a:p>
          <a:p>
            <a:pPr marL="0" indent="0">
              <a:buNone/>
            </a:pPr>
            <a:r>
              <a:rPr lang="en-US" dirty="0" smtClean="0">
                <a:hlinkClick r:id="rId2"/>
              </a:rPr>
              <a:t>bmh@ils.unc.edu</a:t>
            </a:r>
            <a:endParaRPr lang="en-US" dirty="0" smtClean="0"/>
          </a:p>
          <a:p>
            <a:pPr marL="0" indent="0">
              <a:buNone/>
            </a:pPr>
            <a:r>
              <a:rPr lang="en-US" smtClean="0"/>
              <a:t>http://ils.unc.edu/bmh</a:t>
            </a:r>
            <a:endParaRPr lang="en-US" dirty="0"/>
          </a:p>
        </p:txBody>
      </p:sp>
      <p:sp>
        <p:nvSpPr>
          <p:cNvPr id="3" name="Title 2"/>
          <p:cNvSpPr>
            <a:spLocks noGrp="1"/>
          </p:cNvSpPr>
          <p:nvPr>
            <p:ph type="title"/>
          </p:nvPr>
        </p:nvSpPr>
        <p:spPr/>
        <p:txBody>
          <a:bodyPr/>
          <a:lstStyle/>
          <a:p>
            <a:r>
              <a:rPr lang="en-US" dirty="0" smtClean="0"/>
              <a:t>Questions and Discussion</a:t>
            </a:r>
            <a:endParaRPr lang="en-US" dirty="0"/>
          </a:p>
        </p:txBody>
      </p:sp>
    </p:spTree>
    <p:extLst>
      <p:ext uri="{BB962C8B-B14F-4D97-AF65-F5344CB8AC3E}">
        <p14:creationId xmlns:p14="http://schemas.microsoft.com/office/powerpoint/2010/main" val="1841980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Capturing the complete “scholarly communications discussion” </a:t>
            </a:r>
          </a:p>
          <a:p>
            <a:r>
              <a:rPr lang="en-US" dirty="0" smtClean="0"/>
              <a:t>Universal Journals</a:t>
            </a:r>
          </a:p>
          <a:p>
            <a:r>
              <a:rPr lang="en-US" dirty="0" smtClean="0"/>
              <a:t>Universal Annotations</a:t>
            </a:r>
          </a:p>
          <a:p>
            <a:r>
              <a:rPr lang="en-US" dirty="0" smtClean="0"/>
              <a:t>Scholarly Impact (more than citation counts)</a:t>
            </a:r>
          </a:p>
          <a:p>
            <a:r>
              <a:rPr lang="en-US" dirty="0" smtClean="0"/>
              <a:t>Universal (Improved) Search by using all of the above</a:t>
            </a:r>
          </a:p>
          <a:p>
            <a:endParaRPr lang="en-US" dirty="0"/>
          </a:p>
        </p:txBody>
      </p:sp>
      <p:sp>
        <p:nvSpPr>
          <p:cNvPr id="2" name="Title 1"/>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307236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all do we want to capture?</a:t>
            </a:r>
          </a:p>
        </p:txBody>
      </p:sp>
      <p:sp>
        <p:nvSpPr>
          <p:cNvPr id="3" name="Title 2"/>
          <p:cNvSpPr>
            <a:spLocks noGrp="1"/>
          </p:cNvSpPr>
          <p:nvPr>
            <p:ph type="title"/>
          </p:nvPr>
        </p:nvSpPr>
        <p:spPr/>
        <p:txBody>
          <a:bodyPr>
            <a:normAutofit fontScale="90000"/>
          </a:bodyPr>
          <a:lstStyle/>
          <a:p>
            <a:r>
              <a:rPr lang="en-US" dirty="0" smtClean="0"/>
              <a:t>Capturing the Complete Scholarly Process</a:t>
            </a:r>
            <a:endParaRPr lang="en-US" dirty="0"/>
          </a:p>
        </p:txBody>
      </p:sp>
    </p:spTree>
    <p:extLst>
      <p:ext uri="{BB962C8B-B14F-4D97-AF65-F5344CB8AC3E}">
        <p14:creationId xmlns:p14="http://schemas.microsoft.com/office/powerpoint/2010/main" val="2805230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4000" smtClean="0"/>
              <a:t>Public Commons of Knowledge</a:t>
            </a:r>
          </a:p>
        </p:txBody>
      </p:sp>
      <p:sp>
        <p:nvSpPr>
          <p:cNvPr id="2051" name="Rectangle 3"/>
          <p:cNvSpPr>
            <a:spLocks noGrp="1" noChangeArrowheads="1"/>
          </p:cNvSpPr>
          <p:nvPr>
            <p:ph type="body" idx="1"/>
          </p:nvPr>
        </p:nvSpPr>
        <p:spPr/>
        <p:txBody>
          <a:bodyPr/>
          <a:lstStyle/>
          <a:p>
            <a:pPr eaLnBrk="1" hangingPunct="1">
              <a:lnSpc>
                <a:spcPct val="90000"/>
              </a:lnSpc>
            </a:pPr>
            <a:r>
              <a:rPr lang="en-US" dirty="0" smtClean="0"/>
              <a:t>Open Publishing/Open Science/Open Data, etc.</a:t>
            </a:r>
          </a:p>
          <a:p>
            <a:pPr eaLnBrk="1" hangingPunct="1">
              <a:lnSpc>
                <a:spcPct val="90000"/>
              </a:lnSpc>
            </a:pPr>
            <a:r>
              <a:rPr lang="en-US" dirty="0" smtClean="0"/>
              <a:t>Multiple open digital archives, holding all the world’s knowledge. A single logical universal archive, created by dynamic federation of all public archives.</a:t>
            </a:r>
          </a:p>
          <a:p>
            <a:pPr eaLnBrk="1" hangingPunct="1">
              <a:lnSpc>
                <a:spcPct val="90000"/>
              </a:lnSpc>
            </a:pPr>
            <a:r>
              <a:rPr lang="en-US" dirty="0" smtClean="0"/>
              <a:t>Contains everything: archive holds grey literature (publicly deposited) and gold literature (refereed articles).</a:t>
            </a:r>
          </a:p>
          <a:p>
            <a:pPr eaLnBrk="1" hangingPunct="1">
              <a:lnSpc>
                <a:spcPct val="90000"/>
              </a:lnSpc>
            </a:pPr>
            <a:r>
              <a:rPr lang="en-US" dirty="0" smtClean="0"/>
              <a:t>No barriers to access.  Knowledge is freely available to anyone, any time, anywhere.</a:t>
            </a:r>
          </a:p>
          <a:p>
            <a:pPr eaLnBrk="1" hangingPunct="1">
              <a:lnSpc>
                <a:spcPct val="90000"/>
              </a:lnSpc>
            </a:pPr>
            <a:r>
              <a:rPr lang="en-US" sz="1200" dirty="0" smtClean="0">
                <a:solidFill>
                  <a:srgbClr val="3333FF"/>
                </a:solidFill>
              </a:rPr>
              <a:t>Access to information and knowledge correlates to society’s quality of life.</a:t>
            </a:r>
          </a:p>
          <a:p>
            <a:pPr eaLnBrk="1" hangingPunct="1">
              <a:lnSpc>
                <a:spcPct val="90000"/>
              </a:lnSpc>
              <a:buFontTx/>
              <a:buNone/>
            </a:pPr>
            <a:endParaRPr lang="en-US" dirty="0" smtClean="0">
              <a:solidFill>
                <a:srgbClr val="3333FF"/>
              </a:solidFill>
            </a:endParaRPr>
          </a:p>
        </p:txBody>
      </p:sp>
    </p:spTree>
    <p:extLst>
      <p:ext uri="{BB962C8B-B14F-4D97-AF65-F5344CB8AC3E}">
        <p14:creationId xmlns:p14="http://schemas.microsoft.com/office/powerpoint/2010/main" val="4242913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Archive Model (</a:t>
            </a:r>
            <a:r>
              <a:rPr lang="en-US" i="1" smtClean="0"/>
              <a:t>NeoRef</a:t>
            </a:r>
            <a:r>
              <a:rPr lang="en-US" smtClean="0"/>
              <a:t>)</a:t>
            </a:r>
          </a:p>
        </p:txBody>
      </p:sp>
      <p:sp>
        <p:nvSpPr>
          <p:cNvPr id="4099" name="Rectangle 3"/>
          <p:cNvSpPr>
            <a:spLocks noGrp="1" noChangeArrowheads="1"/>
          </p:cNvSpPr>
          <p:nvPr>
            <p:ph type="body" idx="1"/>
          </p:nvPr>
        </p:nvSpPr>
        <p:spPr>
          <a:xfrm>
            <a:off x="457200" y="1371600"/>
            <a:ext cx="8229600" cy="5105400"/>
          </a:xfrm>
        </p:spPr>
        <p:txBody>
          <a:bodyPr/>
          <a:lstStyle/>
          <a:p>
            <a:pPr eaLnBrk="1" hangingPunct="1">
              <a:lnSpc>
                <a:spcPct val="90000"/>
              </a:lnSpc>
            </a:pPr>
            <a:r>
              <a:rPr lang="en-US" sz="2400" dirty="0" smtClean="0"/>
              <a:t>All content is contributed to a public OAI archive.</a:t>
            </a:r>
          </a:p>
          <a:p>
            <a:pPr eaLnBrk="1" hangingPunct="1">
              <a:lnSpc>
                <a:spcPct val="90000"/>
              </a:lnSpc>
            </a:pPr>
            <a:r>
              <a:rPr lang="en-US" sz="2400" dirty="0" smtClean="0"/>
              <a:t>OAI archives have automated or manual moderator to filter out “junk”.</a:t>
            </a:r>
          </a:p>
          <a:p>
            <a:pPr eaLnBrk="1" hangingPunct="1">
              <a:lnSpc>
                <a:spcPct val="90000"/>
              </a:lnSpc>
            </a:pPr>
            <a:r>
              <a:rPr lang="en-US" sz="2400" dirty="0" smtClean="0"/>
              <a:t>Everything--articles, reviews, comments, </a:t>
            </a:r>
            <a:r>
              <a:rPr lang="en-US" sz="2400" dirty="0" err="1" smtClean="0"/>
              <a:t>indexings</a:t>
            </a:r>
            <a:r>
              <a:rPr lang="en-US" sz="2400" dirty="0" smtClean="0"/>
              <a:t>, etc., are stored as digital content items on archive using the same mechanism. Reviews contain quantitative score, qualitative grade, qualitative comments.</a:t>
            </a:r>
          </a:p>
          <a:p>
            <a:pPr eaLnBrk="1" hangingPunct="1">
              <a:lnSpc>
                <a:spcPct val="90000"/>
              </a:lnSpc>
            </a:pPr>
            <a:r>
              <a:rPr lang="en-US" sz="2400" dirty="0" smtClean="0"/>
              <a:t>All materials universally available via search engines that harvest metadata and full text from OAI archives.</a:t>
            </a:r>
          </a:p>
          <a:p>
            <a:pPr eaLnBrk="1" hangingPunct="1">
              <a:lnSpc>
                <a:spcPct val="90000"/>
              </a:lnSpc>
            </a:pPr>
            <a:r>
              <a:rPr lang="en-US" sz="2400" dirty="0" smtClean="0"/>
              <a:t>Retrieval is through Google like one stop shopping search interface, with dynamic filtering based on metadata and reviews to limit hits to manageable number to review.</a:t>
            </a:r>
          </a:p>
        </p:txBody>
      </p:sp>
    </p:spTree>
    <p:extLst>
      <p:ext uri="{BB962C8B-B14F-4D97-AF65-F5344CB8AC3E}">
        <p14:creationId xmlns:p14="http://schemas.microsoft.com/office/powerpoint/2010/main" val="183363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Challenges are in Retrieval</a:t>
            </a:r>
          </a:p>
        </p:txBody>
      </p:sp>
      <p:sp>
        <p:nvSpPr>
          <p:cNvPr id="5123" name="Rectangle 3"/>
          <p:cNvSpPr>
            <a:spLocks noGrp="1" noChangeArrowheads="1"/>
          </p:cNvSpPr>
          <p:nvPr>
            <p:ph type="body" idx="1"/>
          </p:nvPr>
        </p:nvSpPr>
        <p:spPr/>
        <p:txBody>
          <a:bodyPr/>
          <a:lstStyle/>
          <a:p>
            <a:pPr eaLnBrk="1" hangingPunct="1">
              <a:lnSpc>
                <a:spcPct val="90000"/>
              </a:lnSpc>
            </a:pPr>
            <a:r>
              <a:rPr lang="en-US" dirty="0" smtClean="0"/>
              <a:t>All material is archived (good and bad)</a:t>
            </a:r>
          </a:p>
          <a:p>
            <a:pPr eaLnBrk="1" hangingPunct="1">
              <a:lnSpc>
                <a:spcPct val="90000"/>
              </a:lnSpc>
            </a:pPr>
            <a:r>
              <a:rPr lang="en-US" dirty="0" smtClean="0"/>
              <a:t>Metrics (some new) are used to differentiate </a:t>
            </a:r>
            <a:r>
              <a:rPr lang="en-US" b="1" dirty="0" smtClean="0"/>
              <a:t>type</a:t>
            </a:r>
            <a:r>
              <a:rPr lang="en-US" dirty="0" smtClean="0"/>
              <a:t>, </a:t>
            </a:r>
            <a:r>
              <a:rPr lang="en-US" b="1" dirty="0" smtClean="0"/>
              <a:t>content</a:t>
            </a:r>
            <a:r>
              <a:rPr lang="en-US" dirty="0" smtClean="0"/>
              <a:t>, and </a:t>
            </a:r>
            <a:r>
              <a:rPr lang="en-US" b="1" dirty="0" smtClean="0"/>
              <a:t>quality</a:t>
            </a:r>
            <a:r>
              <a:rPr lang="en-US" dirty="0" smtClean="0"/>
              <a:t>.</a:t>
            </a:r>
          </a:p>
          <a:p>
            <a:pPr eaLnBrk="1" hangingPunct="1">
              <a:lnSpc>
                <a:spcPct val="90000"/>
              </a:lnSpc>
            </a:pPr>
            <a:r>
              <a:rPr lang="en-US" dirty="0" smtClean="0"/>
              <a:t>Dynamic Searching allows quickly finding material of most interest.  Search on</a:t>
            </a:r>
          </a:p>
          <a:p>
            <a:pPr lvl="1" eaLnBrk="1" hangingPunct="1">
              <a:lnSpc>
                <a:spcPct val="90000"/>
              </a:lnSpc>
            </a:pPr>
            <a:r>
              <a:rPr lang="en-US" dirty="0" smtClean="0"/>
              <a:t>Type article=Review AND date &gt; 1950</a:t>
            </a:r>
          </a:p>
          <a:p>
            <a:pPr lvl="1" eaLnBrk="1" hangingPunct="1">
              <a:lnSpc>
                <a:spcPct val="90000"/>
              </a:lnSpc>
            </a:pPr>
            <a:r>
              <a:rPr lang="en-US" dirty="0" smtClean="0"/>
              <a:t>Content (schizophrenia AND </a:t>
            </a:r>
            <a:r>
              <a:rPr lang="en-US" dirty="0" err="1" smtClean="0"/>
              <a:t>GeneX</a:t>
            </a:r>
            <a:r>
              <a:rPr lang="en-US" dirty="0" smtClean="0"/>
              <a:t>)</a:t>
            </a:r>
          </a:p>
          <a:p>
            <a:pPr lvl="1" eaLnBrk="1" hangingPunct="1">
              <a:lnSpc>
                <a:spcPct val="90000"/>
              </a:lnSpc>
            </a:pPr>
            <a:r>
              <a:rPr lang="en-US" dirty="0" smtClean="0"/>
              <a:t>Quality: Peer reviewed {journals}, #downloads &gt; X;  citation rate &gt; Y, recommended by Z %  of selected peers</a:t>
            </a:r>
          </a:p>
        </p:txBody>
      </p:sp>
    </p:spTree>
    <p:extLst>
      <p:ext uri="{BB962C8B-B14F-4D97-AF65-F5344CB8AC3E}">
        <p14:creationId xmlns:p14="http://schemas.microsoft.com/office/powerpoint/2010/main" val="2258623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sz="4000" smtClean="0"/>
              <a:t>Scholarly Communications Process</a:t>
            </a:r>
            <a:br>
              <a:rPr lang="en-US" sz="4000" smtClean="0"/>
            </a:br>
            <a:r>
              <a:rPr lang="en-US" sz="4000" b="1" smtClean="0"/>
              <a:t>Today’s</a:t>
            </a:r>
            <a:r>
              <a:rPr lang="en-US" sz="4000" smtClean="0"/>
              <a:t> </a:t>
            </a:r>
            <a:r>
              <a:rPr lang="en-US" sz="4000" b="1" smtClean="0"/>
              <a:t>Example</a:t>
            </a:r>
          </a:p>
        </p:txBody>
      </p:sp>
      <p:sp>
        <p:nvSpPr>
          <p:cNvPr id="6147" name="Text Box 3"/>
          <p:cNvSpPr txBox="1">
            <a:spLocks noChangeArrowheads="1"/>
          </p:cNvSpPr>
          <p:nvPr/>
        </p:nvSpPr>
        <p:spPr bwMode="auto">
          <a:xfrm>
            <a:off x="609600" y="1752600"/>
            <a:ext cx="762000"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Idea</a:t>
            </a:r>
          </a:p>
          <a:p>
            <a:pPr eaLnBrk="1" hangingPunct="1">
              <a:spcBef>
                <a:spcPct val="50000"/>
              </a:spcBef>
            </a:pPr>
            <a:r>
              <a:rPr lang="en-US"/>
              <a:t>V1 </a:t>
            </a:r>
          </a:p>
        </p:txBody>
      </p:sp>
      <p:sp>
        <p:nvSpPr>
          <p:cNvPr id="6148" name="Text Box 4"/>
          <p:cNvSpPr txBox="1">
            <a:spLocks noChangeArrowheads="1"/>
          </p:cNvSpPr>
          <p:nvPr/>
        </p:nvSpPr>
        <p:spPr bwMode="auto">
          <a:xfrm>
            <a:off x="5715000" y="2971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6149" name="Text Box 5"/>
          <p:cNvSpPr txBox="1">
            <a:spLocks noChangeArrowheads="1"/>
          </p:cNvSpPr>
          <p:nvPr/>
        </p:nvSpPr>
        <p:spPr bwMode="auto">
          <a:xfrm>
            <a:off x="2057400" y="1676400"/>
            <a:ext cx="1371600" cy="1063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Present to colleagues</a:t>
            </a:r>
          </a:p>
          <a:p>
            <a:pPr eaLnBrk="1" hangingPunct="1">
              <a:spcBef>
                <a:spcPct val="50000"/>
              </a:spcBef>
            </a:pPr>
            <a:r>
              <a:rPr lang="en-US"/>
              <a:t>V2</a:t>
            </a:r>
          </a:p>
        </p:txBody>
      </p:sp>
      <p:sp>
        <p:nvSpPr>
          <p:cNvPr id="6150" name="Text Box 6"/>
          <p:cNvSpPr txBox="1">
            <a:spLocks noChangeArrowheads="1"/>
          </p:cNvSpPr>
          <p:nvPr/>
        </p:nvSpPr>
        <p:spPr bwMode="auto">
          <a:xfrm>
            <a:off x="4114800" y="1676400"/>
            <a:ext cx="1371600" cy="1063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Present at conference</a:t>
            </a:r>
          </a:p>
          <a:p>
            <a:pPr eaLnBrk="1" hangingPunct="1">
              <a:spcBef>
                <a:spcPct val="50000"/>
              </a:spcBef>
            </a:pPr>
            <a:r>
              <a:rPr lang="en-US"/>
              <a:t>V3</a:t>
            </a:r>
          </a:p>
        </p:txBody>
      </p:sp>
      <p:sp>
        <p:nvSpPr>
          <p:cNvPr id="6151" name="Text Box 7"/>
          <p:cNvSpPr txBox="1">
            <a:spLocks noChangeArrowheads="1"/>
          </p:cNvSpPr>
          <p:nvPr/>
        </p:nvSpPr>
        <p:spPr bwMode="auto">
          <a:xfrm>
            <a:off x="6400800" y="1828800"/>
            <a:ext cx="137160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Submit to journal V4</a:t>
            </a:r>
          </a:p>
        </p:txBody>
      </p:sp>
      <p:sp>
        <p:nvSpPr>
          <p:cNvPr id="6152" name="Text Box 8"/>
          <p:cNvSpPr txBox="1">
            <a:spLocks noChangeArrowheads="1"/>
          </p:cNvSpPr>
          <p:nvPr/>
        </p:nvSpPr>
        <p:spPr bwMode="auto">
          <a:xfrm>
            <a:off x="381000" y="3733800"/>
            <a:ext cx="137160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Referees Revision for journal V5</a:t>
            </a:r>
          </a:p>
        </p:txBody>
      </p:sp>
      <p:sp>
        <p:nvSpPr>
          <p:cNvPr id="6153" name="Text Box 9"/>
          <p:cNvSpPr txBox="1">
            <a:spLocks noChangeArrowheads="1"/>
          </p:cNvSpPr>
          <p:nvPr/>
        </p:nvSpPr>
        <p:spPr bwMode="auto">
          <a:xfrm>
            <a:off x="2667000" y="3733800"/>
            <a:ext cx="1371600" cy="1338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Journal Final Revision </a:t>
            </a:r>
          </a:p>
          <a:p>
            <a:pPr eaLnBrk="1" hangingPunct="1">
              <a:spcBef>
                <a:spcPct val="50000"/>
              </a:spcBef>
            </a:pPr>
            <a:r>
              <a:rPr lang="en-US"/>
              <a:t>V6</a:t>
            </a:r>
          </a:p>
        </p:txBody>
      </p:sp>
      <p:sp>
        <p:nvSpPr>
          <p:cNvPr id="6154" name="Text Box 10"/>
          <p:cNvSpPr txBox="1">
            <a:spLocks noChangeArrowheads="1"/>
          </p:cNvSpPr>
          <p:nvPr/>
        </p:nvSpPr>
        <p:spPr bwMode="auto">
          <a:xfrm>
            <a:off x="4876800" y="3657600"/>
            <a:ext cx="1371600" cy="1338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Revision to update analysis</a:t>
            </a:r>
          </a:p>
          <a:p>
            <a:pPr eaLnBrk="1" hangingPunct="1">
              <a:spcBef>
                <a:spcPct val="50000"/>
              </a:spcBef>
            </a:pPr>
            <a:r>
              <a:rPr lang="en-US"/>
              <a:t>V7</a:t>
            </a:r>
          </a:p>
        </p:txBody>
      </p:sp>
      <p:sp>
        <p:nvSpPr>
          <p:cNvPr id="6155" name="Text Box 11"/>
          <p:cNvSpPr txBox="1">
            <a:spLocks noChangeArrowheads="1"/>
          </p:cNvSpPr>
          <p:nvPr/>
        </p:nvSpPr>
        <p:spPr bwMode="auto">
          <a:xfrm>
            <a:off x="7086600" y="3581400"/>
            <a:ext cx="1371600"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Revision to include additional new results V8</a:t>
            </a:r>
          </a:p>
        </p:txBody>
      </p:sp>
      <p:sp>
        <p:nvSpPr>
          <p:cNvPr id="6156" name="Line 12"/>
          <p:cNvSpPr>
            <a:spLocks noChangeShapeType="1"/>
          </p:cNvSpPr>
          <p:nvPr/>
        </p:nvSpPr>
        <p:spPr bwMode="auto">
          <a:xfrm>
            <a:off x="1371600" y="21336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Line 13"/>
          <p:cNvSpPr>
            <a:spLocks noChangeShapeType="1"/>
          </p:cNvSpPr>
          <p:nvPr/>
        </p:nvSpPr>
        <p:spPr bwMode="auto">
          <a:xfrm>
            <a:off x="3429000" y="21336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Line 14"/>
          <p:cNvSpPr>
            <a:spLocks noChangeShapeType="1"/>
          </p:cNvSpPr>
          <p:nvPr/>
        </p:nvSpPr>
        <p:spPr bwMode="auto">
          <a:xfrm>
            <a:off x="5562600" y="21336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9" name="Line 15"/>
          <p:cNvSpPr>
            <a:spLocks noChangeShapeType="1"/>
          </p:cNvSpPr>
          <p:nvPr/>
        </p:nvSpPr>
        <p:spPr bwMode="auto">
          <a:xfrm>
            <a:off x="1752600" y="42672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Line 16"/>
          <p:cNvSpPr>
            <a:spLocks noChangeShapeType="1"/>
          </p:cNvSpPr>
          <p:nvPr/>
        </p:nvSpPr>
        <p:spPr bwMode="auto">
          <a:xfrm>
            <a:off x="4114800" y="42672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Line 17"/>
          <p:cNvSpPr>
            <a:spLocks noChangeShapeType="1"/>
          </p:cNvSpPr>
          <p:nvPr/>
        </p:nvSpPr>
        <p:spPr bwMode="auto">
          <a:xfrm>
            <a:off x="6324600" y="42672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2" name="Line 18"/>
          <p:cNvSpPr>
            <a:spLocks noChangeShapeType="1"/>
          </p:cNvSpPr>
          <p:nvPr/>
        </p:nvSpPr>
        <p:spPr bwMode="auto">
          <a:xfrm flipH="1">
            <a:off x="1066800" y="2286000"/>
            <a:ext cx="6781800" cy="1371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15000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sz="4000" smtClean="0"/>
              <a:t>Scholarly Communications Process: </a:t>
            </a:r>
            <a:r>
              <a:rPr lang="en-US" sz="4000" smtClean="0">
                <a:solidFill>
                  <a:srgbClr val="FFCC00"/>
                </a:solidFill>
              </a:rPr>
              <a:t>What’s Captured Today</a:t>
            </a:r>
          </a:p>
        </p:txBody>
      </p:sp>
      <p:sp>
        <p:nvSpPr>
          <p:cNvPr id="7171" name="Text Box 3"/>
          <p:cNvSpPr txBox="1">
            <a:spLocks noChangeArrowheads="1"/>
          </p:cNvSpPr>
          <p:nvPr/>
        </p:nvSpPr>
        <p:spPr bwMode="auto">
          <a:xfrm>
            <a:off x="2667000" y="3733800"/>
            <a:ext cx="1371600" cy="13382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Journal Final Revision </a:t>
            </a:r>
          </a:p>
          <a:p>
            <a:pPr eaLnBrk="1" hangingPunct="1">
              <a:spcBef>
                <a:spcPct val="50000"/>
              </a:spcBef>
            </a:pPr>
            <a:r>
              <a:rPr lang="en-US"/>
              <a:t>V6</a:t>
            </a:r>
          </a:p>
        </p:txBody>
      </p:sp>
      <p:sp>
        <p:nvSpPr>
          <p:cNvPr id="7172" name="Text Box 4"/>
          <p:cNvSpPr txBox="1">
            <a:spLocks noChangeArrowheads="1"/>
          </p:cNvSpPr>
          <p:nvPr/>
        </p:nvSpPr>
        <p:spPr bwMode="auto">
          <a:xfrm>
            <a:off x="3505200" y="5410200"/>
            <a:ext cx="5086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Only one version is captured, and the same community then pays to buy back access to article</a:t>
            </a:r>
          </a:p>
        </p:txBody>
      </p:sp>
    </p:spTree>
    <p:extLst>
      <p:ext uri="{BB962C8B-B14F-4D97-AF65-F5344CB8AC3E}">
        <p14:creationId xmlns:p14="http://schemas.microsoft.com/office/powerpoint/2010/main" val="3750350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581</TotalTime>
  <Words>1416</Words>
  <Application>Microsoft Office PowerPoint</Application>
  <PresentationFormat>On-screen Show (4:3)</PresentationFormat>
  <Paragraphs>185</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Paper</vt:lpstr>
      <vt:lpstr>Papers Without Borders </vt:lpstr>
      <vt:lpstr>Why are we looking at changing things? </vt:lpstr>
      <vt:lpstr>Overview</vt:lpstr>
      <vt:lpstr>Capturing the Complete Scholarly Process</vt:lpstr>
      <vt:lpstr>Public Commons of Knowledge</vt:lpstr>
      <vt:lpstr>Archive Model (NeoRef)</vt:lpstr>
      <vt:lpstr>Challenges are in Retrieval</vt:lpstr>
      <vt:lpstr>Scholarly Communications Process Today’s Example</vt:lpstr>
      <vt:lpstr>Scholarly Communications Process: What’s Captured Today</vt:lpstr>
      <vt:lpstr>Change the Process! </vt:lpstr>
      <vt:lpstr>Can we save the Gold and Grey?</vt:lpstr>
      <vt:lpstr>Universal Journals</vt:lpstr>
      <vt:lpstr>PowerPoint Presentation</vt:lpstr>
      <vt:lpstr>Scholarly Impact</vt:lpstr>
      <vt:lpstr>Twitter Study</vt:lpstr>
      <vt:lpstr>Twitter Study (cont’d)</vt:lpstr>
      <vt:lpstr>Twitter Study (cont’d)</vt:lpstr>
      <vt:lpstr>Annotations</vt:lpstr>
      <vt:lpstr>PowerPoint Presentation</vt:lpstr>
      <vt:lpstr>PowerPoint Presentation</vt:lpstr>
      <vt:lpstr>Annotations Findings (2010)</vt:lpstr>
      <vt:lpstr>Search</vt:lpstr>
      <vt:lpstr>PowerPoint Presentation</vt:lpstr>
      <vt:lpstr>NeoNote Vision</vt:lpstr>
      <vt:lpstr>Scholarly Reading and Searching</vt:lpstr>
      <vt:lpstr>Information Searching</vt:lpstr>
      <vt:lpstr>Information Searching Experiment</vt:lpstr>
      <vt:lpstr>Scholarly Reading</vt:lpstr>
      <vt:lpstr>Questions and Discussion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Hemminger, Bradley M</dc:creator>
  <cp:lastModifiedBy>ils960</cp:lastModifiedBy>
  <cp:revision>26</cp:revision>
  <dcterms:created xsi:type="dcterms:W3CDTF">2006-08-16T00:00:00Z</dcterms:created>
  <dcterms:modified xsi:type="dcterms:W3CDTF">2011-12-07T20:26:36Z</dcterms:modified>
</cp:coreProperties>
</file>